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4"/>
  </p:notesMasterIdLst>
  <p:sldIdLst>
    <p:sldId id="256"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6770B44-CBFE-4821-97AE-4E1B2D825056}" type="datetimeFigureOut">
              <a:rPr lang="en-US" smtClean="0"/>
              <a:t>6/29/2018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4DDADFA-1CC7-4358-80C5-6D8A7B083293}" type="slidenum">
              <a:rPr lang="en-US" smtClean="0"/>
              <a:t>‹#›</a:t>
            </a:fld>
            <a:endParaRPr lang="en-US"/>
          </a:p>
        </p:txBody>
      </p:sp>
    </p:spTree>
    <p:extLst>
      <p:ext uri="{BB962C8B-B14F-4D97-AF65-F5344CB8AC3E}">
        <p14:creationId xmlns:p14="http://schemas.microsoft.com/office/powerpoint/2010/main" val="1282037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28524230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115076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657924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028807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117196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67323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915060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209143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429181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300986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8069201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254770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2230894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0755124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5499798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719916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708875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80678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313492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931092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106082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947017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817506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621597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861455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 result for data linkag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448800" y="152401"/>
            <a:ext cx="1066800" cy="914401"/>
          </a:xfrm>
          <a:prstGeom prst="rect">
            <a:avLst/>
          </a:prstGeom>
          <a:noFill/>
          <a:extLst>
            <a:ext uri="{909E8E84-426E-40DD-AFC4-6F175D3DCCD1}">
              <a14:hiddenFill xmlns:a14="http://schemas.microsoft.com/office/drawing/2010/main">
                <a:solidFill>
                  <a:srgbClr val="FFFFFF"/>
                </a:solidFill>
              </a14:hiddenFill>
            </a:ext>
          </a:extLst>
        </p:spPr>
      </p:pic>
      <p:sp>
        <p:nvSpPr>
          <p:cNvPr id="4" name="Title 3"/>
          <p:cNvSpPr>
            <a:spLocks noGrp="1"/>
          </p:cNvSpPr>
          <p:nvPr>
            <p:ph type="ctrTitle"/>
          </p:nvPr>
        </p:nvSpPr>
        <p:spPr>
          <a:xfrm>
            <a:off x="1600200" y="152400"/>
            <a:ext cx="7696200" cy="762000"/>
          </a:xfrm>
        </p:spPr>
        <p:txBody>
          <a:bodyPr>
            <a:noAutofit/>
          </a:bodyPr>
          <a:lstStyle/>
          <a:p>
            <a:r>
              <a:rPr lang="en-US" sz="2000" b="1" u="sng" dirty="0">
                <a:solidFill>
                  <a:schemeClr val="tx2"/>
                </a:solidFill>
                <a:latin typeface="+mn-lt"/>
              </a:rPr>
              <a:t>Question</a:t>
            </a:r>
            <a:r>
              <a:rPr lang="en-US" sz="2000" b="1" dirty="0">
                <a:solidFill>
                  <a:schemeClr val="tx2"/>
                </a:solidFill>
                <a:latin typeface="+mn-lt"/>
              </a:rPr>
              <a:t>: What is the purpose and use of the three new linking variables (</a:t>
            </a:r>
            <a:r>
              <a:rPr lang="en-US" sz="2000" b="1" u="sng" dirty="0">
                <a:solidFill>
                  <a:schemeClr val="tx2"/>
                </a:solidFill>
                <a:latin typeface="+mn-lt"/>
              </a:rPr>
              <a:t>LINKORGIDME</a:t>
            </a:r>
            <a:r>
              <a:rPr lang="en-US" sz="2000" b="1" dirty="0">
                <a:solidFill>
                  <a:schemeClr val="tx2"/>
                </a:solidFill>
                <a:latin typeface="+mn-lt"/>
              </a:rPr>
              <a:t>, </a:t>
            </a:r>
            <a:r>
              <a:rPr lang="en-US" sz="2000" b="1" u="sng" dirty="0">
                <a:solidFill>
                  <a:schemeClr val="tx2"/>
                </a:solidFill>
                <a:latin typeface="+mn-lt"/>
              </a:rPr>
              <a:t>LINKORGIDPV</a:t>
            </a:r>
            <a:r>
              <a:rPr lang="en-US" sz="2000" b="1" dirty="0">
                <a:solidFill>
                  <a:schemeClr val="tx2"/>
                </a:solidFill>
                <a:latin typeface="+mn-lt"/>
              </a:rPr>
              <a:t>, </a:t>
            </a:r>
            <a:r>
              <a:rPr lang="en-US" sz="2000" b="1" u="sng" dirty="0">
                <a:solidFill>
                  <a:schemeClr val="tx2"/>
                </a:solidFill>
                <a:latin typeface="+mn-lt"/>
              </a:rPr>
              <a:t>LINKORGIDPR</a:t>
            </a:r>
            <a:r>
              <a:rPr lang="en-US" sz="2000" b="1" dirty="0">
                <a:solidFill>
                  <a:schemeClr val="tx2"/>
                </a:solidFill>
                <a:latin typeface="+mn-lt"/>
              </a:rPr>
              <a:t>) that appear in MA APCD Release 6.0 and to what fields do they link?</a:t>
            </a:r>
            <a:endParaRPr lang="en-US" sz="2000" b="1" dirty="0">
              <a:solidFill>
                <a:schemeClr val="tx2"/>
              </a:solidFill>
              <a:latin typeface="+mn-lt"/>
            </a:endParaRPr>
          </a:p>
        </p:txBody>
      </p:sp>
      <p:sp>
        <p:nvSpPr>
          <p:cNvPr id="5" name="TextBox 4"/>
          <p:cNvSpPr txBox="1"/>
          <p:nvPr/>
        </p:nvSpPr>
        <p:spPr>
          <a:xfrm>
            <a:off x="1600200" y="1066800"/>
            <a:ext cx="8915400" cy="1569660"/>
          </a:xfrm>
          <a:prstGeom prst="rect">
            <a:avLst/>
          </a:prstGeom>
          <a:noFill/>
        </p:spPr>
        <p:txBody>
          <a:bodyPr wrap="square" rtlCol="0">
            <a:spAutoFit/>
          </a:bodyPr>
          <a:lstStyle/>
          <a:p>
            <a:r>
              <a:rPr lang="en-US" sz="1600" b="1" u="sng" dirty="0">
                <a:solidFill>
                  <a:prstClr val="black"/>
                </a:solidFill>
              </a:rPr>
              <a:t>Answer</a:t>
            </a:r>
            <a:r>
              <a:rPr lang="en-US" sz="1600" dirty="0">
                <a:solidFill>
                  <a:prstClr val="black"/>
                </a:solidFill>
              </a:rPr>
              <a:t>: These three new standard link-reference variables were added to the claims files to facilitate between-file linkage of claims to the correct carrier data without, for example, having to worry about untangling the intricacies of ORGIDs that share eligibility data submitted under only one ORGID. This standardization not only ensures that the claims data will be automatically linked to an ORGID’s correct eligibility, provider or product reference file data, but ensures correct linkage for any point </a:t>
            </a:r>
            <a:r>
              <a:rPr lang="en-US" sz="1600" dirty="0">
                <a:solidFill>
                  <a:prstClr val="black"/>
                </a:solidFill>
              </a:rPr>
              <a:t>in time – no matter </a:t>
            </a:r>
            <a:r>
              <a:rPr lang="en-US" sz="1600" dirty="0">
                <a:solidFill>
                  <a:prstClr val="black"/>
                </a:solidFill>
              </a:rPr>
              <a:t>how carrier filing </a:t>
            </a:r>
            <a:r>
              <a:rPr lang="en-US" sz="1600" dirty="0">
                <a:solidFill>
                  <a:prstClr val="black"/>
                </a:solidFill>
              </a:rPr>
              <a:t>relationships </a:t>
            </a:r>
            <a:r>
              <a:rPr lang="en-US" sz="1600" dirty="0">
                <a:solidFill>
                  <a:prstClr val="black"/>
                </a:solidFill>
              </a:rPr>
              <a:t>have changed </a:t>
            </a:r>
            <a:r>
              <a:rPr lang="en-US" sz="1600" dirty="0">
                <a:solidFill>
                  <a:prstClr val="black"/>
                </a:solidFill>
              </a:rPr>
              <a:t>over time.</a:t>
            </a:r>
          </a:p>
        </p:txBody>
      </p:sp>
      <p:sp>
        <p:nvSpPr>
          <p:cNvPr id="6" name="Rectangle 5"/>
          <p:cNvSpPr/>
          <p:nvPr/>
        </p:nvSpPr>
        <p:spPr>
          <a:xfrm>
            <a:off x="1981200" y="2590800"/>
            <a:ext cx="8763000" cy="738664"/>
          </a:xfrm>
          <a:prstGeom prst="rect">
            <a:avLst/>
          </a:prstGeom>
        </p:spPr>
        <p:txBody>
          <a:bodyPr wrap="square">
            <a:spAutoFit/>
          </a:bodyPr>
          <a:lstStyle/>
          <a:p>
            <a:r>
              <a:rPr lang="en-US" sz="1400" b="1" dirty="0">
                <a:solidFill>
                  <a:prstClr val="black"/>
                </a:solidFill>
              </a:rPr>
              <a:t>LINKORGIDME</a:t>
            </a:r>
            <a:r>
              <a:rPr lang="en-US" sz="1400" dirty="0">
                <a:solidFill>
                  <a:prstClr val="black"/>
                </a:solidFill>
              </a:rPr>
              <a:t> </a:t>
            </a:r>
            <a:r>
              <a:rPr lang="en-US" sz="1400" dirty="0">
                <a:solidFill>
                  <a:prstClr val="black"/>
                </a:solidFill>
              </a:rPr>
              <a:t>– Links to </a:t>
            </a:r>
            <a:r>
              <a:rPr lang="en-US" sz="1400" dirty="0">
                <a:solidFill>
                  <a:prstClr val="black"/>
                </a:solidFill>
              </a:rPr>
              <a:t>the </a:t>
            </a:r>
            <a:r>
              <a:rPr lang="en-US" sz="1400" dirty="0">
                <a:solidFill>
                  <a:prstClr val="black"/>
                </a:solidFill>
              </a:rPr>
              <a:t>ORGID field of </a:t>
            </a:r>
            <a:r>
              <a:rPr lang="en-US" sz="1400" dirty="0">
                <a:solidFill>
                  <a:prstClr val="black"/>
                </a:solidFill>
              </a:rPr>
              <a:t>the relevant </a:t>
            </a:r>
            <a:r>
              <a:rPr lang="en-US" sz="1400" dirty="0">
                <a:solidFill>
                  <a:prstClr val="black"/>
                </a:solidFill>
              </a:rPr>
              <a:t>Member Eligibility data in the ME file</a:t>
            </a:r>
            <a:endParaRPr lang="en-US" sz="1400" dirty="0">
              <a:solidFill>
                <a:prstClr val="black"/>
              </a:solidFill>
            </a:endParaRPr>
          </a:p>
          <a:p>
            <a:r>
              <a:rPr lang="en-US" sz="1400" b="1" dirty="0">
                <a:solidFill>
                  <a:prstClr val="black"/>
                </a:solidFill>
              </a:rPr>
              <a:t>LINKORGIDPV</a:t>
            </a:r>
            <a:r>
              <a:rPr lang="en-US" sz="1400" dirty="0">
                <a:solidFill>
                  <a:prstClr val="black"/>
                </a:solidFill>
              </a:rPr>
              <a:t> </a:t>
            </a:r>
            <a:r>
              <a:rPr lang="en-US" sz="1400" dirty="0">
                <a:solidFill>
                  <a:prstClr val="black"/>
                </a:solidFill>
              </a:rPr>
              <a:t>– Links to the ORGID field of </a:t>
            </a:r>
            <a:r>
              <a:rPr lang="en-US" sz="1400" dirty="0">
                <a:solidFill>
                  <a:prstClr val="black"/>
                </a:solidFill>
              </a:rPr>
              <a:t>the relevant </a:t>
            </a:r>
            <a:r>
              <a:rPr lang="en-US" sz="1400" dirty="0">
                <a:solidFill>
                  <a:prstClr val="black"/>
                </a:solidFill>
              </a:rPr>
              <a:t>Provider data in the PV  </a:t>
            </a:r>
            <a:r>
              <a:rPr lang="en-US" sz="1400" dirty="0">
                <a:solidFill>
                  <a:prstClr val="black"/>
                </a:solidFill>
              </a:rPr>
              <a:t>file</a:t>
            </a:r>
          </a:p>
          <a:p>
            <a:r>
              <a:rPr lang="en-US" sz="1400" b="1" dirty="0">
                <a:solidFill>
                  <a:prstClr val="black"/>
                </a:solidFill>
              </a:rPr>
              <a:t>LINKORGIDPR</a:t>
            </a:r>
            <a:r>
              <a:rPr lang="en-US" sz="1400" dirty="0">
                <a:solidFill>
                  <a:prstClr val="black"/>
                </a:solidFill>
              </a:rPr>
              <a:t> </a:t>
            </a:r>
            <a:r>
              <a:rPr lang="en-US" sz="1400" dirty="0">
                <a:solidFill>
                  <a:prstClr val="black"/>
                </a:solidFill>
              </a:rPr>
              <a:t>– Links to the ORGID field of </a:t>
            </a:r>
            <a:r>
              <a:rPr lang="en-US" sz="1400" dirty="0">
                <a:solidFill>
                  <a:prstClr val="black"/>
                </a:solidFill>
              </a:rPr>
              <a:t>the relevant </a:t>
            </a:r>
            <a:r>
              <a:rPr lang="en-US" sz="1400" dirty="0">
                <a:solidFill>
                  <a:prstClr val="black"/>
                </a:solidFill>
              </a:rPr>
              <a:t>Product data in the PR file</a:t>
            </a:r>
            <a:endParaRPr lang="en-US" sz="1400" dirty="0">
              <a:solidFill>
                <a:prstClr val="black"/>
              </a:solidFill>
            </a:endParaRPr>
          </a:p>
        </p:txBody>
      </p:sp>
      <p:sp>
        <p:nvSpPr>
          <p:cNvPr id="7" name="TextBox 6"/>
          <p:cNvSpPr txBox="1"/>
          <p:nvPr/>
        </p:nvSpPr>
        <p:spPr>
          <a:xfrm>
            <a:off x="5544276" y="3276600"/>
            <a:ext cx="995401" cy="369332"/>
          </a:xfrm>
          <a:prstGeom prst="rect">
            <a:avLst/>
          </a:prstGeom>
          <a:noFill/>
        </p:spPr>
        <p:txBody>
          <a:bodyPr wrap="none" rtlCol="0">
            <a:spAutoFit/>
          </a:bodyPr>
          <a:lstStyle/>
          <a:p>
            <a:r>
              <a:rPr lang="en-US" b="1" u="sng" dirty="0">
                <a:solidFill>
                  <a:srgbClr val="FF0000"/>
                </a:solidFill>
              </a:rPr>
              <a:t>Example</a:t>
            </a:r>
            <a:endParaRPr lang="en-US" b="1" u="sng" dirty="0">
              <a:solidFill>
                <a:srgbClr val="FF0000"/>
              </a:solidFill>
            </a:endParaRPr>
          </a:p>
        </p:txBody>
      </p:sp>
      <p:sp>
        <p:nvSpPr>
          <p:cNvPr id="8" name="TextBox 7"/>
          <p:cNvSpPr txBox="1"/>
          <p:nvPr/>
        </p:nvSpPr>
        <p:spPr>
          <a:xfrm>
            <a:off x="1752600" y="3581400"/>
            <a:ext cx="8534400" cy="923330"/>
          </a:xfrm>
          <a:prstGeom prst="rect">
            <a:avLst/>
          </a:prstGeom>
          <a:noFill/>
        </p:spPr>
        <p:txBody>
          <a:bodyPr wrap="square" rtlCol="0">
            <a:spAutoFit/>
          </a:bodyPr>
          <a:lstStyle/>
          <a:p>
            <a:r>
              <a:rPr lang="en-US" dirty="0">
                <a:solidFill>
                  <a:prstClr val="black"/>
                </a:solidFill>
              </a:rPr>
              <a:t>Both ORGID 3156 and ORGID 10187 each submit medical claims under their ORGIDS in their MC file. However, they share eligibility data submitted under one ORGID (3156) in the ME file. The LINKORGIDME in the MC file ensures linkage to shared eligibility data.</a:t>
            </a:r>
            <a:endParaRPr lang="en-US" dirty="0">
              <a:solidFill>
                <a:prstClr val="black"/>
              </a:solidFill>
            </a:endParaRPr>
          </a:p>
        </p:txBody>
      </p:sp>
      <p:grpSp>
        <p:nvGrpSpPr>
          <p:cNvPr id="24" name="Group 23"/>
          <p:cNvGrpSpPr/>
          <p:nvPr/>
        </p:nvGrpSpPr>
        <p:grpSpPr>
          <a:xfrm>
            <a:off x="2286001" y="4648201"/>
            <a:ext cx="7950021" cy="1956375"/>
            <a:chOff x="762000" y="4648200"/>
            <a:chExt cx="7950021" cy="1956375"/>
          </a:xfrm>
        </p:grpSpPr>
        <p:sp>
          <p:nvSpPr>
            <p:cNvPr id="11" name="TextBox 10"/>
            <p:cNvSpPr txBox="1"/>
            <p:nvPr/>
          </p:nvSpPr>
          <p:spPr>
            <a:xfrm>
              <a:off x="762000" y="4648200"/>
              <a:ext cx="1817997" cy="584775"/>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wrap="none" rtlCol="0">
              <a:spAutoFit/>
            </a:bodyPr>
            <a:lstStyle/>
            <a:p>
              <a:pPr algn="ctr"/>
              <a:r>
                <a:rPr lang="en-US" sz="1600" dirty="0">
                  <a:solidFill>
                    <a:prstClr val="white"/>
                  </a:solidFill>
                </a:rPr>
                <a:t>Medical Claims File </a:t>
              </a:r>
            </a:p>
            <a:p>
              <a:pPr algn="ctr"/>
              <a:r>
                <a:rPr lang="en-US" sz="1600" dirty="0">
                  <a:solidFill>
                    <a:prstClr val="white"/>
                  </a:solidFill>
                </a:rPr>
                <a:t>ORGID 3156</a:t>
              </a:r>
            </a:p>
          </p:txBody>
        </p:sp>
        <p:sp>
          <p:nvSpPr>
            <p:cNvPr id="13" name="TextBox 12"/>
            <p:cNvSpPr txBox="1"/>
            <p:nvPr/>
          </p:nvSpPr>
          <p:spPr>
            <a:xfrm>
              <a:off x="762000" y="6019800"/>
              <a:ext cx="1771511" cy="584775"/>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wrap="none" rtlCol="0">
              <a:spAutoFit/>
            </a:bodyPr>
            <a:lstStyle/>
            <a:p>
              <a:pPr algn="ctr"/>
              <a:r>
                <a:rPr lang="en-US" sz="1600" dirty="0">
                  <a:solidFill>
                    <a:prstClr val="white"/>
                  </a:solidFill>
                </a:rPr>
                <a:t>Medical Claims File</a:t>
              </a:r>
            </a:p>
            <a:p>
              <a:pPr algn="ctr"/>
              <a:r>
                <a:rPr lang="en-US" sz="1600" dirty="0">
                  <a:solidFill>
                    <a:prstClr val="white"/>
                  </a:solidFill>
                </a:rPr>
                <a:t> ORGID 10187</a:t>
              </a:r>
            </a:p>
          </p:txBody>
        </p:sp>
        <p:sp>
          <p:nvSpPr>
            <p:cNvPr id="14" name="TextBox 13"/>
            <p:cNvSpPr txBox="1"/>
            <p:nvPr/>
          </p:nvSpPr>
          <p:spPr>
            <a:xfrm>
              <a:off x="3703496" y="5638800"/>
              <a:ext cx="1846531" cy="584775"/>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wrap="none" rtlCol="0">
              <a:spAutoFit/>
            </a:bodyPr>
            <a:lstStyle/>
            <a:p>
              <a:r>
                <a:rPr lang="en-US" sz="1600" dirty="0">
                  <a:solidFill>
                    <a:prstClr val="white"/>
                  </a:solidFill>
                </a:rPr>
                <a:t>Medical Claims File </a:t>
              </a:r>
            </a:p>
            <a:p>
              <a:r>
                <a:rPr lang="en-US" sz="1600" dirty="0">
                  <a:solidFill>
                    <a:prstClr val="white"/>
                  </a:solidFill>
                </a:rPr>
                <a:t>LINKORGIDME 3156</a:t>
              </a:r>
            </a:p>
          </p:txBody>
        </p:sp>
        <p:sp>
          <p:nvSpPr>
            <p:cNvPr id="15" name="TextBox 14"/>
            <p:cNvSpPr txBox="1"/>
            <p:nvPr/>
          </p:nvSpPr>
          <p:spPr>
            <a:xfrm>
              <a:off x="3703496" y="4800600"/>
              <a:ext cx="1846531" cy="584775"/>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wrap="none" rtlCol="0">
              <a:spAutoFit/>
            </a:bodyPr>
            <a:lstStyle/>
            <a:p>
              <a:r>
                <a:rPr lang="en-US" sz="1600" dirty="0">
                  <a:solidFill>
                    <a:prstClr val="white"/>
                  </a:solidFill>
                </a:rPr>
                <a:t>Medical Claims File </a:t>
              </a:r>
            </a:p>
            <a:p>
              <a:r>
                <a:rPr lang="en-US" sz="1600" dirty="0">
                  <a:solidFill>
                    <a:prstClr val="white"/>
                  </a:solidFill>
                </a:rPr>
                <a:t>LINKORGIDME 3156</a:t>
              </a:r>
            </a:p>
          </p:txBody>
        </p:sp>
        <p:sp>
          <p:nvSpPr>
            <p:cNvPr id="16" name="TextBox 15"/>
            <p:cNvSpPr txBox="1"/>
            <p:nvPr/>
          </p:nvSpPr>
          <p:spPr>
            <a:xfrm>
              <a:off x="6629400" y="5181600"/>
              <a:ext cx="2082621" cy="584775"/>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wrap="none" rtlCol="0">
              <a:spAutoFit/>
            </a:bodyPr>
            <a:lstStyle/>
            <a:p>
              <a:pPr algn="ctr"/>
              <a:r>
                <a:rPr lang="en-US" sz="1600" dirty="0">
                  <a:solidFill>
                    <a:prstClr val="white"/>
                  </a:solidFill>
                </a:rPr>
                <a:t>Member Eligibility File </a:t>
              </a:r>
            </a:p>
            <a:p>
              <a:pPr algn="ctr"/>
              <a:r>
                <a:rPr lang="en-US" sz="1600" dirty="0">
                  <a:solidFill>
                    <a:prstClr val="white"/>
                  </a:solidFill>
                </a:rPr>
                <a:t>ORGID  3156</a:t>
              </a:r>
            </a:p>
          </p:txBody>
        </p:sp>
        <p:cxnSp>
          <p:nvCxnSpPr>
            <p:cNvPr id="17" name="Straight Connector 16"/>
            <p:cNvCxnSpPr>
              <a:stCxn id="11" idx="3"/>
              <a:endCxn id="15" idx="1"/>
            </p:cNvCxnSpPr>
            <p:nvPr/>
          </p:nvCxnSpPr>
          <p:spPr>
            <a:xfrm>
              <a:off x="2579997" y="4940588"/>
              <a:ext cx="1123499" cy="152400"/>
            </a:xfrm>
            <a:prstGeom prst="line">
              <a:avLst/>
            </a:prstGeom>
            <a:ln w="15875">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a:stCxn id="13" idx="3"/>
              <a:endCxn id="14" idx="1"/>
            </p:cNvCxnSpPr>
            <p:nvPr/>
          </p:nvCxnSpPr>
          <p:spPr>
            <a:xfrm flipV="1">
              <a:off x="2533511" y="5931188"/>
              <a:ext cx="1169985" cy="381000"/>
            </a:xfrm>
            <a:prstGeom prst="line">
              <a:avLst/>
            </a:prstGeom>
            <a:ln w="15875">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a:stCxn id="15" idx="3"/>
              <a:endCxn id="16" idx="1"/>
            </p:cNvCxnSpPr>
            <p:nvPr/>
          </p:nvCxnSpPr>
          <p:spPr>
            <a:xfrm>
              <a:off x="5550027" y="5092988"/>
              <a:ext cx="1079373" cy="381000"/>
            </a:xfrm>
            <a:prstGeom prst="line">
              <a:avLst/>
            </a:prstGeom>
            <a:ln w="15875">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a:stCxn id="14" idx="3"/>
              <a:endCxn id="16" idx="1"/>
            </p:cNvCxnSpPr>
            <p:nvPr/>
          </p:nvCxnSpPr>
          <p:spPr>
            <a:xfrm flipV="1">
              <a:off x="5550027" y="5473988"/>
              <a:ext cx="1079373" cy="457200"/>
            </a:xfrm>
            <a:prstGeom prst="line">
              <a:avLst/>
            </a:prstGeom>
            <a:ln w="15875">
              <a:solidFill>
                <a:srgbClr val="7030A0"/>
              </a:solidFill>
            </a:ln>
          </p:spPr>
          <p:style>
            <a:lnRef idx="1">
              <a:schemeClr val="accent1"/>
            </a:lnRef>
            <a:fillRef idx="0">
              <a:schemeClr val="accent1"/>
            </a:fillRef>
            <a:effectRef idx="0">
              <a:schemeClr val="accent1"/>
            </a:effectRef>
            <a:fontRef idx="minor">
              <a:schemeClr val="tx1"/>
            </a:fontRef>
          </p:style>
        </p:cxnSp>
      </p:grpSp>
      <p:sp>
        <p:nvSpPr>
          <p:cNvPr id="25" name="TextBox 24"/>
          <p:cNvSpPr txBox="1"/>
          <p:nvPr/>
        </p:nvSpPr>
        <p:spPr>
          <a:xfrm>
            <a:off x="4679758" y="6550198"/>
            <a:ext cx="6049156" cy="276999"/>
          </a:xfrm>
          <a:prstGeom prst="rect">
            <a:avLst/>
          </a:prstGeom>
          <a:noFill/>
        </p:spPr>
        <p:txBody>
          <a:bodyPr wrap="none" rtlCol="0">
            <a:spAutoFit/>
          </a:bodyPr>
          <a:lstStyle/>
          <a:p>
            <a:r>
              <a:rPr lang="en-US" sz="1200" i="1" dirty="0">
                <a:solidFill>
                  <a:srgbClr val="0070C0"/>
                </a:solidFill>
              </a:rPr>
              <a:t>Note: Also remember to use the MC file </a:t>
            </a:r>
            <a:r>
              <a:rPr lang="en-US" sz="1200" b="1" i="1" dirty="0">
                <a:solidFill>
                  <a:srgbClr val="0070C0"/>
                </a:solidFill>
              </a:rPr>
              <a:t>MemberLinkEID</a:t>
            </a:r>
            <a:r>
              <a:rPr lang="en-US" sz="1200" i="1" dirty="0">
                <a:solidFill>
                  <a:srgbClr val="0070C0"/>
                </a:solidFill>
              </a:rPr>
              <a:t> linked to the ME file </a:t>
            </a:r>
            <a:r>
              <a:rPr lang="en-US" sz="1200" b="1" i="1" dirty="0">
                <a:solidFill>
                  <a:srgbClr val="0070C0"/>
                </a:solidFill>
              </a:rPr>
              <a:t>MemberLinkEID</a:t>
            </a:r>
            <a:r>
              <a:rPr lang="en-US" sz="1200" b="1" i="1" dirty="0">
                <a:solidFill>
                  <a:prstClr val="black"/>
                </a:solidFill>
              </a:rPr>
              <a:t> </a:t>
            </a:r>
            <a:endParaRPr lang="en-US" sz="1200" b="1" i="1" dirty="0">
              <a:solidFill>
                <a:prstClr val="black"/>
              </a:solidFill>
            </a:endParaRPr>
          </a:p>
        </p:txBody>
      </p:sp>
    </p:spTree>
    <p:extLst>
      <p:ext uri="{BB962C8B-B14F-4D97-AF65-F5344CB8AC3E}">
        <p14:creationId xmlns:p14="http://schemas.microsoft.com/office/powerpoint/2010/main" val="2514264394"/>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274</Words>
  <Application>Microsoft Office PowerPoint</Application>
  <PresentationFormat>Widescreen</PresentationFormat>
  <Paragraphs>19</Paragraphs>
  <Slides>1</Slides>
  <Notes>1</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vt:i4>
      </vt:variant>
    </vt:vector>
  </HeadingPairs>
  <TitlesOfParts>
    <vt:vector size="5" baseType="lpstr">
      <vt:lpstr>Arial</vt:lpstr>
      <vt:lpstr>Calibri</vt:lpstr>
      <vt:lpstr>1_Office Theme</vt:lpstr>
      <vt:lpstr>Office Theme</vt:lpstr>
      <vt:lpstr>Question: What is the purpose and use of the three new linking variables (LINKORGIDME, LINKORGIDPV, LINKORGIDPR) that appear in MA APCD Release 6.0 and to what fields do they link?</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Question: Are there Hospice Claims in the MA APCD and how do I find them?</dc:title>
  <dc:creator>Adam</dc:creator>
  <cp:lastModifiedBy>Adam</cp:lastModifiedBy>
  <cp:revision>3</cp:revision>
  <dcterms:created xsi:type="dcterms:W3CDTF">2018-06-29T12:40:23Z</dcterms:created>
  <dcterms:modified xsi:type="dcterms:W3CDTF">2018-06-29T12:42:44Z</dcterms:modified>
</cp:coreProperties>
</file>