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4" r:id="rId2"/>
  </p:sldMasterIdLst>
  <p:notesMasterIdLst>
    <p:notesMasterId r:id="rId6"/>
  </p:notesMasterIdLst>
  <p:sldIdLst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 u="sng" baseline="0">
                <a:solidFill>
                  <a:srgbClr val="FF0000"/>
                </a:solidFill>
              </a:defRPr>
            </a:pPr>
            <a:r>
              <a:rPr lang="en-US" sz="1800" u="sng" baseline="0" dirty="0" smtClean="0">
                <a:solidFill>
                  <a:srgbClr val="FF0000"/>
                </a:solidFill>
              </a:rPr>
              <a:t>18,821 </a:t>
            </a:r>
            <a:r>
              <a:rPr lang="en-US" sz="1800" u="sng" baseline="0" dirty="0">
                <a:solidFill>
                  <a:srgbClr val="FF0000"/>
                </a:solidFill>
              </a:rPr>
              <a:t>ICD-9-CM Codes</a:t>
            </a:r>
          </a:p>
        </c:rich>
      </c:tx>
      <c:layout>
        <c:manualLayout>
          <c:xMode val="edge"/>
          <c:yMode val="edge"/>
          <c:x val="0.19931096982137303"/>
          <c:y val="2.517162622579543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49671798936907996"/>
          <c:y val="7.9657791411124015E-2"/>
          <c:w val="0.25401297608781631"/>
          <c:h val="0.8888776758066316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Number of ICD-9-CM Codes</c:v>
                </c:pt>
              </c:strCache>
            </c:strRef>
          </c:tx>
          <c:invertIfNegative val="0"/>
          <c:dLbls>
            <c:dLbl>
              <c:idx val="6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Sheet1!$A$2:$A$22</c:f>
              <c:strCache>
                <c:ptCount val="21"/>
                <c:pt idx="0">
                  <c:v>Infectious and parasitic diseases  (001-139)</c:v>
                </c:pt>
                <c:pt idx="1">
                  <c:v>Neoplasms (140-239)</c:v>
                </c:pt>
                <c:pt idx="2">
                  <c:v>Endocrine, nutrional and metabolic diseases, and immunity disorders (240-279)</c:v>
                </c:pt>
                <c:pt idx="3">
                  <c:v>Diseases of the blood and blood-forming organs  (280-289)</c:v>
                </c:pt>
                <c:pt idx="4">
                  <c:v>Mental disorders (290-319)</c:v>
                </c:pt>
                <c:pt idx="5">
                  <c:v>Diseases of the nervous system and sense organs (320-389)</c:v>
                </c:pt>
                <c:pt idx="6">
                  <c:v>Diseases of the eye and adnexa</c:v>
                </c:pt>
                <c:pt idx="7">
                  <c:v>Diseases of the ear and mastoid process</c:v>
                </c:pt>
                <c:pt idx="8">
                  <c:v>Diseases of the circulatory system (390-459)</c:v>
                </c:pt>
                <c:pt idx="9">
                  <c:v>Diseases of the respiratory system (460-519)</c:v>
                </c:pt>
                <c:pt idx="10">
                  <c:v>Diseases of the digestive system (520-579)</c:v>
                </c:pt>
                <c:pt idx="11">
                  <c:v>Diseases of the skin and subcutaneous tissue (680-709)</c:v>
                </c:pt>
                <c:pt idx="12">
                  <c:v>Diseases of the musculoskeletal system and connective tissue (710-739)</c:v>
                </c:pt>
                <c:pt idx="13">
                  <c:v>Diseases of the genitourinary system (580-629)</c:v>
                </c:pt>
                <c:pt idx="14">
                  <c:v>Complications of pregnancy, childbirth, and the puerperium (630-679)</c:v>
                </c:pt>
                <c:pt idx="15">
                  <c:v>Certain conditions originating in the perinatal period (760-779)</c:v>
                </c:pt>
                <c:pt idx="16">
                  <c:v>Congenital anomalies (740-759)</c:v>
                </c:pt>
                <c:pt idx="17">
                  <c:v>Symptoms, signs, and ill-defined conditions (780-799)</c:v>
                </c:pt>
                <c:pt idx="18">
                  <c:v>Injury and poisoning (800-999)</c:v>
                </c:pt>
                <c:pt idx="19">
                  <c:v>Supplementary classification of external causes of injury and poisoning (E800-E999)</c:v>
                </c:pt>
                <c:pt idx="20">
                  <c:v>Supplementary classification of factors influencing health status and contact with health services (V01-V89)</c:v>
                </c:pt>
              </c:strCache>
            </c:strRef>
          </c:cat>
          <c:val>
            <c:numRef>
              <c:f>Sheet1!$B$2:$B$22</c:f>
              <c:numCache>
                <c:formatCode>#,##0</c:formatCode>
                <c:ptCount val="21"/>
                <c:pt idx="0">
                  <c:v>1638</c:v>
                </c:pt>
                <c:pt idx="1">
                  <c:v>1219</c:v>
                </c:pt>
                <c:pt idx="2" formatCode="General">
                  <c:v>432</c:v>
                </c:pt>
                <c:pt idx="3" formatCode="General">
                  <c:v>148</c:v>
                </c:pt>
                <c:pt idx="4" formatCode="General">
                  <c:v>609</c:v>
                </c:pt>
                <c:pt idx="5">
                  <c:v>1776</c:v>
                </c:pt>
                <c:pt idx="6" formatCode="General">
                  <c:v>0</c:v>
                </c:pt>
                <c:pt idx="7" formatCode="General">
                  <c:v>0</c:v>
                </c:pt>
                <c:pt idx="8" formatCode="General">
                  <c:v>711</c:v>
                </c:pt>
                <c:pt idx="9" formatCode="General">
                  <c:v>452</c:v>
                </c:pt>
                <c:pt idx="10" formatCode="General">
                  <c:v>840</c:v>
                </c:pt>
                <c:pt idx="11" formatCode="General">
                  <c:v>280</c:v>
                </c:pt>
                <c:pt idx="12">
                  <c:v>1037</c:v>
                </c:pt>
                <c:pt idx="13" formatCode="General">
                  <c:v>495</c:v>
                </c:pt>
                <c:pt idx="14">
                  <c:v>1480</c:v>
                </c:pt>
                <c:pt idx="15" formatCode="General">
                  <c:v>351</c:v>
                </c:pt>
                <c:pt idx="16" formatCode="General">
                  <c:v>501</c:v>
                </c:pt>
                <c:pt idx="17" formatCode="General">
                  <c:v>472</c:v>
                </c:pt>
                <c:pt idx="18">
                  <c:v>3557</c:v>
                </c:pt>
                <c:pt idx="19">
                  <c:v>1465</c:v>
                </c:pt>
                <c:pt idx="20">
                  <c:v>1358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435672080"/>
        <c:axId val="396709648"/>
      </c:barChart>
      <c:catAx>
        <c:axId val="435672080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900" baseline="0">
                <a:latin typeface="Arial" panose="020B0604020202020204" pitchFamily="34" charset="0"/>
              </a:defRPr>
            </a:pPr>
            <a:endParaRPr lang="en-US"/>
          </a:p>
        </c:txPr>
        <c:crossAx val="396709648"/>
        <c:crosses val="autoZero"/>
        <c:auto val="1"/>
        <c:lblAlgn val="ctr"/>
        <c:lblOffset val="100"/>
        <c:noMultiLvlLbl val="0"/>
      </c:catAx>
      <c:valAx>
        <c:axId val="396709648"/>
        <c:scaling>
          <c:orientation val="minMax"/>
        </c:scaling>
        <c:delete val="1"/>
        <c:axPos val="b"/>
        <c:numFmt formatCode="#,##0" sourceLinked="1"/>
        <c:majorTickMark val="none"/>
        <c:minorTickMark val="none"/>
        <c:tickLblPos val="nextTo"/>
        <c:crossAx val="43567208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 rtl="0">
              <a:defRPr lang="en-US" sz="1800" b="1" i="0" u="sng" strike="noStrike" kern="1200" baseline="0" dirty="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pPr>
            <a:r>
              <a:rPr lang="en-US" sz="1800" b="1" i="0" u="sng" strike="noStrike" kern="1200" baseline="0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94,042 </a:t>
            </a:r>
            <a:r>
              <a:rPr lang="en-US" sz="1800" b="1" i="0" u="sng" strike="noStrike" kern="1200" baseline="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ICD-10-CM Codes</a:t>
            </a:r>
          </a:p>
        </c:rich>
      </c:tx>
      <c:layout>
        <c:manualLayout>
          <c:xMode val="edge"/>
          <c:yMode val="edge"/>
          <c:x val="0.20376107297186341"/>
          <c:y val="2.933824366695665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48415296461790486"/>
          <c:y val="8.8048333486389158E-2"/>
          <c:w val="0.47294880216606561"/>
          <c:h val="0.8888776758066316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Number of ICD-10-CM Codes</c:v>
                </c:pt>
              </c:strCache>
            </c:strRef>
          </c:tx>
          <c:invertIfNegative val="0"/>
          <c:dLbls>
            <c:dLbl>
              <c:idx val="18"/>
              <c:layout>
                <c:manualLayout>
                  <c:x val="-8.5427696133684856E-5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  53,659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Sheet1!$A$2:$A$22</c:f>
              <c:strCache>
                <c:ptCount val="21"/>
                <c:pt idx="0">
                  <c:v>Certain infectious and parasitic diseases (A00-B99)</c:v>
                </c:pt>
                <c:pt idx="1">
                  <c:v>Neoplasms (C00-D49)</c:v>
                </c:pt>
                <c:pt idx="2">
                  <c:v>Endocrine, nutritional and metabolic diseases (E00-E89)</c:v>
                </c:pt>
                <c:pt idx="3">
                  <c:v>Diseases of the blood and blood-forming organs and certain disorders involving the immune mechanism (D50-D89)</c:v>
                </c:pt>
                <c:pt idx="4">
                  <c:v>Mental, Behavioral and Neurodevelopmental disorders (F01-F99)</c:v>
                </c:pt>
                <c:pt idx="5">
                  <c:v>Diseases of the nervous system (G00-G99)</c:v>
                </c:pt>
                <c:pt idx="6">
                  <c:v>Diseases of the eye and adnexa (H00-H59)</c:v>
                </c:pt>
                <c:pt idx="7">
                  <c:v>Diseases of the ear and mastoid process (H60-H95)</c:v>
                </c:pt>
                <c:pt idx="8">
                  <c:v>Diseases of the circulatory system (I00-I99)</c:v>
                </c:pt>
                <c:pt idx="9">
                  <c:v>Diseases of the respiratory system (J00-J99)</c:v>
                </c:pt>
                <c:pt idx="10">
                  <c:v>Diseases of the digestive system (K00-K95)</c:v>
                </c:pt>
                <c:pt idx="11">
                  <c:v>Diseases of the skin and subcutaneous tissue (L00-L99)</c:v>
                </c:pt>
                <c:pt idx="12">
                  <c:v>Diseases of the musculoskeletal system and connective tissue (M00-M99)</c:v>
                </c:pt>
                <c:pt idx="13">
                  <c:v>Diseases of the genitourinary system (N00-N99)</c:v>
                </c:pt>
                <c:pt idx="14">
                  <c:v>Pregnancy, childbirth and the puerperium (O00-O9A)</c:v>
                </c:pt>
                <c:pt idx="15">
                  <c:v>Certain conditions originating in the perinatal period (P00-P96)</c:v>
                </c:pt>
                <c:pt idx="16">
                  <c:v>Congenital malformations, deformations and chromosomal abnormalities (Q00-Q99)</c:v>
                </c:pt>
                <c:pt idx="17">
                  <c:v>Symptoms, signs and abnormal clinical and laboratory findings, not elsewhere classified (R00-R99)</c:v>
                </c:pt>
                <c:pt idx="18">
                  <c:v>Injury, poisoning and certain other consequences of external causes (S00-T88)</c:v>
                </c:pt>
                <c:pt idx="19">
                  <c:v>External causes of morbidity (V00-Y99)</c:v>
                </c:pt>
                <c:pt idx="20">
                  <c:v>Factors influencing health status and contact with health services (Z00-Z99)</c:v>
                </c:pt>
              </c:strCache>
            </c:strRef>
          </c:cat>
          <c:val>
            <c:numRef>
              <c:f>Sheet1!$B$2:$B$22</c:f>
              <c:numCache>
                <c:formatCode>#,##0</c:formatCode>
                <c:ptCount val="21"/>
                <c:pt idx="0">
                  <c:v>1293</c:v>
                </c:pt>
                <c:pt idx="1">
                  <c:v>2039</c:v>
                </c:pt>
                <c:pt idx="2">
                  <c:v>1171</c:v>
                </c:pt>
                <c:pt idx="3">
                  <c:v>309</c:v>
                </c:pt>
                <c:pt idx="4">
                  <c:v>940</c:v>
                </c:pt>
                <c:pt idx="5">
                  <c:v>815</c:v>
                </c:pt>
                <c:pt idx="6">
                  <c:v>3252</c:v>
                </c:pt>
                <c:pt idx="7">
                  <c:v>875</c:v>
                </c:pt>
                <c:pt idx="8">
                  <c:v>1674</c:v>
                </c:pt>
                <c:pt idx="9">
                  <c:v>443</c:v>
                </c:pt>
                <c:pt idx="10">
                  <c:v>990</c:v>
                </c:pt>
                <c:pt idx="11">
                  <c:v>957</c:v>
                </c:pt>
                <c:pt idx="12">
                  <c:v>8450</c:v>
                </c:pt>
                <c:pt idx="13">
                  <c:v>792</c:v>
                </c:pt>
                <c:pt idx="14">
                  <c:v>2759</c:v>
                </c:pt>
                <c:pt idx="15">
                  <c:v>506</c:v>
                </c:pt>
                <c:pt idx="16">
                  <c:v>966</c:v>
                </c:pt>
                <c:pt idx="17">
                  <c:v>878</c:v>
                </c:pt>
                <c:pt idx="18">
                  <c:v>53659</c:v>
                </c:pt>
                <c:pt idx="19">
                  <c:v>9677</c:v>
                </c:pt>
                <c:pt idx="20">
                  <c:v>1597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96712448"/>
        <c:axId val="394914160"/>
      </c:barChart>
      <c:catAx>
        <c:axId val="396712448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900" baseline="0">
                <a:latin typeface="Arial" panose="020B0604020202020204" pitchFamily="34" charset="0"/>
              </a:defRPr>
            </a:pPr>
            <a:endParaRPr lang="en-US"/>
          </a:p>
        </c:txPr>
        <c:crossAx val="394914160"/>
        <c:crosses val="autoZero"/>
        <c:auto val="1"/>
        <c:lblAlgn val="ctr"/>
        <c:lblOffset val="100"/>
        <c:noMultiLvlLbl val="0"/>
      </c:catAx>
      <c:valAx>
        <c:axId val="394914160"/>
        <c:scaling>
          <c:orientation val="minMax"/>
        </c:scaling>
        <c:delete val="1"/>
        <c:axPos val="b"/>
        <c:numFmt formatCode="#,##0" sourceLinked="1"/>
        <c:majorTickMark val="none"/>
        <c:minorTickMark val="none"/>
        <c:tickLblPos val="nextTo"/>
        <c:crossAx val="3967124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62B315-DF29-45F5-84CB-FDBB7A94CF53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4DDC9B-15F0-4831-A42F-EB58432220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569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52311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8126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6820F-B957-4ED2-885A-F04AABDCBD8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7E079-D4DD-4D56-9444-C53C72FC510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6474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6820F-B957-4ED2-885A-F04AABDCBD8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7E079-D4DD-4D56-9444-C53C72FC510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7335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6820F-B957-4ED2-885A-F04AABDCBD8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7E079-D4DD-4D56-9444-C53C72FC510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73560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960AD-0E55-4220-88B6-B3B66BF6BC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667EB-C44C-47DF-9213-434591C33E5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06667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960AD-0E55-4220-88B6-B3B66BF6BC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667EB-C44C-47DF-9213-434591C33E5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51503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960AD-0E55-4220-88B6-B3B66BF6BC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667EB-C44C-47DF-9213-434591C33E5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4293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960AD-0E55-4220-88B6-B3B66BF6BC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667EB-C44C-47DF-9213-434591C33E5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89957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960AD-0E55-4220-88B6-B3B66BF6BC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667EB-C44C-47DF-9213-434591C33E5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37301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960AD-0E55-4220-88B6-B3B66BF6BC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667EB-C44C-47DF-9213-434591C33E5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5671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960AD-0E55-4220-88B6-B3B66BF6BC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667EB-C44C-47DF-9213-434591C33E5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06829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960AD-0E55-4220-88B6-B3B66BF6BC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667EB-C44C-47DF-9213-434591C33E5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8938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6820F-B957-4ED2-885A-F04AABDCBD8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7E079-D4DD-4D56-9444-C53C72FC510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12133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960AD-0E55-4220-88B6-B3B66BF6BC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667EB-C44C-47DF-9213-434591C33E5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72353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960AD-0E55-4220-88B6-B3B66BF6BC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667EB-C44C-47DF-9213-434591C33E5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68244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960AD-0E55-4220-88B6-B3B66BF6BC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667EB-C44C-47DF-9213-434591C33E5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74530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ontent Slide Text NO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ogoplain-03.ti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8900" y="109538"/>
            <a:ext cx="1828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99017" y="1074078"/>
            <a:ext cx="10718800" cy="641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idx="1"/>
          </p:nvPr>
        </p:nvSpPr>
        <p:spPr bwMode="auto">
          <a:xfrm>
            <a:off x="599017" y="1983716"/>
            <a:ext cx="10718800" cy="357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2pPr marL="457200" indent="-457200">
              <a:buFont typeface="Wingdings" charset="2"/>
              <a:buChar char="§"/>
              <a:defRPr sz="2400" b="0"/>
            </a:lvl2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8936567" y="6465889"/>
            <a:ext cx="2844800" cy="365125"/>
          </a:xfrm>
        </p:spPr>
        <p:txBody>
          <a:bodyPr/>
          <a:lstStyle>
            <a:lvl1pPr>
              <a:defRPr>
                <a:solidFill>
                  <a:srgbClr val="7F7F7F"/>
                </a:solidFill>
              </a:defRPr>
            </a:lvl1pPr>
          </a:lstStyle>
          <a:p>
            <a:fld id="{6A4B19A9-79AC-44A8-B774-53CFB0574B6A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856068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6820F-B957-4ED2-885A-F04AABDCBD8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7E079-D4DD-4D56-9444-C53C72FC510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2964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6820F-B957-4ED2-885A-F04AABDCBD8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7E079-D4DD-4D56-9444-C53C72FC510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066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6820F-B957-4ED2-885A-F04AABDCBD8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7E079-D4DD-4D56-9444-C53C72FC510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6148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6820F-B957-4ED2-885A-F04AABDCBD8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7E079-D4DD-4D56-9444-C53C72FC510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2283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6820F-B957-4ED2-885A-F04AABDCBD8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7E079-D4DD-4D56-9444-C53C72FC510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8551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6820F-B957-4ED2-885A-F04AABDCBD8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7E079-D4DD-4D56-9444-C53C72FC510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4169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6820F-B957-4ED2-885A-F04AABDCBD8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7E079-D4DD-4D56-9444-C53C72FC510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8095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56820F-B957-4ED2-885A-F04AABDCBD8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E7E079-D4DD-4D56-9444-C53C72FC510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9182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B960AD-0E55-4220-88B6-B3B66BF6BC0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0667EB-C44C-47DF-9213-434591C33E5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7647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hyperlink" Target="http://www.icd10data.com/ICD10CM/Codes/S00-T88/T07-T07" TargetMode="External"/><Relationship Id="rId18" Type="http://schemas.openxmlformats.org/officeDocument/2006/relationships/hyperlink" Target="http://www.icd10data.com/ICD10CM/Codes/S00-T88/T30-T32" TargetMode="External"/><Relationship Id="rId26" Type="http://schemas.openxmlformats.org/officeDocument/2006/relationships/hyperlink" Target="http://www.icd10data.com/ICD10CM/Codes/V00-Y99/V10-V19" TargetMode="External"/><Relationship Id="rId39" Type="http://schemas.openxmlformats.org/officeDocument/2006/relationships/hyperlink" Target="http://www.icd10data.com/ICD10CM/Codes/V00-Y99/W50-W64" TargetMode="External"/><Relationship Id="rId21" Type="http://schemas.openxmlformats.org/officeDocument/2006/relationships/hyperlink" Target="http://www.icd10data.com/ICD10CM/Codes/S00-T88/T51-T65" TargetMode="External"/><Relationship Id="rId34" Type="http://schemas.openxmlformats.org/officeDocument/2006/relationships/hyperlink" Target="http://www.icd10data.com/ICD10CM/Codes/V00-Y99/V90-V94" TargetMode="External"/><Relationship Id="rId42" Type="http://schemas.openxmlformats.org/officeDocument/2006/relationships/hyperlink" Target="http://www.icd10data.com/ICD10CM/Codes/V00-Y99/X00-X08" TargetMode="External"/><Relationship Id="rId47" Type="http://schemas.openxmlformats.org/officeDocument/2006/relationships/hyperlink" Target="http://www.icd10data.com/ICD10CM/Codes/V00-Y99/X71-X83" TargetMode="External"/><Relationship Id="rId50" Type="http://schemas.openxmlformats.org/officeDocument/2006/relationships/hyperlink" Target="http://www.icd10data.com/ICD10CM/Codes/V00-Y99/Y35-Y38" TargetMode="External"/><Relationship Id="rId7" Type="http://schemas.openxmlformats.org/officeDocument/2006/relationships/hyperlink" Target="http://www.icd10data.com/ICD10CM/Codes/S00-T88/S40-S49" TargetMode="External"/><Relationship Id="rId2" Type="http://schemas.openxmlformats.org/officeDocument/2006/relationships/notesSlide" Target="../notesSlides/notesSlide1.xml"/><Relationship Id="rId16" Type="http://schemas.openxmlformats.org/officeDocument/2006/relationships/hyperlink" Target="http://www.icd10data.com/ICD10CM/Codes/S00-T88/T20-T25" TargetMode="External"/><Relationship Id="rId29" Type="http://schemas.openxmlformats.org/officeDocument/2006/relationships/hyperlink" Target="http://www.icd10data.com/ICD10CM/Codes/V00-Y99/V40-V49" TargetMode="External"/><Relationship Id="rId11" Type="http://schemas.openxmlformats.org/officeDocument/2006/relationships/hyperlink" Target="http://www.icd10data.com/ICD10CM/Codes/S00-T88/S80-S89" TargetMode="External"/><Relationship Id="rId24" Type="http://schemas.openxmlformats.org/officeDocument/2006/relationships/hyperlink" Target="http://www.icd10data.com/ICD10CM/Codes/S00-T88/T80-T88" TargetMode="External"/><Relationship Id="rId32" Type="http://schemas.openxmlformats.org/officeDocument/2006/relationships/hyperlink" Target="http://www.icd10data.com/ICD10CM/Codes/V00-Y99/V70-V79" TargetMode="External"/><Relationship Id="rId37" Type="http://schemas.openxmlformats.org/officeDocument/2006/relationships/hyperlink" Target="http://www.icd10data.com/ICD10CM/Codes/V00-Y99/W00-W19" TargetMode="External"/><Relationship Id="rId40" Type="http://schemas.openxmlformats.org/officeDocument/2006/relationships/hyperlink" Target="http://www.icd10data.com/ICD10CM/Codes/V00-Y99/W65-W74" TargetMode="External"/><Relationship Id="rId45" Type="http://schemas.openxmlformats.org/officeDocument/2006/relationships/hyperlink" Target="http://www.icd10data.com/ICD10CM/Codes/V00-Y99/X50-X50" TargetMode="External"/><Relationship Id="rId53" Type="http://schemas.openxmlformats.org/officeDocument/2006/relationships/hyperlink" Target="http://www.icd10data.com/ICD10CM/Codes/V00-Y99/Y83-Y84" TargetMode="External"/><Relationship Id="rId5" Type="http://schemas.openxmlformats.org/officeDocument/2006/relationships/hyperlink" Target="http://www.icd10data.com/ICD10CM/Codes/S00-T88/S20-S29" TargetMode="External"/><Relationship Id="rId10" Type="http://schemas.openxmlformats.org/officeDocument/2006/relationships/hyperlink" Target="http://www.icd10data.com/ICD10CM/Codes/S00-T88/S70-S79" TargetMode="External"/><Relationship Id="rId19" Type="http://schemas.openxmlformats.org/officeDocument/2006/relationships/hyperlink" Target="http://www.icd10data.com/ICD10CM/Codes/S00-T88/T33-T34" TargetMode="External"/><Relationship Id="rId31" Type="http://schemas.openxmlformats.org/officeDocument/2006/relationships/hyperlink" Target="http://www.icd10data.com/ICD10CM/Codes/V00-Y99/V60-V69" TargetMode="External"/><Relationship Id="rId44" Type="http://schemas.openxmlformats.org/officeDocument/2006/relationships/hyperlink" Target="http://www.icd10data.com/ICD10CM/Codes/V00-Y99/X30-X39" TargetMode="External"/><Relationship Id="rId52" Type="http://schemas.openxmlformats.org/officeDocument/2006/relationships/hyperlink" Target="http://www.icd10data.com/ICD10CM/Codes/V00-Y99/Y70-Y82" TargetMode="External"/><Relationship Id="rId4" Type="http://schemas.openxmlformats.org/officeDocument/2006/relationships/hyperlink" Target="http://www.icd10data.com/ICD10CM/Codes/S00-T88/S10-S19" TargetMode="External"/><Relationship Id="rId9" Type="http://schemas.openxmlformats.org/officeDocument/2006/relationships/hyperlink" Target="http://www.icd10data.com/ICD10CM/Codes/S00-T88/S60-S69" TargetMode="External"/><Relationship Id="rId14" Type="http://schemas.openxmlformats.org/officeDocument/2006/relationships/hyperlink" Target="http://www.icd10data.com/ICD10CM/Codes/S00-T88/T14-T14" TargetMode="External"/><Relationship Id="rId22" Type="http://schemas.openxmlformats.org/officeDocument/2006/relationships/hyperlink" Target="http://www.icd10data.com/ICD10CM/Codes/S00-T88/T66-T78" TargetMode="External"/><Relationship Id="rId27" Type="http://schemas.openxmlformats.org/officeDocument/2006/relationships/hyperlink" Target="http://www.icd10data.com/ICD10CM/Codes/V00-Y99/V20-V29" TargetMode="External"/><Relationship Id="rId30" Type="http://schemas.openxmlformats.org/officeDocument/2006/relationships/hyperlink" Target="http://www.icd10data.com/ICD10CM/Codes/V00-Y99/V50-V59" TargetMode="External"/><Relationship Id="rId35" Type="http://schemas.openxmlformats.org/officeDocument/2006/relationships/hyperlink" Target="http://www.icd10data.com/ICD10CM/Codes/V00-Y99/V95-V97" TargetMode="External"/><Relationship Id="rId43" Type="http://schemas.openxmlformats.org/officeDocument/2006/relationships/hyperlink" Target="http://www.icd10data.com/ICD10CM/Codes/V00-Y99/X10-X19" TargetMode="External"/><Relationship Id="rId48" Type="http://schemas.openxmlformats.org/officeDocument/2006/relationships/hyperlink" Target="http://www.icd10data.com/ICD10CM/Codes/V00-Y99/X92-Y09" TargetMode="External"/><Relationship Id="rId8" Type="http://schemas.openxmlformats.org/officeDocument/2006/relationships/hyperlink" Target="http://www.icd10data.com/ICD10CM/Codes/S00-T88/S50-S59" TargetMode="External"/><Relationship Id="rId51" Type="http://schemas.openxmlformats.org/officeDocument/2006/relationships/hyperlink" Target="http://www.icd10data.com/ICD10CM/Codes/V00-Y99/Y62-Y69" TargetMode="External"/><Relationship Id="rId3" Type="http://schemas.openxmlformats.org/officeDocument/2006/relationships/hyperlink" Target="http://www.icd10data.com/ICD10CM/Codes/S00-T88/S00-S09" TargetMode="External"/><Relationship Id="rId12" Type="http://schemas.openxmlformats.org/officeDocument/2006/relationships/hyperlink" Target="http://www.icd10data.com/ICD10CM/Codes/S00-T88/S90-S99" TargetMode="External"/><Relationship Id="rId17" Type="http://schemas.openxmlformats.org/officeDocument/2006/relationships/hyperlink" Target="http://www.icd10data.com/ICD10CM/Codes/S00-T88/T26-T28" TargetMode="External"/><Relationship Id="rId25" Type="http://schemas.openxmlformats.org/officeDocument/2006/relationships/hyperlink" Target="http://www.icd10data.com/ICD10CM/Codes/V00-Y99/V00-V09" TargetMode="External"/><Relationship Id="rId33" Type="http://schemas.openxmlformats.org/officeDocument/2006/relationships/hyperlink" Target="http://www.icd10data.com/ICD10CM/Codes/V00-Y99/V80-V89" TargetMode="External"/><Relationship Id="rId38" Type="http://schemas.openxmlformats.org/officeDocument/2006/relationships/hyperlink" Target="http://www.icd10data.com/ICD10CM/Codes/V00-Y99/W20-W49" TargetMode="External"/><Relationship Id="rId46" Type="http://schemas.openxmlformats.org/officeDocument/2006/relationships/hyperlink" Target="http://www.icd10data.com/ICD10CM/Codes/V00-Y99/X52-X58" TargetMode="External"/><Relationship Id="rId20" Type="http://schemas.openxmlformats.org/officeDocument/2006/relationships/hyperlink" Target="http://www.icd10data.com/ICD10CM/Codes/S00-T88/T36-T50" TargetMode="External"/><Relationship Id="rId41" Type="http://schemas.openxmlformats.org/officeDocument/2006/relationships/hyperlink" Target="http://www.icd10data.com/ICD10CM/Codes/V00-Y99/W85-W99" TargetMode="External"/><Relationship Id="rId54" Type="http://schemas.openxmlformats.org/officeDocument/2006/relationships/hyperlink" Target="http://www.icd10data.com/ICD10CM/Codes/V00-Y99/Y90-Y99" TargetMode="Externa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://www.icd10data.com/ICD10CM/Codes/S00-T88/S30-S39" TargetMode="External"/><Relationship Id="rId15" Type="http://schemas.openxmlformats.org/officeDocument/2006/relationships/hyperlink" Target="http://www.icd10data.com/ICD10CM/Codes/S00-T88/T15-T19" TargetMode="External"/><Relationship Id="rId23" Type="http://schemas.openxmlformats.org/officeDocument/2006/relationships/hyperlink" Target="http://www.icd10data.com/ICD10CM/Codes/S00-T88/T79-T79" TargetMode="External"/><Relationship Id="rId28" Type="http://schemas.openxmlformats.org/officeDocument/2006/relationships/hyperlink" Target="http://www.icd10data.com/ICD10CM/Codes/V00-Y99/V30-V39" TargetMode="External"/><Relationship Id="rId36" Type="http://schemas.openxmlformats.org/officeDocument/2006/relationships/hyperlink" Target="http://www.icd10data.com/ICD10CM/Codes/V00-Y99/V98-V99" TargetMode="External"/><Relationship Id="rId49" Type="http://schemas.openxmlformats.org/officeDocument/2006/relationships/hyperlink" Target="http://www.icd10data.com/ICD10CM/Codes/V00-Y99/Y21-Y33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2.png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ms.gov/Medicare/Coding/ICD10/2015-ICD-10-CM-and-GEMs.html" TargetMode="External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735272"/>
            <a:ext cx="9220200" cy="1278194"/>
          </a:xfrm>
        </p:spPr>
        <p:txBody>
          <a:bodyPr>
            <a:noAutofit/>
          </a:bodyPr>
          <a:lstStyle/>
          <a:p>
            <a:pPr algn="l"/>
            <a:r>
              <a:rPr lang="en-US" sz="1600" b="1" i="1" u="sng" dirty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Question</a:t>
            </a:r>
            <a:r>
              <a:rPr lang="en-US" sz="1600" b="1" i="1" dirty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ICD-9-CM External Cause of Injury Codes (E-Codes) are no longer used. What ICD-10-CM codes have replaced them</a:t>
            </a:r>
            <a:r>
              <a:rPr lang="en-US" sz="1600" b="1" i="1" dirty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? </a:t>
            </a:r>
            <a:br>
              <a:rPr lang="en-US" sz="1600" b="1" i="1" dirty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en-US" sz="1600" b="1" i="1" dirty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lang="en-US" sz="1600" b="1" i="1" dirty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en-US" sz="1600" b="1" i="1" u="sng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Answer</a:t>
            </a:r>
            <a:r>
              <a:rPr lang="en-US" sz="1600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Previously, if a patient had an ICD-9-CM Injury code </a:t>
            </a:r>
            <a:r>
              <a:rPr lang="en-US" sz="1600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800- 904.9 or 910-995.89 EXCEPT 995.60-995.69) an E-Code would be used to describe the cause, intent and activity associated with the injury or poisoning. In ICD-10-CM, the S-Codes and T-Codes are used for coding injuries and poisonings and V-Codes, W-Codes, X-Codes and Y-Codes are used for cause.</a:t>
            </a:r>
            <a:r>
              <a:rPr lang="en-US" sz="2000" b="1" i="1" dirty="0">
                <a:latin typeface="+mn-lt"/>
                <a:ea typeface="+mn-ea"/>
                <a:cs typeface="+mn-cs"/>
              </a:rPr>
              <a:t/>
            </a:r>
            <a:br>
              <a:rPr lang="en-US" sz="2000" b="1" i="1" dirty="0">
                <a:latin typeface="+mn-lt"/>
                <a:ea typeface="+mn-ea"/>
                <a:cs typeface="+mn-cs"/>
              </a:rPr>
            </a:br>
            <a:r>
              <a:rPr lang="en-US" sz="2000" b="1" i="1" dirty="0">
                <a:latin typeface="+mn-lt"/>
                <a:ea typeface="+mn-ea"/>
                <a:cs typeface="+mn-cs"/>
              </a:rPr>
              <a:t/>
            </a:r>
            <a:br>
              <a:rPr lang="en-US" sz="2000" b="1" i="1" dirty="0">
                <a:latin typeface="+mn-lt"/>
                <a:ea typeface="+mn-ea"/>
                <a:cs typeface="+mn-cs"/>
              </a:rPr>
            </a:br>
            <a:r>
              <a:rPr lang="en-US" sz="2000" dirty="0"/>
              <a:t/>
            </a:r>
            <a:br>
              <a:rPr lang="en-US" sz="2000" dirty="0"/>
            </a:br>
            <a:endParaRPr lang="en-US" sz="2000" b="1" i="1" dirty="0">
              <a:latin typeface="+mn-lt"/>
              <a:ea typeface="+mn-ea"/>
              <a:cs typeface="+mn-cs"/>
            </a:endParaRPr>
          </a:p>
        </p:txBody>
      </p:sp>
      <p:sp>
        <p:nvSpPr>
          <p:cNvPr id="28" name="Rectangle 1"/>
          <p:cNvSpPr>
            <a:spLocks noChangeArrowheads="1"/>
          </p:cNvSpPr>
          <p:nvPr/>
        </p:nvSpPr>
        <p:spPr bwMode="auto">
          <a:xfrm>
            <a:off x="1676400" y="2133601"/>
            <a:ext cx="3657600" cy="38908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761" tIns="6348" rIns="4761" bIns="6348" numCol="1" anchor="ctr" anchorCtr="0" compatLnSpc="1">
            <a:prstTxWarp prst="textNoShape">
              <a:avLst/>
            </a:prstTxWarp>
            <a:spAutoFit/>
          </a:bodyPr>
          <a:lstStyle/>
          <a:p>
            <a:pPr fontAlgn="ctr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S00-S09</a:t>
            </a:r>
            <a:r>
              <a:rPr lang="en-US" altLang="en-US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   Injuries to the head</a:t>
            </a:r>
          </a:p>
          <a:p>
            <a:pPr eaLnBrk="0" fontAlgn="ctr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S10-S19</a:t>
            </a:r>
            <a:r>
              <a:rPr lang="en-US" altLang="en-US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   Injuries to the neck</a:t>
            </a:r>
          </a:p>
          <a:p>
            <a:pPr eaLnBrk="0" fontAlgn="ctr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S20-S29</a:t>
            </a:r>
            <a:r>
              <a:rPr lang="en-US" altLang="en-US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   Injuries to the thorax</a:t>
            </a:r>
          </a:p>
          <a:p>
            <a:pPr eaLnBrk="0" fontAlgn="ctr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S30-S39</a:t>
            </a:r>
            <a:r>
              <a:rPr lang="en-US" altLang="en-US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   Injuries to the abdomen, lower back, lumbar spine, pelvis and external genitals</a:t>
            </a:r>
          </a:p>
          <a:p>
            <a:pPr eaLnBrk="0" fontAlgn="ctr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S40-S49</a:t>
            </a:r>
            <a:r>
              <a:rPr lang="en-US" altLang="en-US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   Injuries to the shoulder and upper arm</a:t>
            </a:r>
          </a:p>
          <a:p>
            <a:pPr eaLnBrk="0" fontAlgn="ctr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S50-S59</a:t>
            </a:r>
            <a:r>
              <a:rPr lang="en-US" altLang="en-US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   Injuries to the elbow and forearm</a:t>
            </a:r>
          </a:p>
          <a:p>
            <a:pPr eaLnBrk="0" fontAlgn="ctr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S60-S69</a:t>
            </a:r>
            <a:r>
              <a:rPr lang="en-US" altLang="en-US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   Injuries to the wrist, hand and fingers</a:t>
            </a:r>
          </a:p>
          <a:p>
            <a:pPr eaLnBrk="0" fontAlgn="ctr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10"/>
              </a:rPr>
              <a:t>S70-S79</a:t>
            </a:r>
            <a:r>
              <a:rPr lang="en-US" altLang="en-US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   Injuries to the hip and thigh</a:t>
            </a:r>
          </a:p>
          <a:p>
            <a:pPr eaLnBrk="0" fontAlgn="ctr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11"/>
              </a:rPr>
              <a:t>S80-S89</a:t>
            </a:r>
            <a:r>
              <a:rPr lang="en-US" altLang="en-US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   Injuries to the knee and lower leg</a:t>
            </a:r>
          </a:p>
          <a:p>
            <a:pPr eaLnBrk="0" fontAlgn="ctr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12"/>
              </a:rPr>
              <a:t>S90-S99</a:t>
            </a:r>
            <a:r>
              <a:rPr lang="en-US" altLang="en-US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   Injuries to the ankle and foot</a:t>
            </a:r>
          </a:p>
          <a:p>
            <a:pPr eaLnBrk="0" fontAlgn="ctr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13"/>
              </a:rPr>
              <a:t>T07-T07</a:t>
            </a:r>
            <a:r>
              <a:rPr lang="en-US" altLang="en-US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   Injuries involving multiple body regions</a:t>
            </a:r>
          </a:p>
          <a:p>
            <a:pPr eaLnBrk="0" fontAlgn="ctr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14"/>
              </a:rPr>
              <a:t>T14-T14</a:t>
            </a:r>
            <a:r>
              <a:rPr lang="en-US" altLang="en-US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   Injury of unspecified body region</a:t>
            </a:r>
          </a:p>
          <a:p>
            <a:pPr eaLnBrk="0" fontAlgn="ctr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15"/>
              </a:rPr>
              <a:t>T15-T19</a:t>
            </a:r>
            <a:r>
              <a:rPr lang="en-US" altLang="en-US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   Effects of foreign body entering through natural orifice</a:t>
            </a:r>
          </a:p>
          <a:p>
            <a:pPr eaLnBrk="0" fontAlgn="ctr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16"/>
              </a:rPr>
              <a:t>T20-T25</a:t>
            </a:r>
            <a:r>
              <a:rPr lang="en-US" altLang="en-US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   Burns and corrosions of external body surface, specified by site</a:t>
            </a:r>
          </a:p>
          <a:p>
            <a:pPr eaLnBrk="0" fontAlgn="ctr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17"/>
              </a:rPr>
              <a:t>T26-T28</a:t>
            </a:r>
            <a:r>
              <a:rPr lang="en-US" altLang="en-US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   Burns and corrosions confined to eye and internal organs</a:t>
            </a:r>
          </a:p>
          <a:p>
            <a:pPr eaLnBrk="0" fontAlgn="ctr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18"/>
              </a:rPr>
              <a:t>T30-T32</a:t>
            </a:r>
            <a:r>
              <a:rPr lang="en-US" altLang="en-US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   Burns and corrosions of multiple and unspecified body regions</a:t>
            </a:r>
          </a:p>
          <a:p>
            <a:pPr eaLnBrk="0" fontAlgn="ctr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19"/>
              </a:rPr>
              <a:t>T33-T34</a:t>
            </a:r>
            <a:r>
              <a:rPr lang="en-US" altLang="en-US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   Frostbite</a:t>
            </a:r>
          </a:p>
          <a:p>
            <a:pPr eaLnBrk="0" fontAlgn="ctr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20"/>
              </a:rPr>
              <a:t>T36-T50</a:t>
            </a:r>
            <a:r>
              <a:rPr lang="en-US" altLang="en-US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   Poisoning by, adverse effect of and underdosing of drugs, medicaments and biological substances</a:t>
            </a:r>
          </a:p>
          <a:p>
            <a:pPr eaLnBrk="0" fontAlgn="ctr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21"/>
              </a:rPr>
              <a:t>T51-T65</a:t>
            </a:r>
            <a:r>
              <a:rPr lang="en-US" altLang="en-US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   Toxic effects of substances chiefly nonmedicinal as to source</a:t>
            </a:r>
          </a:p>
          <a:p>
            <a:pPr eaLnBrk="0" fontAlgn="ctr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22"/>
              </a:rPr>
              <a:t>T66-T78</a:t>
            </a:r>
            <a:r>
              <a:rPr lang="en-US" altLang="en-US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   Other and unspecified effects of external causes</a:t>
            </a:r>
          </a:p>
          <a:p>
            <a:pPr eaLnBrk="0" fontAlgn="ctr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23"/>
              </a:rPr>
              <a:t>T79-T79</a:t>
            </a:r>
            <a:r>
              <a:rPr lang="en-US" altLang="en-US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   Certain early complications of trauma</a:t>
            </a:r>
          </a:p>
          <a:p>
            <a:pPr eaLnBrk="0" fontAlgn="ctr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24"/>
              </a:rPr>
              <a:t>T80-T88</a:t>
            </a:r>
            <a:r>
              <a:rPr lang="en-US" altLang="en-US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   Complications of surgical and medical care, not elsewhere classified</a:t>
            </a:r>
          </a:p>
        </p:txBody>
      </p:sp>
      <p:sp>
        <p:nvSpPr>
          <p:cNvPr id="29" name="Rectangle 24"/>
          <p:cNvSpPr>
            <a:spLocks noChangeArrowheads="1"/>
          </p:cNvSpPr>
          <p:nvPr/>
        </p:nvSpPr>
        <p:spPr bwMode="auto">
          <a:xfrm>
            <a:off x="5638800" y="2133600"/>
            <a:ext cx="4800600" cy="45833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761" tIns="6348" rIns="4761" bIns="6348" numCol="1" anchor="ctr" anchorCtr="0" compatLnSpc="1">
            <a:prstTxWarp prst="textNoShape">
              <a:avLst/>
            </a:prstTxWarp>
            <a:spAutoFit/>
          </a:bodyPr>
          <a:lstStyle/>
          <a:p>
            <a:pPr fontAlgn="ctr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9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  <a:hlinkClick r:id="rId25"/>
              </a:rPr>
              <a:t>V00-V09</a:t>
            </a:r>
            <a:r>
              <a:rPr lang="en-US" altLang="en-US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   Pedestrian injured in transport accident</a:t>
            </a:r>
          </a:p>
          <a:p>
            <a:pPr eaLnBrk="0" fontAlgn="ctr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9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  <a:hlinkClick r:id="rId26"/>
              </a:rPr>
              <a:t>V10-V19</a:t>
            </a:r>
            <a:r>
              <a:rPr lang="en-US" altLang="en-US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   Pedal cycle rider injured in transport accident</a:t>
            </a:r>
          </a:p>
          <a:p>
            <a:pPr eaLnBrk="0" fontAlgn="ctr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9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  <a:hlinkClick r:id="rId27"/>
              </a:rPr>
              <a:t>V20-V29</a:t>
            </a:r>
            <a:r>
              <a:rPr lang="en-US" altLang="en-US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   Motorcycle rider injured in transport accident</a:t>
            </a:r>
          </a:p>
          <a:p>
            <a:pPr eaLnBrk="0" fontAlgn="ctr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9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  <a:hlinkClick r:id="rId28"/>
              </a:rPr>
              <a:t>V30-V39</a:t>
            </a:r>
            <a:r>
              <a:rPr lang="en-US" altLang="en-US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   Occupant of three-wheeled motor vehicle injured in transport accident</a:t>
            </a:r>
          </a:p>
          <a:p>
            <a:pPr eaLnBrk="0" fontAlgn="ctr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9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  <a:hlinkClick r:id="rId29"/>
              </a:rPr>
              <a:t>V40-V49</a:t>
            </a:r>
            <a:r>
              <a:rPr lang="en-US" altLang="en-US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   Car occupant injured in transport accident</a:t>
            </a:r>
          </a:p>
          <a:p>
            <a:pPr eaLnBrk="0" fontAlgn="ctr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9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  <a:hlinkClick r:id="rId30"/>
              </a:rPr>
              <a:t>V50-V59</a:t>
            </a:r>
            <a:r>
              <a:rPr lang="en-US" altLang="en-US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   Occupant of pick-up truck or van injured in transport accident</a:t>
            </a:r>
          </a:p>
          <a:p>
            <a:pPr eaLnBrk="0" fontAlgn="ctr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9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  <a:hlinkClick r:id="rId31"/>
              </a:rPr>
              <a:t>V60-V69</a:t>
            </a:r>
            <a:r>
              <a:rPr lang="en-US" altLang="en-US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   Occupant of heavy transport vehicle injured in transport accident</a:t>
            </a:r>
          </a:p>
          <a:p>
            <a:pPr eaLnBrk="0" fontAlgn="ctr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9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  <a:hlinkClick r:id="rId32"/>
              </a:rPr>
              <a:t>V70-V79</a:t>
            </a:r>
            <a:r>
              <a:rPr lang="en-US" altLang="en-US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   Bus occupant injured in transport accident</a:t>
            </a:r>
          </a:p>
          <a:p>
            <a:pPr eaLnBrk="0" fontAlgn="ctr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9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  <a:hlinkClick r:id="rId33"/>
              </a:rPr>
              <a:t>V80-V89</a:t>
            </a:r>
            <a:r>
              <a:rPr lang="en-US" altLang="en-US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   Other land transport accidents</a:t>
            </a:r>
          </a:p>
          <a:p>
            <a:pPr eaLnBrk="0" fontAlgn="ctr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9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  <a:hlinkClick r:id="rId34"/>
              </a:rPr>
              <a:t>V90-V94</a:t>
            </a:r>
            <a:r>
              <a:rPr lang="en-US" altLang="en-US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   Water transport accidents</a:t>
            </a:r>
          </a:p>
          <a:p>
            <a:pPr eaLnBrk="0" fontAlgn="ctr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9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  <a:hlinkClick r:id="rId35"/>
              </a:rPr>
              <a:t>V95-V97</a:t>
            </a:r>
            <a:r>
              <a:rPr lang="en-US" altLang="en-US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   Air and space transport accidents</a:t>
            </a:r>
          </a:p>
          <a:p>
            <a:pPr eaLnBrk="0" fontAlgn="ctr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9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  <a:hlinkClick r:id="rId36"/>
              </a:rPr>
              <a:t>V98-V99</a:t>
            </a:r>
            <a:r>
              <a:rPr lang="en-US" altLang="en-US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   Other and unspecified transport accidents</a:t>
            </a:r>
          </a:p>
          <a:p>
            <a:pPr eaLnBrk="0" fontAlgn="ctr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9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  <a:hlinkClick r:id="rId37"/>
              </a:rPr>
              <a:t>W00-W19</a:t>
            </a:r>
            <a:r>
              <a:rPr lang="en-US" altLang="en-US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   Slipping, tripping, stumbling and falls</a:t>
            </a:r>
          </a:p>
          <a:p>
            <a:pPr eaLnBrk="0" fontAlgn="ctr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9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  <a:hlinkClick r:id="rId38"/>
              </a:rPr>
              <a:t>W20-W49</a:t>
            </a:r>
            <a:r>
              <a:rPr lang="en-US" altLang="en-US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   Exposure to inanimate mechanical forces</a:t>
            </a:r>
          </a:p>
          <a:p>
            <a:pPr eaLnBrk="0" fontAlgn="ctr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9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  <a:hlinkClick r:id="rId39"/>
              </a:rPr>
              <a:t>W50-W64</a:t>
            </a:r>
            <a:r>
              <a:rPr lang="en-US" altLang="en-US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   Exposure to animate mechanical forces</a:t>
            </a:r>
          </a:p>
          <a:p>
            <a:pPr eaLnBrk="0" fontAlgn="ctr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9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  <a:hlinkClick r:id="rId40"/>
              </a:rPr>
              <a:t>W65-W74</a:t>
            </a:r>
            <a:r>
              <a:rPr lang="en-US" altLang="en-US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   Accidental non-transport drowning and submersion</a:t>
            </a:r>
          </a:p>
          <a:p>
            <a:pPr eaLnBrk="0" fontAlgn="ctr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9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  <a:hlinkClick r:id="rId41"/>
              </a:rPr>
              <a:t>W85-W99</a:t>
            </a:r>
            <a:r>
              <a:rPr lang="en-US" altLang="en-US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   Exposure to electric current, radiation and extreme ambient air temperature and pressure</a:t>
            </a:r>
          </a:p>
          <a:p>
            <a:pPr eaLnBrk="0" fontAlgn="ctr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9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  <a:hlinkClick r:id="rId42"/>
              </a:rPr>
              <a:t>X00-X08</a:t>
            </a:r>
            <a:r>
              <a:rPr lang="en-US" altLang="en-US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   Exposure to smoke, fire and flames</a:t>
            </a:r>
          </a:p>
          <a:p>
            <a:pPr eaLnBrk="0" fontAlgn="ctr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9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  <a:hlinkClick r:id="rId43"/>
              </a:rPr>
              <a:t>X10-X19</a:t>
            </a:r>
            <a:r>
              <a:rPr lang="en-US" altLang="en-US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   Contact with heat and hot substances</a:t>
            </a:r>
          </a:p>
          <a:p>
            <a:pPr eaLnBrk="0" fontAlgn="ctr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9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  <a:hlinkClick r:id="rId44"/>
              </a:rPr>
              <a:t>X30-X39</a:t>
            </a:r>
            <a:r>
              <a:rPr lang="en-US" altLang="en-US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   Exposure to forces of nature</a:t>
            </a:r>
          </a:p>
          <a:p>
            <a:pPr eaLnBrk="0" fontAlgn="ctr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9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  <a:hlinkClick r:id="rId45"/>
              </a:rPr>
              <a:t>X50-X50</a:t>
            </a:r>
            <a:r>
              <a:rPr lang="en-US" altLang="en-US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   Overexertion and strenuous or repetitive movements</a:t>
            </a:r>
          </a:p>
          <a:p>
            <a:pPr eaLnBrk="0" fontAlgn="ctr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9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  <a:hlinkClick r:id="rId46"/>
              </a:rPr>
              <a:t>X52-X58</a:t>
            </a:r>
            <a:r>
              <a:rPr lang="en-US" altLang="en-US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   Accidental exposure to other specified factors</a:t>
            </a:r>
          </a:p>
          <a:p>
            <a:pPr eaLnBrk="0" fontAlgn="ctr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9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  <a:hlinkClick r:id="rId47"/>
              </a:rPr>
              <a:t>X71-X83</a:t>
            </a:r>
            <a:r>
              <a:rPr lang="en-US" altLang="en-US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   Intentional self-harm</a:t>
            </a:r>
          </a:p>
          <a:p>
            <a:pPr eaLnBrk="0" fontAlgn="ctr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9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  <a:hlinkClick r:id="rId48"/>
              </a:rPr>
              <a:t>X92-Y09</a:t>
            </a:r>
            <a:r>
              <a:rPr lang="en-US" altLang="en-US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   Assault</a:t>
            </a:r>
          </a:p>
          <a:p>
            <a:pPr eaLnBrk="0" fontAlgn="ctr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9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  <a:hlinkClick r:id="rId49"/>
              </a:rPr>
              <a:t>Y21-Y33</a:t>
            </a:r>
            <a:r>
              <a:rPr lang="en-US" altLang="en-US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   Event of undetermined intent</a:t>
            </a:r>
          </a:p>
          <a:p>
            <a:pPr eaLnBrk="0" fontAlgn="ctr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9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  <a:hlinkClick r:id="rId50"/>
              </a:rPr>
              <a:t>Y35-Y38</a:t>
            </a:r>
            <a:r>
              <a:rPr lang="en-US" altLang="en-US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   Legal intervention, operations of war, military operations, and terrorism</a:t>
            </a:r>
          </a:p>
          <a:p>
            <a:pPr eaLnBrk="0" fontAlgn="ctr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9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  <a:hlinkClick r:id="rId51"/>
              </a:rPr>
              <a:t>Y62-Y69</a:t>
            </a:r>
            <a:r>
              <a:rPr lang="en-US" altLang="en-US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   Misadventures to patients during surgical and medical care</a:t>
            </a:r>
          </a:p>
          <a:p>
            <a:pPr eaLnBrk="0" fontAlgn="ctr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9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  <a:hlinkClick r:id="rId52"/>
              </a:rPr>
              <a:t>Y70-Y82</a:t>
            </a:r>
            <a:r>
              <a:rPr lang="en-US" altLang="en-US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   Medical devices associated with adverse incidents in diagnostic and therapeutic use</a:t>
            </a:r>
          </a:p>
          <a:p>
            <a:pPr eaLnBrk="0" fontAlgn="ctr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9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  <a:hlinkClick r:id="rId53"/>
              </a:rPr>
              <a:t>Y83-Y84</a:t>
            </a:r>
            <a:r>
              <a:rPr lang="en-US" altLang="en-US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   Surgical and other medical procedures as the cause of abnormal reaction of the patient, or of later complication, without mention of misadventure at the time of the procedure</a:t>
            </a:r>
          </a:p>
          <a:p>
            <a:pPr eaLnBrk="0" fontAlgn="ctr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900" dirty="0">
                <a:solidFill>
                  <a:srgbClr val="000000"/>
                </a:solidFill>
                <a:latin typeface="Consolas" pitchFamily="49" charset="0"/>
                <a:cs typeface="Consolas" pitchFamily="49" charset="0"/>
                <a:hlinkClick r:id="rId54"/>
              </a:rPr>
              <a:t>Y90-Y99</a:t>
            </a:r>
            <a:r>
              <a:rPr lang="en-US" altLang="en-US" sz="9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   Supplementary factors related to causes of morbidity classified elsewhere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76401" y="1828800"/>
            <a:ext cx="38448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>
                <a:solidFill>
                  <a:srgbClr val="0070C0"/>
                </a:solidFill>
              </a:rPr>
              <a:t>ICD-10-CM Injury and Poisoning Codes</a:t>
            </a:r>
            <a:endParaRPr lang="en-US" b="1" u="sng" dirty="0">
              <a:solidFill>
                <a:srgbClr val="0070C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715000" y="1828800"/>
            <a:ext cx="33211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>
                <a:solidFill>
                  <a:srgbClr val="0070C0"/>
                </a:solidFill>
              </a:rPr>
              <a:t>ICD-10-CM Cause of Injury Codes</a:t>
            </a:r>
            <a:endParaRPr lang="en-US" b="1" u="sng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6989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hart 10"/>
          <p:cNvGraphicFramePr/>
          <p:nvPr>
            <p:extLst/>
          </p:nvPr>
        </p:nvGraphicFramePr>
        <p:xfrm>
          <a:off x="1524000" y="803564"/>
          <a:ext cx="4738254" cy="60544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Chart 11"/>
          <p:cNvGraphicFramePr/>
          <p:nvPr>
            <p:extLst/>
          </p:nvPr>
        </p:nvGraphicFramePr>
        <p:xfrm>
          <a:off x="5043056" y="789710"/>
          <a:ext cx="5624945" cy="60682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Rectangle 12"/>
          <p:cNvSpPr/>
          <p:nvPr/>
        </p:nvSpPr>
        <p:spPr>
          <a:xfrm>
            <a:off x="5153892" y="1787238"/>
            <a:ext cx="5514109" cy="29094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1026" name="Picture 2" descr="Image result for diagnosis code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6994" y="5463541"/>
            <a:ext cx="2171006" cy="1085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5167747" y="4599708"/>
            <a:ext cx="5361709" cy="54032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280299" y="4724403"/>
            <a:ext cx="220759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New Major Diagnosis Categories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1524000" y="167640"/>
            <a:ext cx="9144000" cy="64135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Comparison of ICD-9-CM to ICD-10-CM Increase in Diagnosis Codes by ICD-10-CM Major Diagnosis Chapters</a:t>
            </a:r>
          </a:p>
        </p:txBody>
      </p:sp>
      <p:sp>
        <p:nvSpPr>
          <p:cNvPr id="2" name="Up Arrow 1"/>
          <p:cNvSpPr/>
          <p:nvPr/>
        </p:nvSpPr>
        <p:spPr>
          <a:xfrm>
            <a:off x="8808720" y="2072640"/>
            <a:ext cx="1859280" cy="1737360"/>
          </a:xfrm>
          <a:prstGeom prst="upArrow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rgbClr val="FF0000"/>
                </a:solidFill>
              </a:rPr>
              <a:t>59% </a:t>
            </a:r>
            <a:r>
              <a:rPr lang="en-US" sz="1200" dirty="0">
                <a:solidFill>
                  <a:prstClr val="black"/>
                </a:solidFill>
              </a:rPr>
              <a:t>of ICD-10-CM codes are in the Injury/ poisoning chapter</a:t>
            </a:r>
            <a:endParaRPr lang="en-US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2433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3263" y="776748"/>
            <a:ext cx="7278892" cy="93868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Link to the CMS ICD-9 to ICD-10 equivalency documentation.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3263" y="2721135"/>
            <a:ext cx="8039100" cy="3579812"/>
          </a:xfrm>
        </p:spPr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www.cms.gov/Medicare/Coding/ICD10/2015-ICD-10-CM-and-GEMs.html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47685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88</Words>
  <Application>Microsoft Office PowerPoint</Application>
  <PresentationFormat>Widescreen</PresentationFormat>
  <Paragraphs>65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Consolas</vt:lpstr>
      <vt:lpstr>Wingdings</vt:lpstr>
      <vt:lpstr>1_Office Theme</vt:lpstr>
      <vt:lpstr>2_Office Theme</vt:lpstr>
      <vt:lpstr>Question: ICD-9-CM External Cause of Injury Codes (E-Codes) are no longer used. What ICD-10-CM codes have replaced them?   Answer: Previously, if a patient had an ICD-9-CM Injury code (800- 904.9 or 910-995.89 EXCEPT 995.60-995.69) an E-Code would be used to describe the cause, intent and activity associated with the injury or poisoning. In ICD-10-CM, the S-Codes and T-Codes are used for coding injuries and poisonings and V-Codes, W-Codes, X-Codes and Y-Codes are used for cause.   </vt:lpstr>
      <vt:lpstr>Comparison of ICD-9-CM to ICD-10-CM Increase in Diagnosis Codes by ICD-10-CM Major Diagnosis Chapters</vt:lpstr>
      <vt:lpstr>Link to the CMS ICD-9 to ICD-10 equivalency documentation.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Question:  I am using the Inpatient Hospital Discharge Data.  Since CHIA lifted the limit on diagnosis codes in FY2015 and switched to ICD-10-CM in FY2016, would it significantly impact my study if I continued to use 15 diagnosis codes or less in FY2015, FY2016, and FY2017?</dc:title>
  <dc:creator>Adam</dc:creator>
  <cp:lastModifiedBy>Adam</cp:lastModifiedBy>
  <cp:revision>4</cp:revision>
  <dcterms:created xsi:type="dcterms:W3CDTF">2018-06-29T13:21:42Z</dcterms:created>
  <dcterms:modified xsi:type="dcterms:W3CDTF">2018-06-29T13:38:16Z</dcterms:modified>
</cp:coreProperties>
</file>