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8"/>
  </p:notesMasterIdLst>
  <p:sldIdLst>
    <p:sldId id="256" r:id="rId3"/>
    <p:sldId id="257" r:id="rId4"/>
    <p:sldId id="258" r:id="rId5"/>
    <p:sldId id="259"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oleObject" Target="file:///C:\Users\HP\Downloads\RevisedValidationPlan3_6_2014.doc!_1554617681"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5"/>
    </mc:Choice>
    <mc:Fallback>
      <c:style val="35"/>
    </mc:Fallback>
  </mc:AlternateContent>
  <c:clrMapOvr bg1="lt1" tx1="dk1" bg2="lt2" tx2="dk2" accent1="accent1" accent2="accent2" accent3="accent3" accent4="accent4" accent5="accent5" accent6="accent6" hlink="hlink" folHlink="folHlink"/>
  <c:chart>
    <c:title>
      <c:tx>
        <c:rich>
          <a:bodyPr/>
          <a:lstStyle/>
          <a:p>
            <a:pPr>
              <a:defRPr sz="1400"/>
            </a:pPr>
            <a:r>
              <a:rPr lang="en-US" sz="1200" dirty="0"/>
              <a:t>Figure 1.</a:t>
            </a:r>
            <a:r>
              <a:rPr lang="en-US" sz="1200" baseline="0" dirty="0"/>
              <a:t> Comparison of the </a:t>
            </a:r>
            <a:r>
              <a:rPr lang="en-US" sz="1200" dirty="0"/>
              <a:t>Completeness of National </a:t>
            </a:r>
            <a:r>
              <a:rPr lang="en-US" sz="1200" baseline="0" dirty="0"/>
              <a:t>Provider Identifiers</a:t>
            </a:r>
            <a:endParaRPr lang="en-US" sz="1200" dirty="0"/>
          </a:p>
        </c:rich>
      </c:tx>
      <c:overlay val="0"/>
    </c:title>
    <c:autoTitleDeleted val="0"/>
    <c:plotArea>
      <c:layout/>
      <c:barChart>
        <c:barDir val="col"/>
        <c:grouping val="clustered"/>
        <c:varyColors val="0"/>
        <c:ser>
          <c:idx val="0"/>
          <c:order val="0"/>
          <c:tx>
            <c:strRef>
              <c:f>'[Chart in C  Users HP Downloads RevisedValidationPlan3_6_2014.doc]Sheet1'!$B$1</c:f>
              <c:strCache>
                <c:ptCount val="1"/>
                <c:pt idx="0">
                  <c:v>Completeness</c:v>
                </c:pt>
              </c:strCache>
            </c:strRef>
          </c:tx>
          <c:invertIfNegative val="0"/>
          <c:dLbls>
            <c:dLbl>
              <c:idx val="0"/>
              <c:layout>
                <c:manualLayout>
                  <c:x val="-1.2345679012345678E-2"/>
                  <c:y val="0.17487977509920263"/>
                </c:manualLayout>
              </c:layout>
              <c:tx>
                <c:rich>
                  <a:bodyPr/>
                  <a:lstStyle/>
                  <a:p>
                    <a:pPr>
                      <a:defRPr/>
                    </a:pPr>
                    <a:r>
                      <a:rPr lang="en-US"/>
                      <a:t>MC 026 </a:t>
                    </a:r>
                  </a:p>
                  <a:p>
                    <a:pPr>
                      <a:defRPr/>
                    </a:pPr>
                    <a:r>
                      <a:rPr lang="en-US"/>
                      <a:t>85%</a:t>
                    </a:r>
                  </a:p>
                </c:rich>
              </c:tx>
              <c:spPr/>
              <c:dLblPos val="outEnd"/>
              <c:showLegendKey val="0"/>
              <c:showVal val="0"/>
              <c:showCatName val="0"/>
              <c:showSerName val="0"/>
              <c:showPercent val="0"/>
              <c:showBubbleSize val="0"/>
              <c:extLst xmlns:c16r2="http://schemas.microsoft.com/office/drawing/2015/06/chart">
                <c:ext xmlns:c16="http://schemas.microsoft.com/office/drawing/2014/chart" uri="{C3380CC4-5D6E-409C-BE32-E72D297353CC}">
                  <c16:uniqueId val="{00000000-A103-4FD9-8EA4-8BB9C1C84728}"/>
                </c:ext>
                <c:ext xmlns:c15="http://schemas.microsoft.com/office/drawing/2012/chart" uri="{CE6537A1-D6FC-4f65-9D91-7224C49458BB}"/>
              </c:extLst>
            </c:dLbl>
            <c:dLbl>
              <c:idx val="1"/>
              <c:tx>
                <c:rich>
                  <a:bodyPr/>
                  <a:lstStyle/>
                  <a:p>
                    <a:pPr>
                      <a:defRPr/>
                    </a:pPr>
                    <a:r>
                      <a:rPr lang="en-US"/>
                      <a:t>MC077</a:t>
                    </a:r>
                  </a:p>
                  <a:p>
                    <a:pPr>
                      <a:defRPr/>
                    </a:pPr>
                    <a:r>
                      <a:rPr lang="en-US"/>
                      <a:t>91%</a:t>
                    </a:r>
                  </a:p>
                </c:rich>
              </c:tx>
              <c:spPr/>
              <c:dLblPos val="inEnd"/>
              <c:showLegendKey val="0"/>
              <c:showVal val="0"/>
              <c:showCatName val="0"/>
              <c:showSerName val="0"/>
              <c:showPercent val="0"/>
              <c:showBubbleSize val="0"/>
              <c:extLst xmlns:c16r2="http://schemas.microsoft.com/office/drawing/2015/06/chart">
                <c:ext xmlns:c16="http://schemas.microsoft.com/office/drawing/2014/chart" uri="{C3380CC4-5D6E-409C-BE32-E72D297353CC}">
                  <c16:uniqueId val="{00000001-A103-4FD9-8EA4-8BB9C1C84728}"/>
                </c:ext>
                <c:ext xmlns:c15="http://schemas.microsoft.com/office/drawing/2012/chart" uri="{CE6537A1-D6FC-4f65-9D91-7224C49458BB}"/>
              </c:extLst>
            </c:dLbl>
            <c:spPr>
              <a:noFill/>
              <a:ln>
                <a:noFill/>
              </a:ln>
              <a:effectLst/>
            </c:sp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'[Chart in C  Users HP Downloads RevisedValidationPlan3_6_2014.doc]Sheet1'!$A$2:$A$3</c:f>
              <c:strCache>
                <c:ptCount val="2"/>
                <c:pt idx="0">
                  <c:v>National Service Provider Number</c:v>
                </c:pt>
                <c:pt idx="1">
                  <c:v>National Billing Provider Number</c:v>
                </c:pt>
              </c:strCache>
            </c:strRef>
          </c:cat>
          <c:val>
            <c:numRef>
              <c:f>'[Chart in C  Users HP Downloads RevisedValidationPlan3_6_2014.doc]Sheet1'!$B$2:$B$3</c:f>
              <c:numCache>
                <c:formatCode>0%</c:formatCode>
                <c:ptCount val="2"/>
                <c:pt idx="0">
                  <c:v>0.85</c:v>
                </c:pt>
                <c:pt idx="1">
                  <c:v>0.91</c:v>
                </c:pt>
              </c:numCache>
            </c:numRef>
          </c:val>
          <c:extLst xmlns:c16r2="http://schemas.microsoft.com/office/drawing/2015/06/chart">
            <c:ext xmlns:c16="http://schemas.microsoft.com/office/drawing/2014/chart" uri="{C3380CC4-5D6E-409C-BE32-E72D297353CC}">
              <c16:uniqueId val="{00000002-A103-4FD9-8EA4-8BB9C1C84728}"/>
            </c:ext>
          </c:extLst>
        </c:ser>
        <c:dLbls>
          <c:showLegendKey val="0"/>
          <c:showVal val="0"/>
          <c:showCatName val="0"/>
          <c:showSerName val="0"/>
          <c:showPercent val="0"/>
          <c:showBubbleSize val="0"/>
        </c:dLbls>
        <c:gapWidth val="75"/>
        <c:overlap val="40"/>
        <c:axId val="426730704"/>
        <c:axId val="426726224"/>
      </c:barChart>
      <c:catAx>
        <c:axId val="426730704"/>
        <c:scaling>
          <c:orientation val="minMax"/>
        </c:scaling>
        <c:delete val="0"/>
        <c:axPos val="b"/>
        <c:numFmt formatCode="General" sourceLinked="1"/>
        <c:majorTickMark val="none"/>
        <c:minorTickMark val="none"/>
        <c:tickLblPos val="nextTo"/>
        <c:txPr>
          <a:bodyPr/>
          <a:lstStyle/>
          <a:p>
            <a:pPr>
              <a:defRPr baseline="0">
                <a:latin typeface="+mj-lt"/>
              </a:defRPr>
            </a:pPr>
            <a:endParaRPr lang="en-US"/>
          </a:p>
        </c:txPr>
        <c:crossAx val="426726224"/>
        <c:crosses val="autoZero"/>
        <c:auto val="1"/>
        <c:lblAlgn val="ctr"/>
        <c:lblOffset val="100"/>
        <c:noMultiLvlLbl val="0"/>
      </c:catAx>
      <c:valAx>
        <c:axId val="426726224"/>
        <c:scaling>
          <c:orientation val="minMax"/>
        </c:scaling>
        <c:delete val="0"/>
        <c:axPos val="l"/>
        <c:majorGridlines/>
        <c:numFmt formatCode="0%" sourceLinked="1"/>
        <c:majorTickMark val="none"/>
        <c:minorTickMark val="none"/>
        <c:tickLblPos val="nextTo"/>
        <c:txPr>
          <a:bodyPr/>
          <a:lstStyle/>
          <a:p>
            <a:pPr>
              <a:defRPr baseline="0">
                <a:latin typeface="+mj-lt"/>
              </a:defRPr>
            </a:pPr>
            <a:endParaRPr lang="en-US"/>
          </a:p>
        </c:txPr>
        <c:crossAx val="426730704"/>
        <c:crosses val="autoZero"/>
        <c:crossBetween val="between"/>
      </c:valAx>
    </c:plotArea>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pPr>
            <a:r>
              <a:rPr lang="en-US" sz="1400" dirty="0"/>
              <a:t>Figure 2. Facility Inpatient Claims</a:t>
            </a:r>
            <a:r>
              <a:rPr lang="en-US" sz="1400" baseline="0" dirty="0"/>
              <a:t> vs Facility Outpatient Claims*</a:t>
            </a:r>
            <a:endParaRPr lang="en-US" sz="1400" dirty="0"/>
          </a:p>
        </c:rich>
      </c:tx>
      <c:layout>
        <c:manualLayout>
          <c:xMode val="edge"/>
          <c:yMode val="edge"/>
          <c:x val="0.2115225527364635"/>
          <c:y val="4.8452008997864109E-2"/>
        </c:manualLayout>
      </c:layout>
      <c:overlay val="1"/>
    </c:title>
    <c:autoTitleDeleted val="0"/>
    <c:plotArea>
      <c:layout>
        <c:manualLayout>
          <c:layoutTarget val="inner"/>
          <c:xMode val="edge"/>
          <c:yMode val="edge"/>
          <c:x val="0.13823815174835527"/>
          <c:y val="0.22096245006809148"/>
          <c:w val="0.79509557767543204"/>
          <c:h val="0.5820067362095418"/>
        </c:manualLayout>
      </c:layout>
      <c:barChart>
        <c:barDir val="col"/>
        <c:grouping val="clustered"/>
        <c:varyColors val="0"/>
        <c:ser>
          <c:idx val="0"/>
          <c:order val="0"/>
          <c:tx>
            <c:strRef>
              <c:f>'Inpt Outpat by Submission'!$B$1</c:f>
              <c:strCache>
                <c:ptCount val="1"/>
                <c:pt idx="0">
                  <c:v>INPATIENT</c:v>
                </c:pt>
              </c:strCache>
            </c:strRef>
          </c:tx>
          <c:invertIfNegative val="0"/>
          <c:dLbls>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'Inpt Outpat by Submission'!$A$2:$A$7</c:f>
              <c:numCache>
                <c:formatCode>General</c:formatCode>
                <c:ptCount val="6"/>
                <c:pt idx="0">
                  <c:v>2011</c:v>
                </c:pt>
                <c:pt idx="1">
                  <c:v>2012</c:v>
                </c:pt>
                <c:pt idx="2">
                  <c:v>2013</c:v>
                </c:pt>
                <c:pt idx="3">
                  <c:v>2014</c:v>
                </c:pt>
                <c:pt idx="4">
                  <c:v>2015</c:v>
                </c:pt>
                <c:pt idx="5">
                  <c:v>2016</c:v>
                </c:pt>
              </c:numCache>
            </c:numRef>
          </c:cat>
          <c:val>
            <c:numRef>
              <c:f>'Inpt Outpat by Submission'!$B$2:$B$7</c:f>
              <c:numCache>
                <c:formatCode>#,##0</c:formatCode>
                <c:ptCount val="6"/>
                <c:pt idx="0">
                  <c:v>7437176</c:v>
                </c:pt>
                <c:pt idx="1">
                  <c:v>6968682</c:v>
                </c:pt>
                <c:pt idx="2">
                  <c:v>7258813</c:v>
                </c:pt>
                <c:pt idx="3">
                  <c:v>8344092</c:v>
                </c:pt>
                <c:pt idx="4">
                  <c:v>8731455</c:v>
                </c:pt>
                <c:pt idx="5">
                  <c:v>2556962</c:v>
                </c:pt>
              </c:numCache>
            </c:numRef>
          </c:val>
          <c:extLst xmlns:c16r2="http://schemas.microsoft.com/office/drawing/2015/06/chart">
            <c:ext xmlns:c16="http://schemas.microsoft.com/office/drawing/2014/chart" uri="{C3380CC4-5D6E-409C-BE32-E72D297353CC}">
              <c16:uniqueId val="{00000000-A55D-4495-8D3A-CA9C8265461D}"/>
            </c:ext>
          </c:extLst>
        </c:ser>
        <c:ser>
          <c:idx val="1"/>
          <c:order val="1"/>
          <c:tx>
            <c:strRef>
              <c:f>'Inpt Outpat by Submission'!$C$1</c:f>
              <c:strCache>
                <c:ptCount val="1"/>
                <c:pt idx="0">
                  <c:v>OUTPATIENT</c:v>
                </c:pt>
              </c:strCache>
            </c:strRef>
          </c:tx>
          <c:invertIfNegative val="0"/>
          <c:dLbls>
            <c:spPr>
              <a:noFill/>
              <a:ln>
                <a:noFill/>
              </a:ln>
              <a:effectLst/>
            </c:sp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'Inpt Outpat by Submission'!$A$2:$A$7</c:f>
              <c:numCache>
                <c:formatCode>General</c:formatCode>
                <c:ptCount val="6"/>
                <c:pt idx="0">
                  <c:v>2011</c:v>
                </c:pt>
                <c:pt idx="1">
                  <c:v>2012</c:v>
                </c:pt>
                <c:pt idx="2">
                  <c:v>2013</c:v>
                </c:pt>
                <c:pt idx="3">
                  <c:v>2014</c:v>
                </c:pt>
                <c:pt idx="4">
                  <c:v>2015</c:v>
                </c:pt>
                <c:pt idx="5">
                  <c:v>2016</c:v>
                </c:pt>
              </c:numCache>
            </c:numRef>
          </c:cat>
          <c:val>
            <c:numRef>
              <c:f>'Inpt Outpat by Submission'!$C$2:$C$7</c:f>
              <c:numCache>
                <c:formatCode>#,##0</c:formatCode>
                <c:ptCount val="6"/>
                <c:pt idx="0">
                  <c:v>70681861</c:v>
                </c:pt>
                <c:pt idx="1">
                  <c:v>66497014</c:v>
                </c:pt>
                <c:pt idx="2">
                  <c:v>68125873</c:v>
                </c:pt>
                <c:pt idx="3">
                  <c:v>72419903</c:v>
                </c:pt>
                <c:pt idx="4">
                  <c:v>74810194</c:v>
                </c:pt>
                <c:pt idx="5">
                  <c:v>22157375</c:v>
                </c:pt>
              </c:numCache>
            </c:numRef>
          </c:val>
          <c:extLst xmlns:c16r2="http://schemas.microsoft.com/office/drawing/2015/06/chart">
            <c:ext xmlns:c16="http://schemas.microsoft.com/office/drawing/2014/chart" uri="{C3380CC4-5D6E-409C-BE32-E72D297353CC}">
              <c16:uniqueId val="{00000001-A55D-4495-8D3A-CA9C8265461D}"/>
            </c:ext>
          </c:extLst>
        </c:ser>
        <c:dLbls>
          <c:dLblPos val="outEnd"/>
          <c:showLegendKey val="0"/>
          <c:showVal val="1"/>
          <c:showCatName val="0"/>
          <c:showSerName val="0"/>
          <c:showPercent val="0"/>
          <c:showBubbleSize val="0"/>
        </c:dLbls>
        <c:gapWidth val="150"/>
        <c:axId val="309221712"/>
        <c:axId val="585655840"/>
      </c:barChart>
      <c:catAx>
        <c:axId val="309221712"/>
        <c:scaling>
          <c:orientation val="minMax"/>
        </c:scaling>
        <c:delete val="0"/>
        <c:axPos val="b"/>
        <c:numFmt formatCode="General" sourceLinked="1"/>
        <c:majorTickMark val="out"/>
        <c:minorTickMark val="none"/>
        <c:tickLblPos val="nextTo"/>
        <c:crossAx val="585655840"/>
        <c:crosses val="autoZero"/>
        <c:auto val="1"/>
        <c:lblAlgn val="ctr"/>
        <c:lblOffset val="100"/>
        <c:noMultiLvlLbl val="0"/>
      </c:catAx>
      <c:valAx>
        <c:axId val="585655840"/>
        <c:scaling>
          <c:orientation val="minMax"/>
        </c:scaling>
        <c:delete val="0"/>
        <c:axPos val="l"/>
        <c:majorGridlines/>
        <c:numFmt formatCode="#,##0" sourceLinked="1"/>
        <c:majorTickMark val="out"/>
        <c:minorTickMark val="none"/>
        <c:tickLblPos val="nextTo"/>
        <c:txPr>
          <a:bodyPr/>
          <a:lstStyle/>
          <a:p>
            <a:pPr>
              <a:defRPr sz="800" baseline="0"/>
            </a:pPr>
            <a:endParaRPr lang="en-US"/>
          </a:p>
        </c:txPr>
        <c:crossAx val="309221712"/>
        <c:crosses val="autoZero"/>
        <c:crossBetween val="between"/>
      </c:valAx>
    </c:plotArea>
    <c:legend>
      <c:legendPos val="b"/>
      <c:layout>
        <c:manualLayout>
          <c:xMode val="edge"/>
          <c:yMode val="edge"/>
          <c:x val="0.36219285089363829"/>
          <c:y val="0.15552662330819567"/>
          <c:w val="0.42196578279803315"/>
          <c:h val="6.5376072784433345E-2"/>
        </c:manualLayout>
      </c:layout>
      <c:overlay val="0"/>
    </c:legend>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770B44-CBFE-4821-97AE-4E1B2D825056}" type="datetimeFigureOut">
              <a:rPr lang="en-US" smtClean="0"/>
              <a:t>6/29/2018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DDADFA-1CC7-4358-80C5-6D8A7B083293}" type="slidenum">
              <a:rPr lang="en-US" smtClean="0"/>
              <a:t>‹#›</a:t>
            </a:fld>
            <a:endParaRPr lang="en-US"/>
          </a:p>
        </p:txBody>
      </p:sp>
    </p:spTree>
    <p:extLst>
      <p:ext uri="{BB962C8B-B14F-4D97-AF65-F5344CB8AC3E}">
        <p14:creationId xmlns:p14="http://schemas.microsoft.com/office/powerpoint/2010/main" val="1282037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2624264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32050680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7477633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41809747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398881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11507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65792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028807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E8BF1D4-CFB1-4B69-AB54-06CC329992A0}"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6BB2F3C-91C2-4FEA-ADC6-B3AC15A34D1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279796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E8BF1D4-CFB1-4B69-AB54-06CC329992A0}"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6BB2F3C-91C2-4FEA-ADC6-B3AC15A34D1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494298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8BF1D4-CFB1-4B69-AB54-06CC329992A0}"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6BB2F3C-91C2-4FEA-ADC6-B3AC15A34D1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046167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E8BF1D4-CFB1-4B69-AB54-06CC329992A0}" type="datetimeFigureOut">
              <a:rPr lang="en-US" smtClean="0">
                <a:solidFill>
                  <a:prstClr val="black">
                    <a:tint val="75000"/>
                  </a:prstClr>
                </a:solidFill>
              </a:rPr>
              <a:pPr/>
              <a:t>6/29/2018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6BB2F3C-91C2-4FEA-ADC6-B3AC15A34D1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15607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E8BF1D4-CFB1-4B69-AB54-06CC329992A0}" type="datetimeFigureOut">
              <a:rPr lang="en-US" smtClean="0">
                <a:solidFill>
                  <a:prstClr val="black">
                    <a:tint val="75000"/>
                  </a:prstClr>
                </a:solidFill>
              </a:rPr>
              <a:pPr/>
              <a:t>6/29/2018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6BB2F3C-91C2-4FEA-ADC6-B3AC15A34D1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566321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E8BF1D4-CFB1-4B69-AB54-06CC329992A0}" type="datetimeFigureOut">
              <a:rPr lang="en-US" smtClean="0">
                <a:solidFill>
                  <a:prstClr val="black">
                    <a:tint val="75000"/>
                  </a:prstClr>
                </a:solidFill>
              </a:rPr>
              <a:pPr/>
              <a:t>6/29/2018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6BB2F3C-91C2-4FEA-ADC6-B3AC15A34D1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663965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8BF1D4-CFB1-4B69-AB54-06CC329992A0}" type="datetimeFigureOut">
              <a:rPr lang="en-US" smtClean="0">
                <a:solidFill>
                  <a:prstClr val="black">
                    <a:tint val="75000"/>
                  </a:prstClr>
                </a:solidFill>
              </a:rPr>
              <a:pPr/>
              <a:t>6/29/2018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6BB2F3C-91C2-4FEA-ADC6-B3AC15A34D1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288555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E8BF1D4-CFB1-4B69-AB54-06CC329992A0}" type="datetimeFigureOut">
              <a:rPr lang="en-US" smtClean="0">
                <a:solidFill>
                  <a:prstClr val="black">
                    <a:tint val="75000"/>
                  </a:prstClr>
                </a:solidFill>
              </a:rPr>
              <a:pPr/>
              <a:t>6/29/2018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6BB2F3C-91C2-4FEA-ADC6-B3AC15A34D1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24887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223089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E8BF1D4-CFB1-4B69-AB54-06CC329992A0}" type="datetimeFigureOut">
              <a:rPr lang="en-US" smtClean="0">
                <a:solidFill>
                  <a:prstClr val="black">
                    <a:tint val="75000"/>
                  </a:prstClr>
                </a:solidFill>
              </a:rPr>
              <a:pPr/>
              <a:t>6/29/2018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6BB2F3C-91C2-4FEA-ADC6-B3AC15A34D1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800568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E8BF1D4-CFB1-4B69-AB54-06CC329992A0}"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6BB2F3C-91C2-4FEA-ADC6-B3AC15A34D1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499823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E8BF1D4-CFB1-4B69-AB54-06CC329992A0}"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6BB2F3C-91C2-4FEA-ADC6-B3AC15A34D1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8740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70887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80678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31349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93109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10608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94701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81750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47E88B-3925-473F-BE2C-F056EDC9FA3A}"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621597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8BF1D4-CFB1-4B69-AB54-06CC329992A0}"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BB2F3C-91C2-4FEA-ADC6-B3AC15A34D1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6824049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resdac.org/resconnect/articles" TargetMode="External"/><Relationship Id="rId3" Type="http://schemas.openxmlformats.org/officeDocument/2006/relationships/image" Target="../media/image1.jpeg"/><Relationship Id="rId7" Type="http://schemas.openxmlformats.org/officeDocument/2006/relationships/hyperlink" Target="http://www.mass.gov/eohhs/gov/laws-regs/masshealth/provider-library/provider-manual/" TargetMode="External"/><Relationship Id="rId2" Type="http://schemas.openxmlformats.org/officeDocument/2006/relationships/notesSlide" Target="../notesSlides/notesSlide1.xml"/><Relationship Id="rId1" Type="http://schemas.openxmlformats.org/officeDocument/2006/relationships/slideLayout" Target="../slideLayouts/slideLayout13.xml"/><Relationship Id="rId6" Type="http://schemas.openxmlformats.org/officeDocument/2006/relationships/hyperlink" Target="http://www.mass.gov/anf/budget-taxes-and-procurement/oversight-agencies/health-policy-commission/publications/b2-hospital-outpatient.pdf" TargetMode="External"/><Relationship Id="rId5" Type="http://schemas.openxmlformats.org/officeDocument/2006/relationships/hyperlink" Target="https://www.cms.gov/Research-Statistics-Data-and-Systems/Statistics-Trends-and-Reports/Medicare-Provider-Charge-Data/Downloads/Medicare-Physician-and-Other-Supplier-PUF-Methodology.pdf" TargetMode="External"/><Relationship Id="rId4" Type="http://schemas.openxmlformats.org/officeDocument/2006/relationships/hyperlink" Target="http://www.chiamass.gov/assets/docs/r/pubs/16/RP-Methodology-Paper-9-15-16.pdf"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chart" Target="../charts/char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72279" y="-119932"/>
            <a:ext cx="6477400" cy="922714"/>
          </a:xfrm>
        </p:spPr>
        <p:txBody>
          <a:bodyPr>
            <a:noAutofit/>
          </a:bodyPr>
          <a:lstStyle/>
          <a:p>
            <a:r>
              <a:rPr lang="en-US" sz="2000" b="1" u="sng" dirty="0"/>
              <a:t>Question</a:t>
            </a:r>
            <a:r>
              <a:rPr lang="en-US" sz="2000" b="1" dirty="0"/>
              <a:t>: How do you distinguish inpatient hospital acute care claims from outpatient ambulatory care claims? </a:t>
            </a:r>
          </a:p>
        </p:txBody>
      </p:sp>
      <p:pic>
        <p:nvPicPr>
          <p:cNvPr id="3076" name="Picture 4" descr="https://cdn2.hubspot.net/hubfs/166672/Inpatient_vs_outpatient_coding-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88043" y="0"/>
            <a:ext cx="2736247" cy="178269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536033" y="4876801"/>
            <a:ext cx="6025593" cy="2031325"/>
          </a:xfrm>
          <a:prstGeom prst="rect">
            <a:avLst/>
          </a:prstGeom>
          <a:noFill/>
        </p:spPr>
        <p:txBody>
          <a:bodyPr wrap="square" rtlCol="0">
            <a:spAutoFit/>
          </a:bodyPr>
          <a:lstStyle/>
          <a:p>
            <a:r>
              <a:rPr lang="en-US" sz="900" dirty="0">
                <a:solidFill>
                  <a:prstClr val="black"/>
                </a:solidFill>
              </a:rPr>
              <a:t>References: Center for Health Information and Analytic, Methodology Paper, Relative Price, </a:t>
            </a:r>
            <a:r>
              <a:rPr lang="en-US" sz="900" dirty="0">
                <a:solidFill>
                  <a:prstClr val="black"/>
                </a:solidFill>
                <a:hlinkClick r:id="rId4"/>
              </a:rPr>
              <a:t>http://www.chiamass.gov/assets/docs/r/pubs/16/RP-Methodology-Paper-9-15-16.pdf</a:t>
            </a:r>
            <a:r>
              <a:rPr lang="en-US" sz="900" dirty="0">
                <a:solidFill>
                  <a:prstClr val="black"/>
                </a:solidFill>
              </a:rPr>
              <a:t> </a:t>
            </a:r>
          </a:p>
          <a:p>
            <a:r>
              <a:rPr lang="en-US" sz="900" dirty="0">
                <a:solidFill>
                  <a:prstClr val="black"/>
                </a:solidFill>
              </a:rPr>
              <a:t>Centers for Medicare and Medicaid Services, Office of Enterprise Data and Analytics, Medicare Fee-For-Service Provider Utilization &amp; Payment Data Physician and Other Supplier Public Use File: A Methodological Overview, January 19, 2017: </a:t>
            </a:r>
            <a:r>
              <a:rPr lang="en-US" sz="900" dirty="0">
                <a:solidFill>
                  <a:prstClr val="black"/>
                </a:solidFill>
                <a:hlinkClick r:id="rId5"/>
              </a:rPr>
              <a:t>https://www.cms.gov/Research-Statistics-Data-and-Systems/Statistics-Trends-and-Reports/Medicare-Provider-Charge-Data/Downloads/Medicare-Physician-and-Other-Supplier-PUF-Methodology.pdf</a:t>
            </a:r>
            <a:r>
              <a:rPr lang="en-US" sz="900" dirty="0">
                <a:solidFill>
                  <a:prstClr val="black"/>
                </a:solidFill>
              </a:rPr>
              <a:t> </a:t>
            </a:r>
          </a:p>
          <a:p>
            <a:r>
              <a:rPr lang="en-US" sz="900" dirty="0">
                <a:solidFill>
                  <a:prstClr val="black"/>
                </a:solidFill>
              </a:rPr>
              <a:t>Commonwealth of Massachusetts Health Policy Commission, Technical Appendix B2, Hospital Outpatient, Addendum to 2015 Cost Trends Report: </a:t>
            </a:r>
            <a:r>
              <a:rPr lang="en-US" sz="900" dirty="0">
                <a:solidFill>
                  <a:prstClr val="black"/>
                </a:solidFill>
                <a:hlinkClick r:id="rId6"/>
              </a:rPr>
              <a:t>http://www.mass.gov/anf/budget-taxes-and-procurement/oversight-agencies/health-policy-commission/publications/b2-hospital-outpatient.pdf</a:t>
            </a:r>
            <a:r>
              <a:rPr lang="en-US" sz="900" dirty="0">
                <a:solidFill>
                  <a:prstClr val="black"/>
                </a:solidFill>
              </a:rPr>
              <a:t> </a:t>
            </a:r>
          </a:p>
          <a:p>
            <a:r>
              <a:rPr lang="en-US" sz="900" dirty="0">
                <a:solidFill>
                  <a:prstClr val="black"/>
                </a:solidFill>
              </a:rPr>
              <a:t>Health Care Cost Institute, 2015 Health Care Cost and Utilization Report, Analytic Methodology V5.0, November 22, 2016: </a:t>
            </a:r>
          </a:p>
          <a:p>
            <a:r>
              <a:rPr lang="en-US" sz="900" dirty="0">
                <a:solidFill>
                  <a:prstClr val="black"/>
                </a:solidFill>
              </a:rPr>
              <a:t>MassHealth Provider Library: </a:t>
            </a:r>
            <a:r>
              <a:rPr lang="en-US" sz="900" dirty="0">
                <a:solidFill>
                  <a:prstClr val="black"/>
                </a:solidFill>
                <a:hlinkClick r:id="rId7"/>
              </a:rPr>
              <a:t>http://www.mass.gov/eohhs/gov/laws-regs/masshealth/provider-library/provider-manual/</a:t>
            </a:r>
            <a:r>
              <a:rPr lang="en-US" sz="900" dirty="0">
                <a:solidFill>
                  <a:prstClr val="black"/>
                </a:solidFill>
              </a:rPr>
              <a:t> </a:t>
            </a:r>
          </a:p>
          <a:p>
            <a:r>
              <a:rPr lang="en-US" sz="900" dirty="0">
                <a:solidFill>
                  <a:prstClr val="black"/>
                </a:solidFill>
              </a:rPr>
              <a:t>Research Data Assistance Center (</a:t>
            </a:r>
            <a:r>
              <a:rPr lang="en-US" sz="900" dirty="0" err="1">
                <a:solidFill>
                  <a:prstClr val="black"/>
                </a:solidFill>
              </a:rPr>
              <a:t>ResDAC</a:t>
            </a:r>
            <a:r>
              <a:rPr lang="en-US" sz="900" dirty="0">
                <a:solidFill>
                  <a:prstClr val="black"/>
                </a:solidFill>
              </a:rPr>
              <a:t>) Knowledgebase Articles: </a:t>
            </a:r>
            <a:r>
              <a:rPr lang="en-US" sz="900" dirty="0">
                <a:solidFill>
                  <a:prstClr val="black"/>
                </a:solidFill>
                <a:hlinkClick r:id="rId8"/>
              </a:rPr>
              <a:t>https://www.resdac.org/resconnect/articles</a:t>
            </a:r>
            <a:r>
              <a:rPr lang="en-US" sz="900" dirty="0">
                <a:solidFill>
                  <a:prstClr val="black"/>
                </a:solidFill>
              </a:rPr>
              <a:t> </a:t>
            </a:r>
          </a:p>
          <a:p>
            <a:r>
              <a:rPr lang="en-US" sz="900" dirty="0" err="1">
                <a:solidFill>
                  <a:prstClr val="black"/>
                </a:solidFill>
              </a:rPr>
              <a:t>Valerius</a:t>
            </a:r>
            <a:r>
              <a:rPr lang="en-US" sz="900" dirty="0">
                <a:solidFill>
                  <a:prstClr val="black"/>
                </a:solidFill>
              </a:rPr>
              <a:t>, Joanne, </a:t>
            </a:r>
            <a:r>
              <a:rPr lang="en-US" sz="900" dirty="0" err="1">
                <a:solidFill>
                  <a:prstClr val="black"/>
                </a:solidFill>
              </a:rPr>
              <a:t>Nenna</a:t>
            </a:r>
            <a:r>
              <a:rPr lang="en-US" sz="900" dirty="0">
                <a:solidFill>
                  <a:prstClr val="black"/>
                </a:solidFill>
              </a:rPr>
              <a:t> L. Bayes, Cynthia Newby, and Janet IB </a:t>
            </a:r>
            <a:r>
              <a:rPr lang="en-US" sz="900" dirty="0" err="1">
                <a:solidFill>
                  <a:prstClr val="black"/>
                </a:solidFill>
              </a:rPr>
              <a:t>Seggern</a:t>
            </a:r>
            <a:r>
              <a:rPr lang="en-US" sz="900" dirty="0">
                <a:solidFill>
                  <a:prstClr val="black"/>
                </a:solidFill>
              </a:rPr>
              <a:t>. </a:t>
            </a:r>
            <a:r>
              <a:rPr lang="en-US" sz="900" i="1" dirty="0">
                <a:solidFill>
                  <a:prstClr val="black"/>
                </a:solidFill>
              </a:rPr>
              <a:t>Medical insurance: An integrated claims process approach</a:t>
            </a:r>
            <a:r>
              <a:rPr lang="en-US" sz="900" dirty="0">
                <a:solidFill>
                  <a:prstClr val="black"/>
                </a:solidFill>
              </a:rPr>
              <a:t>. McGraw-Hill, 2012.</a:t>
            </a:r>
          </a:p>
        </p:txBody>
      </p:sp>
      <p:sp>
        <p:nvSpPr>
          <p:cNvPr id="4" name="Rectangle 3"/>
          <p:cNvSpPr/>
          <p:nvPr/>
        </p:nvSpPr>
        <p:spPr>
          <a:xfrm>
            <a:off x="1588166" y="1912118"/>
            <a:ext cx="3361402" cy="2708434"/>
          </a:xfrm>
          <a:prstGeom prst="rect">
            <a:avLst/>
          </a:prstGeom>
          <a:noFill/>
        </p:spPr>
        <p:txBody>
          <a:bodyPr wrap="square">
            <a:spAutoFit/>
          </a:bodyPr>
          <a:lstStyle/>
          <a:p>
            <a:r>
              <a:rPr lang="en-US" sz="1400" b="1" u="sng" dirty="0">
                <a:solidFill>
                  <a:prstClr val="black"/>
                </a:solidFill>
              </a:rPr>
              <a:t>Outpatient Care Settings</a:t>
            </a:r>
          </a:p>
          <a:p>
            <a:r>
              <a:rPr lang="en-US" sz="1200" dirty="0">
                <a:solidFill>
                  <a:prstClr val="black"/>
                </a:solidFill>
              </a:rPr>
              <a:t>Outpatient care provided in a hospital outpatient department, community clinic, ambulance or other facility and non-facility settings can be determined in part based on the site of service </a:t>
            </a:r>
            <a:r>
              <a:rPr lang="en-US" sz="1200" b="1" dirty="0">
                <a:solidFill>
                  <a:srgbClr val="FF0000"/>
                </a:solidFill>
              </a:rPr>
              <a:t>(MC037)</a:t>
            </a:r>
            <a:r>
              <a:rPr lang="en-US" sz="1200" dirty="0">
                <a:solidFill>
                  <a:prstClr val="black"/>
                </a:solidFill>
              </a:rPr>
              <a:t>,</a:t>
            </a:r>
            <a:r>
              <a:rPr lang="en-US" sz="1200" b="1" dirty="0">
                <a:solidFill>
                  <a:srgbClr val="FF0000"/>
                </a:solidFill>
              </a:rPr>
              <a:t> </a:t>
            </a:r>
            <a:r>
              <a:rPr lang="en-US" sz="1200" dirty="0">
                <a:solidFill>
                  <a:prstClr val="black"/>
                </a:solidFill>
              </a:rPr>
              <a:t>on file type </a:t>
            </a:r>
            <a:r>
              <a:rPr lang="en-US" sz="1200" b="1" dirty="0">
                <a:solidFill>
                  <a:srgbClr val="FF0000"/>
                </a:solidFill>
              </a:rPr>
              <a:t>(MC094) </a:t>
            </a:r>
            <a:r>
              <a:rPr lang="en-US" sz="1200" dirty="0">
                <a:solidFill>
                  <a:prstClr val="black"/>
                </a:solidFill>
              </a:rPr>
              <a:t>which allows you to distinguish whether the claim is for professional or facility services. and on procedure code modifiers </a:t>
            </a:r>
            <a:r>
              <a:rPr lang="en-US" sz="1200" b="1" dirty="0">
                <a:solidFill>
                  <a:srgbClr val="FF0000"/>
                </a:solidFill>
              </a:rPr>
              <a:t>(MC056, MC057, MC108, MC109) </a:t>
            </a:r>
            <a:r>
              <a:rPr lang="en-US" sz="1200" dirty="0">
                <a:solidFill>
                  <a:prstClr val="black"/>
                </a:solidFill>
              </a:rPr>
              <a:t>which in addition to providing additional information on nature of the procedure, such as GG for diagnostic mammography, can provide more detail on the care setting, for example,  90 for outside reference laboratory or SG for ambulatory surgical center.</a:t>
            </a:r>
          </a:p>
        </p:txBody>
      </p:sp>
      <p:sp>
        <p:nvSpPr>
          <p:cNvPr id="7" name="TextBox 6"/>
          <p:cNvSpPr txBox="1"/>
          <p:nvPr/>
        </p:nvSpPr>
        <p:spPr>
          <a:xfrm>
            <a:off x="4224290" y="603693"/>
            <a:ext cx="6477399" cy="692497"/>
          </a:xfrm>
          <a:prstGeom prst="rect">
            <a:avLst/>
          </a:prstGeom>
          <a:noFill/>
        </p:spPr>
        <p:txBody>
          <a:bodyPr wrap="square" rtlCol="0">
            <a:spAutoFit/>
          </a:bodyPr>
          <a:lstStyle/>
          <a:p>
            <a:r>
              <a:rPr lang="en-US" sz="1300" u="sng" dirty="0">
                <a:solidFill>
                  <a:prstClr val="black"/>
                </a:solidFill>
              </a:rPr>
              <a:t>Answer</a:t>
            </a:r>
            <a:r>
              <a:rPr lang="en-US" sz="1300" dirty="0">
                <a:solidFill>
                  <a:prstClr val="black"/>
                </a:solidFill>
              </a:rPr>
              <a:t>: Extensive references are available (see footnotes) in methodology sections, technical appendices, provider libraries from reports and manuals from CHIA, the Health Policy Commission, MassHealth, CMS, </a:t>
            </a:r>
            <a:r>
              <a:rPr lang="en-US" sz="1300" dirty="0" err="1">
                <a:solidFill>
                  <a:prstClr val="black"/>
                </a:solidFill>
              </a:rPr>
              <a:t>ResDAC</a:t>
            </a:r>
            <a:r>
              <a:rPr lang="en-US" sz="1300" dirty="0">
                <a:solidFill>
                  <a:prstClr val="black"/>
                </a:solidFill>
              </a:rPr>
              <a:t>, and others on inpatient and outpatient codes</a:t>
            </a:r>
            <a:r>
              <a:rPr lang="en-US" sz="1300" i="1" dirty="0">
                <a:solidFill>
                  <a:prstClr val="black"/>
                </a:solidFill>
              </a:rPr>
              <a:t>.   </a:t>
            </a:r>
          </a:p>
        </p:txBody>
      </p:sp>
      <p:sp>
        <p:nvSpPr>
          <p:cNvPr id="9" name="Rectangle 8"/>
          <p:cNvSpPr/>
          <p:nvPr/>
        </p:nvSpPr>
        <p:spPr>
          <a:xfrm>
            <a:off x="7772400" y="1366232"/>
            <a:ext cx="2795336" cy="5324535"/>
          </a:xfrm>
          <a:prstGeom prst="rect">
            <a:avLst/>
          </a:prstGeom>
          <a:solidFill>
            <a:schemeClr val="bg2"/>
          </a:solidFill>
          <a:ln>
            <a:solidFill>
              <a:schemeClr val="accent1"/>
            </a:solidFill>
          </a:ln>
        </p:spPr>
        <p:txBody>
          <a:bodyPr wrap="square">
            <a:spAutoFit/>
          </a:bodyPr>
          <a:lstStyle/>
          <a:p>
            <a:r>
              <a:rPr lang="en-US" sz="1000" b="1" u="sng" dirty="0">
                <a:solidFill>
                  <a:prstClr val="black"/>
                </a:solidFill>
              </a:rPr>
              <a:t>MC037 Non- Facility Site of Service Description</a:t>
            </a:r>
          </a:p>
          <a:p>
            <a:r>
              <a:rPr lang="en-US" sz="1000" dirty="0">
                <a:solidFill>
                  <a:prstClr val="black"/>
                </a:solidFill>
              </a:rPr>
              <a:t>01 Pharmacy</a:t>
            </a:r>
          </a:p>
          <a:p>
            <a:r>
              <a:rPr lang="en-US" sz="1000" dirty="0">
                <a:solidFill>
                  <a:prstClr val="black"/>
                </a:solidFill>
              </a:rPr>
              <a:t>03 School</a:t>
            </a:r>
          </a:p>
          <a:p>
            <a:r>
              <a:rPr lang="en-US" sz="1000" dirty="0">
                <a:solidFill>
                  <a:prstClr val="black"/>
                </a:solidFill>
              </a:rPr>
              <a:t>04 Homeless Shelter</a:t>
            </a:r>
          </a:p>
          <a:p>
            <a:r>
              <a:rPr lang="en-US" sz="1000" dirty="0">
                <a:solidFill>
                  <a:prstClr val="black"/>
                </a:solidFill>
              </a:rPr>
              <a:t>05 Indian Health Service Free-standing Facility</a:t>
            </a:r>
          </a:p>
          <a:p>
            <a:r>
              <a:rPr lang="en-US" sz="1000" dirty="0">
                <a:solidFill>
                  <a:prstClr val="black"/>
                </a:solidFill>
              </a:rPr>
              <a:t>06 Indian Health Service Provider-based Facility</a:t>
            </a:r>
          </a:p>
          <a:p>
            <a:r>
              <a:rPr lang="en-US" sz="1000" dirty="0">
                <a:solidFill>
                  <a:prstClr val="black"/>
                </a:solidFill>
              </a:rPr>
              <a:t>07 Tribal 638 Free-standing Facility</a:t>
            </a:r>
          </a:p>
          <a:p>
            <a:r>
              <a:rPr lang="en-US" sz="1000" dirty="0">
                <a:solidFill>
                  <a:prstClr val="black"/>
                </a:solidFill>
              </a:rPr>
              <a:t>08 Tribal 638 Provider-based Facility</a:t>
            </a:r>
          </a:p>
          <a:p>
            <a:r>
              <a:rPr lang="en-US" sz="1000" dirty="0">
                <a:solidFill>
                  <a:prstClr val="black"/>
                </a:solidFill>
              </a:rPr>
              <a:t>09 Prison/ Correctional Facility</a:t>
            </a:r>
          </a:p>
          <a:p>
            <a:r>
              <a:rPr lang="en-US" sz="1000" dirty="0">
                <a:solidFill>
                  <a:prstClr val="black"/>
                </a:solidFill>
              </a:rPr>
              <a:t>11 Office</a:t>
            </a:r>
          </a:p>
          <a:p>
            <a:r>
              <a:rPr lang="en-US" sz="1000" dirty="0">
                <a:solidFill>
                  <a:prstClr val="black"/>
                </a:solidFill>
              </a:rPr>
              <a:t>12 Home</a:t>
            </a:r>
          </a:p>
          <a:p>
            <a:r>
              <a:rPr lang="en-US" sz="1000" dirty="0">
                <a:solidFill>
                  <a:prstClr val="black"/>
                </a:solidFill>
              </a:rPr>
              <a:t>13 Assisted Living Facility</a:t>
            </a:r>
          </a:p>
          <a:p>
            <a:r>
              <a:rPr lang="en-US" sz="1000" dirty="0">
                <a:solidFill>
                  <a:prstClr val="black"/>
                </a:solidFill>
              </a:rPr>
              <a:t>14 Group Home</a:t>
            </a:r>
          </a:p>
          <a:p>
            <a:r>
              <a:rPr lang="en-US" sz="1000" dirty="0">
                <a:solidFill>
                  <a:prstClr val="black"/>
                </a:solidFill>
              </a:rPr>
              <a:t>15 Mobile Unit</a:t>
            </a:r>
          </a:p>
          <a:p>
            <a:r>
              <a:rPr lang="en-US" sz="1000" dirty="0">
                <a:solidFill>
                  <a:prstClr val="black"/>
                </a:solidFill>
              </a:rPr>
              <a:t>16 Temporary Lodging</a:t>
            </a:r>
          </a:p>
          <a:p>
            <a:r>
              <a:rPr lang="en-US" sz="1000" dirty="0">
                <a:solidFill>
                  <a:prstClr val="black"/>
                </a:solidFill>
              </a:rPr>
              <a:t>17 Walk-in Retail Health Clinic</a:t>
            </a:r>
          </a:p>
          <a:p>
            <a:r>
              <a:rPr lang="en-US" sz="1000" dirty="0">
                <a:solidFill>
                  <a:prstClr val="black"/>
                </a:solidFill>
              </a:rPr>
              <a:t>20 Urgent Care Facility</a:t>
            </a:r>
          </a:p>
          <a:p>
            <a:r>
              <a:rPr lang="en-US" sz="1000" dirty="0">
                <a:solidFill>
                  <a:prstClr val="black"/>
                </a:solidFill>
              </a:rPr>
              <a:t>25 Birthing Center</a:t>
            </a:r>
          </a:p>
          <a:p>
            <a:r>
              <a:rPr lang="en-US" sz="1000" dirty="0">
                <a:solidFill>
                  <a:prstClr val="black"/>
                </a:solidFill>
              </a:rPr>
              <a:t>32 Nursing Facility</a:t>
            </a:r>
          </a:p>
          <a:p>
            <a:r>
              <a:rPr lang="en-US" sz="1000" dirty="0">
                <a:solidFill>
                  <a:prstClr val="black"/>
                </a:solidFill>
              </a:rPr>
              <a:t>33 Custodial Care Facility</a:t>
            </a:r>
          </a:p>
          <a:p>
            <a:r>
              <a:rPr lang="en-US" sz="1000" dirty="0">
                <a:solidFill>
                  <a:prstClr val="black"/>
                </a:solidFill>
              </a:rPr>
              <a:t>49 Independent Clinic</a:t>
            </a:r>
          </a:p>
          <a:p>
            <a:r>
              <a:rPr lang="en-US" sz="1000" dirty="0">
                <a:solidFill>
                  <a:prstClr val="black"/>
                </a:solidFill>
              </a:rPr>
              <a:t>50 Federally Qualified Health Center</a:t>
            </a:r>
          </a:p>
          <a:p>
            <a:r>
              <a:rPr lang="en-US" sz="1000" dirty="0">
                <a:solidFill>
                  <a:prstClr val="black"/>
                </a:solidFill>
              </a:rPr>
              <a:t>54 Intermediate Care Facility/Mentally Retarded</a:t>
            </a:r>
          </a:p>
          <a:p>
            <a:r>
              <a:rPr lang="en-US" sz="1000" dirty="0">
                <a:solidFill>
                  <a:prstClr val="black"/>
                </a:solidFill>
              </a:rPr>
              <a:t>55 Residential Substance Abuse Treatment Facility</a:t>
            </a:r>
          </a:p>
          <a:p>
            <a:r>
              <a:rPr lang="en-US" sz="1000" dirty="0">
                <a:solidFill>
                  <a:prstClr val="black"/>
                </a:solidFill>
              </a:rPr>
              <a:t>60 Mass Immunization Center</a:t>
            </a:r>
          </a:p>
          <a:p>
            <a:r>
              <a:rPr lang="en-US" sz="1000" dirty="0">
                <a:solidFill>
                  <a:prstClr val="black"/>
                </a:solidFill>
              </a:rPr>
              <a:t>57 Non-residential Substance Abuse Treatment Facility</a:t>
            </a:r>
          </a:p>
          <a:p>
            <a:r>
              <a:rPr lang="en-US" sz="1000" dirty="0">
                <a:solidFill>
                  <a:prstClr val="black"/>
                </a:solidFill>
              </a:rPr>
              <a:t>62 Comprehensive Outpatient Rehabilitation Facility</a:t>
            </a:r>
          </a:p>
          <a:p>
            <a:r>
              <a:rPr lang="en-US" sz="1000" dirty="0">
                <a:solidFill>
                  <a:prstClr val="black"/>
                </a:solidFill>
              </a:rPr>
              <a:t>65 End-Stage Renal Disease Treatment Facility</a:t>
            </a:r>
          </a:p>
          <a:p>
            <a:r>
              <a:rPr lang="en-US" sz="1000" dirty="0">
                <a:solidFill>
                  <a:prstClr val="black"/>
                </a:solidFill>
              </a:rPr>
              <a:t>71 Public Health Clinic</a:t>
            </a:r>
          </a:p>
          <a:p>
            <a:r>
              <a:rPr lang="en-US" sz="1000" dirty="0">
                <a:solidFill>
                  <a:prstClr val="black"/>
                </a:solidFill>
              </a:rPr>
              <a:t>72 Rural Health Clinic</a:t>
            </a:r>
          </a:p>
          <a:p>
            <a:r>
              <a:rPr lang="en-US" sz="1000" dirty="0">
                <a:solidFill>
                  <a:prstClr val="black"/>
                </a:solidFill>
              </a:rPr>
              <a:t>81 Independent Laboratory</a:t>
            </a:r>
          </a:p>
          <a:p>
            <a:r>
              <a:rPr lang="en-US" sz="1000" dirty="0">
                <a:solidFill>
                  <a:prstClr val="black"/>
                </a:solidFill>
              </a:rPr>
              <a:t>99 Other Place</a:t>
            </a:r>
          </a:p>
        </p:txBody>
      </p:sp>
      <p:sp>
        <p:nvSpPr>
          <p:cNvPr id="10" name="Rectangle 9"/>
          <p:cNvSpPr/>
          <p:nvPr/>
        </p:nvSpPr>
        <p:spPr>
          <a:xfrm>
            <a:off x="4949568" y="1366808"/>
            <a:ext cx="2670432" cy="2400657"/>
          </a:xfrm>
          <a:prstGeom prst="rect">
            <a:avLst/>
          </a:prstGeom>
          <a:solidFill>
            <a:schemeClr val="bg2"/>
          </a:solidFill>
          <a:ln>
            <a:solidFill>
              <a:schemeClr val="accent1"/>
            </a:solidFill>
          </a:ln>
        </p:spPr>
        <p:txBody>
          <a:bodyPr wrap="square">
            <a:spAutoFit/>
          </a:bodyPr>
          <a:lstStyle/>
          <a:p>
            <a:r>
              <a:rPr lang="en-US" sz="1000" b="1" u="sng" dirty="0">
                <a:solidFill>
                  <a:prstClr val="black"/>
                </a:solidFill>
              </a:rPr>
              <a:t>MC037 Facility Site of Service Description</a:t>
            </a:r>
          </a:p>
          <a:p>
            <a:r>
              <a:rPr lang="en-US" sz="1000" dirty="0">
                <a:solidFill>
                  <a:prstClr val="black"/>
                </a:solidFill>
              </a:rPr>
              <a:t>21 Inpatient Hospital</a:t>
            </a:r>
          </a:p>
          <a:p>
            <a:r>
              <a:rPr lang="en-US" sz="1000" dirty="0">
                <a:solidFill>
                  <a:prstClr val="black"/>
                </a:solidFill>
              </a:rPr>
              <a:t>22 Outpatient Hospital</a:t>
            </a:r>
          </a:p>
          <a:p>
            <a:r>
              <a:rPr lang="en-US" sz="1000" dirty="0">
                <a:solidFill>
                  <a:prstClr val="black"/>
                </a:solidFill>
              </a:rPr>
              <a:t>23 Emergency Room – Hospital</a:t>
            </a:r>
          </a:p>
          <a:p>
            <a:r>
              <a:rPr lang="en-US" sz="1000" dirty="0">
                <a:solidFill>
                  <a:prstClr val="black"/>
                </a:solidFill>
              </a:rPr>
              <a:t>24 Ambulatory Surgical Center</a:t>
            </a:r>
          </a:p>
          <a:p>
            <a:r>
              <a:rPr lang="en-US" sz="1000" dirty="0">
                <a:solidFill>
                  <a:prstClr val="black"/>
                </a:solidFill>
              </a:rPr>
              <a:t>26 Military Treatment Facility</a:t>
            </a:r>
          </a:p>
          <a:p>
            <a:r>
              <a:rPr lang="en-US" sz="1000" dirty="0">
                <a:solidFill>
                  <a:prstClr val="black"/>
                </a:solidFill>
              </a:rPr>
              <a:t>31 Skilled Nursing Facility</a:t>
            </a:r>
          </a:p>
          <a:p>
            <a:r>
              <a:rPr lang="en-US" sz="1000" dirty="0">
                <a:solidFill>
                  <a:prstClr val="black"/>
                </a:solidFill>
              </a:rPr>
              <a:t>34 Hospice</a:t>
            </a:r>
          </a:p>
          <a:p>
            <a:r>
              <a:rPr lang="en-US" sz="1000" dirty="0">
                <a:solidFill>
                  <a:prstClr val="black"/>
                </a:solidFill>
              </a:rPr>
              <a:t>41 Ambulance - Land</a:t>
            </a:r>
          </a:p>
          <a:p>
            <a:r>
              <a:rPr lang="en-US" sz="1000" dirty="0">
                <a:solidFill>
                  <a:prstClr val="black"/>
                </a:solidFill>
              </a:rPr>
              <a:t>42 Ambulance – Air or Water</a:t>
            </a:r>
          </a:p>
          <a:p>
            <a:r>
              <a:rPr lang="en-US" sz="1000" dirty="0">
                <a:solidFill>
                  <a:prstClr val="black"/>
                </a:solidFill>
              </a:rPr>
              <a:t>51 Inpatient Psychiatric Facility</a:t>
            </a:r>
          </a:p>
          <a:p>
            <a:r>
              <a:rPr lang="en-US" sz="1000" dirty="0">
                <a:solidFill>
                  <a:prstClr val="black"/>
                </a:solidFill>
              </a:rPr>
              <a:t>52 Psychiatric Facility-Partial Hospitalization</a:t>
            </a:r>
          </a:p>
          <a:p>
            <a:r>
              <a:rPr lang="en-US" sz="1000" dirty="0">
                <a:solidFill>
                  <a:prstClr val="black"/>
                </a:solidFill>
              </a:rPr>
              <a:t>53 Community Mental Health Center</a:t>
            </a:r>
          </a:p>
          <a:p>
            <a:r>
              <a:rPr lang="en-US" sz="1000" dirty="0">
                <a:solidFill>
                  <a:prstClr val="black"/>
                </a:solidFill>
              </a:rPr>
              <a:t>56 Psychiatric Residential Treatment Center</a:t>
            </a:r>
          </a:p>
          <a:p>
            <a:r>
              <a:rPr lang="en-US" sz="1000" dirty="0">
                <a:solidFill>
                  <a:prstClr val="black"/>
                </a:solidFill>
              </a:rPr>
              <a:t>61 Comprehensive Inpatient Rehab Facility</a:t>
            </a:r>
          </a:p>
        </p:txBody>
      </p:sp>
    </p:spTree>
    <p:extLst>
      <p:ext uri="{BB962C8B-B14F-4D97-AF65-F5344CB8AC3E}">
        <p14:creationId xmlns:p14="http://schemas.microsoft.com/office/powerpoint/2010/main" val="41599970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https://cdn2.hubspot.net/hubfs/166672/Inpatient_vs_outpatient_coding-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86988" y="0"/>
            <a:ext cx="2730217" cy="18288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6553200" y="1981200"/>
            <a:ext cx="3888160" cy="1046440"/>
          </a:xfrm>
          <a:prstGeom prst="rect">
            <a:avLst/>
          </a:prstGeom>
          <a:solidFill>
            <a:schemeClr val="tx2">
              <a:lumMod val="40000"/>
              <a:lumOff val="60000"/>
              <a:alpha val="25000"/>
            </a:schemeClr>
          </a:solidFill>
        </p:spPr>
        <p:txBody>
          <a:bodyPr wrap="square" rtlCol="0">
            <a:spAutoFit/>
          </a:bodyPr>
          <a:lstStyle/>
          <a:p>
            <a:r>
              <a:rPr lang="en-US" sz="1400" b="1" u="sng" dirty="0">
                <a:solidFill>
                  <a:prstClr val="black"/>
                </a:solidFill>
              </a:rPr>
              <a:t>Outpatient Procedures and Diagnoses</a:t>
            </a:r>
          </a:p>
          <a:p>
            <a:r>
              <a:rPr lang="en-US" sz="1200" dirty="0">
                <a:solidFill>
                  <a:prstClr val="black"/>
                </a:solidFill>
              </a:rPr>
              <a:t>Outpatient services and procedures utilize CPT/HCPCS </a:t>
            </a:r>
            <a:r>
              <a:rPr lang="en-US" sz="1200" b="1" dirty="0">
                <a:solidFill>
                  <a:srgbClr val="FF0000"/>
                </a:solidFill>
              </a:rPr>
              <a:t>(MC055)</a:t>
            </a:r>
            <a:r>
              <a:rPr lang="en-US" sz="1200" dirty="0">
                <a:solidFill>
                  <a:prstClr val="black"/>
                </a:solidFill>
              </a:rPr>
              <a:t>,</a:t>
            </a:r>
            <a:r>
              <a:rPr lang="en-US" sz="1200" b="1" dirty="0">
                <a:solidFill>
                  <a:srgbClr val="FF0000"/>
                </a:solidFill>
              </a:rPr>
              <a:t> </a:t>
            </a:r>
            <a:r>
              <a:rPr lang="en-US" sz="1200" dirty="0">
                <a:solidFill>
                  <a:prstClr val="black"/>
                </a:solidFill>
              </a:rPr>
              <a:t>procedure code modifiers </a:t>
            </a:r>
            <a:r>
              <a:rPr lang="en-US" sz="1200" b="1" dirty="0">
                <a:solidFill>
                  <a:srgbClr val="FF0000"/>
                </a:solidFill>
              </a:rPr>
              <a:t>(MC056, MC057, MC108, MC109) </a:t>
            </a:r>
            <a:r>
              <a:rPr lang="en-US" sz="1200" dirty="0">
                <a:solidFill>
                  <a:prstClr val="black"/>
                </a:solidFill>
              </a:rPr>
              <a:t>and ICD-9-CM or ICD-10-CM* for diagnoses</a:t>
            </a:r>
            <a:r>
              <a:rPr lang="en-US" sz="1200" b="1" dirty="0">
                <a:solidFill>
                  <a:srgbClr val="FF0000"/>
                </a:solidFill>
              </a:rPr>
              <a:t> (MC040-MC053, MC142-MC153)</a:t>
            </a:r>
            <a:r>
              <a:rPr lang="en-US" sz="1200" dirty="0">
                <a:solidFill>
                  <a:prstClr val="black"/>
                </a:solidFill>
              </a:rPr>
              <a:t>.</a:t>
            </a:r>
          </a:p>
        </p:txBody>
      </p:sp>
      <p:sp>
        <p:nvSpPr>
          <p:cNvPr id="8" name="TextBox 7"/>
          <p:cNvSpPr txBox="1"/>
          <p:nvPr/>
        </p:nvSpPr>
        <p:spPr>
          <a:xfrm>
            <a:off x="1722536" y="1828800"/>
            <a:ext cx="3758665" cy="1231106"/>
          </a:xfrm>
          <a:prstGeom prst="rect">
            <a:avLst/>
          </a:prstGeom>
          <a:solidFill>
            <a:srgbClr val="FFFF00">
              <a:alpha val="17000"/>
            </a:srgbClr>
          </a:solidFill>
        </p:spPr>
        <p:txBody>
          <a:bodyPr wrap="square" rtlCol="0">
            <a:spAutoFit/>
          </a:bodyPr>
          <a:lstStyle/>
          <a:p>
            <a:r>
              <a:rPr lang="en-US" sz="1400" b="1" u="sng" dirty="0">
                <a:solidFill>
                  <a:prstClr val="black"/>
                </a:solidFill>
              </a:rPr>
              <a:t>Inpatient Procedure and Diagnoses</a:t>
            </a:r>
          </a:p>
          <a:p>
            <a:r>
              <a:rPr lang="en-US" sz="1200" dirty="0">
                <a:solidFill>
                  <a:prstClr val="black"/>
                </a:solidFill>
              </a:rPr>
              <a:t>Inpatient hospital services and procedures utilize ICD-9-CM or ICD-10-CM </a:t>
            </a:r>
            <a:r>
              <a:rPr lang="en-US" sz="1200" b="1" dirty="0">
                <a:solidFill>
                  <a:srgbClr val="FF0000"/>
                </a:solidFill>
              </a:rPr>
              <a:t>(MC058, MC083-MC088) </a:t>
            </a:r>
            <a:r>
              <a:rPr lang="en-US" sz="1200" dirty="0">
                <a:solidFill>
                  <a:prstClr val="black"/>
                </a:solidFill>
              </a:rPr>
              <a:t>and revenue codes </a:t>
            </a:r>
            <a:r>
              <a:rPr lang="en-US" sz="1200" b="1" dirty="0">
                <a:solidFill>
                  <a:srgbClr val="FF0000"/>
                </a:solidFill>
              </a:rPr>
              <a:t>(MC054) </a:t>
            </a:r>
            <a:r>
              <a:rPr lang="en-US" sz="1200" dirty="0">
                <a:solidFill>
                  <a:prstClr val="black"/>
                </a:solidFill>
              </a:rPr>
              <a:t>and ICD-9-CM or ICD-10-CM* for diagnoses </a:t>
            </a:r>
            <a:r>
              <a:rPr lang="en-US" sz="1200" b="1" dirty="0">
                <a:solidFill>
                  <a:srgbClr val="FF0000"/>
                </a:solidFill>
              </a:rPr>
              <a:t>(MC040-MC053, MC142-MC153)</a:t>
            </a:r>
            <a:r>
              <a:rPr lang="en-US" sz="1200" dirty="0">
                <a:solidFill>
                  <a:prstClr val="black"/>
                </a:solidFill>
              </a:rPr>
              <a:t>, admitting diagnosis </a:t>
            </a:r>
            <a:r>
              <a:rPr lang="en-US" sz="1200" b="1" dirty="0">
                <a:solidFill>
                  <a:srgbClr val="FF0000"/>
                </a:solidFill>
              </a:rPr>
              <a:t>(MC039) </a:t>
            </a:r>
            <a:r>
              <a:rPr lang="en-US" sz="1200" dirty="0">
                <a:solidFill>
                  <a:prstClr val="black"/>
                </a:solidFill>
              </a:rPr>
              <a:t>and discharge diagnosis </a:t>
            </a:r>
            <a:r>
              <a:rPr lang="en-US" sz="1200" b="1" dirty="0">
                <a:solidFill>
                  <a:srgbClr val="FF0000"/>
                </a:solidFill>
              </a:rPr>
              <a:t>(MC136)</a:t>
            </a:r>
            <a:r>
              <a:rPr lang="en-US" sz="1200" dirty="0">
                <a:solidFill>
                  <a:prstClr val="black"/>
                </a:solidFill>
              </a:rPr>
              <a:t>.</a:t>
            </a:r>
          </a:p>
        </p:txBody>
      </p:sp>
      <p:sp>
        <p:nvSpPr>
          <p:cNvPr id="3" name="TextBox 2"/>
          <p:cNvSpPr txBox="1"/>
          <p:nvPr/>
        </p:nvSpPr>
        <p:spPr>
          <a:xfrm>
            <a:off x="2362200" y="5750684"/>
            <a:ext cx="7010400" cy="954107"/>
          </a:xfrm>
          <a:prstGeom prst="rect">
            <a:avLst/>
          </a:prstGeom>
          <a:noFill/>
        </p:spPr>
        <p:txBody>
          <a:bodyPr wrap="square" rtlCol="0">
            <a:spAutoFit/>
          </a:bodyPr>
          <a:lstStyle/>
          <a:p>
            <a:r>
              <a:rPr lang="en-US" sz="1400" i="1" dirty="0">
                <a:solidFill>
                  <a:prstClr val="black"/>
                </a:solidFill>
              </a:rPr>
              <a:t>* Please keep in mind that ICD-9-CM was effective through 9/30/15 and ICD-10-CM is effective from 10/1/15. While both inpatient and outpatient diagnosis care settings share the same nomenclature, inpatient procedure codes are based on ICD-9-CM/ICD-10-CM and outpatient procedures remain based on CPT/HCPCS, with no switch to the outpatient coding rubric.</a:t>
            </a:r>
          </a:p>
        </p:txBody>
      </p:sp>
      <p:sp>
        <p:nvSpPr>
          <p:cNvPr id="7" name="TextBox 6"/>
          <p:cNvSpPr txBox="1"/>
          <p:nvPr/>
        </p:nvSpPr>
        <p:spPr>
          <a:xfrm>
            <a:off x="1722535" y="406569"/>
            <a:ext cx="5716960" cy="1015663"/>
          </a:xfrm>
          <a:prstGeom prst="rect">
            <a:avLst/>
          </a:prstGeom>
          <a:noFill/>
        </p:spPr>
        <p:txBody>
          <a:bodyPr wrap="square" rtlCol="0">
            <a:spAutoFit/>
          </a:bodyPr>
          <a:lstStyle/>
          <a:p>
            <a:r>
              <a:rPr lang="en-US" sz="2000" b="1" u="sng" dirty="0">
                <a:solidFill>
                  <a:prstClr val="black"/>
                </a:solidFill>
              </a:rPr>
              <a:t>Answer</a:t>
            </a:r>
            <a:r>
              <a:rPr lang="en-US" sz="2000" dirty="0">
                <a:solidFill>
                  <a:prstClr val="black"/>
                </a:solidFill>
              </a:rPr>
              <a:t> (continued): Different coding nomenclatures are used for inpatient and outpatient procedures but the same nomenclature is used for diagnosis codes. </a:t>
            </a:r>
          </a:p>
        </p:txBody>
      </p:sp>
      <p:sp>
        <p:nvSpPr>
          <p:cNvPr id="10" name="Rectangle 9"/>
          <p:cNvSpPr/>
          <p:nvPr/>
        </p:nvSpPr>
        <p:spPr>
          <a:xfrm>
            <a:off x="6553202" y="3139859"/>
            <a:ext cx="3888159" cy="2492990"/>
          </a:xfrm>
          <a:prstGeom prst="rect">
            <a:avLst/>
          </a:prstGeom>
          <a:ln>
            <a:solidFill>
              <a:schemeClr val="accent1"/>
            </a:solidFill>
          </a:ln>
        </p:spPr>
        <p:txBody>
          <a:bodyPr wrap="square">
            <a:spAutoFit/>
          </a:bodyPr>
          <a:lstStyle/>
          <a:p>
            <a:r>
              <a:rPr lang="en-US" sz="1200" dirty="0">
                <a:solidFill>
                  <a:prstClr val="black"/>
                </a:solidFill>
              </a:rPr>
              <a:t>For outpatient procedures, when MC055 is populated, the </a:t>
            </a:r>
            <a:r>
              <a:rPr lang="en-US" sz="1200" b="1" u="sng" dirty="0">
                <a:solidFill>
                  <a:prstClr val="black"/>
                </a:solidFill>
              </a:rPr>
              <a:t>Procedure Code Type Identifier</a:t>
            </a:r>
            <a:r>
              <a:rPr lang="en-US" sz="1200" b="1" dirty="0">
                <a:solidFill>
                  <a:prstClr val="black"/>
                </a:solidFill>
              </a:rPr>
              <a:t> </a:t>
            </a:r>
            <a:r>
              <a:rPr lang="en-US" sz="1200" dirty="0">
                <a:solidFill>
                  <a:prstClr val="black"/>
                </a:solidFill>
              </a:rPr>
              <a:t>(</a:t>
            </a:r>
            <a:r>
              <a:rPr lang="en-US" sz="1200" b="1" dirty="0">
                <a:solidFill>
                  <a:srgbClr val="FF0000"/>
                </a:solidFill>
              </a:rPr>
              <a:t>MC130</a:t>
            </a:r>
            <a:r>
              <a:rPr lang="en-US" sz="1200" dirty="0">
                <a:solidFill>
                  <a:prstClr val="black"/>
                </a:solidFill>
              </a:rPr>
              <a:t>) field defines the type of Procedure Code expected in MC055.</a:t>
            </a:r>
          </a:p>
          <a:p>
            <a:endParaRPr lang="en-US" sz="1200" dirty="0">
              <a:solidFill>
                <a:prstClr val="black"/>
              </a:solidFill>
            </a:endParaRPr>
          </a:p>
          <a:p>
            <a:r>
              <a:rPr lang="en-US" sz="1200" b="1" u="sng" dirty="0">
                <a:solidFill>
                  <a:prstClr val="black"/>
                </a:solidFill>
              </a:rPr>
              <a:t>Value</a:t>
            </a:r>
            <a:r>
              <a:rPr lang="en-US" sz="1200" dirty="0">
                <a:solidFill>
                  <a:prstClr val="black"/>
                </a:solidFill>
              </a:rPr>
              <a:t>	</a:t>
            </a:r>
            <a:r>
              <a:rPr lang="en-US" sz="1200" b="1" u="sng" dirty="0">
                <a:solidFill>
                  <a:prstClr val="black"/>
                </a:solidFill>
              </a:rPr>
              <a:t>Description</a:t>
            </a:r>
          </a:p>
          <a:p>
            <a:r>
              <a:rPr lang="en-US" sz="1200" dirty="0">
                <a:solidFill>
                  <a:prstClr val="black"/>
                </a:solidFill>
              </a:rPr>
              <a:t>1 	CPT or HCPCS Level 1 Code</a:t>
            </a:r>
          </a:p>
          <a:p>
            <a:r>
              <a:rPr lang="en-US" sz="1200" dirty="0">
                <a:solidFill>
                  <a:prstClr val="black"/>
                </a:solidFill>
              </a:rPr>
              <a:t>2	HCPCS Level II Code</a:t>
            </a:r>
          </a:p>
          <a:p>
            <a:r>
              <a:rPr lang="en-US" sz="1200" dirty="0">
                <a:solidFill>
                  <a:prstClr val="black"/>
                </a:solidFill>
              </a:rPr>
              <a:t>3	HCPCS Level III Code (State Medicare code).</a:t>
            </a:r>
          </a:p>
          <a:p>
            <a:r>
              <a:rPr lang="en-US" sz="1200" dirty="0">
                <a:solidFill>
                  <a:prstClr val="black"/>
                </a:solidFill>
              </a:rPr>
              <a:t>4	American Dental Association CDT code</a:t>
            </a:r>
          </a:p>
          <a:p>
            <a:r>
              <a:rPr lang="en-US" sz="1200" dirty="0">
                <a:solidFill>
                  <a:prstClr val="black"/>
                </a:solidFill>
              </a:rPr>
              <a:t>5 	State defined Procedure Code</a:t>
            </a:r>
          </a:p>
          <a:p>
            <a:r>
              <a:rPr lang="en-US" sz="1200" dirty="0">
                <a:solidFill>
                  <a:prstClr val="black"/>
                </a:solidFill>
              </a:rPr>
              <a:t>6 	CPT Category II</a:t>
            </a:r>
          </a:p>
          <a:p>
            <a:r>
              <a:rPr lang="en-US" sz="1200" dirty="0">
                <a:solidFill>
                  <a:prstClr val="black"/>
                </a:solidFill>
              </a:rPr>
              <a:t>7	CPT Category III Code</a:t>
            </a:r>
          </a:p>
          <a:p>
            <a:endParaRPr lang="en-US" sz="1200" dirty="0">
              <a:solidFill>
                <a:prstClr val="black"/>
              </a:solidFill>
            </a:endParaRPr>
          </a:p>
        </p:txBody>
      </p:sp>
      <p:sp>
        <p:nvSpPr>
          <p:cNvPr id="13" name="Rectangle 12"/>
          <p:cNvSpPr/>
          <p:nvPr/>
        </p:nvSpPr>
        <p:spPr>
          <a:xfrm>
            <a:off x="1756223" y="3139859"/>
            <a:ext cx="3643964" cy="1938992"/>
          </a:xfrm>
          <a:prstGeom prst="rect">
            <a:avLst/>
          </a:prstGeom>
          <a:ln>
            <a:solidFill>
              <a:schemeClr val="accent1"/>
            </a:solidFill>
          </a:ln>
        </p:spPr>
        <p:txBody>
          <a:bodyPr wrap="square">
            <a:spAutoFit/>
          </a:bodyPr>
          <a:lstStyle/>
          <a:p>
            <a:r>
              <a:rPr lang="en-US" sz="1200" dirty="0">
                <a:solidFill>
                  <a:prstClr val="black"/>
                </a:solidFill>
              </a:rPr>
              <a:t>For inpatient procedures and diagnoses, when Type of Claim (MC094) = Professional (001) or Facility (002) </a:t>
            </a:r>
          </a:p>
          <a:p>
            <a:r>
              <a:rPr lang="en-US" sz="1200" dirty="0">
                <a:solidFill>
                  <a:prstClr val="black"/>
                </a:solidFill>
              </a:rPr>
              <a:t>and any of the following fields are populated MC039-MC053, MC058, MC083-MC088, MC142-MC153, the </a:t>
            </a:r>
            <a:r>
              <a:rPr lang="en-US" sz="1200" b="1" u="sng" dirty="0">
                <a:solidFill>
                  <a:prstClr val="black"/>
                </a:solidFill>
              </a:rPr>
              <a:t>ICD Indicator</a:t>
            </a:r>
            <a:r>
              <a:rPr lang="en-US" sz="1200" dirty="0">
                <a:solidFill>
                  <a:prstClr val="black"/>
                </a:solidFill>
              </a:rPr>
              <a:t> (</a:t>
            </a:r>
            <a:r>
              <a:rPr lang="en-US" sz="1200" b="1" dirty="0">
                <a:solidFill>
                  <a:srgbClr val="FF0000"/>
                </a:solidFill>
              </a:rPr>
              <a:t>MC107</a:t>
            </a:r>
            <a:r>
              <a:rPr lang="en-US" sz="1200" dirty="0">
                <a:solidFill>
                  <a:prstClr val="black"/>
                </a:solidFill>
              </a:rPr>
              <a:t>) field whether the diagnoses and procedures on claim are ICD-9-CM or ICD-10-CM</a:t>
            </a:r>
          </a:p>
          <a:p>
            <a:endParaRPr lang="en-US" sz="1200" dirty="0">
              <a:solidFill>
                <a:prstClr val="black"/>
              </a:solidFill>
            </a:endParaRPr>
          </a:p>
          <a:p>
            <a:r>
              <a:rPr lang="en-US" sz="1200" b="1" u="sng" dirty="0">
                <a:solidFill>
                  <a:prstClr val="black"/>
                </a:solidFill>
              </a:rPr>
              <a:t>Value</a:t>
            </a:r>
            <a:r>
              <a:rPr lang="en-US" sz="1200" dirty="0">
                <a:solidFill>
                  <a:prstClr val="black"/>
                </a:solidFill>
              </a:rPr>
              <a:t> 	</a:t>
            </a:r>
            <a:r>
              <a:rPr lang="en-US" sz="1200" b="1" u="sng" dirty="0">
                <a:solidFill>
                  <a:prstClr val="black"/>
                </a:solidFill>
              </a:rPr>
              <a:t>Description</a:t>
            </a:r>
          </a:p>
          <a:p>
            <a:r>
              <a:rPr lang="en-US" sz="1200" dirty="0">
                <a:solidFill>
                  <a:prstClr val="black"/>
                </a:solidFill>
              </a:rPr>
              <a:t>9 	ICD-9-CM</a:t>
            </a:r>
          </a:p>
          <a:p>
            <a:r>
              <a:rPr lang="en-US" sz="1200" dirty="0">
                <a:solidFill>
                  <a:prstClr val="black"/>
                </a:solidFill>
              </a:rPr>
              <a:t>0	ICD-10-CM</a:t>
            </a:r>
          </a:p>
        </p:txBody>
      </p:sp>
    </p:spTree>
    <p:extLst>
      <p:ext uri="{BB962C8B-B14F-4D97-AF65-F5344CB8AC3E}">
        <p14:creationId xmlns:p14="http://schemas.microsoft.com/office/powerpoint/2010/main" val="12643255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https://cdn2.hubspot.net/hubfs/166672/Inpatient_vs_outpatient_coding-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59470" y="0"/>
            <a:ext cx="2957735" cy="19812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722534" y="406569"/>
            <a:ext cx="5973666" cy="1015663"/>
          </a:xfrm>
          <a:prstGeom prst="rect">
            <a:avLst/>
          </a:prstGeom>
          <a:noFill/>
        </p:spPr>
        <p:txBody>
          <a:bodyPr wrap="square" rtlCol="0">
            <a:spAutoFit/>
          </a:bodyPr>
          <a:lstStyle/>
          <a:p>
            <a:r>
              <a:rPr lang="en-US" sz="2000" b="1" u="sng" dirty="0">
                <a:solidFill>
                  <a:prstClr val="black"/>
                </a:solidFill>
              </a:rPr>
              <a:t>Answer</a:t>
            </a:r>
            <a:r>
              <a:rPr lang="en-US" sz="2000" dirty="0">
                <a:solidFill>
                  <a:prstClr val="black"/>
                </a:solidFill>
              </a:rPr>
              <a:t> (continued): For those seeking to identify  Massachusetts inpatient acute care hospitals the APCD, the highest version of following fields can be used: </a:t>
            </a:r>
          </a:p>
        </p:txBody>
      </p:sp>
      <p:sp>
        <p:nvSpPr>
          <p:cNvPr id="4" name="Rectangle 3"/>
          <p:cNvSpPr/>
          <p:nvPr/>
        </p:nvSpPr>
        <p:spPr>
          <a:xfrm>
            <a:off x="1981200" y="1556187"/>
            <a:ext cx="6858000" cy="2031325"/>
          </a:xfrm>
          <a:prstGeom prst="rect">
            <a:avLst/>
          </a:prstGeom>
        </p:spPr>
        <p:txBody>
          <a:bodyPr wrap="square">
            <a:spAutoFit/>
          </a:bodyPr>
          <a:lstStyle/>
          <a:p>
            <a:pPr marL="285750" indent="-285750">
              <a:buFont typeface="Arial" panose="020B0604020202020204" pitchFamily="34" charset="0"/>
              <a:buChar char="•"/>
            </a:pPr>
            <a:r>
              <a:rPr lang="en-US" sz="1400" dirty="0">
                <a:solidFill>
                  <a:prstClr val="black"/>
                </a:solidFill>
              </a:rPr>
              <a:t>MC077 – National Billing Provider Number</a:t>
            </a:r>
          </a:p>
          <a:p>
            <a:pPr marL="285750" indent="-285750">
              <a:buFont typeface="Arial" panose="020B0604020202020204" pitchFamily="34" charset="0"/>
              <a:buChar char="•"/>
            </a:pPr>
            <a:r>
              <a:rPr lang="en-US" sz="1400" dirty="0">
                <a:solidFill>
                  <a:prstClr val="black"/>
                </a:solidFill>
              </a:rPr>
              <a:t>MC018 – Admission Date</a:t>
            </a:r>
          </a:p>
          <a:p>
            <a:pPr marL="285750" indent="-285750">
              <a:buFont typeface="Arial" panose="020B0604020202020204" pitchFamily="34" charset="0"/>
              <a:buChar char="•"/>
            </a:pPr>
            <a:r>
              <a:rPr lang="en-US" sz="1400" dirty="0">
                <a:solidFill>
                  <a:prstClr val="black"/>
                </a:solidFill>
              </a:rPr>
              <a:t>MC020 – Admission Type</a:t>
            </a:r>
          </a:p>
          <a:p>
            <a:pPr marL="285750" indent="-285750">
              <a:buFont typeface="Arial" panose="020B0604020202020204" pitchFamily="34" charset="0"/>
              <a:buChar char="•"/>
            </a:pPr>
            <a:r>
              <a:rPr lang="en-US" sz="1400" dirty="0">
                <a:solidFill>
                  <a:prstClr val="black"/>
                </a:solidFill>
              </a:rPr>
              <a:t>MC021 – Admission Source</a:t>
            </a:r>
          </a:p>
          <a:p>
            <a:pPr marL="285750" indent="-285750">
              <a:buFont typeface="Arial" panose="020B0604020202020204" pitchFamily="34" charset="0"/>
              <a:buChar char="•"/>
            </a:pPr>
            <a:r>
              <a:rPr lang="en-US" sz="1400" dirty="0">
                <a:solidFill>
                  <a:prstClr val="black"/>
                </a:solidFill>
              </a:rPr>
              <a:t>MC027 – Entity Type (Filter by Code 2 for non-person entity)</a:t>
            </a:r>
          </a:p>
          <a:p>
            <a:pPr marL="285750" indent="-285750">
              <a:buFont typeface="Arial" panose="020B0604020202020204" pitchFamily="34" charset="0"/>
              <a:buChar char="•"/>
            </a:pPr>
            <a:r>
              <a:rPr lang="en-US" sz="1400" dirty="0">
                <a:solidFill>
                  <a:prstClr val="black"/>
                </a:solidFill>
              </a:rPr>
              <a:t>MC034 – Service Provider State (Filter by MA for Massachusetts)</a:t>
            </a:r>
          </a:p>
          <a:p>
            <a:pPr marL="285750" indent="-285750">
              <a:buFont typeface="Arial" panose="020B0604020202020204" pitchFamily="34" charset="0"/>
              <a:buChar char="•"/>
            </a:pPr>
            <a:r>
              <a:rPr lang="en-US" sz="1400" dirty="0">
                <a:solidFill>
                  <a:prstClr val="black"/>
                </a:solidFill>
              </a:rPr>
              <a:t>MC036 - Type of Bill on Facility Claims  (Filter by Code 11 for Hospital Inpatient Care)</a:t>
            </a:r>
          </a:p>
          <a:p>
            <a:pPr marL="285750" indent="-285750">
              <a:buFont typeface="Arial" panose="020B0604020202020204" pitchFamily="34" charset="0"/>
              <a:buChar char="•"/>
            </a:pPr>
            <a:r>
              <a:rPr lang="en-US" sz="1400" dirty="0">
                <a:solidFill>
                  <a:prstClr val="black"/>
                </a:solidFill>
              </a:rPr>
              <a:t>MC069 – Discharge Date</a:t>
            </a:r>
          </a:p>
          <a:p>
            <a:pPr marL="285750" indent="-285750">
              <a:buFont typeface="Arial" panose="020B0604020202020204" pitchFamily="34" charset="0"/>
              <a:buChar char="•"/>
            </a:pPr>
            <a:r>
              <a:rPr lang="en-US" sz="1400" dirty="0">
                <a:solidFill>
                  <a:prstClr val="black"/>
                </a:solidFill>
              </a:rPr>
              <a:t>MC094 – Type of Claim (Filter by Code 002 for Facility)</a:t>
            </a:r>
          </a:p>
        </p:txBody>
      </p:sp>
      <p:sp>
        <p:nvSpPr>
          <p:cNvPr id="6" name="Rectangle 5"/>
          <p:cNvSpPr/>
          <p:nvPr/>
        </p:nvSpPr>
        <p:spPr>
          <a:xfrm>
            <a:off x="1905000" y="3631526"/>
            <a:ext cx="8243236" cy="830997"/>
          </a:xfrm>
          <a:prstGeom prst="rect">
            <a:avLst/>
          </a:prstGeom>
        </p:spPr>
        <p:txBody>
          <a:bodyPr wrap="square">
            <a:spAutoFit/>
          </a:bodyPr>
          <a:lstStyle/>
          <a:p>
            <a:r>
              <a:rPr lang="en-US" sz="1200" dirty="0">
                <a:solidFill>
                  <a:prstClr val="black"/>
                </a:solidFill>
              </a:rPr>
              <a:t>MC077 is the billing provider’s National Provider ID created by CMS as 10-digitnumeric identifier.  The National Billing Provider Identifier (MC077) has more complete information than the National Service Provider Identifier (MC026) (see Figure 1). The decrypted NPI can be linked to the CMS NPI Registry to obtain facilities that have a primary taxonomy of general acute care hospital (“282N00000X). Filtering by taxonomy allows you to eliminate other types of specialty inpatient care.</a:t>
            </a:r>
          </a:p>
        </p:txBody>
      </p:sp>
      <p:sp>
        <p:nvSpPr>
          <p:cNvPr id="9" name="Rectangle 1"/>
          <p:cNvSpPr>
            <a:spLocks noChangeArrowheads="1"/>
          </p:cNvSpPr>
          <p:nvPr/>
        </p:nvSpPr>
        <p:spPr bwMode="auto">
          <a:xfrm>
            <a:off x="1524001"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solidFill>
                <a:prstClr val="black"/>
              </a:solidFill>
            </a:endParaRPr>
          </a:p>
        </p:txBody>
      </p:sp>
      <p:graphicFrame>
        <p:nvGraphicFramePr>
          <p:cNvPr id="14" name="Chart 13">
            <a:extLst>
              <a:ext uri="{FF2B5EF4-FFF2-40B4-BE49-F238E27FC236}">
                <a16:creationId xmlns:a16="http://schemas.microsoft.com/office/drawing/2014/main" xmlns="" id="{0EFC35FE-6CBB-4E44-96D5-57299B2E6306}"/>
              </a:ext>
            </a:extLst>
          </p:cNvPr>
          <p:cNvGraphicFramePr>
            <a:graphicFrameLocks noGrp="1"/>
          </p:cNvGraphicFramePr>
          <p:nvPr>
            <p:extLst/>
          </p:nvPr>
        </p:nvGraphicFramePr>
        <p:xfrm>
          <a:off x="2667000" y="4545945"/>
          <a:ext cx="6172200" cy="224557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5571000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https://cdn2.hubspot.net/hubfs/166672/Inpatient_vs_outpatient_coding-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48601" y="-38967"/>
            <a:ext cx="2793263" cy="187103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525605" y="205770"/>
            <a:ext cx="6184191" cy="1569660"/>
          </a:xfrm>
          <a:prstGeom prst="rect">
            <a:avLst/>
          </a:prstGeom>
          <a:noFill/>
        </p:spPr>
        <p:txBody>
          <a:bodyPr wrap="square" rtlCol="0">
            <a:spAutoFit/>
          </a:bodyPr>
          <a:lstStyle/>
          <a:p>
            <a:r>
              <a:rPr lang="en-US" sz="1600" b="1" u="sng" dirty="0">
                <a:solidFill>
                  <a:prstClr val="black"/>
                </a:solidFill>
              </a:rPr>
              <a:t>Answer</a:t>
            </a:r>
            <a:r>
              <a:rPr lang="en-US" sz="1600" dirty="0">
                <a:solidFill>
                  <a:prstClr val="black"/>
                </a:solidFill>
              </a:rPr>
              <a:t> (continued):  Those experienced in analyzing </a:t>
            </a:r>
            <a:r>
              <a:rPr lang="en-US" sz="1600" dirty="0">
                <a:solidFill>
                  <a:prstClr val="black"/>
                </a:solidFill>
              </a:rPr>
              <a:t>Inpatient Case Mix </a:t>
            </a:r>
            <a:r>
              <a:rPr lang="en-US" sz="1600" dirty="0">
                <a:solidFill>
                  <a:prstClr val="black"/>
                </a:solidFill>
              </a:rPr>
              <a:t>data should keep in mind that </a:t>
            </a:r>
            <a:r>
              <a:rPr lang="en-US" sz="1600" dirty="0">
                <a:solidFill>
                  <a:prstClr val="black"/>
                </a:solidFill>
              </a:rPr>
              <a:t>a </a:t>
            </a:r>
            <a:r>
              <a:rPr lang="en-US" sz="1600" dirty="0">
                <a:solidFill>
                  <a:prstClr val="black"/>
                </a:solidFill>
              </a:rPr>
              <a:t>single patient-level episode of care in </a:t>
            </a:r>
            <a:r>
              <a:rPr lang="en-US" sz="1600" dirty="0">
                <a:solidFill>
                  <a:prstClr val="black"/>
                </a:solidFill>
              </a:rPr>
              <a:t>Case Mix </a:t>
            </a:r>
            <a:r>
              <a:rPr lang="en-US" sz="1600" dirty="0">
                <a:solidFill>
                  <a:prstClr val="black"/>
                </a:solidFill>
              </a:rPr>
              <a:t>can generate many versions of claim lines in APCD. Also, </a:t>
            </a:r>
            <a:r>
              <a:rPr lang="en-US" sz="1600" dirty="0">
                <a:solidFill>
                  <a:prstClr val="black"/>
                </a:solidFill>
                <a:cs typeface="Times New Roman" panose="02020603050405020304" pitchFamily="18" charset="0"/>
              </a:rPr>
              <a:t>a</a:t>
            </a:r>
            <a:r>
              <a:rPr lang="en-US" sz="1600" dirty="0">
                <a:solidFill>
                  <a:prstClr val="black"/>
                </a:solidFill>
                <a:ea typeface="Times New Roman" panose="02020603050405020304" pitchFamily="18" charset="0"/>
                <a:cs typeface="Times New Roman" panose="02020603050405020304" pitchFamily="18" charset="0"/>
              </a:rPr>
              <a:t>s of 12/2013, close to 90% of medical claims were for care performed in the outpatient setting (see Figure 2), therefore </a:t>
            </a:r>
            <a:r>
              <a:rPr lang="en-US" sz="1600" dirty="0">
                <a:solidFill>
                  <a:prstClr val="black"/>
                </a:solidFill>
                <a:ea typeface="Times New Roman" panose="02020603050405020304" pitchFamily="18" charset="0"/>
                <a:cs typeface="Times New Roman" panose="02020603050405020304" pitchFamily="18" charset="0"/>
              </a:rPr>
              <a:t>Type </a:t>
            </a:r>
            <a:r>
              <a:rPr lang="en-US" sz="1600" dirty="0">
                <a:solidFill>
                  <a:prstClr val="black"/>
                </a:solidFill>
                <a:ea typeface="Times New Roman" panose="02020603050405020304" pitchFamily="18" charset="0"/>
                <a:cs typeface="Times New Roman" panose="02020603050405020304" pitchFamily="18" charset="0"/>
              </a:rPr>
              <a:t>of </a:t>
            </a:r>
            <a:r>
              <a:rPr lang="en-US" sz="1600" dirty="0">
                <a:solidFill>
                  <a:prstClr val="black"/>
                </a:solidFill>
                <a:ea typeface="Times New Roman" panose="02020603050405020304" pitchFamily="18" charset="0"/>
                <a:cs typeface="Times New Roman" panose="02020603050405020304" pitchFamily="18" charset="0"/>
              </a:rPr>
              <a:t>Bill </a:t>
            </a:r>
            <a:r>
              <a:rPr lang="en-US" sz="1600" dirty="0">
                <a:solidFill>
                  <a:prstClr val="black"/>
                </a:solidFill>
                <a:ea typeface="Times New Roman" panose="02020603050405020304" pitchFamily="18" charset="0"/>
                <a:cs typeface="Times New Roman" panose="02020603050405020304" pitchFamily="18" charset="0"/>
              </a:rPr>
              <a:t>on </a:t>
            </a:r>
            <a:r>
              <a:rPr lang="en-US" sz="1600" dirty="0">
                <a:solidFill>
                  <a:prstClr val="black"/>
                </a:solidFill>
                <a:ea typeface="Times New Roman" panose="02020603050405020304" pitchFamily="18" charset="0"/>
                <a:cs typeface="Times New Roman" panose="02020603050405020304" pitchFamily="18" charset="0"/>
              </a:rPr>
              <a:t>Facility </a:t>
            </a:r>
            <a:r>
              <a:rPr lang="en-US" sz="1600" dirty="0">
                <a:solidFill>
                  <a:prstClr val="black"/>
                </a:solidFill>
                <a:ea typeface="Times New Roman" panose="02020603050405020304" pitchFamily="18" charset="0"/>
                <a:cs typeface="Times New Roman" panose="02020603050405020304" pitchFamily="18" charset="0"/>
              </a:rPr>
              <a:t>(MC036) ensures filtering for hospital inpatient acute care are necessary.</a:t>
            </a:r>
            <a:endParaRPr lang="en-US" sz="1600" dirty="0">
              <a:solidFill>
                <a:prstClr val="black"/>
              </a:solidFill>
            </a:endParaRPr>
          </a:p>
        </p:txBody>
      </p:sp>
      <p:sp>
        <p:nvSpPr>
          <p:cNvPr id="9" name="Rectangle 1"/>
          <p:cNvSpPr>
            <a:spLocks noChangeArrowheads="1"/>
          </p:cNvSpPr>
          <p:nvPr/>
        </p:nvSpPr>
        <p:spPr bwMode="auto">
          <a:xfrm>
            <a:off x="1524001"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solidFill>
                <a:prstClr val="black"/>
              </a:solidFill>
            </a:endParaRPr>
          </a:p>
        </p:txBody>
      </p:sp>
      <p:graphicFrame>
        <p:nvGraphicFramePr>
          <p:cNvPr id="11" name="Content Placeholder 3"/>
          <p:cNvGraphicFramePr>
            <a:graphicFrameLocks noGrp="1"/>
          </p:cNvGraphicFramePr>
          <p:nvPr>
            <p:ph idx="1"/>
            <p:extLst/>
          </p:nvPr>
        </p:nvGraphicFramePr>
        <p:xfrm>
          <a:off x="1219201" y="1896698"/>
          <a:ext cx="6490595" cy="4352462"/>
        </p:xfrm>
        <a:graphic>
          <a:graphicData uri="http://schemas.openxmlformats.org/drawingml/2006/chart">
            <c:chart xmlns:c="http://schemas.openxmlformats.org/drawingml/2006/chart" xmlns:r="http://schemas.openxmlformats.org/officeDocument/2006/relationships" r:id="rId4"/>
          </a:graphicData>
        </a:graphic>
      </p:graphicFrame>
      <p:sp>
        <p:nvSpPr>
          <p:cNvPr id="5" name="Rectangle 4"/>
          <p:cNvSpPr/>
          <p:nvPr/>
        </p:nvSpPr>
        <p:spPr>
          <a:xfrm>
            <a:off x="1600200" y="5815467"/>
            <a:ext cx="5410200" cy="707886"/>
          </a:xfrm>
          <a:prstGeom prst="rect">
            <a:avLst/>
          </a:prstGeom>
        </p:spPr>
        <p:txBody>
          <a:bodyPr wrap="square">
            <a:spAutoFit/>
          </a:bodyPr>
          <a:lstStyle/>
          <a:p>
            <a:r>
              <a:rPr lang="en-US" sz="1000" i="1" dirty="0">
                <a:solidFill>
                  <a:prstClr val="black"/>
                </a:solidFill>
              </a:rPr>
              <a:t>*Facility Inpatient Claims – Type of Claim='002‘ and TYPEOFBILLONFACILITYCLAIMS='11‘</a:t>
            </a:r>
          </a:p>
          <a:p>
            <a:pPr defTabSz="931774"/>
            <a:r>
              <a:rPr lang="en-US" sz="1000" i="1" dirty="0">
                <a:solidFill>
                  <a:prstClr val="black"/>
                </a:solidFill>
              </a:rPr>
              <a:t>  Facility Outpatient Claims – Type of Claim='002‘ and TYPEOFBILLONFACILITYCLAIMS='13‘</a:t>
            </a:r>
          </a:p>
          <a:p>
            <a:pPr defTabSz="931774"/>
            <a:r>
              <a:rPr lang="en-US" sz="1000" i="1" dirty="0">
                <a:solidFill>
                  <a:prstClr val="black"/>
                </a:solidFill>
              </a:rPr>
              <a:t>  The claim lines are restricted with Highest Version Indicator=1</a:t>
            </a:r>
          </a:p>
          <a:p>
            <a:pPr defTabSz="931774"/>
            <a:r>
              <a:rPr lang="en-US" sz="1000" i="1" dirty="0">
                <a:solidFill>
                  <a:prstClr val="black"/>
                </a:solidFill>
              </a:rPr>
              <a:t>   APCD Release 5.0 Medical Claims</a:t>
            </a:r>
          </a:p>
        </p:txBody>
      </p:sp>
      <p:sp>
        <p:nvSpPr>
          <p:cNvPr id="8" name="Rectangle 7"/>
          <p:cNvSpPr/>
          <p:nvPr/>
        </p:nvSpPr>
        <p:spPr>
          <a:xfrm>
            <a:off x="7620000" y="2029816"/>
            <a:ext cx="2819400" cy="4324261"/>
          </a:xfrm>
          <a:prstGeom prst="rect">
            <a:avLst/>
          </a:prstGeom>
          <a:solidFill>
            <a:schemeClr val="accent3">
              <a:lumMod val="20000"/>
              <a:lumOff val="80000"/>
            </a:schemeClr>
          </a:solidFill>
          <a:ln>
            <a:solidFill>
              <a:schemeClr val="accent1"/>
            </a:solidFill>
          </a:ln>
        </p:spPr>
        <p:txBody>
          <a:bodyPr wrap="square">
            <a:spAutoFit/>
          </a:bodyPr>
          <a:lstStyle/>
          <a:p>
            <a:r>
              <a:rPr lang="en-US" sz="1100" b="1" u="sng" dirty="0">
                <a:solidFill>
                  <a:prstClr val="black"/>
                </a:solidFill>
              </a:rPr>
              <a:t>MC036 Type of Bill on Facility Claims</a:t>
            </a:r>
          </a:p>
          <a:p>
            <a:r>
              <a:rPr lang="en-US" sz="1100" dirty="0">
                <a:solidFill>
                  <a:prstClr val="black"/>
                </a:solidFill>
              </a:rPr>
              <a:t>11  Hospital Inpatient (Part A)</a:t>
            </a:r>
          </a:p>
          <a:p>
            <a:r>
              <a:rPr lang="en-US" sz="1100" dirty="0">
                <a:solidFill>
                  <a:prstClr val="black"/>
                </a:solidFill>
              </a:rPr>
              <a:t>12  Hospital Inpatient (Part B)</a:t>
            </a:r>
          </a:p>
          <a:p>
            <a:r>
              <a:rPr lang="en-US" sz="1100" dirty="0">
                <a:solidFill>
                  <a:prstClr val="black"/>
                </a:solidFill>
              </a:rPr>
              <a:t>13  Hospital Outpatient</a:t>
            </a:r>
          </a:p>
          <a:p>
            <a:r>
              <a:rPr lang="en-US" sz="1100" dirty="0">
                <a:solidFill>
                  <a:prstClr val="black"/>
                </a:solidFill>
              </a:rPr>
              <a:t>14  Hospital Other (Part B)</a:t>
            </a:r>
          </a:p>
          <a:p>
            <a:r>
              <a:rPr lang="en-US" sz="1100" dirty="0">
                <a:solidFill>
                  <a:prstClr val="black"/>
                </a:solidFill>
              </a:rPr>
              <a:t>18  Hospital Swing Bed</a:t>
            </a:r>
          </a:p>
          <a:p>
            <a:r>
              <a:rPr lang="en-US" sz="1100" dirty="0">
                <a:solidFill>
                  <a:prstClr val="black"/>
                </a:solidFill>
              </a:rPr>
              <a:t>21  SNF Inpatient</a:t>
            </a:r>
          </a:p>
          <a:p>
            <a:r>
              <a:rPr lang="en-US" sz="1100" dirty="0">
                <a:solidFill>
                  <a:prstClr val="black"/>
                </a:solidFill>
              </a:rPr>
              <a:t>22  SNF Inpatient Part B</a:t>
            </a:r>
          </a:p>
          <a:p>
            <a:r>
              <a:rPr lang="en-US" sz="1100" dirty="0">
                <a:solidFill>
                  <a:prstClr val="black"/>
                </a:solidFill>
              </a:rPr>
              <a:t>23  SNF Outpatient</a:t>
            </a:r>
          </a:p>
          <a:p>
            <a:r>
              <a:rPr lang="en-US" sz="1100" dirty="0">
                <a:solidFill>
                  <a:prstClr val="black"/>
                </a:solidFill>
              </a:rPr>
              <a:t>28  SNF Swing Bed</a:t>
            </a:r>
          </a:p>
          <a:p>
            <a:r>
              <a:rPr lang="en-US" sz="1100" dirty="0">
                <a:solidFill>
                  <a:prstClr val="black"/>
                </a:solidFill>
              </a:rPr>
              <a:t>32  Home Health</a:t>
            </a:r>
          </a:p>
          <a:p>
            <a:r>
              <a:rPr lang="en-US" sz="1100" dirty="0">
                <a:solidFill>
                  <a:prstClr val="black"/>
                </a:solidFill>
              </a:rPr>
              <a:t>33  Home Health Outpatient</a:t>
            </a:r>
          </a:p>
          <a:p>
            <a:r>
              <a:rPr lang="en-US" sz="1100" dirty="0">
                <a:solidFill>
                  <a:prstClr val="black"/>
                </a:solidFill>
              </a:rPr>
              <a:t>34  Home Health (Part B Only)</a:t>
            </a:r>
          </a:p>
          <a:p>
            <a:r>
              <a:rPr lang="en-US" sz="1100" dirty="0">
                <a:solidFill>
                  <a:prstClr val="black"/>
                </a:solidFill>
              </a:rPr>
              <a:t>41  Religious Nonmedical Health Care Institutions</a:t>
            </a:r>
          </a:p>
          <a:p>
            <a:r>
              <a:rPr lang="en-US" sz="1100" dirty="0">
                <a:solidFill>
                  <a:prstClr val="black"/>
                </a:solidFill>
              </a:rPr>
              <a:t>71  Clinical Rural Health</a:t>
            </a:r>
          </a:p>
          <a:p>
            <a:r>
              <a:rPr lang="en-US" sz="1100" dirty="0">
                <a:solidFill>
                  <a:prstClr val="black"/>
                </a:solidFill>
              </a:rPr>
              <a:t>72  Clinic ESRD</a:t>
            </a:r>
          </a:p>
          <a:p>
            <a:r>
              <a:rPr lang="en-US" sz="1100" dirty="0">
                <a:solidFill>
                  <a:prstClr val="black"/>
                </a:solidFill>
              </a:rPr>
              <a:t>73  Federally Qualified Health Centers</a:t>
            </a:r>
          </a:p>
          <a:p>
            <a:r>
              <a:rPr lang="en-US" sz="1100" dirty="0">
                <a:solidFill>
                  <a:prstClr val="black"/>
                </a:solidFill>
              </a:rPr>
              <a:t>74  Clinic OPT</a:t>
            </a:r>
          </a:p>
          <a:p>
            <a:r>
              <a:rPr lang="en-US" sz="1100" dirty="0">
                <a:solidFill>
                  <a:prstClr val="black"/>
                </a:solidFill>
              </a:rPr>
              <a:t>75  Clinic CORF</a:t>
            </a:r>
          </a:p>
          <a:p>
            <a:r>
              <a:rPr lang="en-US" sz="1100" dirty="0">
                <a:solidFill>
                  <a:prstClr val="black"/>
                </a:solidFill>
              </a:rPr>
              <a:t>76  Community Mental Health Centers</a:t>
            </a:r>
          </a:p>
          <a:p>
            <a:r>
              <a:rPr lang="en-US" sz="1100" dirty="0">
                <a:solidFill>
                  <a:prstClr val="black"/>
                </a:solidFill>
              </a:rPr>
              <a:t>81  Nonhospital based hospice</a:t>
            </a:r>
          </a:p>
          <a:p>
            <a:r>
              <a:rPr lang="en-US" sz="1100" dirty="0">
                <a:solidFill>
                  <a:prstClr val="black"/>
                </a:solidFill>
              </a:rPr>
              <a:t>82  Hospital based hospice</a:t>
            </a:r>
          </a:p>
          <a:p>
            <a:r>
              <a:rPr lang="en-US" sz="1100" dirty="0">
                <a:solidFill>
                  <a:prstClr val="black"/>
                </a:solidFill>
              </a:rPr>
              <a:t>83  Hospital Outpatient (ASC)</a:t>
            </a:r>
          </a:p>
          <a:p>
            <a:r>
              <a:rPr lang="en-US" sz="1100" dirty="0">
                <a:solidFill>
                  <a:prstClr val="black"/>
                </a:solidFill>
              </a:rPr>
              <a:t>85  Critical Access Hospital</a:t>
            </a:r>
          </a:p>
        </p:txBody>
      </p:sp>
    </p:spTree>
    <p:extLst>
      <p:ext uri="{BB962C8B-B14F-4D97-AF65-F5344CB8AC3E}">
        <p14:creationId xmlns:p14="http://schemas.microsoft.com/office/powerpoint/2010/main" val="22069769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https://cdn2.hubspot.net/hubfs/166672/Inpatient_vs_outpatient_coding-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43801" y="-38967"/>
            <a:ext cx="3098063" cy="2075197"/>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540845" y="301537"/>
            <a:ext cx="6184191" cy="1477328"/>
          </a:xfrm>
          <a:prstGeom prst="rect">
            <a:avLst/>
          </a:prstGeom>
          <a:noFill/>
        </p:spPr>
        <p:txBody>
          <a:bodyPr wrap="square" rtlCol="0">
            <a:spAutoFit/>
          </a:bodyPr>
          <a:lstStyle/>
          <a:p>
            <a:r>
              <a:rPr lang="en-US" b="1" u="sng" dirty="0">
                <a:solidFill>
                  <a:prstClr val="black"/>
                </a:solidFill>
              </a:rPr>
              <a:t>Answer</a:t>
            </a:r>
            <a:r>
              <a:rPr lang="en-US" dirty="0">
                <a:solidFill>
                  <a:prstClr val="black"/>
                </a:solidFill>
              </a:rPr>
              <a:t> (continued): </a:t>
            </a:r>
            <a:r>
              <a:rPr lang="en-US" b="1" dirty="0">
                <a:solidFill>
                  <a:prstClr val="black"/>
                </a:solidFill>
              </a:rPr>
              <a:t>New fields </a:t>
            </a:r>
            <a:r>
              <a:rPr lang="en-US" dirty="0">
                <a:solidFill>
                  <a:prstClr val="black"/>
                </a:solidFill>
              </a:rPr>
              <a:t>were added to the APCD in October 2014 that will facilitate your ability to identify care settings. </a:t>
            </a:r>
            <a:r>
              <a:rPr lang="en-US" b="1" dirty="0">
                <a:solidFill>
                  <a:prstClr val="black"/>
                </a:solidFill>
              </a:rPr>
              <a:t>Type of Facility</a:t>
            </a:r>
            <a:r>
              <a:rPr lang="en-US" dirty="0">
                <a:solidFill>
                  <a:prstClr val="black"/>
                </a:solidFill>
              </a:rPr>
              <a:t> </a:t>
            </a:r>
            <a:r>
              <a:rPr lang="en-US" b="1" dirty="0">
                <a:solidFill>
                  <a:srgbClr val="FF0000"/>
                </a:solidFill>
              </a:rPr>
              <a:t>(MC245) </a:t>
            </a:r>
            <a:r>
              <a:rPr lang="en-US" dirty="0">
                <a:solidFill>
                  <a:prstClr val="black"/>
                </a:solidFill>
              </a:rPr>
              <a:t>which define the type of facility setting for the claim and </a:t>
            </a:r>
            <a:r>
              <a:rPr lang="en-US" b="1" dirty="0">
                <a:solidFill>
                  <a:prstClr val="black"/>
                </a:solidFill>
              </a:rPr>
              <a:t>MassHealth Claim Type </a:t>
            </a:r>
            <a:r>
              <a:rPr lang="en-US" b="1" dirty="0">
                <a:solidFill>
                  <a:srgbClr val="FF0000"/>
                </a:solidFill>
              </a:rPr>
              <a:t>(MC246).</a:t>
            </a:r>
          </a:p>
        </p:txBody>
      </p:sp>
      <p:sp>
        <p:nvSpPr>
          <p:cNvPr id="9" name="Rectangle 1"/>
          <p:cNvSpPr>
            <a:spLocks noChangeArrowheads="1"/>
          </p:cNvSpPr>
          <p:nvPr/>
        </p:nvSpPr>
        <p:spPr bwMode="auto">
          <a:xfrm>
            <a:off x="1524001"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solidFill>
                <a:prstClr val="black"/>
              </a:solidFill>
            </a:endParaRPr>
          </a:p>
        </p:txBody>
      </p:sp>
      <p:sp>
        <p:nvSpPr>
          <p:cNvPr id="3" name="Rectangle 2"/>
          <p:cNvSpPr/>
          <p:nvPr/>
        </p:nvSpPr>
        <p:spPr>
          <a:xfrm>
            <a:off x="1676400" y="2133601"/>
            <a:ext cx="4038600" cy="2739211"/>
          </a:xfrm>
          <a:prstGeom prst="rect">
            <a:avLst/>
          </a:prstGeom>
          <a:solidFill>
            <a:schemeClr val="accent3">
              <a:lumMod val="20000"/>
              <a:lumOff val="80000"/>
            </a:schemeClr>
          </a:solidFill>
          <a:ln>
            <a:solidFill>
              <a:schemeClr val="accent1"/>
            </a:solidFill>
          </a:ln>
        </p:spPr>
        <p:txBody>
          <a:bodyPr wrap="square">
            <a:spAutoFit/>
          </a:bodyPr>
          <a:lstStyle/>
          <a:p>
            <a:pPr algn="ctr"/>
            <a:r>
              <a:rPr lang="en-US" sz="1400" b="1" u="sng" dirty="0">
                <a:solidFill>
                  <a:prstClr val="black"/>
                </a:solidFill>
              </a:rPr>
              <a:t>MC245  Type of Facility</a:t>
            </a:r>
          </a:p>
          <a:p>
            <a:pPr algn="ctr"/>
            <a:endParaRPr lang="en-US" sz="1400" b="1" u="sng" dirty="0">
              <a:solidFill>
                <a:prstClr val="black"/>
              </a:solidFill>
            </a:endParaRPr>
          </a:p>
          <a:p>
            <a:r>
              <a:rPr lang="en-US" sz="1200" b="1" u="sng" dirty="0">
                <a:solidFill>
                  <a:prstClr val="black"/>
                </a:solidFill>
              </a:rPr>
              <a:t>Value</a:t>
            </a:r>
            <a:r>
              <a:rPr lang="en-US" sz="1200" dirty="0">
                <a:solidFill>
                  <a:prstClr val="black"/>
                </a:solidFill>
              </a:rPr>
              <a:t>	</a:t>
            </a:r>
            <a:r>
              <a:rPr lang="en-US" sz="1200" b="1" u="sng" dirty="0">
                <a:solidFill>
                  <a:prstClr val="black"/>
                </a:solidFill>
              </a:rPr>
              <a:t>Description</a:t>
            </a:r>
          </a:p>
          <a:p>
            <a:r>
              <a:rPr lang="en-US" sz="1200" dirty="0">
                <a:solidFill>
                  <a:prstClr val="black"/>
                </a:solidFill>
              </a:rPr>
              <a:t>1 	General Acute Care Facility</a:t>
            </a:r>
          </a:p>
          <a:p>
            <a:r>
              <a:rPr lang="en-US" sz="1200" dirty="0">
                <a:solidFill>
                  <a:prstClr val="black"/>
                </a:solidFill>
              </a:rPr>
              <a:t>2 	Skilled Nursing Facility/Long Term Care Facility</a:t>
            </a:r>
          </a:p>
          <a:p>
            <a:r>
              <a:rPr lang="en-US" sz="1200" dirty="0">
                <a:solidFill>
                  <a:prstClr val="black"/>
                </a:solidFill>
              </a:rPr>
              <a:t>3 	Intermediate Care Facility</a:t>
            </a:r>
          </a:p>
          <a:p>
            <a:r>
              <a:rPr lang="en-US" sz="1200" dirty="0">
                <a:solidFill>
                  <a:prstClr val="black"/>
                </a:solidFill>
              </a:rPr>
              <a:t>4 	Hospice Facility</a:t>
            </a:r>
          </a:p>
          <a:p>
            <a:r>
              <a:rPr lang="en-US" sz="1200" dirty="0">
                <a:solidFill>
                  <a:prstClr val="black"/>
                </a:solidFill>
              </a:rPr>
              <a:t>5 	Designated Cancer Center</a:t>
            </a:r>
          </a:p>
          <a:p>
            <a:r>
              <a:rPr lang="en-US" sz="1200" dirty="0">
                <a:solidFill>
                  <a:prstClr val="black"/>
                </a:solidFill>
              </a:rPr>
              <a:t>6 	Designated Inpatient Children’s Hospital</a:t>
            </a:r>
          </a:p>
          <a:p>
            <a:r>
              <a:rPr lang="en-US" sz="1200" dirty="0">
                <a:solidFill>
                  <a:prstClr val="black"/>
                </a:solidFill>
              </a:rPr>
              <a:t>7 	Inpatient Rehabilitation Facility</a:t>
            </a:r>
          </a:p>
          <a:p>
            <a:r>
              <a:rPr lang="en-US" sz="1200" dirty="0">
                <a:solidFill>
                  <a:prstClr val="black"/>
                </a:solidFill>
              </a:rPr>
              <a:t>8 	Inpatient Psychiatric Hospital</a:t>
            </a:r>
          </a:p>
          <a:p>
            <a:r>
              <a:rPr lang="en-US" sz="1200" dirty="0">
                <a:solidFill>
                  <a:prstClr val="black"/>
                </a:solidFill>
              </a:rPr>
              <a:t>9 	Critical Access Hospital</a:t>
            </a:r>
          </a:p>
          <a:p>
            <a:r>
              <a:rPr lang="en-US" sz="1200" dirty="0">
                <a:solidFill>
                  <a:prstClr val="black"/>
                </a:solidFill>
              </a:rPr>
              <a:t>10	VNA/Home Care</a:t>
            </a:r>
          </a:p>
          <a:p>
            <a:r>
              <a:rPr lang="en-US" sz="1200" dirty="0">
                <a:solidFill>
                  <a:prstClr val="black"/>
                </a:solidFill>
              </a:rPr>
              <a:t>70 	Other Type of Facility</a:t>
            </a:r>
          </a:p>
        </p:txBody>
      </p:sp>
      <p:sp>
        <p:nvSpPr>
          <p:cNvPr id="4" name="Rectangle 3"/>
          <p:cNvSpPr/>
          <p:nvPr/>
        </p:nvSpPr>
        <p:spPr>
          <a:xfrm>
            <a:off x="6069864" y="2133600"/>
            <a:ext cx="4064737" cy="2677656"/>
          </a:xfrm>
          <a:prstGeom prst="rect">
            <a:avLst/>
          </a:prstGeom>
          <a:solidFill>
            <a:schemeClr val="accent3">
              <a:lumMod val="20000"/>
              <a:lumOff val="80000"/>
            </a:schemeClr>
          </a:solidFill>
          <a:ln>
            <a:solidFill>
              <a:schemeClr val="accent1"/>
            </a:solidFill>
          </a:ln>
        </p:spPr>
        <p:txBody>
          <a:bodyPr wrap="square">
            <a:spAutoFit/>
          </a:bodyPr>
          <a:lstStyle/>
          <a:p>
            <a:pPr algn="ctr"/>
            <a:r>
              <a:rPr lang="en-US" sz="1200" b="1" u="sng" dirty="0">
                <a:solidFill>
                  <a:prstClr val="black"/>
                </a:solidFill>
              </a:rPr>
              <a:t>MC246 MassHealth Claim Type</a:t>
            </a:r>
          </a:p>
          <a:p>
            <a:endParaRPr lang="en-US" sz="1200" dirty="0">
              <a:solidFill>
                <a:prstClr val="black"/>
              </a:solidFill>
            </a:endParaRPr>
          </a:p>
          <a:p>
            <a:r>
              <a:rPr lang="en-US" sz="1200" b="1" u="sng" dirty="0">
                <a:solidFill>
                  <a:prstClr val="black"/>
                </a:solidFill>
              </a:rPr>
              <a:t>Value</a:t>
            </a:r>
            <a:r>
              <a:rPr lang="en-US" sz="1200" dirty="0">
                <a:solidFill>
                  <a:prstClr val="black"/>
                </a:solidFill>
              </a:rPr>
              <a:t>	</a:t>
            </a:r>
            <a:r>
              <a:rPr lang="en-US" sz="1200" b="1" u="sng" dirty="0">
                <a:solidFill>
                  <a:prstClr val="black"/>
                </a:solidFill>
              </a:rPr>
              <a:t>Description</a:t>
            </a:r>
          </a:p>
          <a:p>
            <a:r>
              <a:rPr lang="en-US" sz="1200" dirty="0">
                <a:solidFill>
                  <a:prstClr val="black"/>
                </a:solidFill>
              </a:rPr>
              <a:t>A	INPATIENT PART A CROSSOVER UB92</a:t>
            </a:r>
          </a:p>
          <a:p>
            <a:r>
              <a:rPr lang="en-US" sz="1200" dirty="0">
                <a:solidFill>
                  <a:prstClr val="black"/>
                </a:solidFill>
              </a:rPr>
              <a:t>B	PROFESSIONAL PART B CROSSOVER</a:t>
            </a:r>
          </a:p>
          <a:p>
            <a:r>
              <a:rPr lang="en-US" sz="1200" dirty="0">
                <a:solidFill>
                  <a:prstClr val="black"/>
                </a:solidFill>
              </a:rPr>
              <a:t>C	OUTPATIENT PART B CROSSOVER UB-04</a:t>
            </a:r>
          </a:p>
          <a:p>
            <a:r>
              <a:rPr lang="en-US" sz="1200" dirty="0">
                <a:solidFill>
                  <a:prstClr val="black"/>
                </a:solidFill>
              </a:rPr>
              <a:t>D	DENTAL</a:t>
            </a:r>
          </a:p>
          <a:p>
            <a:r>
              <a:rPr lang="en-US" sz="1200" dirty="0">
                <a:solidFill>
                  <a:prstClr val="black"/>
                </a:solidFill>
              </a:rPr>
              <a:t>H	HOME HEALTH AND COMMUNITY HEALTH</a:t>
            </a:r>
          </a:p>
          <a:p>
            <a:r>
              <a:rPr lang="en-US" sz="1200" dirty="0">
                <a:solidFill>
                  <a:prstClr val="black"/>
                </a:solidFill>
              </a:rPr>
              <a:t>I	HOSPITAL INPATIENT</a:t>
            </a:r>
          </a:p>
          <a:p>
            <a:r>
              <a:rPr lang="en-US" sz="1200" dirty="0">
                <a:solidFill>
                  <a:prstClr val="black"/>
                </a:solidFill>
              </a:rPr>
              <a:t>L	LONG TERM CARE</a:t>
            </a:r>
          </a:p>
          <a:p>
            <a:r>
              <a:rPr lang="en-US" sz="1200" dirty="0">
                <a:solidFill>
                  <a:prstClr val="black"/>
                </a:solidFill>
              </a:rPr>
              <a:t>M	PHYSICIAN CLAIM</a:t>
            </a:r>
          </a:p>
          <a:p>
            <a:r>
              <a:rPr lang="en-US" sz="1200" dirty="0">
                <a:solidFill>
                  <a:prstClr val="black"/>
                </a:solidFill>
              </a:rPr>
              <a:t>O	HOSPITAL OUTPATIENT</a:t>
            </a:r>
          </a:p>
          <a:p>
            <a:r>
              <a:rPr lang="en-US" sz="1200" dirty="0">
                <a:solidFill>
                  <a:prstClr val="black"/>
                </a:solidFill>
              </a:rPr>
              <a:t>P	PHARMACY</a:t>
            </a:r>
          </a:p>
          <a:p>
            <a:r>
              <a:rPr lang="en-US" sz="1200" dirty="0">
                <a:solidFill>
                  <a:prstClr val="black"/>
                </a:solidFill>
              </a:rPr>
              <a:t>Q	COMPOUND DRUG CLAIMS</a:t>
            </a:r>
          </a:p>
        </p:txBody>
      </p:sp>
    </p:spTree>
    <p:extLst>
      <p:ext uri="{BB962C8B-B14F-4D97-AF65-F5344CB8AC3E}">
        <p14:creationId xmlns:p14="http://schemas.microsoft.com/office/powerpoint/2010/main" val="1095898395"/>
      </p:ext>
    </p:extLst>
  </p:cSld>
  <p:clrMapOvr>
    <a:masterClrMapping/>
  </p:clrMapOvr>
  <p:timing>
    <p:tnLst>
      <p:par>
        <p:cTn id="1" dur="indefinite" restart="never" nodeType="tmRoot"/>
      </p:par>
    </p:tnLst>
  </p:timing>
</p:sld>
</file>

<file path=ppt/theme/_rels/themeOverride1.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omposite">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Override>
</file>

<file path=docProps/app.xml><?xml version="1.0" encoding="utf-8"?>
<Properties xmlns="http://schemas.openxmlformats.org/officeDocument/2006/extended-properties" xmlns:vt="http://schemas.openxmlformats.org/officeDocument/2006/docPropsVTypes">
  <TotalTime>26</TotalTime>
  <Words>1234</Words>
  <Application>Microsoft Office PowerPoint</Application>
  <PresentationFormat>Widescreen</PresentationFormat>
  <Paragraphs>160</Paragraphs>
  <Slides>5</Slides>
  <Notes>5</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5</vt:i4>
      </vt:variant>
    </vt:vector>
  </HeadingPairs>
  <TitlesOfParts>
    <vt:vector size="10" baseType="lpstr">
      <vt:lpstr>Arial</vt:lpstr>
      <vt:lpstr>Calibri</vt:lpstr>
      <vt:lpstr>Times New Roman</vt:lpstr>
      <vt:lpstr>1_Office Theme</vt:lpstr>
      <vt:lpstr>Office Theme</vt:lpstr>
      <vt:lpstr>Question: How do you distinguish inpatient hospital acute care claims from outpatient ambulatory care claims?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Question: Are there Hospice Claims in the MA APCD and how do I find them?</dc:title>
  <dc:creator>Adam</dc:creator>
  <cp:lastModifiedBy>Adam</cp:lastModifiedBy>
  <cp:revision>10</cp:revision>
  <dcterms:created xsi:type="dcterms:W3CDTF">2018-06-29T12:40:23Z</dcterms:created>
  <dcterms:modified xsi:type="dcterms:W3CDTF">2018-06-29T13:06:40Z</dcterms:modified>
</cp:coreProperties>
</file>