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B315-DF29-45F5-84CB-FDBB7A94CF5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DDC9B-15F0-4831-A42F-EB5843222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69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47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33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356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C3DCC3-3FD1-4794-8DD9-4E790722D22B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20523-9440-4082-B499-923364F39B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5099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A6DB66-3514-49B7-AE45-CCE04AA5402D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8FB56-94F9-4F1C-B00A-BD4F2A5769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682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7924EE-F196-43D3-B34D-66197DCFD709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9A7A-7A72-4DEC-80F4-50DBF5764C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214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77FD10-B9FC-4B82-8AF2-E585DF0F3643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F0A98-625E-4952-AED0-F6F9F78C64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312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BC5316-F25E-47FB-AC4E-2AFF66BF8194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DE618D-2E49-4981-9F32-539BE356C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120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3B508B-69AB-4BE0-A3E6-B71378DE2DB2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4C2C4-9FE3-47C3-9544-18BD5BEBDD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9385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5A40E6-CEE7-4211-9C10-099F0CD6BADE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968E2-6D1B-452F-9568-6B3284E061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25435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B46828-E394-4B91-8670-143B8985BA36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20951-15BF-40C7-BD09-1CC7D58030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2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213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973F6D-DE8A-4FA6-A197-0638E4A02FAB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822B1-2117-4445-9CE7-BEB8ADD745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77404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CD17A7-8EAC-4CA7-923C-91A2B3F5536C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5CAEE-5185-4D3E-B1F7-3F2DEBAC13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1757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24C8C-B07A-41CE-9B8C-7584E3B51F79}" type="datetime1">
              <a:rPr lang="en-US" altLang="en-US"/>
              <a:pPr/>
              <a:t>6/29/2018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C4D9C-A278-4F9C-90A1-C8FDF75730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5114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96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6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148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8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55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16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09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18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0A5F698-AD5D-4289-8639-E8DA6105E27F}" type="datetime1">
              <a:rPr lang="en-US" altLang="en-US" smtClean="0">
                <a:ea typeface="ＭＳ Ｐゴシック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6/29/2018</a:t>
            </a:fld>
            <a:endParaRPr lang="en-US" altLang="en-US" smtClean="0">
              <a:ea typeface="ＭＳ Ｐゴシック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0F90AA7-D75E-459B-AA42-59378AB68004}" type="slidenum">
              <a:rPr lang="en-US" altLang="en-US" smtClean="0">
                <a:ea typeface="ＭＳ Ｐゴシック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6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1" charset="-128"/>
          <a:cs typeface="ＭＳ Ｐゴシック" pitchFamily="-10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1" charset="-128"/>
          <a:cs typeface="ＭＳ Ｐゴシック" pitchFamily="-10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1" charset="-128"/>
          <a:cs typeface="ＭＳ Ｐゴシック" pitchFamily="-10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1" charset="-128"/>
          <a:cs typeface="ＭＳ Ｐゴシック" pitchFamily="-10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01" charset="-128"/>
          <a:cs typeface="ＭＳ Ｐゴシック" pitchFamily="-10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1" charset="-128"/>
          <a:cs typeface="ＭＳ Ｐゴシック" pitchFamily="-10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amass.gov/assets/docs/p/case-mix/Payer-Source-Codes-2007-2017.xlsx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-68367"/>
            <a:ext cx="7384730" cy="1325563"/>
          </a:xfrm>
        </p:spPr>
        <p:txBody>
          <a:bodyPr>
            <a:noAutofit/>
          </a:bodyPr>
          <a:lstStyle/>
          <a:p>
            <a:pPr algn="ctr"/>
            <a:r>
              <a:rPr lang="en-US" sz="2400" b="1" u="sng" dirty="0"/>
              <a:t>Question</a:t>
            </a:r>
            <a:r>
              <a:rPr lang="en-US" sz="2400" b="1" dirty="0"/>
              <a:t>: What is the </a:t>
            </a:r>
            <a:r>
              <a:rPr lang="en-US" sz="2400" b="1" dirty="0"/>
              <a:t>difference </a:t>
            </a:r>
            <a:r>
              <a:rPr lang="en-US" sz="2400" b="1" dirty="0"/>
              <a:t>between </a:t>
            </a:r>
            <a:r>
              <a:rPr lang="en-US" sz="2400" b="1" dirty="0"/>
              <a:t>the Primary and Secondary </a:t>
            </a:r>
            <a:r>
              <a:rPr lang="en-US" sz="2400" b="1" u="sng" dirty="0"/>
              <a:t>Payer </a:t>
            </a:r>
            <a:r>
              <a:rPr lang="en-US" sz="2400" b="1" u="sng" dirty="0"/>
              <a:t>Type</a:t>
            </a:r>
            <a:r>
              <a:rPr lang="en-US" sz="2400" b="1" dirty="0"/>
              <a:t> and </a:t>
            </a:r>
            <a:r>
              <a:rPr lang="en-US" sz="2400" b="1" u="sng" dirty="0"/>
              <a:t>Payer Source </a:t>
            </a:r>
            <a:r>
              <a:rPr lang="en-US" sz="2400" b="1" dirty="0"/>
              <a:t>fields in the </a:t>
            </a:r>
            <a:r>
              <a:rPr lang="en-US" sz="2400" b="1" dirty="0"/>
              <a:t>Case </a:t>
            </a:r>
            <a:r>
              <a:rPr lang="en-US" sz="2400" b="1" dirty="0"/>
              <a:t>M</a:t>
            </a:r>
            <a:r>
              <a:rPr lang="en-US" sz="2400" b="1" dirty="0"/>
              <a:t>ix </a:t>
            </a:r>
            <a:r>
              <a:rPr lang="en-US" sz="2400" b="1" dirty="0"/>
              <a:t>data and where do I find the look-up values?</a:t>
            </a:r>
          </a:p>
        </p:txBody>
      </p:sp>
      <p:sp>
        <p:nvSpPr>
          <p:cNvPr id="4" name="AutoShape 2" descr="http://qtxasset.com/2016-09/GettyImages-515313856.jpg?pz3x0yDo.IqJarEG4tiH5BWZ7xTtrAl0"/>
          <p:cNvSpPr>
            <a:spLocks noChangeAspect="1" noChangeArrowheads="1"/>
          </p:cNvSpPr>
          <p:nvPr/>
        </p:nvSpPr>
        <p:spPr bwMode="auto">
          <a:xfrm>
            <a:off x="5981700" y="3276600"/>
            <a:ext cx="2286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AutoShape 4" descr="Image result for health insurance payers"/>
          <p:cNvSpPr>
            <a:spLocks noChangeAspect="1" noChangeArrowheads="1"/>
          </p:cNvSpPr>
          <p:nvPr/>
        </p:nvSpPr>
        <p:spPr bwMode="auto">
          <a:xfrm>
            <a:off x="6096000" y="3429000"/>
            <a:ext cx="2286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ea typeface="ＭＳ Ｐゴシック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719935" y="2153217"/>
          <a:ext cx="4343400" cy="4486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/>
                <a:gridCol w="3733800"/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Payer </a:t>
                      </a:r>
                      <a:r>
                        <a:rPr lang="en-US" sz="1400" dirty="0" smtClean="0">
                          <a:effectLst/>
                        </a:rPr>
                        <a:t>Type Definition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Self Pay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Worker's Compensation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Medicare Managed Care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Medicaid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Medicaid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Other Government Payment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Blue Cross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Blue Cross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HMO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Free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Other Non-Managed Care Plans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PPO and Other Managed Care Plans Not Elsewhere Classified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Health Safety Net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J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Point-of-Service Plan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Exclusive Provider Organization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Auto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None (Valid only for Secondary Payer)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Q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Commonwealth Care/ConnectorCare Plans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Z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Dental Plans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1524000" y="149412"/>
            <a:ext cx="9164296" cy="5711191"/>
            <a:chOff x="0" y="149411"/>
            <a:chExt cx="9164296" cy="5711191"/>
          </a:xfrm>
        </p:grpSpPr>
        <p:pic>
          <p:nvPicPr>
            <p:cNvPr id="7" name="Picture 6" descr="A picture containing thing&#10;&#10;Description generated with high confidence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2849" y="149411"/>
              <a:ext cx="1363858" cy="988143"/>
            </a:xfrm>
            <a:prstGeom prst="rect">
              <a:avLst/>
            </a:prstGeom>
          </p:spPr>
        </p:pic>
        <p:grpSp>
          <p:nvGrpSpPr>
            <p:cNvPr id="10" name="Group 9"/>
            <p:cNvGrpSpPr/>
            <p:nvPr/>
          </p:nvGrpSpPr>
          <p:grpSpPr>
            <a:xfrm>
              <a:off x="0" y="1137554"/>
              <a:ext cx="9164296" cy="4723048"/>
              <a:chOff x="0" y="1137554"/>
              <a:chExt cx="9164296" cy="4723048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0" y="1137554"/>
                <a:ext cx="9144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 b="1" u="sng" dirty="0">
                    <a:solidFill>
                      <a:prstClr val="black"/>
                    </a:solidFill>
                    <a:ea typeface="ＭＳ Ｐゴシック" charset="0"/>
                  </a:rPr>
                  <a:t>Answer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: This is one of most common questions CHIA receives from first time users of the case mix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data. </a:t>
                </a:r>
                <a:r>
                  <a:rPr lang="en-US" sz="2000" b="1" dirty="0">
                    <a:solidFill>
                      <a:prstClr val="black"/>
                    </a:solidFill>
                    <a:ea typeface="ＭＳ Ｐゴシック" charset="0"/>
                  </a:rPr>
                  <a:t>Payer Types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are 22 categories used to classify the delivery coverage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679272" y="1767174"/>
                <a:ext cx="4485024" cy="4093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p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lan for health care payers in Massachusetts (</a:t>
                </a:r>
                <a:r>
                  <a:rPr lang="en-US" sz="2000" b="1" dirty="0">
                    <a:solidFill>
                      <a:prstClr val="black"/>
                    </a:solidFill>
                    <a:ea typeface="ＭＳ Ｐゴシック" charset="0"/>
                  </a:rPr>
                  <a:t>see Table 1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). </a:t>
                </a:r>
              </a:p>
              <a:p>
                <a:pPr defTabSz="4572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 dirty="0">
                  <a:solidFill>
                    <a:prstClr val="black"/>
                  </a:solidFill>
                  <a:ea typeface="ＭＳ Ｐゴシック" charset="0"/>
                </a:endParaRPr>
              </a:p>
              <a:p>
                <a:pPr defTabSz="4572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In the case mix data, the Primary Payer Type and Secondary Payer Type must be compatible with Primary Payer Source and Secondary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Payer Source. </a:t>
                </a:r>
                <a:endParaRPr lang="en-US" sz="2000" dirty="0">
                  <a:solidFill>
                    <a:prstClr val="black"/>
                  </a:solidFill>
                  <a:ea typeface="ＭＳ Ｐゴシック" charset="0"/>
                </a:endParaRPr>
              </a:p>
              <a:p>
                <a:pPr defTabSz="4572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000" dirty="0">
                  <a:solidFill>
                    <a:prstClr val="black"/>
                  </a:solidFill>
                  <a:ea typeface="ＭＳ Ｐゴシック" charset="0"/>
                </a:endParaRPr>
              </a:p>
              <a:p>
                <a:pPr defTabSz="4572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If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Medicaid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is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one of two payers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, Medicaid will be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coded as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the </a:t>
                </a:r>
                <a:endParaRPr lang="en-US" sz="2000" dirty="0">
                  <a:solidFill>
                    <a:prstClr val="black"/>
                  </a:solidFill>
                  <a:ea typeface="ＭＳ Ｐゴシック" charset="0"/>
                </a:endParaRPr>
              </a:p>
              <a:p>
                <a:pPr defTabSz="4572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secondary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Payer Type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and </a:t>
                </a:r>
                <a:r>
                  <a:rPr lang="en-US" sz="2000" dirty="0">
                    <a:solidFill>
                      <a:prstClr val="black"/>
                    </a:solidFill>
                    <a:ea typeface="ＭＳ Ｐゴシック" charset="0"/>
                  </a:rPr>
                  <a:t>secondary Payer Source </a:t>
                </a:r>
                <a:r>
                  <a:rPr lang="en-US" sz="2000" i="1" dirty="0">
                    <a:solidFill>
                      <a:prstClr val="black"/>
                    </a:solidFill>
                    <a:ea typeface="ＭＳ Ｐゴシック" charset="0"/>
                  </a:rPr>
                  <a:t>unless </a:t>
                </a:r>
                <a:r>
                  <a:rPr lang="en-US" sz="2000" i="1" dirty="0">
                    <a:solidFill>
                      <a:prstClr val="black"/>
                    </a:solidFill>
                    <a:ea typeface="ＭＳ Ｐゴシック" charset="0"/>
                  </a:rPr>
                  <a:t>Free Care is the</a:t>
                </a:r>
              </a:p>
              <a:p>
                <a:pPr defTabSz="4572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000" i="1" dirty="0">
                    <a:solidFill>
                      <a:prstClr val="black"/>
                    </a:solidFill>
                    <a:ea typeface="ＭＳ Ｐゴシック" charset="0"/>
                  </a:rPr>
                  <a:t>secondary type and source </a:t>
                </a:r>
                <a:r>
                  <a:rPr lang="en-US" sz="2000" i="1" dirty="0">
                    <a:solidFill>
                      <a:prstClr val="black"/>
                    </a:solidFill>
                    <a:ea typeface="ＭＳ Ｐゴシック" charset="0"/>
                  </a:rPr>
                  <a:t>of payment</a:t>
                </a:r>
                <a:r>
                  <a:rPr lang="en-US" sz="2000" i="1" dirty="0">
                    <a:solidFill>
                      <a:prstClr val="black"/>
                    </a:solidFill>
                    <a:ea typeface="ＭＳ Ｐゴシック" charset="0"/>
                  </a:rPr>
                  <a:t>.</a:t>
                </a:r>
              </a:p>
            </p:txBody>
          </p:sp>
        </p:grpSp>
      </p:grpSp>
      <p:sp>
        <p:nvSpPr>
          <p:cNvPr id="6" name="TextBox 5"/>
          <p:cNvSpPr txBox="1"/>
          <p:nvPr/>
        </p:nvSpPr>
        <p:spPr>
          <a:xfrm>
            <a:off x="1674276" y="1836443"/>
            <a:ext cx="45289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u="sng" dirty="0">
                <a:solidFill>
                  <a:srgbClr val="FF0000"/>
                </a:solidFill>
                <a:ea typeface="ＭＳ Ｐゴシック" charset="0"/>
              </a:rPr>
              <a:t>Table 1. Case Mix Payer Type Codes and Definitions</a:t>
            </a:r>
            <a:endParaRPr lang="en-US" sz="1600" b="1" u="sng" dirty="0">
              <a:solidFill>
                <a:srgbClr val="FF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4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://qtxasset.com/2016-09/GettyImages-515313856.jpg?pz3x0yDo.IqJarEG4tiH5BWZ7xTtrAl0"/>
          <p:cNvSpPr>
            <a:spLocks noChangeAspect="1" noChangeArrowheads="1"/>
          </p:cNvSpPr>
          <p:nvPr/>
        </p:nvSpPr>
        <p:spPr bwMode="auto">
          <a:xfrm>
            <a:off x="5981700" y="3276600"/>
            <a:ext cx="2286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ea typeface="ＭＳ Ｐゴシック" charset="0"/>
            </a:endParaRPr>
          </a:p>
        </p:txBody>
      </p:sp>
      <p:sp>
        <p:nvSpPr>
          <p:cNvPr id="5" name="AutoShape 4" descr="Image result for health insurance payers"/>
          <p:cNvSpPr>
            <a:spLocks noChangeAspect="1" noChangeArrowheads="1"/>
          </p:cNvSpPr>
          <p:nvPr/>
        </p:nvSpPr>
        <p:spPr bwMode="auto">
          <a:xfrm>
            <a:off x="6096000" y="3429000"/>
            <a:ext cx="2286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ea typeface="ＭＳ Ｐゴシック" charset="0"/>
            </a:endParaRPr>
          </a:p>
        </p:txBody>
      </p:sp>
      <p:pic>
        <p:nvPicPr>
          <p:cNvPr id="7" name="Picture 6" descr="A picture containing thing&#10;&#10;Description generated with high confidenc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113" y="119641"/>
            <a:ext cx="1594595" cy="11683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71829" y="1"/>
            <a:ext cx="885344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b="1" i="1" dirty="0">
                <a:solidFill>
                  <a:prstClr val="black"/>
                </a:solidFill>
                <a:ea typeface="ＭＳ Ｐゴシック" charset="0"/>
              </a:rPr>
              <a:t>Answer (continued)</a:t>
            </a:r>
            <a:r>
              <a:rPr lang="en-US" dirty="0">
                <a:solidFill>
                  <a:prstClr val="black"/>
                </a:solidFill>
                <a:ea typeface="ＭＳ Ｐゴシック" charset="0"/>
              </a:rPr>
              <a:t>: The </a:t>
            </a:r>
            <a:r>
              <a:rPr lang="en-US" b="1" dirty="0">
                <a:solidFill>
                  <a:prstClr val="black"/>
                </a:solidFill>
                <a:ea typeface="ＭＳ Ｐゴシック" charset="0"/>
              </a:rPr>
              <a:t>Payer Source </a:t>
            </a:r>
            <a:r>
              <a:rPr lang="en-US" dirty="0">
                <a:solidFill>
                  <a:prstClr val="black"/>
                </a:solidFill>
                <a:ea typeface="ＭＳ Ｐゴシック" charset="0"/>
              </a:rPr>
              <a:t>is name of the health plan or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ea typeface="ＭＳ Ｐゴシック" charset="0"/>
              </a:rPr>
              <a:t>program through which the patient (health plan policy holder)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ea typeface="ＭＳ Ｐゴシック" charset="0"/>
              </a:rPr>
              <a:t>reimburses the health care provider.  A look-up table of Payer Source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ea typeface="ＭＳ Ｐゴシック" charset="0"/>
              </a:rPr>
              <a:t>codes and associated health plan names is available on CHIA’s website at: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ea typeface="ＭＳ Ｐゴシック" charset="0"/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hlinkClick r:id="rId3"/>
              </a:rPr>
              <a:t>http://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hlinkClick r:id="rId3"/>
              </a:rPr>
              <a:t>www.chiamass.gov/assets/docs/p/case-mix/Payer-Source-Codes-2007-2017.xlsx</a:t>
            </a:r>
            <a:endParaRPr lang="en-US" sz="800" dirty="0">
              <a:solidFill>
                <a:srgbClr val="FF0000"/>
              </a:solidFill>
              <a:ea typeface="ＭＳ Ｐゴシック" charset="0"/>
            </a:endParaRP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800" dirty="0">
              <a:solidFill>
                <a:srgbClr val="FF0000"/>
              </a:solidFill>
              <a:ea typeface="ＭＳ Ｐゴシック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This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online table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includes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347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codes and names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for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health plans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used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in case mix data from 2007 through present.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 If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Medicaid is one of two payers, Medicaid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is 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coded as the secondary source of payment unless Free Care is the source of payment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. There are also certain supplemental “fill-the-gap” plans that cover parts of medical expenses and are valid only as secondary source of payment (</a:t>
            </a:r>
            <a:r>
              <a:rPr lang="en-US" sz="1600" b="1" dirty="0">
                <a:solidFill>
                  <a:prstClr val="black"/>
                </a:solidFill>
                <a:ea typeface="ＭＳ Ｐゴシック" charset="0"/>
              </a:rPr>
              <a:t>See Table 2</a:t>
            </a:r>
            <a:r>
              <a:rPr lang="en-US" sz="1600" dirty="0">
                <a:solidFill>
                  <a:prstClr val="black"/>
                </a:solidFill>
                <a:ea typeface="ＭＳ Ｐゴシック" charset="0"/>
              </a:rPr>
              <a:t>). 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prstClr val="black"/>
              </a:solidFill>
              <a:ea typeface="ＭＳ Ｐゴシック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prstClr val="black"/>
              </a:solidFill>
              <a:ea typeface="ＭＳ Ｐゴシック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1806012" y="3276600"/>
          <a:ext cx="8633389" cy="34876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8782"/>
                <a:gridCol w="3717420"/>
                <a:gridCol w="1660759"/>
                <a:gridCol w="1896428"/>
              </a:tblGrid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Payer Source Code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Payer </a:t>
                      </a:r>
                      <a:r>
                        <a:rPr lang="en-US" sz="1200" dirty="0" smtClean="0">
                          <a:effectLst/>
                        </a:rPr>
                        <a:t> Source  Name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Payer </a:t>
                      </a:r>
                      <a:r>
                        <a:rPr lang="en-US" sz="1200" dirty="0" smtClean="0">
                          <a:effectLst/>
                        </a:rPr>
                        <a:t> Type  Code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Payer  </a:t>
                      </a:r>
                      <a:r>
                        <a:rPr lang="en-US" sz="1200" dirty="0">
                          <a:effectLst/>
                        </a:rPr>
                        <a:t>Type </a:t>
                      </a:r>
                      <a:r>
                        <a:rPr lang="en-US" sz="1200" dirty="0" smtClean="0">
                          <a:effectLst/>
                        </a:rPr>
                        <a:t> Definition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Medicare HMO -Health New England Medicare Wrap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HMO -HMO Blue for Seniors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HMO-Kaiser Medicare Plus Plan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HMO-Pilgrim Enhance 65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HMO -Tufts Medicare Supplement (TMS)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BCBS Medex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Blue Cross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AARP/Medigap Supplement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Banker’s Life and Casualty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Bankers Multiple Line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Combined Insurance Company of America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Other Medigap (not listed elsewhere)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Hartford Life Insurance co.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Mutual of Omaha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New York Life Insurance Company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Commercial Insurance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HMO-Pilgrim Preferred 65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Neighborhood Health Plan Senior Health Plus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Medicare Managed Care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  <a:tr h="1918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Medicare HMO - Healthsource CMHC Central Care Supplement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F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Medicare Managed Care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264" marR="68264" marT="0" marB="0" anchor="ctr"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497116" y="2900420"/>
            <a:ext cx="7810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u="sng" dirty="0">
                <a:solidFill>
                  <a:srgbClr val="FF0000"/>
                </a:solidFill>
                <a:ea typeface="ＭＳ Ｐゴシック" charset="0"/>
              </a:rPr>
              <a:t>Table 2. Supplemental Plans Valid Only as Secondary Source of Payment</a:t>
            </a:r>
            <a:endParaRPr lang="en-US" sz="2000" b="1" u="sng" dirty="0">
              <a:solidFill>
                <a:srgbClr val="FF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97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552</Words>
  <Application>Microsoft Office PowerPoint</Application>
  <PresentationFormat>Widescreen</PresentationFormat>
  <Paragraphs>137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Times New Roman</vt:lpstr>
      <vt:lpstr>1_Office Theme</vt:lpstr>
      <vt:lpstr>2_Office Theme</vt:lpstr>
      <vt:lpstr>Question: What is the difference between the Primary and Secondary Payer Type and Payer Source fields in the Case Mix data and where do I find the look-up values?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Question:  I am using the Inpatient Hospital Discharge Data.  Since CHIA lifted the limit on diagnosis codes in FY2015 and switched to ICD-10-CM in FY2016, would it significantly impact my study if I continued to use 15 diagnosis codes or less in FY2015, FY2016, and FY2017?</dc:title>
  <dc:creator>Adam</dc:creator>
  <cp:lastModifiedBy>Adam</cp:lastModifiedBy>
  <cp:revision>6</cp:revision>
  <dcterms:created xsi:type="dcterms:W3CDTF">2018-06-29T13:21:42Z</dcterms:created>
  <dcterms:modified xsi:type="dcterms:W3CDTF">2018-06-29T13:54:42Z</dcterms:modified>
</cp:coreProperties>
</file>