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708" r:id="rId2"/>
  </p:sldMasterIdLst>
  <p:notesMasterIdLst>
    <p:notesMasterId r:id="rId4"/>
  </p:notesMasterIdLst>
  <p:sldIdLst>
    <p:sldId id="259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770B44-CBFE-4821-97AE-4E1B2D825056}" type="datetimeFigureOut">
              <a:rPr lang="en-US" smtClean="0"/>
              <a:t>6/29/2018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DDADFA-1CC7-4358-80C5-6D8A7B0832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2037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04872D-EBD7-405C-8347-3ECF78F40970}" type="slidenum">
              <a:rPr lang="en-US" smtClean="0">
                <a:solidFill>
                  <a:prstClr val="black"/>
                </a:solidFill>
              </a:rPr>
              <a:pPr/>
              <a:t>1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43893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47E88B-3925-473F-BE2C-F056EDC9FA3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6/29/2018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4FD42-384F-4978-B073-536A27209B2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15076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47E88B-3925-473F-BE2C-F056EDC9FA3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6/29/2018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4FD42-384F-4978-B073-536A27209B2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57924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47E88B-3925-473F-BE2C-F056EDC9FA3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6/29/2018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4FD42-384F-4978-B073-536A27209B2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28807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D1C23-6F88-49E4-812D-76770BAC7E9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6/29/2018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A8DF1-1A95-4265-A4B8-57B695AEF29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402712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D1C23-6F88-49E4-812D-76770BAC7E9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6/29/2018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A8DF1-1A95-4265-A4B8-57B695AEF29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853721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D1C23-6F88-49E4-812D-76770BAC7E9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6/29/2018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A8DF1-1A95-4265-A4B8-57B695AEF29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789813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D1C23-6F88-49E4-812D-76770BAC7E9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6/29/2018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A8DF1-1A95-4265-A4B8-57B695AEF29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999168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D1C23-6F88-49E4-812D-76770BAC7E9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6/29/2018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A8DF1-1A95-4265-A4B8-57B695AEF29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432790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D1C23-6F88-49E4-812D-76770BAC7E9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6/29/2018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A8DF1-1A95-4265-A4B8-57B695AEF29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262743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D1C23-6F88-49E4-812D-76770BAC7E9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6/29/2018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A8DF1-1A95-4265-A4B8-57B695AEF29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639426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D1C23-6F88-49E4-812D-76770BAC7E9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6/29/2018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A8DF1-1A95-4265-A4B8-57B695AEF29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96873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47E88B-3925-473F-BE2C-F056EDC9FA3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6/29/2018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4FD42-384F-4978-B073-536A27209B2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230894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D1C23-6F88-49E4-812D-76770BAC7E9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6/29/2018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A8DF1-1A95-4265-A4B8-57B695AEF29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642852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D1C23-6F88-49E4-812D-76770BAC7E9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6/29/2018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A8DF1-1A95-4265-A4B8-57B695AEF29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96421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D1C23-6F88-49E4-812D-76770BAC7E9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6/29/2018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A8DF1-1A95-4265-A4B8-57B695AEF29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48258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47E88B-3925-473F-BE2C-F056EDC9FA3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6/29/2018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4FD42-384F-4978-B073-536A27209B2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08875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47E88B-3925-473F-BE2C-F056EDC9FA3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6/29/2018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4FD42-384F-4978-B073-536A27209B2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06783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47E88B-3925-473F-BE2C-F056EDC9FA3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6/29/2018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4FD42-384F-4978-B073-536A27209B2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13492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47E88B-3925-473F-BE2C-F056EDC9FA3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6/29/2018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4FD42-384F-4978-B073-536A27209B2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31092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47E88B-3925-473F-BE2C-F056EDC9FA3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6/29/2018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4FD42-384F-4978-B073-536A27209B2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06082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47E88B-3925-473F-BE2C-F056EDC9FA3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6/29/2018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4FD42-384F-4978-B073-536A27209B2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47017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47E88B-3925-473F-BE2C-F056EDC9FA3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6/29/2018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34FD42-384F-4978-B073-536A27209B2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17506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47E88B-3925-473F-BE2C-F056EDC9FA3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6/29/2018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34FD42-384F-4978-B073-536A27209B2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21597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ED1C23-6F88-49E4-812D-76770BAC7E98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6/29/2018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2A8DF1-1A95-4265-A4B8-57B695AEF29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00873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228600"/>
            <a:ext cx="6934200" cy="639762"/>
          </a:xfrm>
        </p:spPr>
        <p:txBody>
          <a:bodyPr>
            <a:noAutofit/>
          </a:bodyPr>
          <a:lstStyle/>
          <a:p>
            <a:r>
              <a:rPr lang="en-US" sz="1800" b="1" u="sng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</a:t>
            </a:r>
            <a:r>
              <a:rPr lang="en-US" sz="18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I see lots of fields </a:t>
            </a:r>
            <a:r>
              <a:rPr lang="en-US" sz="18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 the APCD with </a:t>
            </a:r>
            <a:r>
              <a:rPr lang="en-US" sz="18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words </a:t>
            </a:r>
            <a:r>
              <a:rPr lang="en-US" sz="18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“Linkage ID” </a:t>
            </a:r>
            <a:r>
              <a:rPr lang="en-US" sz="18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 </a:t>
            </a:r>
            <a:r>
              <a:rPr lang="en-US" sz="18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 </a:t>
            </a:r>
            <a:r>
              <a:rPr lang="en-US" sz="18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 their name and am confused about which fields should </a:t>
            </a:r>
            <a:r>
              <a:rPr lang="en-US" sz="18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used </a:t>
            </a:r>
            <a:r>
              <a:rPr lang="en-US" sz="18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 between file linkage?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/>
          </p:nvPr>
        </p:nvGraphicFramePr>
        <p:xfrm>
          <a:off x="1981200" y="1524001"/>
          <a:ext cx="6324600" cy="151800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739115"/>
                <a:gridCol w="162761"/>
                <a:gridCol w="3422724"/>
              </a:tblGrid>
              <a:tr h="192325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1" u="none" strike="noStrike" dirty="0" smtClean="0">
                          <a:effectLst/>
                        </a:rPr>
                        <a:t>Medical Claims</a:t>
                      </a:r>
                      <a:r>
                        <a:rPr lang="en-US" sz="1100" b="1" u="none" strike="noStrike" baseline="0" dirty="0" smtClean="0">
                          <a:effectLst/>
                        </a:rPr>
                        <a:t> (MC) →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17" marB="0" anchor="b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u="none" strike="noStrike" dirty="0">
                          <a:effectLst/>
                        </a:rPr>
                        <a:t> 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17" marB="0" anchor="b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u="none" strike="noStrike" dirty="0">
                          <a:effectLst/>
                        </a:rPr>
                        <a:t> </a:t>
                      </a:r>
                      <a:r>
                        <a:rPr lang="en-US" sz="1100" b="1" u="none" strike="noStrike" dirty="0" smtClean="0">
                          <a:effectLst/>
                        </a:rPr>
                        <a:t>Provider (PV), Product</a:t>
                      </a:r>
                      <a:r>
                        <a:rPr lang="en-US" sz="1100" b="1" u="none" strike="noStrike" baseline="0" dirty="0" smtClean="0">
                          <a:effectLst/>
                        </a:rPr>
                        <a:t> (PR)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17" marB="0" anchor="b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177091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000" b="1" u="none" strike="noStrike" dirty="0">
                          <a:effectLst/>
                        </a:rPr>
                        <a:t>MC</a:t>
                      </a:r>
                      <a:endParaRPr lang="en-US" sz="1000" b="1" i="0" u="none" strike="noStrike" dirty="0">
                        <a:solidFill>
                          <a:srgbClr val="7030A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17" marB="0" anchor="b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u="none" strike="noStrike" dirty="0">
                          <a:effectLst/>
                        </a:rPr>
                        <a:t> </a:t>
                      </a:r>
                      <a:endParaRPr lang="en-US" sz="1000" b="1" i="0" u="none" strike="noStrike" dirty="0">
                        <a:solidFill>
                          <a:srgbClr val="7030A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17" marB="0" anchor="b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000" b="1" u="none" strike="noStrike" dirty="0">
                          <a:effectLst/>
                        </a:rPr>
                        <a:t>PV</a:t>
                      </a:r>
                      <a:endParaRPr lang="en-US" sz="1000" b="1" i="0" u="none" strike="noStrike" dirty="0">
                        <a:solidFill>
                          <a:srgbClr val="7030A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17" marB="0" anchor="b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161857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000" u="none" strike="noStrike" dirty="0">
                          <a:effectLst/>
                        </a:rPr>
                        <a:t>SERVICEPROVIDERNUMBER_LINKAGE_ID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17" marB="0" anchor="b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17" marB="0" anchor="b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000" u="none" strike="noStrike" dirty="0">
                          <a:effectLst/>
                        </a:rPr>
                        <a:t>LINKINGPROVIDERID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17" marB="0" anchor="b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161857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000" u="none" strike="noStrike" dirty="0">
                          <a:effectLst/>
                        </a:rPr>
                        <a:t>BILLINGPROVIDERNUMBER_LINKAGE_ID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17" marB="0" anchor="b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17" marB="0" anchor="b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17" marB="0" anchor="b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161857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000" u="none" strike="noStrike" dirty="0">
                          <a:effectLst/>
                        </a:rPr>
                        <a:t>REFERRINGPROVIDERID_LINKAGE_ID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17" marB="0" anchor="b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17" marB="0" anchor="b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17" marB="0" anchor="b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161857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000" u="none" strike="noStrike" dirty="0">
                          <a:effectLst/>
                        </a:rPr>
                        <a:t>ATTENDINGPROVIDER_LINKAGE_ID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17" marB="0" anchor="b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17" marB="0" anchor="b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17" marB="0" anchor="b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161857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000" u="none" strike="noStrike" dirty="0">
                          <a:effectLst/>
                        </a:rPr>
                        <a:t>PLANRENDERINGPROVIDERIDENTIFIER_LINKAGE_ID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17" marB="0" anchor="b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17" marB="0" anchor="b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17" marB="0" anchor="b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177091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 </a:t>
                      </a:r>
                      <a:r>
                        <a:rPr lang="en-US" sz="1000" u="none" strike="noStrike" dirty="0" smtClean="0">
                          <a:effectLst/>
                        </a:rPr>
                        <a:t>MC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17" marB="0" anchor="b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u="none" strike="noStrike" dirty="0">
                          <a:effectLst/>
                        </a:rPr>
                        <a:t> 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17" marB="0" anchor="b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000" b="1" u="none" strike="noStrike" dirty="0">
                          <a:effectLst/>
                        </a:rPr>
                        <a:t>PR</a:t>
                      </a:r>
                      <a:endParaRPr lang="en-US" sz="1000" b="1" i="0" u="none" strike="noStrike" dirty="0">
                        <a:solidFill>
                          <a:srgbClr val="00B05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17" marB="0" anchor="b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161857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000" u="none" strike="noStrike" dirty="0">
                          <a:effectLst/>
                        </a:rPr>
                        <a:t>PRODUCTIDNUMBER_LINKAGE_ID</a:t>
                      </a:r>
                      <a:endParaRPr lang="en-US" sz="1000" b="1" i="0" u="none" strike="noStrike" dirty="0">
                        <a:solidFill>
                          <a:srgbClr val="00B05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17" marB="0" anchor="b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00B05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17" marB="0" anchor="b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000" u="none" strike="noStrike" dirty="0">
                          <a:effectLst/>
                        </a:rPr>
                        <a:t>LINKINGPRODUCTID</a:t>
                      </a:r>
                      <a:endParaRPr lang="en-US" sz="1000" b="1" i="0" u="none" strike="noStrike" dirty="0">
                        <a:solidFill>
                          <a:srgbClr val="00B05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17" marB="0" anchor="b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/>
          </p:nvPr>
        </p:nvGraphicFramePr>
        <p:xfrm>
          <a:off x="2590800" y="3130550"/>
          <a:ext cx="6127750" cy="103243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653860"/>
                <a:gridCol w="128101"/>
                <a:gridCol w="3345789"/>
              </a:tblGrid>
              <a:tr h="192287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200" b="1" u="none" strike="noStrike" dirty="0" smtClean="0">
                          <a:effectLst/>
                        </a:rPr>
                        <a:t>Pharmacy Claims</a:t>
                      </a:r>
                      <a:r>
                        <a:rPr lang="en-US" sz="1200" b="1" u="none" strike="noStrike" baseline="0" dirty="0" smtClean="0">
                          <a:effectLst/>
                        </a:rPr>
                        <a:t> (PC) →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13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u="none" strike="noStrike" dirty="0">
                          <a:effectLst/>
                        </a:rPr>
                        <a:t> 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13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u="none" strike="noStrike" dirty="0">
                          <a:effectLst/>
                        </a:rPr>
                        <a:t> </a:t>
                      </a:r>
                      <a:r>
                        <a:rPr lang="en-US" sz="1100" b="1" u="none" strike="noStrike" dirty="0" smtClean="0">
                          <a:effectLst/>
                        </a:rPr>
                        <a:t>Provider (PV), Product</a:t>
                      </a:r>
                      <a:r>
                        <a:rPr lang="en-US" sz="1100" b="1" u="none" strike="noStrike" baseline="0" dirty="0" smtClean="0">
                          <a:effectLst/>
                        </a:rPr>
                        <a:t> (PR)</a:t>
                      </a:r>
                      <a:endParaRPr lang="en-US" sz="1100" b="1" i="0" u="none" strike="noStrike" dirty="0" smtClean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13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177056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1" u="none" strike="noStrike" dirty="0">
                          <a:effectLst/>
                        </a:rPr>
                        <a:t>PC</a:t>
                      </a:r>
                      <a:endParaRPr lang="en-US" sz="1100" b="1" i="0" u="none" strike="noStrike" dirty="0">
                        <a:solidFill>
                          <a:srgbClr val="7030A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13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u="none" strike="noStrike" dirty="0">
                          <a:effectLst/>
                        </a:rPr>
                        <a:t> </a:t>
                      </a:r>
                      <a:endParaRPr lang="en-US" sz="1100" b="1" i="0" u="none" strike="noStrike" dirty="0">
                        <a:solidFill>
                          <a:srgbClr val="7030A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13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1" u="none" strike="noStrike" dirty="0">
                          <a:effectLst/>
                        </a:rPr>
                        <a:t>PV</a:t>
                      </a:r>
                      <a:endParaRPr lang="en-US" sz="1100" b="1" i="0" u="none" strike="noStrike" dirty="0">
                        <a:solidFill>
                          <a:srgbClr val="7030A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13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161825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000" u="none" strike="noStrike" dirty="0">
                          <a:effectLst/>
                        </a:rPr>
                        <a:t>PRESCRIBINGPROVIDERID_LINKAGE_ID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13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13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000" u="none" strike="noStrike" dirty="0">
                          <a:effectLst/>
                        </a:rPr>
                        <a:t>LINKINGPROVIDERID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13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161825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000" u="none" strike="noStrike" dirty="0">
                          <a:effectLst/>
                        </a:rPr>
                        <a:t>RECIPIENTPCPID_LINKAGE_ID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13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13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13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177056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 </a:t>
                      </a:r>
                      <a:r>
                        <a:rPr lang="en-US" sz="1000" u="none" strike="noStrike" dirty="0" smtClean="0">
                          <a:effectLst/>
                        </a:rPr>
                        <a:t>PC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13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13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1" u="none" strike="noStrike" dirty="0">
                          <a:effectLst/>
                        </a:rPr>
                        <a:t>PR</a:t>
                      </a:r>
                      <a:endParaRPr lang="en-US" sz="1100" b="1" i="0" u="none" strike="noStrike" dirty="0">
                        <a:solidFill>
                          <a:srgbClr val="00B05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13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161825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000" u="none" strike="noStrike" dirty="0">
                          <a:effectLst/>
                        </a:rPr>
                        <a:t>PRODUCTIDNUMBER_LINKAGE_ID</a:t>
                      </a:r>
                      <a:endParaRPr lang="en-US" sz="1000" b="1" i="0" u="none" strike="noStrike" dirty="0">
                        <a:solidFill>
                          <a:srgbClr val="00B05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13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00B05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13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000" u="none" strike="noStrike" dirty="0">
                          <a:effectLst/>
                        </a:rPr>
                        <a:t>LINKINGPRODUCTID</a:t>
                      </a:r>
                      <a:endParaRPr lang="en-US" sz="1000" b="1" i="0" u="none" strike="noStrike" dirty="0">
                        <a:solidFill>
                          <a:srgbClr val="00B05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13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/>
          </p:nvPr>
        </p:nvGraphicFramePr>
        <p:xfrm>
          <a:off x="3429000" y="4267200"/>
          <a:ext cx="5918200" cy="100965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997159"/>
                <a:gridCol w="266414"/>
                <a:gridCol w="2654627"/>
              </a:tblGrid>
              <a:tr h="209550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200" b="1" u="none" strike="noStrike" dirty="0" smtClean="0">
                          <a:effectLst/>
                        </a:rPr>
                        <a:t>Dental Claims</a:t>
                      </a:r>
                      <a:r>
                        <a:rPr lang="en-US" sz="1200" b="1" u="none" strike="noStrike" baseline="0" dirty="0" smtClean="0">
                          <a:effectLst/>
                        </a:rPr>
                        <a:t> (DC) →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1" u="none" strike="noStrike" dirty="0">
                          <a:effectLst/>
                        </a:rPr>
                        <a:t> 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u="none" strike="noStrike" dirty="0">
                          <a:effectLst/>
                        </a:rPr>
                        <a:t> </a:t>
                      </a:r>
                      <a:r>
                        <a:rPr lang="en-US" sz="1100" b="1" u="none" strike="noStrike" dirty="0" smtClean="0">
                          <a:effectLst/>
                        </a:rPr>
                        <a:t>Provider (PV), Product</a:t>
                      </a:r>
                      <a:r>
                        <a:rPr lang="en-US" sz="1100" b="1" u="none" strike="noStrike" baseline="0" dirty="0" smtClean="0">
                          <a:effectLst/>
                        </a:rPr>
                        <a:t> (PR)</a:t>
                      </a:r>
                      <a:endParaRPr lang="en-US" sz="1100" b="1" i="0" u="none" strike="noStrike" dirty="0" smtClean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1" u="none" strike="noStrike" dirty="0">
                          <a:effectLst/>
                        </a:rPr>
                        <a:t>DC</a:t>
                      </a:r>
                      <a:endParaRPr lang="en-US" sz="1100" b="1" i="0" u="none" strike="noStrike" dirty="0">
                        <a:solidFill>
                          <a:srgbClr val="7030A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u="none" strike="noStrike" dirty="0">
                          <a:effectLst/>
                        </a:rPr>
                        <a:t> </a:t>
                      </a:r>
                      <a:endParaRPr lang="en-US" sz="1100" b="1" i="0" u="none" strike="noStrike" dirty="0">
                        <a:solidFill>
                          <a:srgbClr val="7030A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1" u="none" strike="noStrike" dirty="0">
                          <a:effectLst/>
                        </a:rPr>
                        <a:t>PV</a:t>
                      </a:r>
                      <a:endParaRPr lang="en-US" sz="1100" b="1" i="0" u="none" strike="noStrike" dirty="0">
                        <a:solidFill>
                          <a:srgbClr val="7030A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000" u="none" strike="noStrike" dirty="0">
                          <a:effectLst/>
                        </a:rPr>
                        <a:t>SERVICEPROVIDERNUMBER_LINKAGE_ID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000" u="none" strike="noStrike" dirty="0">
                          <a:effectLst/>
                        </a:rPr>
                        <a:t>LINKINGPROVIDERID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 </a:t>
                      </a:r>
                      <a:r>
                        <a:rPr lang="en-US" sz="1000" u="none" strike="noStrike" dirty="0" smtClean="0">
                          <a:effectLst/>
                        </a:rPr>
                        <a:t>DC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1" u="none" strike="noStrike" dirty="0">
                          <a:effectLst/>
                        </a:rPr>
                        <a:t>PR</a:t>
                      </a:r>
                      <a:endParaRPr lang="en-US" sz="1100" b="1" i="0" u="none" strike="noStrike" dirty="0">
                        <a:solidFill>
                          <a:srgbClr val="00B05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000" u="none" strike="noStrike" dirty="0">
                          <a:effectLst/>
                        </a:rPr>
                        <a:t>PRODUCTIDNUMBER_LINKAGE_ID</a:t>
                      </a:r>
                      <a:endParaRPr lang="en-US" sz="1000" b="1" i="0" u="none" strike="noStrike" dirty="0">
                        <a:solidFill>
                          <a:srgbClr val="00B05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00B05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000" u="none" strike="noStrike" dirty="0">
                          <a:effectLst/>
                        </a:rPr>
                        <a:t>LINKINGPRODUCTID</a:t>
                      </a:r>
                      <a:endParaRPr lang="en-US" sz="1000" b="1" i="0" u="none" strike="noStrike" dirty="0">
                        <a:solidFill>
                          <a:srgbClr val="00B05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/>
          </p:nvPr>
        </p:nvGraphicFramePr>
        <p:xfrm>
          <a:off x="4495800" y="5380039"/>
          <a:ext cx="5202238" cy="115729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329473"/>
                <a:gridCol w="184934"/>
                <a:gridCol w="2687831"/>
              </a:tblGrid>
              <a:tr h="182562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1" u="none" strike="noStrike" dirty="0" smtClean="0">
                          <a:effectLst/>
                        </a:rPr>
                        <a:t> Member</a:t>
                      </a:r>
                      <a:r>
                        <a:rPr lang="en-US" sz="1100" b="1" u="none" strike="noStrike" baseline="0" dirty="0" smtClean="0">
                          <a:effectLst/>
                        </a:rPr>
                        <a:t> Eligibility (ME) →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558" marR="6558" marT="6553" marB="0" anchor="b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1" u="none" strike="noStrike" dirty="0">
                          <a:effectLst/>
                        </a:rPr>
                        <a:t> 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558" marR="6558" marT="6553" marB="0" anchor="b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u="none" strike="noStrike" dirty="0">
                          <a:effectLst/>
                        </a:rPr>
                        <a:t> </a:t>
                      </a:r>
                      <a:r>
                        <a:rPr lang="en-US" sz="1100" b="1" u="none" strike="noStrike" dirty="0" smtClean="0">
                          <a:effectLst/>
                        </a:rPr>
                        <a:t>Provider (PV), Product</a:t>
                      </a:r>
                      <a:r>
                        <a:rPr lang="en-US" sz="1100" b="1" u="none" strike="noStrike" baseline="0" dirty="0" smtClean="0">
                          <a:effectLst/>
                        </a:rPr>
                        <a:t> (PR)</a:t>
                      </a:r>
                      <a:endParaRPr lang="en-US" sz="1100" b="1" i="0" u="none" strike="noStrike" dirty="0" smtClean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6558" marR="6558" marT="6553" marB="0" anchor="b"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174133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1" u="none" strike="noStrike" dirty="0">
                          <a:effectLst/>
                        </a:rPr>
                        <a:t>ME</a:t>
                      </a:r>
                      <a:endParaRPr lang="en-US" sz="1100" b="1" i="0" u="none" strike="noStrike" dirty="0">
                        <a:solidFill>
                          <a:srgbClr val="7030A0"/>
                        </a:solidFill>
                        <a:effectLst/>
                        <a:latin typeface="Calibri"/>
                      </a:endParaRPr>
                    </a:p>
                  </a:txBody>
                  <a:tcPr marL="6558" marR="6558" marT="6553" marB="0" anchor="b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u="none" strike="noStrike" dirty="0">
                          <a:effectLst/>
                        </a:rPr>
                        <a:t> </a:t>
                      </a:r>
                      <a:endParaRPr lang="en-US" sz="1100" b="1" i="0" u="none" strike="noStrike" dirty="0">
                        <a:solidFill>
                          <a:srgbClr val="7030A0"/>
                        </a:solidFill>
                        <a:effectLst/>
                        <a:latin typeface="Arial"/>
                      </a:endParaRPr>
                    </a:p>
                  </a:txBody>
                  <a:tcPr marL="6558" marR="6558" marT="6553" marB="0" anchor="b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100" b="1" u="none" strike="noStrike" dirty="0">
                          <a:effectLst/>
                        </a:rPr>
                        <a:t>PV</a:t>
                      </a:r>
                      <a:endParaRPr lang="en-US" sz="1100" b="1" i="0" u="none" strike="noStrike" dirty="0">
                        <a:solidFill>
                          <a:srgbClr val="7030A0"/>
                        </a:solidFill>
                        <a:effectLst/>
                        <a:latin typeface="Calibri"/>
                      </a:endParaRPr>
                    </a:p>
                  </a:txBody>
                  <a:tcPr marL="6558" marR="6558" marT="6553" marB="0" anchor="b"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158899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000" u="none" strike="noStrike" dirty="0">
                          <a:effectLst/>
                        </a:rPr>
                        <a:t>HEALTHCAREHOMENUMBER_LINKAGE_ID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558" marR="6558" marT="6553" marB="0" anchor="b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6558" marR="6558" marT="6553" marB="0" anchor="b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000" u="none" strike="noStrike" dirty="0">
                          <a:effectLst/>
                        </a:rPr>
                        <a:t>LINKINGPROVIDERID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558" marR="6558" marT="6553" marB="0" anchor="b"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158899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000" u="none" strike="noStrike" dirty="0">
                          <a:effectLst/>
                        </a:rPr>
                        <a:t>MEMBERPCPID_LINKAGE_ID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558" marR="6558" marT="6553" marB="0" anchor="b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6558" marR="6558" marT="6553" marB="0" anchor="b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6558" marR="6558" marT="6553" marB="0" anchor="b"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158899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000" u="none" strike="noStrike" dirty="0">
                          <a:effectLst/>
                        </a:rPr>
                        <a:t>ATTRIBUTEDPCPPROVIDERID_LINKAGE_ID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558" marR="6558" marT="6553" marB="0" anchor="b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6558" marR="6558" marT="6553" marB="0" anchor="b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6558" marR="6558" marT="6553" marB="0" anchor="b"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164732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 </a:t>
                      </a:r>
                      <a:r>
                        <a:rPr lang="en-US" sz="1000" u="none" strike="noStrike" dirty="0" smtClean="0">
                          <a:effectLst/>
                        </a:rPr>
                        <a:t>ME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6558" marR="6558" marT="6553" marB="0" anchor="b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6558" marR="6558" marT="6553" marB="0" anchor="b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000" b="1" u="none" strike="noStrike" dirty="0">
                          <a:effectLst/>
                        </a:rPr>
                        <a:t>PR</a:t>
                      </a:r>
                      <a:endParaRPr lang="en-US" sz="1000" b="1" i="0" u="none" strike="noStrike" dirty="0">
                        <a:solidFill>
                          <a:srgbClr val="00B050"/>
                        </a:solidFill>
                        <a:effectLst/>
                        <a:latin typeface="Calibri"/>
                      </a:endParaRPr>
                    </a:p>
                  </a:txBody>
                  <a:tcPr marL="6558" marR="6558" marT="6553" marB="0" anchor="b"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158899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000" u="none" strike="noStrike" dirty="0">
                          <a:effectLst/>
                        </a:rPr>
                        <a:t>PRODUCTIDNUMBER_LINKAGE_ID</a:t>
                      </a:r>
                      <a:endParaRPr lang="en-US" sz="1000" b="1" i="0" u="none" strike="noStrike" dirty="0">
                        <a:solidFill>
                          <a:srgbClr val="00B050"/>
                        </a:solidFill>
                        <a:effectLst/>
                        <a:latin typeface="Calibri"/>
                      </a:endParaRPr>
                    </a:p>
                  </a:txBody>
                  <a:tcPr marL="6558" marR="6558" marT="6553" marB="0" anchor="b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         </a:t>
                      </a:r>
                      <a:endParaRPr lang="en-US" sz="1000" b="0" i="0" u="none" strike="noStrike" dirty="0">
                        <a:solidFill>
                          <a:srgbClr val="00B050"/>
                        </a:solidFill>
                        <a:effectLst/>
                        <a:latin typeface="Arial"/>
                      </a:endParaRPr>
                    </a:p>
                  </a:txBody>
                  <a:tcPr marL="6558" marR="6558" marT="6553" marB="0" anchor="b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000" u="none" strike="noStrike" dirty="0">
                          <a:effectLst/>
                        </a:rPr>
                        <a:t>LINKINGPRODUCTID</a:t>
                      </a:r>
                      <a:endParaRPr lang="en-US" sz="1000" b="1" i="0" u="none" strike="noStrike" dirty="0">
                        <a:solidFill>
                          <a:srgbClr val="00B050"/>
                        </a:solidFill>
                        <a:effectLst/>
                        <a:latin typeface="Calibri"/>
                      </a:endParaRPr>
                    </a:p>
                  </a:txBody>
                  <a:tcPr marL="6558" marR="6558" marT="6553" marB="0" anchor="b"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183" name="Title 1"/>
          <p:cNvSpPr txBox="1">
            <a:spLocks/>
          </p:cNvSpPr>
          <p:nvPr/>
        </p:nvSpPr>
        <p:spPr bwMode="auto">
          <a:xfrm>
            <a:off x="1493520" y="1066800"/>
            <a:ext cx="68580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 b="1" dirty="0">
                <a:solidFill>
                  <a:prstClr val="black"/>
                </a:solidFill>
              </a:rPr>
              <a:t>    The Most Important APCD Between  file-to-file Linkage IDs Matches </a:t>
            </a:r>
            <a:endParaRPr lang="en-US" altLang="en-US" sz="1800" dirty="0">
              <a:solidFill>
                <a:prstClr val="black"/>
              </a:solidFill>
            </a:endParaRPr>
          </a:p>
        </p:txBody>
      </p:sp>
      <p:pic>
        <p:nvPicPr>
          <p:cNvPr id="2184" name="Picture 8" descr="Image result for data linkag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9600" y="30480"/>
            <a:ext cx="229235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12822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107</Words>
  <Application>Microsoft Office PowerPoint</Application>
  <PresentationFormat>Widescreen</PresentationFormat>
  <Paragraphs>84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1_Office Theme</vt:lpstr>
      <vt:lpstr>2_Office Theme</vt:lpstr>
      <vt:lpstr>Question: I see lots of fields in the APCD with the words “Linkage ID” as part of their name and am confused about which fields should used for between file linkage?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Question: Are there Hospice Claims in the MA APCD and how do I find them?</dc:title>
  <dc:creator>Adam</dc:creator>
  <cp:lastModifiedBy>Adam</cp:lastModifiedBy>
  <cp:revision>6</cp:revision>
  <dcterms:created xsi:type="dcterms:W3CDTF">2018-06-29T12:40:23Z</dcterms:created>
  <dcterms:modified xsi:type="dcterms:W3CDTF">2018-06-29T12:53:47Z</dcterms:modified>
</cp:coreProperties>
</file>