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4"/>
  </p:notesMasterIdLst>
  <p:handoutMasterIdLst>
    <p:handoutMasterId r:id="rId5"/>
  </p:handoutMasterIdLst>
  <p:sldIdLst>
    <p:sldId id="369" r:id="rId2"/>
    <p:sldId id="370" r:id="rId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yeth, Amy" initials="WA" lastIdx="10" clrIdx="0"/>
  <p:cmAuthor id="2" name="Curley, Scott" initials="C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0054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4" autoAdjust="0"/>
    <p:restoredTop sz="97808" autoAdjust="0"/>
  </p:normalViewPr>
  <p:slideViewPr>
    <p:cSldViewPr snapToGrid="0" snapToObjects="1" showGuides="1">
      <p:cViewPr varScale="1">
        <p:scale>
          <a:sx n="87" d="100"/>
          <a:sy n="87" d="100"/>
        </p:scale>
        <p:origin x="136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64B5B5A-35CA-47A7-A939-85D0392BE8B0}" type="datetimeFigureOut">
              <a:rPr lang="en-US" smtClean="0"/>
              <a:t>2/21/2022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7A031CC-D268-4AB4-ADE9-6A894518A811}" type="slidenum">
              <a:rPr lang="en-US" smtClean="0"/>
              <a:t>‹#›</a:t>
            </a:fld>
            <a:endParaRPr lang="en-US" dirty="0"/>
          </a:p>
        </p:txBody>
      </p:sp>
    </p:spTree>
    <p:extLst>
      <p:ext uri="{BB962C8B-B14F-4D97-AF65-F5344CB8AC3E}">
        <p14:creationId xmlns:p14="http://schemas.microsoft.com/office/powerpoint/2010/main" val="3030819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38486FE-A5DD-4311-AFBA-6655621CCDF4}" type="datetimeFigureOut">
              <a:rPr lang="en-US" smtClean="0"/>
              <a:t>2/21/2022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EC809B1-F9BB-4DFF-A65F-C33C0E523AA7}" type="slidenum">
              <a:rPr lang="en-US" smtClean="0"/>
              <a:t>‹#›</a:t>
            </a:fld>
            <a:endParaRPr lang="en-US" dirty="0"/>
          </a:p>
        </p:txBody>
      </p:sp>
    </p:spTree>
    <p:extLst>
      <p:ext uri="{BB962C8B-B14F-4D97-AF65-F5344CB8AC3E}">
        <p14:creationId xmlns:p14="http://schemas.microsoft.com/office/powerpoint/2010/main" val="520538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797977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3927122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97491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2064529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114425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1560442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330072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2379976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4045097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4053290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219084-C52A-F94C-A0C4-07451512D6CE}" type="datetimeFigureOut">
              <a:rPr lang="en-US" smtClean="0"/>
              <a:t>2/21/2022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EA6123-CB18-7F45-A55A-50B480F99457}" type="slidenum">
              <a:rPr lang="en-US" smtClean="0"/>
              <a:t>‹#›</a:t>
            </a:fld>
            <a:endParaRPr lang="en-US" dirty="0"/>
          </a:p>
        </p:txBody>
      </p:sp>
    </p:spTree>
    <p:extLst>
      <p:ext uri="{BB962C8B-B14F-4D97-AF65-F5344CB8AC3E}">
        <p14:creationId xmlns:p14="http://schemas.microsoft.com/office/powerpoint/2010/main" val="3666870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19084-C52A-F94C-A0C4-07451512D6CE}" type="datetimeFigureOut">
              <a:rPr lang="en-US" smtClean="0"/>
              <a:t>2/21/2022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A6123-CB18-7F45-A55A-50B480F99457}" type="slidenum">
              <a:rPr lang="en-US" smtClean="0"/>
              <a:t>‹#›</a:t>
            </a:fld>
            <a:endParaRPr lang="en-US" dirty="0"/>
          </a:p>
        </p:txBody>
      </p:sp>
    </p:spTree>
    <p:extLst>
      <p:ext uri="{BB962C8B-B14F-4D97-AF65-F5344CB8AC3E}">
        <p14:creationId xmlns:p14="http://schemas.microsoft.com/office/powerpoint/2010/main" val="43990800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hiamass.gov/assets/docs/p/apcd/apcd-7.0/MA-APCD-Release-7.0-Documentation-Guide.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815" y="129369"/>
            <a:ext cx="7354971" cy="1238916"/>
          </a:xfrm>
        </p:spPr>
        <p:txBody>
          <a:bodyPr>
            <a:normAutofit fontScale="90000"/>
          </a:bodyPr>
          <a:lstStyle/>
          <a:p>
            <a:pPr algn="l"/>
            <a:r>
              <a:rPr lang="en-US" sz="1800" b="1" u="sng" dirty="0">
                <a:latin typeface="+mn-lt"/>
                <a:ea typeface="+mn-ea"/>
                <a:cs typeface="+mn-cs"/>
              </a:rPr>
              <a:t>Question</a:t>
            </a:r>
            <a:r>
              <a:rPr lang="en-US" sz="1800" b="1" dirty="0">
                <a:latin typeface="+mn-lt"/>
                <a:ea typeface="+mn-ea"/>
                <a:cs typeface="+mn-cs"/>
              </a:rPr>
              <a:t>:  I keep confusing the indicator flags in the MA APCD and cannot decide which codes to use for my payment analysis. What are the</a:t>
            </a:r>
            <a:br>
              <a:rPr lang="en-US" sz="1800" b="1" dirty="0">
                <a:latin typeface="+mn-lt"/>
                <a:ea typeface="+mn-ea"/>
                <a:cs typeface="+mn-cs"/>
              </a:rPr>
            </a:br>
            <a:r>
              <a:rPr lang="en-US" sz="1800" b="1" dirty="0">
                <a:latin typeface="+mn-lt"/>
                <a:ea typeface="+mn-ea"/>
                <a:cs typeface="+mn-cs"/>
              </a:rPr>
              <a:t>version flags and how are they used?</a:t>
            </a:r>
            <a:br>
              <a:rPr lang="en-US" sz="1800" dirty="0">
                <a:solidFill>
                  <a:srgbClr val="FF0000"/>
                </a:solidFill>
              </a:rPr>
            </a:br>
            <a:endParaRPr lang="en-US" sz="1800" i="1" dirty="0">
              <a:solidFill>
                <a:srgbClr val="0070C0"/>
              </a:solidFill>
            </a:endParaRPr>
          </a:p>
        </p:txBody>
      </p:sp>
      <p:sp>
        <p:nvSpPr>
          <p:cNvPr id="3" name="Content Placeholder 2"/>
          <p:cNvSpPr>
            <a:spLocks noGrp="1"/>
          </p:cNvSpPr>
          <p:nvPr>
            <p:ph idx="1"/>
          </p:nvPr>
        </p:nvSpPr>
        <p:spPr>
          <a:xfrm>
            <a:off x="51517" y="938270"/>
            <a:ext cx="8254283" cy="5943600"/>
          </a:xfrm>
        </p:spPr>
        <p:txBody>
          <a:bodyPr>
            <a:normAutofit fontScale="92500" lnSpcReduction="10000"/>
          </a:bodyPr>
          <a:lstStyle/>
          <a:p>
            <a:endParaRPr lang="en-US" sz="1500" dirty="0"/>
          </a:p>
          <a:p>
            <a:pPr marL="0" indent="0">
              <a:buNone/>
            </a:pPr>
            <a:r>
              <a:rPr lang="en-US" sz="1700" i="1" u="sng" dirty="0">
                <a:solidFill>
                  <a:srgbClr val="0070C0"/>
                </a:solidFill>
              </a:rPr>
              <a:t>Answer</a:t>
            </a:r>
            <a:r>
              <a:rPr lang="en-US" sz="1700" i="1" dirty="0">
                <a:solidFill>
                  <a:srgbClr val="0070C0"/>
                </a:solidFill>
              </a:rPr>
              <a:t>:  Claim versioning allows CHIA to identify specific attributes in claims that may have multiple versions over time and claim type. The HIGHEST VERSION INDICATOR flag shows claim lines that are the highest version claim line and whether the claim line was paid.  The following are relevant versioning flags and their meanings:</a:t>
            </a:r>
          </a:p>
          <a:p>
            <a:pPr marL="0" indent="0">
              <a:buNone/>
            </a:pPr>
            <a:endParaRPr lang="en-US" sz="1700" dirty="0">
              <a:solidFill>
                <a:srgbClr val="0070C0"/>
              </a:solidFill>
            </a:endParaRPr>
          </a:p>
          <a:p>
            <a:r>
              <a:rPr lang="en-US" sz="1700" dirty="0">
                <a:solidFill>
                  <a:srgbClr val="0070C0"/>
                </a:solidFill>
              </a:rPr>
              <a:t>The </a:t>
            </a:r>
            <a:r>
              <a:rPr lang="en-US" sz="1700" b="1" dirty="0">
                <a:solidFill>
                  <a:srgbClr val="FF0000"/>
                </a:solidFill>
              </a:rPr>
              <a:t>VERSIONINDICATOR</a:t>
            </a:r>
            <a:r>
              <a:rPr lang="en-US" sz="1700" dirty="0">
                <a:solidFill>
                  <a:srgbClr val="0070C0"/>
                </a:solidFill>
              </a:rPr>
              <a:t> flag helps data users determine the highest version of a claim line that was “paid”. Table 1 below defines the Version values for the </a:t>
            </a:r>
            <a:r>
              <a:rPr lang="en-US" sz="1700" b="1" dirty="0">
                <a:solidFill>
                  <a:srgbClr val="0070C0"/>
                </a:solidFill>
              </a:rPr>
              <a:t>VERSIONINDICATOR</a:t>
            </a:r>
            <a:r>
              <a:rPr lang="en-US" sz="1700" dirty="0">
                <a:solidFill>
                  <a:srgbClr val="0070C0"/>
                </a:solidFill>
              </a:rPr>
              <a:t> </a:t>
            </a:r>
          </a:p>
          <a:p>
            <a:pPr marL="0" indent="0">
              <a:buNone/>
            </a:pPr>
            <a:endParaRPr lang="en-US" sz="1700" dirty="0">
              <a:solidFill>
                <a:srgbClr val="0070C0"/>
              </a:solidFill>
            </a:endParaRPr>
          </a:p>
          <a:p>
            <a:pPr marL="0" indent="0">
              <a:buNone/>
            </a:pPr>
            <a:r>
              <a:rPr lang="en-US" sz="1700" dirty="0">
                <a:solidFill>
                  <a:srgbClr val="0070C0"/>
                </a:solidFill>
              </a:rPr>
              <a:t>		</a:t>
            </a:r>
            <a:r>
              <a:rPr lang="en-US" sz="1700" b="1" dirty="0">
                <a:solidFill>
                  <a:srgbClr val="0070C0"/>
                </a:solidFill>
              </a:rPr>
              <a:t>	</a:t>
            </a:r>
            <a:r>
              <a:rPr lang="en-US" sz="1700" b="1" dirty="0">
                <a:solidFill>
                  <a:srgbClr val="FF0000"/>
                </a:solidFill>
              </a:rPr>
              <a:t>Table 1: VERSIONINDICATOR Flag </a:t>
            </a:r>
          </a:p>
          <a:p>
            <a:pPr marL="0" indent="0">
              <a:buNone/>
            </a:pPr>
            <a:endParaRPr lang="en-US" sz="1700" dirty="0">
              <a:solidFill>
                <a:srgbClr val="0070C0"/>
              </a:solidFill>
            </a:endParaRPr>
          </a:p>
          <a:p>
            <a:pPr marL="0" indent="0">
              <a:buNone/>
            </a:pPr>
            <a:endParaRPr lang="en-US" sz="1700" dirty="0">
              <a:solidFill>
                <a:srgbClr val="0070C0"/>
              </a:solidFill>
            </a:endParaRPr>
          </a:p>
          <a:p>
            <a:pPr marL="0" indent="0">
              <a:buNone/>
            </a:pPr>
            <a:endParaRPr lang="en-US" sz="1700" dirty="0">
              <a:solidFill>
                <a:srgbClr val="0070C0"/>
              </a:solidFill>
            </a:endParaRPr>
          </a:p>
          <a:p>
            <a:pPr marL="0" indent="0">
              <a:buNone/>
            </a:pPr>
            <a:endParaRPr lang="en-US" sz="1700" dirty="0">
              <a:solidFill>
                <a:srgbClr val="0070C0"/>
              </a:solidFill>
            </a:endParaRPr>
          </a:p>
          <a:p>
            <a:pPr marL="0" indent="0">
              <a:buNone/>
            </a:pPr>
            <a:endParaRPr lang="en-US" sz="1700" dirty="0">
              <a:solidFill>
                <a:srgbClr val="0070C0"/>
              </a:solidFill>
            </a:endParaRPr>
          </a:p>
          <a:p>
            <a:pPr marL="0" indent="0">
              <a:buNone/>
            </a:pPr>
            <a:endParaRPr lang="en-US" sz="1700" dirty="0">
              <a:solidFill>
                <a:srgbClr val="0070C0"/>
              </a:solidFill>
            </a:endParaRPr>
          </a:p>
          <a:p>
            <a:r>
              <a:rPr lang="en-US" sz="1700" dirty="0">
                <a:solidFill>
                  <a:srgbClr val="0070C0"/>
                </a:solidFill>
              </a:rPr>
              <a:t>Typically a value of one means that the line was directly paid; however, note that depending on carrier specific logic it is sometimes possible that payment for that specific line was actually denied. However in such a case, a value of one indicates that the service was covered and the payment was included as part of the payment on another line in the same claim collection.</a:t>
            </a:r>
          </a:p>
          <a:p>
            <a:pPr marL="0" indent="0">
              <a:buNone/>
            </a:pPr>
            <a:endParaRPr lang="en-US" sz="1500" dirty="0"/>
          </a:p>
        </p:txBody>
      </p:sp>
      <p:graphicFrame>
        <p:nvGraphicFramePr>
          <p:cNvPr id="4" name="Table 3"/>
          <p:cNvGraphicFramePr>
            <a:graphicFrameLocks noGrp="1"/>
          </p:cNvGraphicFramePr>
          <p:nvPr/>
        </p:nvGraphicFramePr>
        <p:xfrm>
          <a:off x="609600" y="3886200"/>
          <a:ext cx="7111746" cy="1111823"/>
        </p:xfrm>
        <a:graphic>
          <a:graphicData uri="http://schemas.openxmlformats.org/drawingml/2006/table">
            <a:tbl>
              <a:tblPr firstRow="1" firstCol="1" bandRow="1">
                <a:tableStyleId>{5C22544A-7EE6-4342-B048-85BDC9FD1C3A}</a:tableStyleId>
              </a:tblPr>
              <a:tblGrid>
                <a:gridCol w="3555873">
                  <a:extLst>
                    <a:ext uri="{9D8B030D-6E8A-4147-A177-3AD203B41FA5}">
                      <a16:colId xmlns:a16="http://schemas.microsoft.com/office/drawing/2014/main" val="20000"/>
                    </a:ext>
                  </a:extLst>
                </a:gridCol>
                <a:gridCol w="3555873">
                  <a:extLst>
                    <a:ext uri="{9D8B030D-6E8A-4147-A177-3AD203B41FA5}">
                      <a16:colId xmlns:a16="http://schemas.microsoft.com/office/drawing/2014/main" val="20001"/>
                    </a:ext>
                  </a:extLst>
                </a:gridCol>
              </a:tblGrid>
              <a:tr h="49377">
                <a:tc>
                  <a:txBody>
                    <a:bodyPr/>
                    <a:lstStyle/>
                    <a:p>
                      <a:pPr marL="0" marR="0" algn="ctr">
                        <a:lnSpc>
                          <a:spcPct val="107000"/>
                        </a:lnSpc>
                        <a:spcBef>
                          <a:spcPts val="0"/>
                        </a:spcBef>
                        <a:spcAft>
                          <a:spcPts val="0"/>
                        </a:spcAft>
                      </a:pPr>
                      <a:r>
                        <a:rPr lang="en-US" sz="1500" dirty="0">
                          <a:effectLst/>
                        </a:rPr>
                        <a:t>VALUE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MEANING</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293180">
                <a:tc>
                  <a:txBody>
                    <a:bodyPr/>
                    <a:lstStyle/>
                    <a:p>
                      <a:pPr marL="0" marR="0" algn="ctr">
                        <a:lnSpc>
                          <a:spcPct val="107000"/>
                        </a:lnSpc>
                        <a:spcBef>
                          <a:spcPts val="0"/>
                        </a:spcBef>
                        <a:spcAft>
                          <a:spcPts val="0"/>
                        </a:spcAft>
                      </a:pPr>
                      <a:r>
                        <a:rPr lang="en-US" sz="1500" dirty="0">
                          <a:effectLst/>
                        </a:rPr>
                        <a:t>1</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Highest Version Paid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1"/>
                  </a:ext>
                </a:extLst>
              </a:tr>
              <a:tr h="293180">
                <a:tc>
                  <a:txBody>
                    <a:bodyPr/>
                    <a:lstStyle/>
                    <a:p>
                      <a:pPr marL="0" marR="0" algn="ctr">
                        <a:lnSpc>
                          <a:spcPct val="107000"/>
                        </a:lnSpc>
                        <a:spcBef>
                          <a:spcPts val="0"/>
                        </a:spcBef>
                        <a:spcAft>
                          <a:spcPts val="0"/>
                        </a:spcAft>
                      </a:pPr>
                      <a:r>
                        <a:rPr lang="en-US" sz="1500" dirty="0">
                          <a:effectLst/>
                        </a:rPr>
                        <a:t>0</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Not Highest Version Paid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2"/>
                  </a:ext>
                </a:extLst>
              </a:tr>
              <a:tr h="293180">
                <a:tc>
                  <a:txBody>
                    <a:bodyPr/>
                    <a:lstStyle/>
                    <a:p>
                      <a:pPr marL="0" marR="0" algn="ctr">
                        <a:lnSpc>
                          <a:spcPct val="107000"/>
                        </a:lnSpc>
                        <a:spcBef>
                          <a:spcPts val="0"/>
                        </a:spcBef>
                        <a:spcAft>
                          <a:spcPts val="0"/>
                        </a:spcAft>
                      </a:pPr>
                      <a:r>
                        <a:rPr lang="en-US" sz="1500" dirty="0">
                          <a:effectLst/>
                        </a:rPr>
                        <a:t>9</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Versioning Not Applied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3"/>
                  </a:ext>
                </a:extLst>
              </a:tr>
            </a:tbl>
          </a:graphicData>
        </a:graphic>
      </p:graphicFrame>
      <p:sp>
        <p:nvSpPr>
          <p:cNvPr id="5" name="Rectangle 1"/>
          <p:cNvSpPr>
            <a:spLocks noChangeArrowheads="1"/>
          </p:cNvSpPr>
          <p:nvPr/>
        </p:nvSpPr>
        <p:spPr bwMode="auto">
          <a:xfrm>
            <a:off x="2345531" y="3661890"/>
            <a:ext cx="167354" cy="1962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lang="en-US" altLang="en-US" sz="825" dirty="0">
                <a:latin typeface="Calibri" panose="020F0502020204030204" pitchFamily="34" charset="0"/>
                <a:ea typeface="Calibri" panose="020F0502020204030204" pitchFamily="34" charset="0"/>
                <a:cs typeface="Times New Roman" panose="02020603050405020304" pitchFamily="18" charset="0"/>
              </a:rPr>
              <a:t>:</a:t>
            </a:r>
            <a:endParaRPr lang="en-US" altLang="en-US" sz="1350" dirty="0">
              <a:latin typeface="Arial" panose="020B0604020202020204" pitchFamily="34" charset="0"/>
            </a:endParaRPr>
          </a:p>
        </p:txBody>
      </p:sp>
      <p:sp>
        <p:nvSpPr>
          <p:cNvPr id="7" name="Rectangle 6"/>
          <p:cNvSpPr/>
          <p:nvPr/>
        </p:nvSpPr>
        <p:spPr>
          <a:xfrm>
            <a:off x="7382107" y="129369"/>
            <a:ext cx="1529333" cy="769441"/>
          </a:xfrm>
          <a:prstGeom prst="rect">
            <a:avLst/>
          </a:prstGeom>
          <a:noFill/>
          <a:ln>
            <a:solidFill>
              <a:schemeClr val="accent1"/>
            </a:solidFill>
          </a:ln>
          <a:effectLst>
            <a:glow rad="139700">
              <a:schemeClr val="accent1">
                <a:satMod val="175000"/>
                <a:alpha val="40000"/>
              </a:schemeClr>
            </a:glow>
            <a:innerShdw blurRad="63500" dist="50800" dir="13500000">
              <a:prstClr val="black">
                <a:alpha val="50000"/>
              </a:prstClr>
            </a:innerShdw>
          </a:effectLst>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200" b="1" dirty="0">
                <a:ln/>
                <a:solidFill>
                  <a:srgbClr val="0070C0"/>
                </a:solidFill>
                <a:effectLst>
                  <a:outerShdw blurRad="38100" dist="38100" dir="2700000" algn="tl">
                    <a:srgbClr val="000000">
                      <a:alpha val="43137"/>
                    </a:srgbClr>
                  </a:outerShdw>
                </a:effectLst>
              </a:rPr>
              <a:t>VERSION </a:t>
            </a:r>
          </a:p>
          <a:p>
            <a:pPr algn="ctr"/>
            <a:r>
              <a:rPr lang="en-US" sz="2200" b="1" dirty="0">
                <a:ln/>
                <a:solidFill>
                  <a:srgbClr val="0070C0"/>
                </a:solidFill>
                <a:effectLst>
                  <a:outerShdw blurRad="38100" dist="38100" dir="2700000" algn="tl">
                    <a:srgbClr val="000000">
                      <a:alpha val="43137"/>
                    </a:srgbClr>
                  </a:outerShdw>
                </a:effectLst>
              </a:rPr>
              <a:t>FLAGS</a:t>
            </a:r>
          </a:p>
        </p:txBody>
      </p:sp>
    </p:spTree>
    <p:extLst>
      <p:ext uri="{BB962C8B-B14F-4D97-AF65-F5344CB8AC3E}">
        <p14:creationId xmlns:p14="http://schemas.microsoft.com/office/powerpoint/2010/main" val="4271269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81" y="515044"/>
            <a:ext cx="7517892" cy="992784"/>
          </a:xfrm>
        </p:spPr>
        <p:txBody>
          <a:bodyPr>
            <a:normAutofit fontScale="90000"/>
          </a:bodyPr>
          <a:lstStyle/>
          <a:p>
            <a:pPr algn="l"/>
            <a:r>
              <a:rPr lang="en-US" sz="1700" u="sng" dirty="0">
                <a:solidFill>
                  <a:srgbClr val="0070C0"/>
                </a:solidFill>
                <a:latin typeface="+mn-lt"/>
                <a:ea typeface="+mn-ea"/>
                <a:cs typeface="+mn-cs"/>
              </a:rPr>
              <a:t>Answer</a:t>
            </a:r>
            <a:r>
              <a:rPr lang="en-US" sz="1700" dirty="0">
                <a:solidFill>
                  <a:srgbClr val="0070C0"/>
                </a:solidFill>
                <a:latin typeface="+mn-lt"/>
                <a:ea typeface="+mn-ea"/>
                <a:cs typeface="+mn-cs"/>
              </a:rPr>
              <a:t>  (continued) : The </a:t>
            </a:r>
            <a:r>
              <a:rPr lang="en-US" sz="1700" dirty="0">
                <a:solidFill>
                  <a:srgbClr val="FF0000"/>
                </a:solidFill>
                <a:latin typeface="+mn-lt"/>
                <a:ea typeface="+mn-ea"/>
                <a:cs typeface="+mn-cs"/>
              </a:rPr>
              <a:t>HIGHESTVERSIONDENIED</a:t>
            </a:r>
            <a:r>
              <a:rPr lang="en-US" sz="1700" dirty="0">
                <a:solidFill>
                  <a:srgbClr val="0070C0"/>
                </a:solidFill>
                <a:latin typeface="+mn-lt"/>
                <a:ea typeface="+mn-ea"/>
                <a:cs typeface="+mn-cs"/>
              </a:rPr>
              <a:t> flag is used to identify claim lines within a claim that have been denied. A value of 1 indicates that the claim line was both highest version and payment was denied. </a:t>
            </a:r>
            <a:r>
              <a:rPr lang="en-US" sz="1800" dirty="0">
                <a:solidFill>
                  <a:srgbClr val="0070C0"/>
                </a:solidFill>
              </a:rPr>
              <a:t>. The</a:t>
            </a:r>
            <a:r>
              <a:rPr lang="en-US" sz="1800" dirty="0">
                <a:solidFill>
                  <a:srgbClr val="FF0000"/>
                </a:solidFill>
              </a:rPr>
              <a:t> HIGHESTVERSION INDICATOR</a:t>
            </a:r>
            <a:r>
              <a:rPr lang="en-US" sz="1800" dirty="0">
                <a:solidFill>
                  <a:srgbClr val="0070C0"/>
                </a:solidFill>
              </a:rPr>
              <a:t> flag shows claim lines that are the highest version claim line, whether the claim line was paid Tables 2 and 3 below define the Version values for the HIGHESTVERSIONDENIED  and HIGHESTVERSIONINDICATOR flags: </a:t>
            </a:r>
            <a:br>
              <a:rPr lang="en-US" sz="1800" dirty="0">
                <a:solidFill>
                  <a:srgbClr val="0070C0"/>
                </a:solidFill>
              </a:rPr>
            </a:br>
            <a:endParaRPr lang="en-US" sz="1700" i="1" dirty="0">
              <a:solidFill>
                <a:srgbClr val="0070C0"/>
              </a:solidFill>
              <a:latin typeface="+mn-lt"/>
              <a:ea typeface="+mn-ea"/>
              <a:cs typeface="+mn-cs"/>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99518640"/>
              </p:ext>
            </p:extLst>
          </p:nvPr>
        </p:nvGraphicFramePr>
        <p:xfrm>
          <a:off x="837823" y="2069109"/>
          <a:ext cx="6935772" cy="1228682"/>
        </p:xfrm>
        <a:graphic>
          <a:graphicData uri="http://schemas.openxmlformats.org/drawingml/2006/table">
            <a:tbl>
              <a:tblPr firstRow="1" firstCol="1" bandRow="1">
                <a:tableStyleId>{5C22544A-7EE6-4342-B048-85BDC9FD1C3A}</a:tableStyleId>
              </a:tblPr>
              <a:tblGrid>
                <a:gridCol w="3467886">
                  <a:extLst>
                    <a:ext uri="{9D8B030D-6E8A-4147-A177-3AD203B41FA5}">
                      <a16:colId xmlns:a16="http://schemas.microsoft.com/office/drawing/2014/main" val="20000"/>
                    </a:ext>
                  </a:extLst>
                </a:gridCol>
                <a:gridCol w="3467886">
                  <a:extLst>
                    <a:ext uri="{9D8B030D-6E8A-4147-A177-3AD203B41FA5}">
                      <a16:colId xmlns:a16="http://schemas.microsoft.com/office/drawing/2014/main" val="20001"/>
                    </a:ext>
                  </a:extLst>
                </a:gridCol>
              </a:tblGrid>
              <a:tr h="32885">
                <a:tc>
                  <a:txBody>
                    <a:bodyPr/>
                    <a:lstStyle/>
                    <a:p>
                      <a:pPr marL="0" marR="0" algn="ctr">
                        <a:lnSpc>
                          <a:spcPct val="107000"/>
                        </a:lnSpc>
                        <a:spcBef>
                          <a:spcPts val="0"/>
                        </a:spcBef>
                        <a:spcAft>
                          <a:spcPts val="0"/>
                        </a:spcAft>
                      </a:pPr>
                      <a:r>
                        <a:rPr lang="en-US" sz="1500" dirty="0">
                          <a:effectLst/>
                        </a:rPr>
                        <a:t>VALUE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MEANING</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259757">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Is Highest Version Denied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1"/>
                  </a:ext>
                </a:extLst>
              </a:tr>
              <a:tr h="259757">
                <a:tc>
                  <a:txBody>
                    <a:bodyPr/>
                    <a:lstStyle/>
                    <a:p>
                      <a:pPr marL="0" marR="0" algn="ctr">
                        <a:lnSpc>
                          <a:spcPct val="107000"/>
                        </a:lnSpc>
                        <a:spcBef>
                          <a:spcPts val="0"/>
                        </a:spcBef>
                        <a:spcAft>
                          <a:spcPts val="0"/>
                        </a:spcAft>
                      </a:pPr>
                      <a:r>
                        <a:rPr lang="en-US" sz="1400" dirty="0">
                          <a:effectLst/>
                        </a:rPr>
                        <a:t>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Is not Highest Version Denied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2"/>
                  </a:ext>
                </a:extLst>
              </a:tr>
              <a:tr h="259757">
                <a:tc>
                  <a:txBody>
                    <a:bodyPr/>
                    <a:lstStyle/>
                    <a:p>
                      <a:pPr marL="0" marR="0" algn="ctr">
                        <a:lnSpc>
                          <a:spcPct val="107000"/>
                        </a:lnSpc>
                        <a:spcBef>
                          <a:spcPts val="0"/>
                        </a:spcBef>
                        <a:spcAft>
                          <a:spcPts val="0"/>
                        </a:spcAft>
                      </a:pPr>
                      <a:r>
                        <a:rPr lang="en-US" sz="1400" dirty="0">
                          <a:effectLst/>
                        </a:rPr>
                        <a:t>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Highest Version Denied Flag Not Applied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3"/>
                  </a:ext>
                </a:extLst>
              </a:tr>
            </a:tbl>
          </a:graphicData>
        </a:graphic>
      </p:graphicFrame>
      <p:sp>
        <p:nvSpPr>
          <p:cNvPr id="4" name="Rectangle 3"/>
          <p:cNvSpPr/>
          <p:nvPr/>
        </p:nvSpPr>
        <p:spPr>
          <a:xfrm>
            <a:off x="256973" y="1284485"/>
            <a:ext cx="8672070" cy="6349880"/>
          </a:xfrm>
          <a:prstGeom prst="rect">
            <a:avLst/>
          </a:prstGeom>
        </p:spPr>
        <p:txBody>
          <a:bodyPr wrap="square">
            <a:spAutoFit/>
          </a:bodyPr>
          <a:lstStyle/>
          <a:p>
            <a:pPr algn="ctr"/>
            <a:endParaRPr lang="en-US" sz="1500" b="1" dirty="0">
              <a:solidFill>
                <a:srgbClr val="FF0000"/>
              </a:solidFill>
              <a:latin typeface="+mj-lt"/>
            </a:endParaRPr>
          </a:p>
          <a:p>
            <a:pPr algn="ctr"/>
            <a:endParaRPr lang="en-US" sz="1500" b="1" dirty="0">
              <a:solidFill>
                <a:srgbClr val="FF0000"/>
              </a:solidFill>
              <a:latin typeface="+mj-lt"/>
            </a:endParaRPr>
          </a:p>
          <a:p>
            <a:pPr algn="ctr"/>
            <a:r>
              <a:rPr lang="en-US" sz="1500" b="1" dirty="0">
                <a:solidFill>
                  <a:srgbClr val="FF0000"/>
                </a:solidFill>
                <a:latin typeface="+mj-lt"/>
              </a:rPr>
              <a:t>Table 2: HIGHESTVERSIONDENIED Flag </a:t>
            </a:r>
          </a:p>
          <a:p>
            <a:endParaRPr lang="en-US" sz="1500" dirty="0">
              <a:solidFill>
                <a:srgbClr val="0070C0"/>
              </a:solidFill>
              <a:latin typeface="+mj-lt"/>
            </a:endParaRPr>
          </a:p>
          <a:p>
            <a:endParaRPr lang="en-US" sz="1500" dirty="0">
              <a:solidFill>
                <a:srgbClr val="0070C0"/>
              </a:solidFill>
              <a:latin typeface="+mj-lt"/>
            </a:endParaRPr>
          </a:p>
          <a:p>
            <a:endParaRPr lang="en-US" sz="1500" dirty="0">
              <a:solidFill>
                <a:srgbClr val="0070C0"/>
              </a:solidFill>
              <a:latin typeface="+mj-lt"/>
            </a:endParaRPr>
          </a:p>
          <a:p>
            <a:endParaRPr lang="en-US" sz="1500" dirty="0">
              <a:solidFill>
                <a:srgbClr val="0070C0"/>
              </a:solidFill>
              <a:latin typeface="+mj-lt"/>
            </a:endParaRPr>
          </a:p>
          <a:p>
            <a:endParaRPr lang="en-US" sz="1500" dirty="0">
              <a:solidFill>
                <a:srgbClr val="0070C0"/>
              </a:solidFill>
              <a:latin typeface="+mj-lt"/>
            </a:endParaRPr>
          </a:p>
          <a:p>
            <a:endParaRPr lang="en-US" sz="1500" dirty="0">
              <a:solidFill>
                <a:srgbClr val="0070C0"/>
              </a:solidFill>
              <a:latin typeface="+mj-lt"/>
            </a:endParaRPr>
          </a:p>
          <a:p>
            <a:pPr marL="285750" indent="-285750">
              <a:buFont typeface="Arial" panose="020B0604020202020204" pitchFamily="34" charset="0"/>
              <a:buChar char="•"/>
            </a:pPr>
            <a:r>
              <a:rPr lang="en-US" sz="1500" dirty="0">
                <a:solidFill>
                  <a:srgbClr val="0070C0"/>
                </a:solidFill>
                <a:latin typeface="+mj-lt"/>
              </a:rPr>
              <a:t>If HIGHESTVERSIONDENIED =1 and the “VERSIONINDICATOR” = 1, then that means that while this specific claim line was denied, payment for this line was likely included with payment on another line (bundled payment). </a:t>
            </a:r>
          </a:p>
          <a:p>
            <a:pPr marL="285750" indent="-285750">
              <a:buFont typeface="Arial" panose="020B0604020202020204" pitchFamily="34" charset="0"/>
              <a:buChar char="•"/>
            </a:pPr>
            <a:r>
              <a:rPr lang="en-US" sz="1500" dirty="0">
                <a:solidFill>
                  <a:srgbClr val="0070C0"/>
                </a:solidFill>
                <a:latin typeface="+mj-lt"/>
              </a:rPr>
              <a:t>If HIGHESTVERSIONDENIED =1 and “VERSIONINDICATOR” = 0, then that means that this claim line was denied, and that this claim line is the highest version of the claim line.</a:t>
            </a:r>
          </a:p>
          <a:p>
            <a:pPr marL="285750" indent="-285750">
              <a:buFont typeface="Arial" panose="020B0604020202020204" pitchFamily="34" charset="0"/>
              <a:buChar char="•"/>
            </a:pPr>
            <a:endParaRPr lang="en-US" sz="1500" dirty="0">
              <a:solidFill>
                <a:srgbClr val="0070C0"/>
              </a:solidFill>
              <a:latin typeface="+mj-lt"/>
            </a:endParaRPr>
          </a:p>
          <a:p>
            <a:pPr algn="ctr">
              <a:lnSpc>
                <a:spcPct val="107000"/>
              </a:lnSpc>
              <a:spcAft>
                <a:spcPts val="600"/>
              </a:spcAft>
            </a:pPr>
            <a:r>
              <a:rPr lang="en-US" sz="1500" dirty="0">
                <a:solidFill>
                  <a:srgbClr val="0070C0"/>
                </a:solidFill>
                <a:latin typeface="+mj-lt"/>
              </a:rPr>
              <a:t>                    </a:t>
            </a:r>
            <a:r>
              <a:rPr lang="en-US" sz="1500" b="1" dirty="0">
                <a:solidFill>
                  <a:srgbClr val="FF0000"/>
                </a:solidFill>
                <a:latin typeface="+mj-lt"/>
              </a:rPr>
              <a:t>  Table 3: HIGHESTVERSIONINDICATOR Flag </a:t>
            </a:r>
          </a:p>
          <a:p>
            <a:pPr algn="ctr">
              <a:lnSpc>
                <a:spcPct val="107000"/>
              </a:lnSpc>
              <a:spcAft>
                <a:spcPts val="600"/>
              </a:spcAft>
            </a:pPr>
            <a:endParaRPr lang="en-US" sz="1500" b="1" dirty="0">
              <a:solidFill>
                <a:srgbClr val="FF0000"/>
              </a:solidFill>
              <a:latin typeface="+mj-lt"/>
            </a:endParaRPr>
          </a:p>
          <a:p>
            <a:pPr algn="ctr">
              <a:lnSpc>
                <a:spcPct val="107000"/>
              </a:lnSpc>
              <a:spcAft>
                <a:spcPts val="600"/>
              </a:spcAft>
            </a:pPr>
            <a:endParaRPr lang="en-US" sz="1500" b="1" dirty="0">
              <a:solidFill>
                <a:srgbClr val="FF0000"/>
              </a:solidFill>
              <a:latin typeface="+mj-lt"/>
            </a:endParaRPr>
          </a:p>
          <a:p>
            <a:pPr algn="ctr">
              <a:lnSpc>
                <a:spcPct val="107000"/>
              </a:lnSpc>
              <a:spcAft>
                <a:spcPts val="600"/>
              </a:spcAft>
            </a:pPr>
            <a:endParaRPr lang="en-US" sz="1500" b="1" dirty="0">
              <a:solidFill>
                <a:srgbClr val="FF0000"/>
              </a:solidFill>
              <a:latin typeface="+mj-lt"/>
            </a:endParaRPr>
          </a:p>
          <a:p>
            <a:pPr>
              <a:lnSpc>
                <a:spcPct val="107000"/>
              </a:lnSpc>
              <a:spcAft>
                <a:spcPts val="600"/>
              </a:spcAft>
            </a:pPr>
            <a:endParaRPr lang="en-US" sz="400" b="1" dirty="0">
              <a:solidFill>
                <a:srgbClr val="FF0000"/>
              </a:solidFill>
              <a:latin typeface="+mj-lt"/>
            </a:endParaRPr>
          </a:p>
          <a:p>
            <a:pPr>
              <a:lnSpc>
                <a:spcPct val="107000"/>
              </a:lnSpc>
              <a:spcAft>
                <a:spcPts val="600"/>
              </a:spcAft>
            </a:pPr>
            <a:r>
              <a:rPr lang="en-US" sz="1500" b="1" dirty="0">
                <a:solidFill>
                  <a:srgbClr val="FF0000"/>
                </a:solidFill>
                <a:latin typeface="+mj-lt"/>
              </a:rPr>
              <a:t>For additional information on versioning see pages 19 and 20 of the MA APCD Release Documents: </a:t>
            </a:r>
            <a:r>
              <a:rPr lang="en-US" sz="1200" dirty="0">
                <a:hlinkClick r:id="rId2"/>
              </a:rPr>
              <a:t>https://www.chiamass.gov/assets/docs/p/apcd/apcd-7.0/MA-APCD-Release-7.0-Documentation-Guide.pdf</a:t>
            </a:r>
            <a:endParaRPr lang="en-US" sz="1200" b="1" dirty="0">
              <a:solidFill>
                <a:srgbClr val="FF0000"/>
              </a:solidFill>
              <a:latin typeface="+mj-lt"/>
            </a:endParaRPr>
          </a:p>
          <a:p>
            <a:pPr marL="257175" indent="-257175">
              <a:lnSpc>
                <a:spcPct val="107000"/>
              </a:lnSpc>
              <a:spcAft>
                <a:spcPts val="600"/>
              </a:spcAft>
              <a:buFont typeface="Arial" panose="020B0604020202020204" pitchFamily="34" charset="0"/>
              <a:buChar char="•"/>
            </a:pPr>
            <a:endParaRPr lang="en-US" sz="1500" dirty="0">
              <a:latin typeface="Calibri" panose="020F0502020204030204" pitchFamily="34" charset="0"/>
              <a:ea typeface="Calibri" panose="020F0502020204030204" pitchFamily="34" charset="0"/>
              <a:cs typeface="Times New Roman" panose="02020603050405020304" pitchFamily="18" charset="0"/>
            </a:endParaRPr>
          </a:p>
          <a:p>
            <a:endParaRPr lang="en-US" sz="1500" dirty="0"/>
          </a:p>
          <a:p>
            <a:endParaRPr lang="en-US" sz="1500" dirty="0">
              <a:solidFill>
                <a:srgbClr val="0070C0"/>
              </a:solidFill>
              <a:latin typeface="+mj-lt"/>
            </a:endParaRPr>
          </a:p>
        </p:txBody>
      </p:sp>
      <p:sp>
        <p:nvSpPr>
          <p:cNvPr id="6" name="Rectangle 1"/>
          <p:cNvSpPr>
            <a:spLocks noChangeArrowheads="1"/>
          </p:cNvSpPr>
          <p:nvPr/>
        </p:nvSpPr>
        <p:spPr bwMode="auto">
          <a:xfrm>
            <a:off x="-628650" y="-667318"/>
            <a:ext cx="11641535" cy="1962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lang="en-US" altLang="en-US" sz="825">
                <a:latin typeface="Calibri" panose="020F0502020204030204" pitchFamily="34" charset="0"/>
                <a:ea typeface="Calibri" panose="020F0502020204030204" pitchFamily="34" charset="0"/>
                <a:cs typeface="Times New Roman" panose="02020603050405020304" pitchFamily="18" charset="0"/>
              </a:rPr>
              <a:t>HIGHESTVERSIONDENIED Flag</a:t>
            </a:r>
            <a:endParaRPr lang="en-US" altLang="en-US" sz="1350">
              <a:latin typeface="Arial" panose="020B060402020202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447227824"/>
              </p:ext>
            </p:extLst>
          </p:nvPr>
        </p:nvGraphicFramePr>
        <p:xfrm>
          <a:off x="583299" y="4989193"/>
          <a:ext cx="7190296" cy="966089"/>
        </p:xfrm>
        <a:graphic>
          <a:graphicData uri="http://schemas.openxmlformats.org/drawingml/2006/table">
            <a:tbl>
              <a:tblPr firstRow="1" firstCol="1" bandRow="1">
                <a:tableStyleId>{5C22544A-7EE6-4342-B048-85BDC9FD1C3A}</a:tableStyleId>
              </a:tblPr>
              <a:tblGrid>
                <a:gridCol w="3595148">
                  <a:extLst>
                    <a:ext uri="{9D8B030D-6E8A-4147-A177-3AD203B41FA5}">
                      <a16:colId xmlns:a16="http://schemas.microsoft.com/office/drawing/2014/main" val="20000"/>
                    </a:ext>
                  </a:extLst>
                </a:gridCol>
                <a:gridCol w="3595148">
                  <a:extLst>
                    <a:ext uri="{9D8B030D-6E8A-4147-A177-3AD203B41FA5}">
                      <a16:colId xmlns:a16="http://schemas.microsoft.com/office/drawing/2014/main" val="20001"/>
                    </a:ext>
                  </a:extLst>
                </a:gridCol>
              </a:tblGrid>
              <a:tr h="33598">
                <a:tc>
                  <a:txBody>
                    <a:bodyPr/>
                    <a:lstStyle/>
                    <a:p>
                      <a:pPr marL="0" marR="0" algn="ctr">
                        <a:lnSpc>
                          <a:spcPct val="107000"/>
                        </a:lnSpc>
                        <a:spcBef>
                          <a:spcPts val="0"/>
                        </a:spcBef>
                        <a:spcAft>
                          <a:spcPts val="0"/>
                        </a:spcAft>
                      </a:pPr>
                      <a:r>
                        <a:rPr lang="en-US" sz="1500" dirty="0">
                          <a:effectLst/>
                        </a:rPr>
                        <a:t>VALUE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dirty="0">
                          <a:effectLst/>
                        </a:rPr>
                        <a:t>MEANING</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244602">
                <a:tc>
                  <a:txBody>
                    <a:bodyPr/>
                    <a:lstStyle/>
                    <a:p>
                      <a:pPr marL="0" marR="0" algn="ctr">
                        <a:lnSpc>
                          <a:spcPct val="107000"/>
                        </a:lnSpc>
                        <a:spcBef>
                          <a:spcPts val="0"/>
                        </a:spcBef>
                        <a:spcAft>
                          <a:spcPts val="0"/>
                        </a:spcAft>
                      </a:pPr>
                      <a:r>
                        <a:rPr lang="en-US" sz="1500" dirty="0">
                          <a:effectLst/>
                        </a:rPr>
                        <a:t>1</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b="0" dirty="0">
                          <a:effectLst/>
                        </a:rPr>
                        <a:t>Highest Version claim line</a:t>
                      </a:r>
                      <a:endParaRPr lang="en-US"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1"/>
                  </a:ext>
                </a:extLst>
              </a:tr>
              <a:tr h="244602">
                <a:tc>
                  <a:txBody>
                    <a:bodyPr/>
                    <a:lstStyle/>
                    <a:p>
                      <a:pPr marL="0" marR="0" algn="ctr">
                        <a:lnSpc>
                          <a:spcPct val="107000"/>
                        </a:lnSpc>
                        <a:spcBef>
                          <a:spcPts val="0"/>
                        </a:spcBef>
                        <a:spcAft>
                          <a:spcPts val="0"/>
                        </a:spcAft>
                      </a:pPr>
                      <a:r>
                        <a:rPr lang="en-US" sz="1500" dirty="0">
                          <a:effectLst/>
                        </a:rPr>
                        <a:t>0</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b="0" dirty="0">
                          <a:effectLst/>
                        </a:rPr>
                        <a:t>Not Highest Version claim line</a:t>
                      </a:r>
                      <a:endParaRPr lang="en-US"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2"/>
                  </a:ext>
                </a:extLst>
              </a:tr>
              <a:tr h="244602">
                <a:tc>
                  <a:txBody>
                    <a:bodyPr/>
                    <a:lstStyle/>
                    <a:p>
                      <a:pPr marL="0" marR="0" algn="ctr">
                        <a:lnSpc>
                          <a:spcPct val="107000"/>
                        </a:lnSpc>
                        <a:spcBef>
                          <a:spcPts val="0"/>
                        </a:spcBef>
                        <a:spcAft>
                          <a:spcPts val="0"/>
                        </a:spcAft>
                      </a:pPr>
                      <a:r>
                        <a:rPr lang="en-US" sz="1500" dirty="0">
                          <a:effectLst/>
                        </a:rPr>
                        <a:t>9</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marR="0" algn="ctr">
                        <a:lnSpc>
                          <a:spcPct val="107000"/>
                        </a:lnSpc>
                        <a:spcBef>
                          <a:spcPts val="0"/>
                        </a:spcBef>
                        <a:spcAft>
                          <a:spcPts val="0"/>
                        </a:spcAft>
                      </a:pPr>
                      <a:r>
                        <a:rPr lang="en-US" sz="1500" b="0" dirty="0">
                          <a:effectLst/>
                        </a:rPr>
                        <a:t>Versioning Not Applied</a:t>
                      </a:r>
                      <a:endParaRPr lang="en-US"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0003"/>
                  </a:ext>
                </a:extLst>
              </a:tr>
            </a:tbl>
          </a:graphicData>
        </a:graphic>
      </p:graphicFrame>
      <p:sp>
        <p:nvSpPr>
          <p:cNvPr id="13" name="Rectangle 12"/>
          <p:cNvSpPr/>
          <p:nvPr/>
        </p:nvSpPr>
        <p:spPr>
          <a:xfrm>
            <a:off x="7404410" y="213172"/>
            <a:ext cx="1524633" cy="769441"/>
          </a:xfrm>
          <a:prstGeom prst="rect">
            <a:avLst/>
          </a:prstGeom>
          <a:noFill/>
          <a:ln>
            <a:solidFill>
              <a:schemeClr val="accent1"/>
            </a:solidFill>
          </a:ln>
          <a:effectLst>
            <a:glow rad="139700">
              <a:schemeClr val="accent1">
                <a:satMod val="175000"/>
                <a:alpha val="40000"/>
              </a:schemeClr>
            </a:glow>
            <a:innerShdw blurRad="63500" dist="50800" dir="13500000">
              <a:prstClr val="black">
                <a:alpha val="50000"/>
              </a:prstClr>
            </a:innerShdw>
          </a:effectLst>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2200" b="1" dirty="0">
                <a:ln/>
                <a:solidFill>
                  <a:srgbClr val="0070C0"/>
                </a:solidFill>
                <a:effectLst>
                  <a:outerShdw blurRad="38100" dist="38100" dir="2700000" algn="tl">
                    <a:srgbClr val="000000">
                      <a:alpha val="43137"/>
                    </a:srgbClr>
                  </a:outerShdw>
                </a:effectLst>
              </a:rPr>
              <a:t>VERSION </a:t>
            </a:r>
          </a:p>
          <a:p>
            <a:pPr algn="ctr"/>
            <a:r>
              <a:rPr lang="en-US" sz="2200" b="1" dirty="0">
                <a:ln/>
                <a:solidFill>
                  <a:srgbClr val="0070C0"/>
                </a:solidFill>
                <a:effectLst>
                  <a:outerShdw blurRad="38100" dist="38100" dir="2700000" algn="tl">
                    <a:srgbClr val="000000">
                      <a:alpha val="43137"/>
                    </a:srgbClr>
                  </a:outerShdw>
                </a:effectLst>
              </a:rPr>
              <a:t>FLAGS</a:t>
            </a:r>
          </a:p>
        </p:txBody>
      </p:sp>
    </p:spTree>
    <p:extLst>
      <p:ext uri="{BB962C8B-B14F-4D97-AF65-F5344CB8AC3E}">
        <p14:creationId xmlns:p14="http://schemas.microsoft.com/office/powerpoint/2010/main" val="330710748"/>
      </p:ext>
    </p:extLst>
  </p:cSld>
  <p:clrMapOvr>
    <a:masterClrMapping/>
  </p:clrMapOvr>
</p:sld>
</file>

<file path=ppt/theme/theme1.xml><?xml version="1.0" encoding="utf-8"?>
<a:theme xmlns:a="http://schemas.openxmlformats.org/drawingml/2006/main" name="Office Theme">
  <a:themeElements>
    <a:clrScheme name="CHIA PPT 2018">
      <a:dk1>
        <a:srgbClr val="000000"/>
      </a:dk1>
      <a:lt1>
        <a:srgbClr val="FFFFFF"/>
      </a:lt1>
      <a:dk2>
        <a:srgbClr val="005480"/>
      </a:dk2>
      <a:lt2>
        <a:srgbClr val="C8C9CE"/>
      </a:lt2>
      <a:accent1>
        <a:srgbClr val="F8921E"/>
      </a:accent1>
      <a:accent2>
        <a:srgbClr val="005480"/>
      </a:accent2>
      <a:accent3>
        <a:srgbClr val="A0A0A4"/>
      </a:accent3>
      <a:accent4>
        <a:srgbClr val="63666A"/>
      </a:accent4>
      <a:accent5>
        <a:srgbClr val="C8C9CE"/>
      </a:accent5>
      <a:accent6>
        <a:srgbClr val="00B5E2"/>
      </a:accent6>
      <a:hlink>
        <a:srgbClr val="00B5E2"/>
      </a:hlink>
      <a:folHlink>
        <a:srgbClr val="00B5E2"/>
      </a:folHlink>
    </a:clrScheme>
    <a:fontScheme name="CHIA PPT 201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5253</TotalTime>
  <Words>463</Words>
  <Application>Microsoft Office PowerPoint</Application>
  <PresentationFormat>On-screen Show (4:3)</PresentationFormat>
  <Paragraphs>64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Question:  I keep confusing the indicator flags in the MA APCD and cannot decide which codes to use for my payment analysis. What are the version flags and how are they used? </vt:lpstr>
      <vt:lpstr>Answer  (continued) : The HIGHESTVERSIONDENIED flag is used to identify claim lines within a claim that have been denied. A value of 1 indicates that the claim line was both highest version and payment was denied. . The HIGHESTVERSION INDICATOR flag shows claim lines that are the highest version claim line, whether the claim line was paid Tables 2 and 3 below define the Version values for the HIGHESTVERSIONDENIED  and HIGHESTVERSIONINDICATOR flags:  </vt:lpstr>
    </vt:vector>
  </TitlesOfParts>
  <Company>CHIA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DiGioia</dc:creator>
  <cp:lastModifiedBy>Sylvia Hobbs</cp:lastModifiedBy>
  <cp:revision>149</cp:revision>
  <cp:lastPrinted>2019-07-23T18:41:08Z</cp:lastPrinted>
  <dcterms:created xsi:type="dcterms:W3CDTF">2018-01-09T20:21:29Z</dcterms:created>
  <dcterms:modified xsi:type="dcterms:W3CDTF">2022-02-21T18:08:21Z</dcterms:modified>
</cp:coreProperties>
</file>