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3"/>
  </p:notesMasterIdLst>
  <p:handoutMasterIdLst>
    <p:handoutMasterId r:id="rId4"/>
  </p:handoutMasterIdLst>
  <p:sldIdLst>
    <p:sldId id="370" r:id="rId2"/>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yeth, Amy" initials="WA" lastIdx="10" clrIdx="0">
    <p:extLst>
      <p:ext uri="{19B8F6BF-5375-455C-9EA6-DF929625EA0E}">
        <p15:presenceInfo xmlns:p15="http://schemas.microsoft.com/office/powerpoint/2012/main" userId="S-1-5-21-320818509-2549926932-657949529-2110" providerId="AD"/>
      </p:ext>
    </p:extLst>
  </p:cmAuthor>
  <p:cmAuthor id="2" name="Curley, Scott" initials="CS" lastIdx="2" clrIdx="1">
    <p:extLst>
      <p:ext uri="{19B8F6BF-5375-455C-9EA6-DF929625EA0E}">
        <p15:presenceInfo xmlns:p15="http://schemas.microsoft.com/office/powerpoint/2012/main" userId="S-1-5-21-320818509-2549926932-657949529-170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66A"/>
    <a:srgbClr val="00548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26" autoAdjust="0"/>
    <p:restoredTop sz="81811" autoAdjust="0"/>
  </p:normalViewPr>
  <p:slideViewPr>
    <p:cSldViewPr snapToGrid="0" snapToObjects="1" showGuides="1">
      <p:cViewPr varScale="1">
        <p:scale>
          <a:sx n="71" d="100"/>
          <a:sy n="71" d="100"/>
        </p:scale>
        <p:origin x="199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464B5B5A-35CA-47A7-A939-85D0392BE8B0}" type="datetimeFigureOut">
              <a:rPr lang="en-US" smtClean="0"/>
              <a:t>2/15/2022</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47A031CC-D268-4AB4-ADE9-6A894518A811}" type="slidenum">
              <a:rPr lang="en-US" smtClean="0"/>
              <a:t>‹#›</a:t>
            </a:fld>
            <a:endParaRPr lang="en-US" dirty="0"/>
          </a:p>
        </p:txBody>
      </p:sp>
    </p:spTree>
    <p:extLst>
      <p:ext uri="{BB962C8B-B14F-4D97-AF65-F5344CB8AC3E}">
        <p14:creationId xmlns:p14="http://schemas.microsoft.com/office/powerpoint/2010/main" val="3030819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38486FE-A5DD-4311-AFBA-6655621CCDF4}" type="datetimeFigureOut">
              <a:rPr lang="en-US" smtClean="0"/>
              <a:t>2/15/2022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EC809B1-F9BB-4DFF-A65F-C33C0E523AA7}" type="slidenum">
              <a:rPr lang="en-US" smtClean="0"/>
              <a:t>‹#›</a:t>
            </a:fld>
            <a:endParaRPr lang="en-US" dirty="0"/>
          </a:p>
        </p:txBody>
      </p:sp>
    </p:spTree>
    <p:extLst>
      <p:ext uri="{BB962C8B-B14F-4D97-AF65-F5344CB8AC3E}">
        <p14:creationId xmlns:p14="http://schemas.microsoft.com/office/powerpoint/2010/main" val="5205386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201A65-34FF-4624-A5E9-3E638541810D}" type="datetimeFigureOut">
              <a:rPr lang="en-US" smtClean="0">
                <a:solidFill>
                  <a:prstClr val="black">
                    <a:tint val="75000"/>
                  </a:prstClr>
                </a:solidFill>
              </a:rPr>
              <a:pPr/>
              <a:t>2/15/2022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13585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201A65-34FF-4624-A5E9-3E638541810D}" type="datetimeFigureOut">
              <a:rPr lang="en-US" smtClean="0">
                <a:solidFill>
                  <a:prstClr val="black">
                    <a:tint val="75000"/>
                  </a:prstClr>
                </a:solidFill>
              </a:rPr>
              <a:pPr/>
              <a:t>2/15/2022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59689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201A65-34FF-4624-A5E9-3E638541810D}" type="datetimeFigureOut">
              <a:rPr lang="en-US" smtClean="0">
                <a:solidFill>
                  <a:prstClr val="black">
                    <a:tint val="75000"/>
                  </a:prstClr>
                </a:solidFill>
              </a:rPr>
              <a:pPr/>
              <a:t>2/15/2022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0006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201A65-34FF-4624-A5E9-3E638541810D}" type="datetimeFigureOut">
              <a:rPr lang="en-US" smtClean="0">
                <a:solidFill>
                  <a:prstClr val="black">
                    <a:tint val="75000"/>
                  </a:prstClr>
                </a:solidFill>
              </a:rPr>
              <a:pPr/>
              <a:t>2/15/2022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50704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201A65-34FF-4624-A5E9-3E638541810D}" type="datetimeFigureOut">
              <a:rPr lang="en-US" smtClean="0">
                <a:solidFill>
                  <a:prstClr val="black">
                    <a:tint val="75000"/>
                  </a:prstClr>
                </a:solidFill>
              </a:rPr>
              <a:pPr/>
              <a:t>2/15/2022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2107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1201A65-34FF-4624-A5E9-3E638541810D}" type="datetimeFigureOut">
              <a:rPr lang="en-US" smtClean="0">
                <a:solidFill>
                  <a:prstClr val="black">
                    <a:tint val="75000"/>
                  </a:prstClr>
                </a:solidFill>
              </a:rPr>
              <a:pPr/>
              <a:t>2/15/2022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11422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201A65-34FF-4624-A5E9-3E638541810D}" type="datetimeFigureOut">
              <a:rPr lang="en-US" smtClean="0">
                <a:solidFill>
                  <a:prstClr val="black">
                    <a:tint val="75000"/>
                  </a:prstClr>
                </a:solidFill>
              </a:rPr>
              <a:pPr/>
              <a:t>2/15/2022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9320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1201A65-34FF-4624-A5E9-3E638541810D}" type="datetimeFigureOut">
              <a:rPr lang="en-US" smtClean="0">
                <a:solidFill>
                  <a:prstClr val="black">
                    <a:tint val="75000"/>
                  </a:prstClr>
                </a:solidFill>
              </a:rPr>
              <a:pPr/>
              <a:t>2/15/2022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2557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201A65-34FF-4624-A5E9-3E638541810D}" type="datetimeFigureOut">
              <a:rPr lang="en-US" smtClean="0">
                <a:solidFill>
                  <a:prstClr val="black">
                    <a:tint val="75000"/>
                  </a:prstClr>
                </a:solidFill>
              </a:rPr>
              <a:pPr/>
              <a:t>2/15/2022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47786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201A65-34FF-4624-A5E9-3E638541810D}" type="datetimeFigureOut">
              <a:rPr lang="en-US" smtClean="0">
                <a:solidFill>
                  <a:prstClr val="black">
                    <a:tint val="75000"/>
                  </a:prstClr>
                </a:solidFill>
              </a:rPr>
              <a:pPr/>
              <a:t>2/15/2022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837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201A65-34FF-4624-A5E9-3E638541810D}" type="datetimeFigureOut">
              <a:rPr lang="en-US" smtClean="0">
                <a:solidFill>
                  <a:prstClr val="black">
                    <a:tint val="75000"/>
                  </a:prstClr>
                </a:solidFill>
              </a:rPr>
              <a:pPr/>
              <a:t>2/15/2022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2173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11201A65-34FF-4624-A5E9-3E638541810D}" type="datetimeFigureOut">
              <a:rPr lang="en-US" smtClean="0">
                <a:solidFill>
                  <a:prstClr val="black">
                    <a:tint val="75000"/>
                  </a:prstClr>
                </a:solidFill>
              </a:rPr>
              <a:pPr defTabSz="914400"/>
              <a:t>2/15/2022</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8130F4A9-C1E7-4F0E-ABE5-F714C882C8AB}"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407193326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FC444BB2-5F0D-4426-8F58-B9AC36C9AF41}"/>
              </a:ext>
            </a:extLst>
          </p:cNvPr>
          <p:cNvSpPr/>
          <p:nvPr/>
        </p:nvSpPr>
        <p:spPr>
          <a:xfrm>
            <a:off x="7559748" y="194972"/>
            <a:ext cx="1297173" cy="830997"/>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3">
            <a:schemeClr val="lt1"/>
          </a:lnRef>
          <a:fillRef idx="1">
            <a:schemeClr val="accent5"/>
          </a:fillRef>
          <a:effectRef idx="1">
            <a:schemeClr val="accent5"/>
          </a:effectRef>
          <a:fontRef idx="minor">
            <a:schemeClr val="lt1"/>
          </a:fontRef>
        </p:style>
        <p:txBody>
          <a:bodyPr rtlCol="0" anchor="ctr"/>
          <a:lstStyle/>
          <a:p>
            <a:pPr algn="ctr"/>
            <a:r>
              <a:rPr lang="en-US" sz="2000" b="1" dirty="0">
                <a:solidFill>
                  <a:prstClr val="white"/>
                </a:solidFill>
              </a:rPr>
              <a:t>TRAUMA CENTERS</a:t>
            </a:r>
          </a:p>
        </p:txBody>
      </p:sp>
      <p:sp>
        <p:nvSpPr>
          <p:cNvPr id="6" name="Rectangle 5">
            <a:extLst>
              <a:ext uri="{FF2B5EF4-FFF2-40B4-BE49-F238E27FC236}">
                <a16:creationId xmlns:a16="http://schemas.microsoft.com/office/drawing/2014/main" id="{ABAE36AD-35A0-4A71-AFBC-6163B6331EFA}"/>
              </a:ext>
            </a:extLst>
          </p:cNvPr>
          <p:cNvSpPr/>
          <p:nvPr/>
        </p:nvSpPr>
        <p:spPr>
          <a:xfrm>
            <a:off x="127591" y="118215"/>
            <a:ext cx="7527851" cy="830997"/>
          </a:xfrm>
          <a:prstGeom prst="rect">
            <a:avLst/>
          </a:prstGeom>
        </p:spPr>
        <p:txBody>
          <a:bodyPr wrap="square">
            <a:spAutoFit/>
          </a:bodyPr>
          <a:lstStyle/>
          <a:p>
            <a:pPr defTabSz="914400">
              <a:spcBef>
                <a:spcPct val="0"/>
              </a:spcBef>
            </a:pPr>
            <a:r>
              <a:rPr lang="en-US" sz="1600" b="1" u="sng" dirty="0">
                <a:solidFill>
                  <a:srgbClr val="4472C4"/>
                </a:solidFill>
                <a:latin typeface="Calibri Light" panose="020F0302020204030204"/>
              </a:rPr>
              <a:t>Question</a:t>
            </a:r>
            <a:r>
              <a:rPr lang="en-US" sz="1600" b="1" dirty="0">
                <a:solidFill>
                  <a:srgbClr val="4472C4"/>
                </a:solidFill>
                <a:latin typeface="Calibri Light" panose="020F0302020204030204"/>
              </a:rPr>
              <a:t>: The CHIA case mix data contains data from all the of the acute care hospitals</a:t>
            </a:r>
          </a:p>
          <a:p>
            <a:pPr defTabSz="914400">
              <a:spcBef>
                <a:spcPct val="0"/>
              </a:spcBef>
            </a:pPr>
            <a:r>
              <a:rPr lang="en-US" sz="1600" b="1" dirty="0">
                <a:solidFill>
                  <a:srgbClr val="4472C4"/>
                </a:solidFill>
                <a:latin typeface="Calibri Light" panose="020F0302020204030204"/>
              </a:rPr>
              <a:t>in Massachusetts. Do both the CHIA case mix data and MA APCD contain data from all</a:t>
            </a:r>
          </a:p>
          <a:p>
            <a:pPr defTabSz="914400">
              <a:spcBef>
                <a:spcPct val="0"/>
              </a:spcBef>
            </a:pPr>
            <a:r>
              <a:rPr lang="en-US" sz="1600" b="1" dirty="0">
                <a:solidFill>
                  <a:srgbClr val="4472C4"/>
                </a:solidFill>
                <a:latin typeface="Calibri Light" panose="020F0302020204030204"/>
              </a:rPr>
              <a:t>of the trauma centers verified by the American College of Surgeons? </a:t>
            </a:r>
          </a:p>
        </p:txBody>
      </p:sp>
      <p:sp>
        <p:nvSpPr>
          <p:cNvPr id="13" name="Rectangle 12">
            <a:extLst>
              <a:ext uri="{FF2B5EF4-FFF2-40B4-BE49-F238E27FC236}">
                <a16:creationId xmlns:a16="http://schemas.microsoft.com/office/drawing/2014/main" id="{3B3DE64F-AD84-4D20-8AC5-00641BA892F6}"/>
              </a:ext>
            </a:extLst>
          </p:cNvPr>
          <p:cNvSpPr/>
          <p:nvPr/>
        </p:nvSpPr>
        <p:spPr>
          <a:xfrm>
            <a:off x="156379" y="983665"/>
            <a:ext cx="8811436" cy="2092881"/>
          </a:xfrm>
          <a:prstGeom prst="rect">
            <a:avLst/>
          </a:prstGeom>
        </p:spPr>
        <p:txBody>
          <a:bodyPr wrap="square">
            <a:spAutoFit/>
          </a:bodyPr>
          <a:lstStyle/>
          <a:p>
            <a:pPr defTabSz="914400"/>
            <a:r>
              <a:rPr lang="en-US" sz="1300" b="1" i="1" u="sng" dirty="0">
                <a:solidFill>
                  <a:prstClr val="black"/>
                </a:solidFill>
              </a:rPr>
              <a:t>Answer</a:t>
            </a:r>
            <a:r>
              <a:rPr lang="en-US" sz="1300" b="1" i="1" dirty="0">
                <a:solidFill>
                  <a:prstClr val="black"/>
                </a:solidFill>
              </a:rPr>
              <a:t>:  </a:t>
            </a:r>
            <a:r>
              <a:rPr lang="en-US" sz="1300" i="1" dirty="0">
                <a:solidFill>
                  <a:prstClr val="black"/>
                </a:solidFill>
              </a:rPr>
              <a:t>Both the case mix data and MA APCD contain data from all Massachusetts trauma centers verified by the American College of Surgeons (ACS), </a:t>
            </a:r>
            <a:r>
              <a:rPr lang="en-US" sz="1300" b="1" i="1" dirty="0">
                <a:solidFill>
                  <a:prstClr val="black"/>
                </a:solidFill>
              </a:rPr>
              <a:t>see Table 1 below</a:t>
            </a:r>
            <a:r>
              <a:rPr lang="en-US" sz="1300" i="1" dirty="0">
                <a:solidFill>
                  <a:prstClr val="black"/>
                </a:solidFill>
              </a:rPr>
              <a:t>. However, the MA APCD contains data from trauma centers that extend beyond the Massachusetts political boundaries, </a:t>
            </a:r>
            <a:r>
              <a:rPr lang="en-US" sz="1300" b="1" i="1" dirty="0">
                <a:solidFill>
                  <a:prstClr val="black"/>
                </a:solidFill>
              </a:rPr>
              <a:t>see Figure 1 below. </a:t>
            </a:r>
            <a:r>
              <a:rPr lang="en-US" sz="1300" i="1" dirty="0">
                <a:solidFill>
                  <a:prstClr val="black"/>
                </a:solidFill>
              </a:rPr>
              <a:t>An initial release of the MA APCD was used by MDPH commercial </a:t>
            </a:r>
            <a:r>
              <a:rPr lang="en-US" sz="1300" i="1" dirty="0">
                <a:solidFill>
                  <a:srgbClr val="000000"/>
                </a:solidFill>
              </a:rPr>
              <a:t>health plan  beneficiaries seeking trauma care over a 2-year period for  229,557 episodes of care needed by 91,477 MA residents analyzed for out of state inpatient trauma care seeking patterns. Investigators found that  MA residents receiving care out of state constituted 9% of the patient sample with 50% of care provided in New England (NE) states bordering MA in order of the following MA patient volume ranking: RI, NH, CT, NY, ME, and VT. NE patients had increased odds of care destination through referral. Florida and Texas rank as the highest volume non-NE region sites of care. Clinically, NE patients had a higher rate of care sought for open fracture of base of skull with subarachnoid, subdural, and extradural hemorrhage, with loss of consciousness of unspecified duration than non-MA care seekers outside of the NE region. </a:t>
            </a:r>
            <a:endParaRPr lang="en-US" sz="1300" i="1" dirty="0">
              <a:solidFill>
                <a:prstClr val="black"/>
              </a:solidFill>
            </a:endParaRPr>
          </a:p>
        </p:txBody>
      </p:sp>
      <p:grpSp>
        <p:nvGrpSpPr>
          <p:cNvPr id="11" name="Group 10">
            <a:extLst>
              <a:ext uri="{FF2B5EF4-FFF2-40B4-BE49-F238E27FC236}">
                <a16:creationId xmlns:a16="http://schemas.microsoft.com/office/drawing/2014/main" id="{3D812716-91AF-435E-A300-9D05834743A5}"/>
              </a:ext>
            </a:extLst>
          </p:cNvPr>
          <p:cNvGrpSpPr/>
          <p:nvPr/>
        </p:nvGrpSpPr>
        <p:grpSpPr>
          <a:xfrm>
            <a:off x="229348" y="3267459"/>
            <a:ext cx="8685304" cy="3535955"/>
            <a:chOff x="229348" y="3267459"/>
            <a:chExt cx="8685304" cy="3535955"/>
          </a:xfrm>
        </p:grpSpPr>
        <p:pic>
          <p:nvPicPr>
            <p:cNvPr id="7" name="Picture 6">
              <a:extLst>
                <a:ext uri="{FF2B5EF4-FFF2-40B4-BE49-F238E27FC236}">
                  <a16:creationId xmlns:a16="http://schemas.microsoft.com/office/drawing/2014/main" id="{24ED571F-F988-46D9-B637-2E166EC19641}"/>
                </a:ext>
              </a:extLst>
            </p:cNvPr>
            <p:cNvPicPr>
              <a:picLocks noChangeAspect="1"/>
            </p:cNvPicPr>
            <p:nvPr/>
          </p:nvPicPr>
          <p:blipFill>
            <a:blip r:embed="rId2"/>
            <a:stretch>
              <a:fillRect/>
            </a:stretch>
          </p:blipFill>
          <p:spPr>
            <a:xfrm>
              <a:off x="229348" y="3331090"/>
              <a:ext cx="4274993" cy="3408695"/>
            </a:xfrm>
            <a:prstGeom prst="rect">
              <a:avLst/>
            </a:prstGeom>
          </p:spPr>
        </p:pic>
        <p:pic>
          <p:nvPicPr>
            <p:cNvPr id="9" name="Picture 8" descr="Map&#10;&#10;Description automatically generated">
              <a:extLst>
                <a:ext uri="{FF2B5EF4-FFF2-40B4-BE49-F238E27FC236}">
                  <a16:creationId xmlns:a16="http://schemas.microsoft.com/office/drawing/2014/main" id="{08CBAB84-22C5-4CA4-8966-A8500C963A6D}"/>
                </a:ext>
              </a:extLst>
            </p:cNvPr>
            <p:cNvPicPr>
              <a:picLocks noChangeAspect="1"/>
            </p:cNvPicPr>
            <p:nvPr/>
          </p:nvPicPr>
          <p:blipFill rotWithShape="1">
            <a:blip r:embed="rId3"/>
            <a:srcRect l="3048" t="2455" r="2550" b="2455"/>
            <a:stretch/>
          </p:blipFill>
          <p:spPr>
            <a:xfrm>
              <a:off x="4544671" y="3267459"/>
              <a:ext cx="4369981" cy="3535955"/>
            </a:xfrm>
            <a:prstGeom prst="rect">
              <a:avLst/>
            </a:prstGeom>
          </p:spPr>
        </p:pic>
      </p:grpSp>
      <p:grpSp>
        <p:nvGrpSpPr>
          <p:cNvPr id="21" name="Group 20">
            <a:extLst>
              <a:ext uri="{FF2B5EF4-FFF2-40B4-BE49-F238E27FC236}">
                <a16:creationId xmlns:a16="http://schemas.microsoft.com/office/drawing/2014/main" id="{2FA5F545-9CA9-4E96-88F9-1C93DFAE20D4}"/>
              </a:ext>
            </a:extLst>
          </p:cNvPr>
          <p:cNvGrpSpPr/>
          <p:nvPr/>
        </p:nvGrpSpPr>
        <p:grpSpPr>
          <a:xfrm>
            <a:off x="208392" y="3069480"/>
            <a:ext cx="8935608" cy="261610"/>
            <a:chOff x="208392" y="3069480"/>
            <a:chExt cx="8935608" cy="261610"/>
          </a:xfrm>
        </p:grpSpPr>
        <p:sp>
          <p:nvSpPr>
            <p:cNvPr id="10" name="TextBox 9">
              <a:extLst>
                <a:ext uri="{FF2B5EF4-FFF2-40B4-BE49-F238E27FC236}">
                  <a16:creationId xmlns:a16="http://schemas.microsoft.com/office/drawing/2014/main" id="{97FE0DCB-9684-4559-8724-B8DE713D13AD}"/>
                </a:ext>
              </a:extLst>
            </p:cNvPr>
            <p:cNvSpPr txBox="1"/>
            <p:nvPr/>
          </p:nvSpPr>
          <p:spPr>
            <a:xfrm>
              <a:off x="208392" y="3069480"/>
              <a:ext cx="4317207" cy="261610"/>
            </a:xfrm>
            <a:prstGeom prst="rect">
              <a:avLst/>
            </a:prstGeom>
            <a:noFill/>
          </p:spPr>
          <p:txBody>
            <a:bodyPr wrap="none" rtlCol="0">
              <a:spAutoFit/>
            </a:bodyPr>
            <a:lstStyle/>
            <a:p>
              <a:r>
                <a:rPr lang="en-US" sz="1100" b="1" dirty="0">
                  <a:solidFill>
                    <a:srgbClr val="FF0000"/>
                  </a:solidFill>
                </a:rPr>
                <a:t>Table 1. Massachusetts ACS Verified Trauma Centers (as of 5/25/2021)</a:t>
              </a:r>
            </a:p>
          </p:txBody>
        </p:sp>
        <p:sp>
          <p:nvSpPr>
            <p:cNvPr id="19" name="TextBox 18">
              <a:extLst>
                <a:ext uri="{FF2B5EF4-FFF2-40B4-BE49-F238E27FC236}">
                  <a16:creationId xmlns:a16="http://schemas.microsoft.com/office/drawing/2014/main" id="{474C086C-A6F9-4C91-962E-49BD0BF8731B}"/>
                </a:ext>
              </a:extLst>
            </p:cNvPr>
            <p:cNvSpPr txBox="1"/>
            <p:nvPr/>
          </p:nvSpPr>
          <p:spPr>
            <a:xfrm>
              <a:off x="4618402" y="3069480"/>
              <a:ext cx="4525598" cy="261610"/>
            </a:xfrm>
            <a:prstGeom prst="rect">
              <a:avLst/>
            </a:prstGeom>
            <a:noFill/>
          </p:spPr>
          <p:txBody>
            <a:bodyPr wrap="none" rtlCol="0">
              <a:spAutoFit/>
            </a:bodyPr>
            <a:lstStyle/>
            <a:p>
              <a:r>
                <a:rPr lang="en-US" sz="1100" b="1" dirty="0">
                  <a:solidFill>
                    <a:srgbClr val="FF0000"/>
                  </a:solidFill>
                </a:rPr>
                <a:t>Figure 1. Trauma Centers in the MA APCD extend beyond MA boundaries*</a:t>
              </a:r>
            </a:p>
          </p:txBody>
        </p:sp>
      </p:grpSp>
    </p:spTree>
    <p:extLst>
      <p:ext uri="{BB962C8B-B14F-4D97-AF65-F5344CB8AC3E}">
        <p14:creationId xmlns:p14="http://schemas.microsoft.com/office/powerpoint/2010/main" val="1543522083"/>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5477</TotalTime>
  <Words>297</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1_Office Theme</vt:lpstr>
      <vt:lpstr>PowerPoint Presentation</vt:lpstr>
    </vt:vector>
  </TitlesOfParts>
  <Company>CHIA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DiGioia</dc:creator>
  <cp:lastModifiedBy>Sylvia Hobbs</cp:lastModifiedBy>
  <cp:revision>183</cp:revision>
  <cp:lastPrinted>2019-07-23T18:41:08Z</cp:lastPrinted>
  <dcterms:created xsi:type="dcterms:W3CDTF">2018-01-09T20:21:29Z</dcterms:created>
  <dcterms:modified xsi:type="dcterms:W3CDTF">2022-02-16T02:54:51Z</dcterms:modified>
</cp:coreProperties>
</file>