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6"/>
  </p:notesMasterIdLst>
  <p:handoutMasterIdLst>
    <p:handoutMasterId r:id="rId7"/>
  </p:handoutMasterIdLst>
  <p:sldIdLst>
    <p:sldId id="359" r:id="rId2"/>
    <p:sldId id="360" r:id="rId3"/>
    <p:sldId id="371" r:id="rId4"/>
    <p:sldId id="372" r:id="rId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yeth, Amy" initials="WA" lastIdx="10" clrIdx="0"/>
  <p:cmAuthor id="2" name="Curley, Scott" initials="C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0054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4" autoAdjust="0"/>
    <p:restoredTop sz="99391" autoAdjust="0"/>
  </p:normalViewPr>
  <p:slideViewPr>
    <p:cSldViewPr snapToGrid="0" snapToObjects="1" showGuides="1">
      <p:cViewPr varScale="1">
        <p:scale>
          <a:sx n="87" d="100"/>
          <a:sy n="87" d="100"/>
        </p:scale>
        <p:origin x="13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2019</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Sheet1!$A$2:$A$10</c:f>
              <c:strCache>
                <c:ptCount val="9"/>
                <c:pt idx="0">
                  <c:v>Part B Only</c:v>
                </c:pt>
                <c:pt idx="1">
                  <c:v>Part C Only</c:v>
                </c:pt>
                <c:pt idx="2">
                  <c:v>Part A Only</c:v>
                </c:pt>
                <c:pt idx="3">
                  <c:v>Part D Only</c:v>
                </c:pt>
                <c:pt idx="4">
                  <c:v>Advantage</c:v>
                </c:pt>
                <c:pt idx="5">
                  <c:v>Part A and B</c:v>
                </c:pt>
                <c:pt idx="6">
                  <c:v>Blank</c:v>
                </c:pt>
                <c:pt idx="7">
                  <c:v>Not Applicable</c:v>
                </c:pt>
                <c:pt idx="8">
                  <c:v>No Medicare Coverage</c:v>
                </c:pt>
              </c:strCache>
            </c:strRef>
          </c:cat>
          <c:val>
            <c:numRef>
              <c:f>Sheet1!$B$2:$B$10</c:f>
              <c:numCache>
                <c:formatCode>0.00%</c:formatCode>
                <c:ptCount val="9"/>
                <c:pt idx="0">
                  <c:v>2.9999999999999997E-4</c:v>
                </c:pt>
                <c:pt idx="1">
                  <c:v>1.1000000000000001E-3</c:v>
                </c:pt>
                <c:pt idx="2">
                  <c:v>1.1999999999999999E-3</c:v>
                </c:pt>
                <c:pt idx="3">
                  <c:v>2.9700000000000001E-2</c:v>
                </c:pt>
                <c:pt idx="4">
                  <c:v>3.78E-2</c:v>
                </c:pt>
                <c:pt idx="5">
                  <c:v>7.9000000000000001E-2</c:v>
                </c:pt>
                <c:pt idx="6">
                  <c:v>7.9699999999999993E-2</c:v>
                </c:pt>
                <c:pt idx="7">
                  <c:v>0.25030000000000002</c:v>
                </c:pt>
                <c:pt idx="8">
                  <c:v>0.52080000000000004</c:v>
                </c:pt>
              </c:numCache>
            </c:numRef>
          </c:val>
          <c:extLst>
            <c:ext xmlns:c16="http://schemas.microsoft.com/office/drawing/2014/chart" uri="{C3380CC4-5D6E-409C-BE32-E72D297353CC}">
              <c16:uniqueId val="{00000000-6CDD-4970-90F1-3E8C68F1FA64}"/>
            </c:ext>
          </c:extLst>
        </c:ser>
        <c:dLbls>
          <c:dLblPos val="outEnd"/>
          <c:showLegendKey val="0"/>
          <c:showVal val="1"/>
          <c:showCatName val="0"/>
          <c:showSerName val="0"/>
          <c:showPercent val="0"/>
          <c:showBubbleSize val="0"/>
        </c:dLbls>
        <c:gapWidth val="115"/>
        <c:overlap val="-20"/>
        <c:axId val="2119761880"/>
        <c:axId val="2119776792"/>
      </c:barChart>
      <c:catAx>
        <c:axId val="2119761880"/>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200" b="1" i="0" u="none" strike="noStrike" kern="1200" baseline="0">
                <a:solidFill>
                  <a:schemeClr val="lt1">
                    <a:lumMod val="85000"/>
                  </a:schemeClr>
                </a:solidFill>
                <a:latin typeface="+mn-lt"/>
                <a:ea typeface="+mn-ea"/>
                <a:cs typeface="+mn-cs"/>
              </a:defRPr>
            </a:pPr>
            <a:endParaRPr lang="en-US"/>
          </a:p>
        </c:txPr>
        <c:crossAx val="2119776792"/>
        <c:crosses val="autoZero"/>
        <c:auto val="1"/>
        <c:lblAlgn val="ctr"/>
        <c:lblOffset val="100"/>
        <c:noMultiLvlLbl val="0"/>
      </c:catAx>
      <c:valAx>
        <c:axId val="2119776792"/>
        <c:scaling>
          <c:orientation val="minMax"/>
        </c:scaling>
        <c:delete val="0"/>
        <c:axPos val="b"/>
        <c:majorGridlines>
          <c:spPr>
            <a:ln w="9525" cap="flat" cmpd="sng" algn="ctr">
              <a:solidFill>
                <a:schemeClr val="lt1">
                  <a:lumMod val="95000"/>
                  <a:alpha val="10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crossAx val="2119761880"/>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2018</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Sheet1!$A$2:$A$10</c:f>
              <c:strCache>
                <c:ptCount val="9"/>
                <c:pt idx="0">
                  <c:v>Part B Only</c:v>
                </c:pt>
                <c:pt idx="1">
                  <c:v>Part C Only</c:v>
                </c:pt>
                <c:pt idx="2">
                  <c:v>Part A Only</c:v>
                </c:pt>
                <c:pt idx="3">
                  <c:v>Part D Only</c:v>
                </c:pt>
                <c:pt idx="4">
                  <c:v>Advantage</c:v>
                </c:pt>
                <c:pt idx="5">
                  <c:v>Part A and B</c:v>
                </c:pt>
                <c:pt idx="6">
                  <c:v>Blank</c:v>
                </c:pt>
                <c:pt idx="7">
                  <c:v>Not Applicable</c:v>
                </c:pt>
                <c:pt idx="8">
                  <c:v>No Medicare Coverage</c:v>
                </c:pt>
              </c:strCache>
            </c:strRef>
          </c:cat>
          <c:val>
            <c:numRef>
              <c:f>Sheet1!$B$2:$B$10</c:f>
              <c:numCache>
                <c:formatCode>0.00%</c:formatCode>
                <c:ptCount val="9"/>
                <c:pt idx="0">
                  <c:v>2.9999999999999997E-4</c:v>
                </c:pt>
                <c:pt idx="1">
                  <c:v>8.9999999999999998E-4</c:v>
                </c:pt>
                <c:pt idx="2">
                  <c:v>1.1999999999999999E-3</c:v>
                </c:pt>
                <c:pt idx="3">
                  <c:v>2.8899999999999999E-2</c:v>
                </c:pt>
                <c:pt idx="4">
                  <c:v>3.4700000000000002E-2</c:v>
                </c:pt>
                <c:pt idx="5">
                  <c:v>7.3999999999999996E-2</c:v>
                </c:pt>
                <c:pt idx="6">
                  <c:v>7.46E-2</c:v>
                </c:pt>
                <c:pt idx="7">
                  <c:v>0.2429</c:v>
                </c:pt>
                <c:pt idx="8">
                  <c:v>0.54249999999999998</c:v>
                </c:pt>
              </c:numCache>
            </c:numRef>
          </c:val>
          <c:extLst>
            <c:ext xmlns:c16="http://schemas.microsoft.com/office/drawing/2014/chart" uri="{C3380CC4-5D6E-409C-BE32-E72D297353CC}">
              <c16:uniqueId val="{00000000-DFBC-4358-A7BE-BAAD7470FD2C}"/>
            </c:ext>
          </c:extLst>
        </c:ser>
        <c:dLbls>
          <c:dLblPos val="outEnd"/>
          <c:showLegendKey val="0"/>
          <c:showVal val="1"/>
          <c:showCatName val="0"/>
          <c:showSerName val="0"/>
          <c:showPercent val="0"/>
          <c:showBubbleSize val="0"/>
        </c:dLbls>
        <c:gapWidth val="115"/>
        <c:overlap val="-20"/>
        <c:axId val="2119815896"/>
        <c:axId val="2119825000"/>
      </c:barChart>
      <c:catAx>
        <c:axId val="2119815896"/>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200" b="1" i="0" u="none" strike="noStrike" kern="1200" baseline="0">
                <a:solidFill>
                  <a:schemeClr val="lt1">
                    <a:lumMod val="85000"/>
                  </a:schemeClr>
                </a:solidFill>
                <a:latin typeface="+mn-lt"/>
                <a:ea typeface="+mn-ea"/>
                <a:cs typeface="+mn-cs"/>
              </a:defRPr>
            </a:pPr>
            <a:endParaRPr lang="en-US"/>
          </a:p>
        </c:txPr>
        <c:crossAx val="2119825000"/>
        <c:crosses val="autoZero"/>
        <c:auto val="1"/>
        <c:lblAlgn val="ctr"/>
        <c:lblOffset val="100"/>
        <c:noMultiLvlLbl val="0"/>
      </c:catAx>
      <c:valAx>
        <c:axId val="2119825000"/>
        <c:scaling>
          <c:orientation val="minMax"/>
        </c:scaling>
        <c:delete val="0"/>
        <c:axPos val="b"/>
        <c:majorGridlines>
          <c:spPr>
            <a:ln w="9525" cap="flat" cmpd="sng" algn="ctr">
              <a:solidFill>
                <a:schemeClr val="lt1">
                  <a:lumMod val="95000"/>
                  <a:alpha val="10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crossAx val="2119815896"/>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2017</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Sheet1!$A$2:$A$10</c:f>
              <c:strCache>
                <c:ptCount val="9"/>
                <c:pt idx="0">
                  <c:v>Part B Only</c:v>
                </c:pt>
                <c:pt idx="1">
                  <c:v>Part C Only</c:v>
                </c:pt>
                <c:pt idx="2">
                  <c:v>Part A Only</c:v>
                </c:pt>
                <c:pt idx="3">
                  <c:v>Part D Only</c:v>
                </c:pt>
                <c:pt idx="4">
                  <c:v>Advantage</c:v>
                </c:pt>
                <c:pt idx="5">
                  <c:v>Part A and B</c:v>
                </c:pt>
                <c:pt idx="6">
                  <c:v>Blank</c:v>
                </c:pt>
                <c:pt idx="7">
                  <c:v>Not Applicable</c:v>
                </c:pt>
                <c:pt idx="8">
                  <c:v>No Medicare Coverage</c:v>
                </c:pt>
              </c:strCache>
            </c:strRef>
          </c:cat>
          <c:val>
            <c:numRef>
              <c:f>Sheet1!$B$2:$B$10</c:f>
              <c:numCache>
                <c:formatCode>0.00%</c:formatCode>
                <c:ptCount val="9"/>
                <c:pt idx="0">
                  <c:v>2.9999999999999997E-4</c:v>
                </c:pt>
                <c:pt idx="1">
                  <c:v>5.9999999999999995E-4</c:v>
                </c:pt>
                <c:pt idx="2">
                  <c:v>1.2999999999999999E-3</c:v>
                </c:pt>
                <c:pt idx="3">
                  <c:v>3.1399999999999997E-2</c:v>
                </c:pt>
                <c:pt idx="4">
                  <c:v>3.1800000000000002E-2</c:v>
                </c:pt>
                <c:pt idx="5">
                  <c:v>7.3899999999999993E-2</c:v>
                </c:pt>
                <c:pt idx="6">
                  <c:v>6.4500000000000002E-2</c:v>
                </c:pt>
                <c:pt idx="7">
                  <c:v>0.2361</c:v>
                </c:pt>
                <c:pt idx="8">
                  <c:v>0.56010000000000004</c:v>
                </c:pt>
              </c:numCache>
            </c:numRef>
          </c:val>
          <c:extLst>
            <c:ext xmlns:c16="http://schemas.microsoft.com/office/drawing/2014/chart" uri="{C3380CC4-5D6E-409C-BE32-E72D297353CC}">
              <c16:uniqueId val="{00000000-FAB2-496E-9798-8F6306272BBA}"/>
            </c:ext>
          </c:extLst>
        </c:ser>
        <c:dLbls>
          <c:dLblPos val="outEnd"/>
          <c:showLegendKey val="0"/>
          <c:showVal val="1"/>
          <c:showCatName val="0"/>
          <c:showSerName val="0"/>
          <c:showPercent val="0"/>
          <c:showBubbleSize val="0"/>
        </c:dLbls>
        <c:gapWidth val="115"/>
        <c:overlap val="-20"/>
        <c:axId val="2119859688"/>
        <c:axId val="2119872664"/>
      </c:barChart>
      <c:catAx>
        <c:axId val="2119859688"/>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200" b="1" i="0" u="none" strike="noStrike" kern="1200" baseline="0">
                <a:solidFill>
                  <a:schemeClr val="lt1">
                    <a:lumMod val="85000"/>
                  </a:schemeClr>
                </a:solidFill>
                <a:latin typeface="+mn-lt"/>
                <a:ea typeface="+mn-ea"/>
                <a:cs typeface="+mn-cs"/>
              </a:defRPr>
            </a:pPr>
            <a:endParaRPr lang="en-US"/>
          </a:p>
        </c:txPr>
        <c:crossAx val="2119872664"/>
        <c:crosses val="autoZero"/>
        <c:auto val="1"/>
        <c:lblAlgn val="ctr"/>
        <c:lblOffset val="100"/>
        <c:noMultiLvlLbl val="0"/>
      </c:catAx>
      <c:valAx>
        <c:axId val="2119872664"/>
        <c:scaling>
          <c:orientation val="minMax"/>
        </c:scaling>
        <c:delete val="0"/>
        <c:axPos val="b"/>
        <c:majorGridlines>
          <c:spPr>
            <a:ln w="9525" cap="flat" cmpd="sng" algn="ctr">
              <a:solidFill>
                <a:schemeClr val="lt1">
                  <a:lumMod val="95000"/>
                  <a:alpha val="10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crossAx val="2119859688"/>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2016</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Sheet1!$A$2:$A$10</c:f>
              <c:strCache>
                <c:ptCount val="9"/>
                <c:pt idx="0">
                  <c:v>Part B Only</c:v>
                </c:pt>
                <c:pt idx="1">
                  <c:v>Part C Only</c:v>
                </c:pt>
                <c:pt idx="2">
                  <c:v>Part A Only</c:v>
                </c:pt>
                <c:pt idx="3">
                  <c:v>Part D Only</c:v>
                </c:pt>
                <c:pt idx="4">
                  <c:v>Advantage</c:v>
                </c:pt>
                <c:pt idx="5">
                  <c:v>Part A and B</c:v>
                </c:pt>
                <c:pt idx="6">
                  <c:v>Blank</c:v>
                </c:pt>
                <c:pt idx="7">
                  <c:v>Not Applicable</c:v>
                </c:pt>
                <c:pt idx="8">
                  <c:v>No Medicare Coverage</c:v>
                </c:pt>
              </c:strCache>
            </c:strRef>
          </c:cat>
          <c:val>
            <c:numRef>
              <c:f>Sheet1!$B$2:$B$10</c:f>
              <c:numCache>
                <c:formatCode>0.00%</c:formatCode>
                <c:ptCount val="9"/>
                <c:pt idx="0">
                  <c:v>2.0000000000000001E-4</c:v>
                </c:pt>
                <c:pt idx="1">
                  <c:v>5.0000000000000001E-4</c:v>
                </c:pt>
                <c:pt idx="2">
                  <c:v>1.2999999999999999E-3</c:v>
                </c:pt>
                <c:pt idx="3">
                  <c:v>1.9E-2</c:v>
                </c:pt>
                <c:pt idx="4">
                  <c:v>4.2999999999999997E-2</c:v>
                </c:pt>
                <c:pt idx="5">
                  <c:v>7.2900000000000006E-2</c:v>
                </c:pt>
                <c:pt idx="6">
                  <c:v>7.3899999999999993E-2</c:v>
                </c:pt>
                <c:pt idx="7">
                  <c:v>0.2349</c:v>
                </c:pt>
                <c:pt idx="8">
                  <c:v>0.55430000000000001</c:v>
                </c:pt>
              </c:numCache>
            </c:numRef>
          </c:val>
          <c:extLst>
            <c:ext xmlns:c16="http://schemas.microsoft.com/office/drawing/2014/chart" uri="{C3380CC4-5D6E-409C-BE32-E72D297353CC}">
              <c16:uniqueId val="{00000000-8F53-47B6-99AA-C30EBD7365F9}"/>
            </c:ext>
          </c:extLst>
        </c:ser>
        <c:dLbls>
          <c:dLblPos val="outEnd"/>
          <c:showLegendKey val="0"/>
          <c:showVal val="1"/>
          <c:showCatName val="0"/>
          <c:showSerName val="0"/>
          <c:showPercent val="0"/>
          <c:showBubbleSize val="0"/>
        </c:dLbls>
        <c:gapWidth val="115"/>
        <c:overlap val="-20"/>
        <c:axId val="2119907352"/>
        <c:axId val="2119916456"/>
      </c:barChart>
      <c:catAx>
        <c:axId val="2119907352"/>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200" b="1" i="0" u="none" strike="noStrike" kern="1200" baseline="0">
                <a:solidFill>
                  <a:schemeClr val="lt1">
                    <a:lumMod val="85000"/>
                  </a:schemeClr>
                </a:solidFill>
                <a:latin typeface="+mn-lt"/>
                <a:ea typeface="+mn-ea"/>
                <a:cs typeface="+mn-cs"/>
              </a:defRPr>
            </a:pPr>
            <a:endParaRPr lang="en-US"/>
          </a:p>
        </c:txPr>
        <c:crossAx val="2119916456"/>
        <c:crosses val="autoZero"/>
        <c:auto val="1"/>
        <c:lblAlgn val="ctr"/>
        <c:lblOffset val="100"/>
        <c:noMultiLvlLbl val="0"/>
      </c:catAx>
      <c:valAx>
        <c:axId val="2119916456"/>
        <c:scaling>
          <c:orientation val="minMax"/>
        </c:scaling>
        <c:delete val="0"/>
        <c:axPos val="b"/>
        <c:majorGridlines>
          <c:spPr>
            <a:ln w="9525" cap="flat" cmpd="sng" algn="ctr">
              <a:solidFill>
                <a:schemeClr val="lt1">
                  <a:lumMod val="95000"/>
                  <a:alpha val="10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crossAx val="2119907352"/>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64B5B5A-35CA-47A7-A939-85D0392BE8B0}" type="datetimeFigureOut">
              <a:rPr lang="en-US" smtClean="0"/>
              <a:t>2/21/2022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7A031CC-D268-4AB4-ADE9-6A894518A811}" type="slidenum">
              <a:rPr lang="en-US" smtClean="0"/>
              <a:t>‹#›</a:t>
            </a:fld>
            <a:endParaRPr lang="en-US" dirty="0"/>
          </a:p>
        </p:txBody>
      </p:sp>
    </p:spTree>
    <p:extLst>
      <p:ext uri="{BB962C8B-B14F-4D97-AF65-F5344CB8AC3E}">
        <p14:creationId xmlns:p14="http://schemas.microsoft.com/office/powerpoint/2010/main" val="3030819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38486FE-A5DD-4311-AFBA-6655621CCDF4}" type="datetimeFigureOut">
              <a:rPr lang="en-US" smtClean="0"/>
              <a:t>2/21/2022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EC809B1-F9BB-4DFF-A65F-C33C0E523AA7}" type="slidenum">
              <a:rPr lang="en-US" smtClean="0"/>
              <a:t>‹#›</a:t>
            </a:fld>
            <a:endParaRPr lang="en-US" dirty="0"/>
          </a:p>
        </p:txBody>
      </p:sp>
    </p:spTree>
    <p:extLst>
      <p:ext uri="{BB962C8B-B14F-4D97-AF65-F5344CB8AC3E}">
        <p14:creationId xmlns:p14="http://schemas.microsoft.com/office/powerpoint/2010/main" val="52053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C809B1-F9BB-4DFF-A65F-C33C0E523AA7}"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3645825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9431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99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36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53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550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55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8489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3190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946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248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201A65-34FF-4624-A5E9-3E638541810D}"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30F4A9-C1E7-4F0E-ABE5-F714C882C8A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014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11201A65-34FF-4624-A5E9-3E638541810D}" type="datetimeFigureOut">
              <a:rPr lang="en-US" smtClean="0">
                <a:solidFill>
                  <a:prstClr val="black">
                    <a:tint val="75000"/>
                  </a:prstClr>
                </a:solidFill>
              </a:rPr>
              <a:pPr defTabSz="914400"/>
              <a:t>2/21/2022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8130F4A9-C1E7-4F0E-ABE5-F714C882C8AB}"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54144729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401" y="94784"/>
            <a:ext cx="7396701" cy="1015663"/>
          </a:xfrm>
          <a:prstGeom prst="rect">
            <a:avLst/>
          </a:prstGeom>
        </p:spPr>
        <p:txBody>
          <a:bodyPr wrap="square">
            <a:spAutoFit/>
          </a:bodyPr>
          <a:lstStyle/>
          <a:p>
            <a:pPr defTabSz="914400">
              <a:spcBef>
                <a:spcPct val="0"/>
              </a:spcBef>
            </a:pPr>
            <a:r>
              <a:rPr lang="en-US" sz="1500" b="1" u="sng" dirty="0">
                <a:solidFill>
                  <a:srgbClr val="0070C0"/>
                </a:solidFill>
                <a:latin typeface="Calibri Light" panose="020F0302020204030204"/>
              </a:rPr>
              <a:t>Question</a:t>
            </a:r>
            <a:r>
              <a:rPr lang="en-US" sz="1500" b="1" dirty="0">
                <a:solidFill>
                  <a:srgbClr val="0070C0"/>
                </a:solidFill>
                <a:latin typeface="Calibri Light" panose="020F0302020204030204"/>
              </a:rPr>
              <a:t>: MA APCD release 7.0 documentation indicates Medicare data is released only to government agencies. However, the MA APCD submission guides include product codes for Medicare. Is commercial carrier Medicare data available to non-government applicants?  What type of Medicare products are included in the MA APCD and on how many beneficiaries?</a:t>
            </a:r>
          </a:p>
        </p:txBody>
      </p:sp>
      <p:grpSp>
        <p:nvGrpSpPr>
          <p:cNvPr id="3" name="Group 2"/>
          <p:cNvGrpSpPr/>
          <p:nvPr/>
        </p:nvGrpSpPr>
        <p:grpSpPr>
          <a:xfrm>
            <a:off x="7360496" y="155471"/>
            <a:ext cx="1780309" cy="962127"/>
            <a:chOff x="7280989" y="236620"/>
            <a:chExt cx="1863011" cy="954107"/>
          </a:xfrm>
        </p:grpSpPr>
        <p:sp>
          <p:nvSpPr>
            <p:cNvPr id="8" name="TextBox 7"/>
            <p:cNvSpPr txBox="1"/>
            <p:nvPr/>
          </p:nvSpPr>
          <p:spPr>
            <a:xfrm>
              <a:off x="7280989" y="236620"/>
              <a:ext cx="1863011" cy="954107"/>
            </a:xfrm>
            <a:prstGeom prst="rect">
              <a:avLst/>
            </a:prstGeom>
            <a:noFill/>
            <a:ln>
              <a:noFill/>
            </a:ln>
          </p:spPr>
          <p:txBody>
            <a:bodyPr wrap="none" rtlCol="0">
              <a:spAutoFit/>
            </a:bodyPr>
            <a:lstStyle/>
            <a:p>
              <a:pPr algn="ctr" defTabSz="914400"/>
              <a:r>
                <a:rPr lang="en-US" sz="2800" b="1" dirty="0">
                  <a:solidFill>
                    <a:srgbClr val="0070C0"/>
                  </a:solidFill>
                </a:rPr>
                <a:t>MEDICARE </a:t>
              </a:r>
            </a:p>
            <a:p>
              <a:pPr algn="ctr" defTabSz="914400"/>
              <a:r>
                <a:rPr lang="en-US" sz="2800" b="1" dirty="0">
                  <a:solidFill>
                    <a:srgbClr val="0070C0"/>
                  </a:solidFill>
                </a:rPr>
                <a:t>DATA</a:t>
              </a:r>
            </a:p>
          </p:txBody>
        </p:sp>
        <p:cxnSp>
          <p:nvCxnSpPr>
            <p:cNvPr id="10" name="Straight Connector 9"/>
            <p:cNvCxnSpPr/>
            <p:nvPr/>
          </p:nvCxnSpPr>
          <p:spPr>
            <a:xfrm>
              <a:off x="7356764" y="236620"/>
              <a:ext cx="164176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356764" y="1116383"/>
              <a:ext cx="1641763"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109118" y="1067145"/>
            <a:ext cx="8936338" cy="1600438"/>
          </a:xfrm>
          <a:prstGeom prst="rect">
            <a:avLst/>
          </a:prstGeom>
          <a:noFill/>
        </p:spPr>
        <p:txBody>
          <a:bodyPr wrap="square" rtlCol="0">
            <a:spAutoFit/>
          </a:bodyPr>
          <a:lstStyle/>
          <a:p>
            <a:pPr defTabSz="914400"/>
            <a:r>
              <a:rPr lang="en-US" sz="1400" b="1" i="1" u="sng" dirty="0">
                <a:solidFill>
                  <a:prstClr val="black"/>
                </a:solidFill>
              </a:rPr>
              <a:t>Answer</a:t>
            </a:r>
            <a:r>
              <a:rPr lang="en-US" sz="1400" b="1" i="1" dirty="0">
                <a:solidFill>
                  <a:prstClr val="black"/>
                </a:solidFill>
              </a:rPr>
              <a:t>: </a:t>
            </a:r>
            <a:r>
              <a:rPr lang="en-US" sz="1400" i="1" dirty="0">
                <a:solidFill>
                  <a:prstClr val="black"/>
                </a:solidFill>
              </a:rPr>
              <a:t>CHIA receives Medicare data (“Original Medicare”) from the Centers for Medicare &amp; Medicaid Services (CMS) under a Data Use Agreement (DUA). Under terms of the DUA, CHIA only releases Original Medicare data to government* applicants.  Original Medicare beneficiaries can obtain supplemental coverage through commercial carriers and have the option of receiving Medicare through commercial carrier “Medicare Advantage” plans which can include hospital, medical and pharmacy benefits.  </a:t>
            </a:r>
            <a:r>
              <a:rPr lang="en-US" sz="1400" b="1" i="1" dirty="0">
                <a:solidFill>
                  <a:prstClr val="black"/>
                </a:solidFill>
              </a:rPr>
              <a:t>Claims data from </a:t>
            </a:r>
            <a:r>
              <a:rPr lang="en-US" sz="1400" b="1" i="1" u="sng" dirty="0">
                <a:solidFill>
                  <a:prstClr val="black"/>
                </a:solidFill>
              </a:rPr>
              <a:t>commercial carrier supplemental coverage</a:t>
            </a:r>
            <a:r>
              <a:rPr lang="en-US" sz="1400" b="1" i="1" dirty="0">
                <a:solidFill>
                  <a:prstClr val="black"/>
                </a:solidFill>
              </a:rPr>
              <a:t>, </a:t>
            </a:r>
            <a:r>
              <a:rPr lang="en-US" sz="1400" b="1" i="1" u="sng" dirty="0">
                <a:solidFill>
                  <a:prstClr val="black"/>
                </a:solidFill>
              </a:rPr>
              <a:t>pharmacy benefit managers</a:t>
            </a:r>
            <a:r>
              <a:rPr lang="en-US" sz="1400" b="1" i="1" dirty="0">
                <a:solidFill>
                  <a:prstClr val="black"/>
                </a:solidFill>
              </a:rPr>
              <a:t>, and </a:t>
            </a:r>
            <a:r>
              <a:rPr lang="en-US" sz="1400" b="1" i="1" u="sng" dirty="0">
                <a:solidFill>
                  <a:prstClr val="black"/>
                </a:solidFill>
              </a:rPr>
              <a:t>Medicare Advantage plans </a:t>
            </a:r>
            <a:r>
              <a:rPr lang="en-US" sz="1400" b="1" i="1" dirty="0">
                <a:solidFill>
                  <a:prstClr val="black"/>
                </a:solidFill>
              </a:rPr>
              <a:t>submitted to the MA APCD are available to all applicants</a:t>
            </a:r>
            <a:r>
              <a:rPr lang="en-US" sz="1400" i="1" dirty="0">
                <a:solidFill>
                  <a:prstClr val="black"/>
                </a:solidFill>
              </a:rPr>
              <a:t>.  According to CMS’s 2019 product guide **,  the difference between Original Medicare and Medicare Advantage products is as follows:</a:t>
            </a:r>
          </a:p>
        </p:txBody>
      </p:sp>
      <p:grpSp>
        <p:nvGrpSpPr>
          <p:cNvPr id="22" name="Group 21"/>
          <p:cNvGrpSpPr/>
          <p:nvPr/>
        </p:nvGrpSpPr>
        <p:grpSpPr>
          <a:xfrm>
            <a:off x="47486" y="2608466"/>
            <a:ext cx="9085234" cy="4249534"/>
            <a:chOff x="0" y="2994491"/>
            <a:chExt cx="9085234" cy="4249534"/>
          </a:xfrm>
        </p:grpSpPr>
        <p:grpSp>
          <p:nvGrpSpPr>
            <p:cNvPr id="7" name="Group 6"/>
            <p:cNvGrpSpPr/>
            <p:nvPr/>
          </p:nvGrpSpPr>
          <p:grpSpPr>
            <a:xfrm>
              <a:off x="0" y="2994491"/>
              <a:ext cx="9085234" cy="4249534"/>
              <a:chOff x="0" y="2994491"/>
              <a:chExt cx="9085234" cy="4249534"/>
            </a:xfrm>
          </p:grpSpPr>
          <p:grpSp>
            <p:nvGrpSpPr>
              <p:cNvPr id="4" name="Group 3"/>
              <p:cNvGrpSpPr/>
              <p:nvPr/>
            </p:nvGrpSpPr>
            <p:grpSpPr>
              <a:xfrm>
                <a:off x="0" y="3564963"/>
                <a:ext cx="9085234" cy="3679062"/>
                <a:chOff x="0" y="3564963"/>
                <a:chExt cx="9085234" cy="3679062"/>
              </a:xfrm>
            </p:grpSpPr>
            <p:sp>
              <p:nvSpPr>
                <p:cNvPr id="14" name="TextBox 13"/>
                <p:cNvSpPr txBox="1"/>
                <p:nvPr/>
              </p:nvSpPr>
              <p:spPr>
                <a:xfrm>
                  <a:off x="4131445" y="6874693"/>
                  <a:ext cx="4866525" cy="369332"/>
                </a:xfrm>
                <a:prstGeom prst="rect">
                  <a:avLst/>
                </a:prstGeom>
                <a:noFill/>
              </p:spPr>
              <p:txBody>
                <a:bodyPr wrap="square" rtlCol="0">
                  <a:spAutoFit/>
                </a:bodyPr>
                <a:lstStyle/>
                <a:p>
                  <a:pPr defTabSz="914400"/>
                  <a:r>
                    <a:rPr lang="en-US" sz="900" dirty="0">
                      <a:solidFill>
                        <a:prstClr val="black"/>
                      </a:solidFill>
                    </a:rPr>
                    <a:t>Note: *  Government agencies are limited Massachusetts state agencies and Federal agencies</a:t>
                  </a:r>
                </a:p>
                <a:p>
                  <a:pPr defTabSz="914400"/>
                  <a:r>
                    <a:rPr lang="en-US" sz="900" i="1" dirty="0">
                      <a:solidFill>
                        <a:prstClr val="black"/>
                      </a:solidFill>
                    </a:rPr>
                    <a:t>         ** Understanding Medicare Advantage Plans, CMS Product No. 12026, Sept. 2019 </a:t>
                  </a:r>
                </a:p>
              </p:txBody>
            </p:sp>
            <p:sp>
              <p:nvSpPr>
                <p:cNvPr id="16" name="Rectangle 15"/>
                <p:cNvSpPr/>
                <p:nvPr/>
              </p:nvSpPr>
              <p:spPr>
                <a:xfrm>
                  <a:off x="0" y="3597912"/>
                  <a:ext cx="4488873" cy="938719"/>
                </a:xfrm>
                <a:prstGeom prst="rect">
                  <a:avLst/>
                </a:prstGeom>
              </p:spPr>
              <p:txBody>
                <a:bodyPr wrap="square">
                  <a:spAutoFit/>
                </a:bodyPr>
                <a:lstStyle/>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Medicare Part A (Hospital Insurance)</a:t>
                  </a:r>
                </a:p>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Medicare Part B (Medical Insurance)</a:t>
                  </a:r>
                </a:p>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Beneficiaries can add Medicare Part D (Drug Coverage). </a:t>
                  </a:r>
                </a:p>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Beneficiaries can use any doctor or hospital that takes Medicare, anywhere in the U.S.</a:t>
                  </a:r>
                </a:p>
              </p:txBody>
            </p:sp>
            <p:sp>
              <p:nvSpPr>
                <p:cNvPr id="17" name="Rectangle 16"/>
                <p:cNvSpPr/>
                <p:nvPr/>
              </p:nvSpPr>
              <p:spPr>
                <a:xfrm>
                  <a:off x="4585970" y="3597912"/>
                  <a:ext cx="4499264" cy="1277273"/>
                </a:xfrm>
                <a:prstGeom prst="rect">
                  <a:avLst/>
                </a:prstGeom>
              </p:spPr>
              <p:txBody>
                <a:bodyPr wrap="square">
                  <a:spAutoFit/>
                </a:bodyPr>
                <a:lstStyle/>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Medicare Advantage is an “all in one” alternative to Original Medicare. These “bundled” plans include Part A, Part B, and usually Part D. </a:t>
                  </a:r>
                </a:p>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In most cases, beneficiaries need to use doctors who are in the plan’s network.</a:t>
                  </a:r>
                </a:p>
                <a:p>
                  <a:pPr marL="171450" indent="-171450" defTabSz="91440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Most plans offer extra benefits that Original Medicare doesn’t cover— like vision, hearing, dental, and more.</a:t>
                  </a:r>
                </a:p>
              </p:txBody>
            </p:sp>
            <p:pic>
              <p:nvPicPr>
                <p:cNvPr id="19" name="Picture 18"/>
                <p:cNvPicPr>
                  <a:picLocks noChangeAspect="1"/>
                </p:cNvPicPr>
                <p:nvPr/>
              </p:nvPicPr>
              <p:blipFill rotWithShape="1">
                <a:blip r:embed="rId2"/>
                <a:srcRect l="51705" t="42556" r="32727" b="31096"/>
                <a:stretch/>
              </p:blipFill>
              <p:spPr>
                <a:xfrm>
                  <a:off x="5665165" y="5026641"/>
                  <a:ext cx="1799087" cy="1712706"/>
                </a:xfrm>
                <a:prstGeom prst="rect">
                  <a:avLst/>
                </a:prstGeom>
              </p:spPr>
            </p:pic>
            <p:cxnSp>
              <p:nvCxnSpPr>
                <p:cNvPr id="5" name="Straight Connector 4"/>
                <p:cNvCxnSpPr/>
                <p:nvPr/>
              </p:nvCxnSpPr>
              <p:spPr>
                <a:xfrm>
                  <a:off x="103556" y="3564963"/>
                  <a:ext cx="8825111" cy="0"/>
                </a:xfrm>
                <a:prstGeom prst="line">
                  <a:avLst/>
                </a:prstGeom>
                <a:ln w="79375"/>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39401" y="2994491"/>
                <a:ext cx="4185761" cy="584775"/>
              </a:xfrm>
              <a:prstGeom prst="rect">
                <a:avLst/>
              </a:prstGeom>
              <a:noFill/>
            </p:spPr>
            <p:txBody>
              <a:bodyPr wrap="none" rtlCol="0">
                <a:spAutoFit/>
              </a:bodyPr>
              <a:lstStyle/>
              <a:p>
                <a:pPr algn="ctr" defTabSz="914400"/>
                <a:r>
                  <a:rPr lang="en-US" dirty="0">
                    <a:solidFill>
                      <a:srgbClr val="FF0000"/>
                    </a:solidFill>
                    <a:latin typeface="Arial Black" panose="020B0A04020102020204" pitchFamily="34" charset="0"/>
                  </a:rPr>
                  <a:t>Original Medicare </a:t>
                </a:r>
              </a:p>
              <a:p>
                <a:pPr algn="ctr" defTabSz="914400"/>
                <a:r>
                  <a:rPr lang="en-US" sz="1200" i="1" dirty="0">
                    <a:solidFill>
                      <a:srgbClr val="FF0000"/>
                    </a:solidFill>
                    <a:latin typeface="Arial" panose="020B0604020202020204" pitchFamily="34" charset="0"/>
                    <a:cs typeface="Arial" panose="020B0604020202020204" pitchFamily="34" charset="0"/>
                  </a:rPr>
                  <a:t>(separate extract available only to government</a:t>
                </a:r>
                <a:r>
                  <a:rPr lang="en-US" sz="1400" i="1" dirty="0">
                    <a:solidFill>
                      <a:srgbClr val="FF0000"/>
                    </a:solidFill>
                    <a:latin typeface="Arial" panose="020B0604020202020204" pitchFamily="34" charset="0"/>
                    <a:cs typeface="Arial" panose="020B0604020202020204" pitchFamily="34" charset="0"/>
                  </a:rPr>
                  <a:t>*</a:t>
                </a:r>
                <a:r>
                  <a:rPr lang="en-US" sz="1200" i="1" dirty="0">
                    <a:solidFill>
                      <a:srgbClr val="FF0000"/>
                    </a:solidFill>
                    <a:latin typeface="Arial" panose="020B0604020202020204" pitchFamily="34" charset="0"/>
                    <a:cs typeface="Arial" panose="020B0604020202020204" pitchFamily="34" charset="0"/>
                  </a:rPr>
                  <a:t> applicants)</a:t>
                </a:r>
              </a:p>
            </p:txBody>
          </p:sp>
          <p:sp>
            <p:nvSpPr>
              <p:cNvPr id="21" name="TextBox 20"/>
              <p:cNvSpPr txBox="1"/>
              <p:nvPr/>
            </p:nvSpPr>
            <p:spPr>
              <a:xfrm>
                <a:off x="4952887" y="2994491"/>
                <a:ext cx="3752759" cy="553998"/>
              </a:xfrm>
              <a:prstGeom prst="rect">
                <a:avLst/>
              </a:prstGeom>
              <a:noFill/>
            </p:spPr>
            <p:txBody>
              <a:bodyPr wrap="none" rtlCol="0">
                <a:spAutoFit/>
              </a:bodyPr>
              <a:lstStyle/>
              <a:p>
                <a:pPr algn="ctr" defTabSz="914400"/>
                <a:r>
                  <a:rPr lang="en-US" dirty="0">
                    <a:solidFill>
                      <a:srgbClr val="FF0000"/>
                    </a:solidFill>
                    <a:latin typeface="Arial Black" panose="020B0A04020102020204" pitchFamily="34" charset="0"/>
                  </a:rPr>
                  <a:t>Medicare Advantage</a:t>
                </a:r>
              </a:p>
              <a:p>
                <a:pPr algn="ctr" defTabSz="914400"/>
                <a:r>
                  <a:rPr lang="en-US" sz="1200" i="1" dirty="0">
                    <a:solidFill>
                      <a:srgbClr val="FF0000"/>
                    </a:solidFill>
                    <a:latin typeface="Arial" panose="020B0604020202020204" pitchFamily="34" charset="0"/>
                    <a:cs typeface="Arial" panose="020B0604020202020204" pitchFamily="34" charset="0"/>
                  </a:rPr>
                  <a:t>(included in the MA APCD available to all applicants)</a:t>
                </a:r>
              </a:p>
            </p:txBody>
          </p:sp>
        </p:grpSp>
        <p:cxnSp>
          <p:nvCxnSpPr>
            <p:cNvPr id="11" name="Straight Connector 10"/>
            <p:cNvCxnSpPr/>
            <p:nvPr/>
          </p:nvCxnSpPr>
          <p:spPr>
            <a:xfrm>
              <a:off x="4476514" y="3597912"/>
              <a:ext cx="0" cy="286675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3" name="Picture 22"/>
          <p:cNvPicPr>
            <a:picLocks noChangeAspect="1"/>
          </p:cNvPicPr>
          <p:nvPr/>
        </p:nvPicPr>
        <p:blipFill rotWithShape="1">
          <a:blip r:embed="rId3"/>
          <a:srcRect l="21136" t="19427" r="52955" b="21112"/>
          <a:stretch/>
        </p:blipFill>
        <p:spPr>
          <a:xfrm>
            <a:off x="648747" y="4075818"/>
            <a:ext cx="2063280" cy="2663561"/>
          </a:xfrm>
          <a:prstGeom prst="rect">
            <a:avLst/>
          </a:prstGeom>
        </p:spPr>
      </p:pic>
      <p:sp>
        <p:nvSpPr>
          <p:cNvPr id="24" name="Rectangle 23"/>
          <p:cNvSpPr/>
          <p:nvPr/>
        </p:nvSpPr>
        <p:spPr>
          <a:xfrm>
            <a:off x="860248" y="5448811"/>
            <a:ext cx="3175858" cy="129056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25" name="TextBox 24"/>
          <p:cNvSpPr txBox="1"/>
          <p:nvPr/>
        </p:nvSpPr>
        <p:spPr>
          <a:xfrm>
            <a:off x="2433585" y="5624735"/>
            <a:ext cx="1673933" cy="938719"/>
          </a:xfrm>
          <a:prstGeom prst="rect">
            <a:avLst/>
          </a:prstGeom>
          <a:noFill/>
        </p:spPr>
        <p:txBody>
          <a:bodyPr wrap="square" rtlCol="0">
            <a:spAutoFit/>
          </a:bodyPr>
          <a:lstStyle/>
          <a:p>
            <a:pPr defTabSz="914400"/>
            <a:r>
              <a:rPr lang="en-US" sz="1100" i="1" dirty="0">
                <a:solidFill>
                  <a:srgbClr val="FF0000"/>
                </a:solidFill>
              </a:rPr>
              <a:t>Note: Supplemental coverage submitted by commercial carriers directly to MA APCD is available to all applicants</a:t>
            </a:r>
          </a:p>
        </p:txBody>
      </p:sp>
    </p:spTree>
    <p:extLst>
      <p:ext uri="{BB962C8B-B14F-4D97-AF65-F5344CB8AC3E}">
        <p14:creationId xmlns:p14="http://schemas.microsoft.com/office/powerpoint/2010/main" val="1007596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7601805" y="124946"/>
            <a:ext cx="1422772" cy="685546"/>
            <a:chOff x="7356764" y="236620"/>
            <a:chExt cx="1665733" cy="879763"/>
          </a:xfrm>
        </p:grpSpPr>
        <p:sp>
          <p:nvSpPr>
            <p:cNvPr id="8" name="TextBox 7"/>
            <p:cNvSpPr txBox="1"/>
            <p:nvPr/>
          </p:nvSpPr>
          <p:spPr>
            <a:xfrm>
              <a:off x="7402494" y="236620"/>
              <a:ext cx="1620003" cy="811864"/>
            </a:xfrm>
            <a:prstGeom prst="rect">
              <a:avLst/>
            </a:prstGeom>
            <a:noFill/>
            <a:ln>
              <a:noFill/>
            </a:ln>
          </p:spPr>
          <p:txBody>
            <a:bodyPr wrap="none" rtlCol="0">
              <a:spAutoFit/>
            </a:bodyPr>
            <a:lstStyle/>
            <a:p>
              <a:pPr algn="ctr" defTabSz="914400"/>
              <a:r>
                <a:rPr lang="en-US" sz="2000" b="1" dirty="0">
                  <a:solidFill>
                    <a:srgbClr val="0070C0"/>
                  </a:solidFill>
                </a:rPr>
                <a:t>MEDICARE </a:t>
              </a:r>
            </a:p>
            <a:p>
              <a:pPr algn="ctr" defTabSz="914400"/>
              <a:r>
                <a:rPr lang="en-US" sz="2000" b="1" dirty="0">
                  <a:solidFill>
                    <a:srgbClr val="0070C0"/>
                  </a:solidFill>
                </a:rPr>
                <a:t>DATA</a:t>
              </a:r>
            </a:p>
          </p:txBody>
        </p:sp>
        <p:cxnSp>
          <p:nvCxnSpPr>
            <p:cNvPr id="10" name="Straight Connector 9"/>
            <p:cNvCxnSpPr/>
            <p:nvPr/>
          </p:nvCxnSpPr>
          <p:spPr>
            <a:xfrm>
              <a:off x="7356764" y="236620"/>
              <a:ext cx="164176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356764" y="1116383"/>
              <a:ext cx="1641763"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35896" y="76545"/>
            <a:ext cx="7455270" cy="907941"/>
          </a:xfrm>
          <a:prstGeom prst="rect">
            <a:avLst/>
          </a:prstGeom>
          <a:noFill/>
        </p:spPr>
        <p:txBody>
          <a:bodyPr wrap="square" rtlCol="0">
            <a:spAutoFit/>
          </a:bodyPr>
          <a:lstStyle/>
          <a:p>
            <a:pPr defTabSz="914400"/>
            <a:r>
              <a:rPr lang="en-US" sz="1400" b="1" i="1" u="sng" dirty="0">
                <a:solidFill>
                  <a:prstClr val="black"/>
                </a:solidFill>
              </a:rPr>
              <a:t>Answer</a:t>
            </a:r>
            <a:r>
              <a:rPr lang="en-US" sz="1400" i="1" dirty="0">
                <a:solidFill>
                  <a:prstClr val="black"/>
                </a:solidFill>
              </a:rPr>
              <a:t> (continued)</a:t>
            </a:r>
            <a:r>
              <a:rPr lang="en-US" sz="1400" b="1" i="1" dirty="0">
                <a:solidFill>
                  <a:prstClr val="black"/>
                </a:solidFill>
              </a:rPr>
              <a:t>: </a:t>
            </a:r>
            <a:r>
              <a:rPr lang="en-US" sz="1300" i="1" dirty="0">
                <a:solidFill>
                  <a:prstClr val="black"/>
                </a:solidFill>
              </a:rPr>
              <a:t>To gauge  the number of beneficiaries who have any type of commercial Medicare products in the MA APCD as a proportion of the Massachusetts population,  we assessed both medical coverage of the entire population as a proportion of the Census population and coverage for any Medicare product types as a proportion of the population 65 and older.</a:t>
            </a:r>
          </a:p>
        </p:txBody>
      </p:sp>
      <p:graphicFrame>
        <p:nvGraphicFramePr>
          <p:cNvPr id="4" name="Table 3"/>
          <p:cNvGraphicFramePr>
            <a:graphicFrameLocks noGrp="1"/>
          </p:cNvGraphicFramePr>
          <p:nvPr/>
        </p:nvGraphicFramePr>
        <p:xfrm>
          <a:off x="1215695" y="2831680"/>
          <a:ext cx="5815545" cy="1465580"/>
        </p:xfrm>
        <a:graphic>
          <a:graphicData uri="http://schemas.openxmlformats.org/drawingml/2006/table">
            <a:tbl>
              <a:tblPr firstRow="1" firstCol="1" bandRow="1">
                <a:tableStyleId>{5C22544A-7EE6-4342-B048-85BDC9FD1C3A}</a:tableStyleId>
              </a:tblPr>
              <a:tblGrid>
                <a:gridCol w="587550">
                  <a:extLst>
                    <a:ext uri="{9D8B030D-6E8A-4147-A177-3AD203B41FA5}">
                      <a16:colId xmlns:a16="http://schemas.microsoft.com/office/drawing/2014/main" val="20000"/>
                    </a:ext>
                  </a:extLst>
                </a:gridCol>
                <a:gridCol w="1037239">
                  <a:extLst>
                    <a:ext uri="{9D8B030D-6E8A-4147-A177-3AD203B41FA5}">
                      <a16:colId xmlns:a16="http://schemas.microsoft.com/office/drawing/2014/main" val="20001"/>
                    </a:ext>
                  </a:extLst>
                </a:gridCol>
                <a:gridCol w="1101436">
                  <a:extLst>
                    <a:ext uri="{9D8B030D-6E8A-4147-A177-3AD203B41FA5}">
                      <a16:colId xmlns:a16="http://schemas.microsoft.com/office/drawing/2014/main" val="20002"/>
                    </a:ext>
                  </a:extLst>
                </a:gridCol>
                <a:gridCol w="1725248">
                  <a:extLst>
                    <a:ext uri="{9D8B030D-6E8A-4147-A177-3AD203B41FA5}">
                      <a16:colId xmlns:a16="http://schemas.microsoft.com/office/drawing/2014/main" val="20003"/>
                    </a:ext>
                  </a:extLst>
                </a:gridCol>
                <a:gridCol w="1364072">
                  <a:extLst>
                    <a:ext uri="{9D8B030D-6E8A-4147-A177-3AD203B41FA5}">
                      <a16:colId xmlns:a16="http://schemas.microsoft.com/office/drawing/2014/main" val="20004"/>
                    </a:ext>
                  </a:extLst>
                </a:gridCol>
              </a:tblGrid>
              <a:tr h="529068">
                <a:tc>
                  <a:txBody>
                    <a:bodyPr/>
                    <a:lstStyle/>
                    <a:p>
                      <a:pPr marL="0" marR="0" algn="ctr">
                        <a:lnSpc>
                          <a:spcPct val="107000"/>
                        </a:lnSpc>
                        <a:spcBef>
                          <a:spcPts val="0"/>
                        </a:spcBef>
                        <a:spcAft>
                          <a:spcPts val="0"/>
                        </a:spcAft>
                      </a:pPr>
                      <a:r>
                        <a:rPr lang="en-US" sz="1100" dirty="0">
                          <a:effectLst/>
                        </a:rPr>
                        <a:t>Year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rPr>
                        <a:t>MA Census Population 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rPr>
                        <a:t>MA</a:t>
                      </a:r>
                      <a:r>
                        <a:rPr lang="en-US" sz="1100" baseline="0" dirty="0">
                          <a:effectLst/>
                        </a:rPr>
                        <a:t> </a:t>
                      </a:r>
                      <a:r>
                        <a:rPr lang="en-US" sz="1100" dirty="0">
                          <a:effectLst/>
                        </a:rPr>
                        <a:t> Residents***</a:t>
                      </a:r>
                    </a:p>
                    <a:p>
                      <a:pPr marL="0" marR="0" algn="ctr">
                        <a:lnSpc>
                          <a:spcPct val="107000"/>
                        </a:lnSpc>
                        <a:spcBef>
                          <a:spcPts val="0"/>
                        </a:spcBef>
                        <a:spcAft>
                          <a:spcPts val="0"/>
                        </a:spcAft>
                      </a:pPr>
                      <a:r>
                        <a:rPr lang="en-US" sz="1100" dirty="0">
                          <a:effectLst/>
                        </a:rPr>
                        <a:t> in APCD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rPr>
                        <a:t>MA Census Insured** Population Estimate (Under Age 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rPr>
                        <a:t>MA</a:t>
                      </a:r>
                      <a:r>
                        <a:rPr lang="en-US" sz="1100" baseline="0" dirty="0">
                          <a:effectLst/>
                        </a:rPr>
                        <a:t> </a:t>
                      </a:r>
                      <a:r>
                        <a:rPr lang="en-US" sz="1100" dirty="0">
                          <a:effectLst/>
                        </a:rPr>
                        <a:t>Residents*** APCD (Under Age 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extLst>
                  <a:ext uri="{0D108BD9-81ED-4DB2-BD59-A6C34878D82A}">
                    <a16:rowId xmlns:a16="http://schemas.microsoft.com/office/drawing/2014/main" val="10000"/>
                  </a:ext>
                </a:extLst>
              </a:tr>
              <a:tr h="175001">
                <a:tc>
                  <a:txBody>
                    <a:bodyPr/>
                    <a:lstStyle/>
                    <a:p>
                      <a:pPr marL="0" marR="0" algn="r">
                        <a:lnSpc>
                          <a:spcPct val="107000"/>
                        </a:lnSpc>
                        <a:spcBef>
                          <a:spcPts val="0"/>
                        </a:spcBef>
                        <a:spcAft>
                          <a:spcPts val="0"/>
                        </a:spcAft>
                      </a:pPr>
                      <a:r>
                        <a:rPr lang="en-US" sz="1200" dirty="0">
                          <a:effectLst/>
                        </a:rPr>
                        <a:t>2013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6,613,654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6,637,940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5,662,008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a:effectLst/>
                        </a:rPr>
                        <a:t>5,679,004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extLst>
                  <a:ext uri="{0D108BD9-81ED-4DB2-BD59-A6C34878D82A}">
                    <a16:rowId xmlns:a16="http://schemas.microsoft.com/office/drawing/2014/main" val="10001"/>
                  </a:ext>
                </a:extLst>
              </a:tr>
              <a:tr h="175001">
                <a:tc>
                  <a:txBody>
                    <a:bodyPr/>
                    <a:lstStyle/>
                    <a:p>
                      <a:pPr marL="0" marR="0" algn="r">
                        <a:lnSpc>
                          <a:spcPct val="107000"/>
                        </a:lnSpc>
                        <a:spcBef>
                          <a:spcPts val="0"/>
                        </a:spcBef>
                        <a:spcAft>
                          <a:spcPts val="0"/>
                        </a:spcAft>
                      </a:pPr>
                      <a:r>
                        <a:rPr lang="en-US" sz="1200" dirty="0">
                          <a:effectLst/>
                        </a:rPr>
                        <a:t>2014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6,668,348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6,687,425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5,691,319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5,676,655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extLst>
                  <a:ext uri="{0D108BD9-81ED-4DB2-BD59-A6C34878D82A}">
                    <a16:rowId xmlns:a16="http://schemas.microsoft.com/office/drawing/2014/main" val="10002"/>
                  </a:ext>
                </a:extLst>
              </a:tr>
              <a:tr h="175001">
                <a:tc>
                  <a:txBody>
                    <a:bodyPr/>
                    <a:lstStyle/>
                    <a:p>
                      <a:pPr marL="0" marR="0" algn="r">
                        <a:lnSpc>
                          <a:spcPct val="107000"/>
                        </a:lnSpc>
                        <a:spcBef>
                          <a:spcPts val="0"/>
                        </a:spcBef>
                        <a:spcAft>
                          <a:spcPts val="0"/>
                        </a:spcAft>
                      </a:pPr>
                      <a:r>
                        <a:rPr lang="en-US" sz="1200" dirty="0">
                          <a:effectLst/>
                        </a:rPr>
                        <a:t>2015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6,718,090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6,831,678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5,712,361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5,792,745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extLst>
                  <a:ext uri="{0D108BD9-81ED-4DB2-BD59-A6C34878D82A}">
                    <a16:rowId xmlns:a16="http://schemas.microsoft.com/office/drawing/2014/main" val="10003"/>
                  </a:ext>
                </a:extLst>
              </a:tr>
              <a:tr h="175001">
                <a:tc>
                  <a:txBody>
                    <a:bodyPr/>
                    <a:lstStyle/>
                    <a:p>
                      <a:pPr marL="0" marR="0" algn="r">
                        <a:lnSpc>
                          <a:spcPct val="107000"/>
                        </a:lnSpc>
                        <a:spcBef>
                          <a:spcPts val="0"/>
                        </a:spcBef>
                        <a:spcAft>
                          <a:spcPts val="0"/>
                        </a:spcAft>
                      </a:pPr>
                      <a:r>
                        <a:rPr lang="en-US" sz="1200" dirty="0">
                          <a:effectLst/>
                        </a:rPr>
                        <a:t>2016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6,736,017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5,694,862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5,699,946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4,734,582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extLst>
                  <a:ext uri="{0D108BD9-81ED-4DB2-BD59-A6C34878D82A}">
                    <a16:rowId xmlns:a16="http://schemas.microsoft.com/office/drawing/2014/main" val="10004"/>
                  </a:ext>
                </a:extLst>
              </a:tr>
              <a:tr h="175001">
                <a:tc>
                  <a:txBody>
                    <a:bodyPr/>
                    <a:lstStyle/>
                    <a:p>
                      <a:pPr marL="0" marR="0" algn="r">
                        <a:lnSpc>
                          <a:spcPct val="107000"/>
                        </a:lnSpc>
                        <a:spcBef>
                          <a:spcPts val="0"/>
                        </a:spcBef>
                        <a:spcAft>
                          <a:spcPts val="0"/>
                        </a:spcAft>
                      </a:pPr>
                      <a:r>
                        <a:rPr lang="en-US" sz="1200" dirty="0">
                          <a:effectLst/>
                        </a:rPr>
                        <a:t>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6,785,622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5,737,664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a:lnSpc>
                          <a:spcPct val="107000"/>
                        </a:lnSpc>
                        <a:spcBef>
                          <a:spcPts val="0"/>
                        </a:spcBef>
                        <a:spcAft>
                          <a:spcPts val="0"/>
                        </a:spcAft>
                      </a:pPr>
                      <a:r>
                        <a:rPr lang="en-US" sz="1200" dirty="0">
                          <a:effectLst/>
                        </a:rPr>
                        <a:t>5,714,204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200" dirty="0">
                          <a:effectLst/>
                        </a:rPr>
                        <a:t>4,732,344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extLst>
                  <a:ext uri="{0D108BD9-81ED-4DB2-BD59-A6C34878D82A}">
                    <a16:rowId xmlns:a16="http://schemas.microsoft.com/office/drawing/2014/main" val="10005"/>
                  </a:ext>
                </a:extLst>
              </a:tr>
            </a:tbl>
          </a:graphicData>
        </a:graphic>
      </p:graphicFrame>
      <p:sp>
        <p:nvSpPr>
          <p:cNvPr id="7" name="TextBox 6"/>
          <p:cNvSpPr txBox="1"/>
          <p:nvPr/>
        </p:nvSpPr>
        <p:spPr>
          <a:xfrm>
            <a:off x="134299" y="2520845"/>
            <a:ext cx="8947193" cy="338554"/>
          </a:xfrm>
          <a:prstGeom prst="rect">
            <a:avLst/>
          </a:prstGeom>
          <a:noFill/>
        </p:spPr>
        <p:txBody>
          <a:bodyPr wrap="none" rtlCol="0">
            <a:spAutoFit/>
          </a:bodyPr>
          <a:lstStyle/>
          <a:p>
            <a:pPr defTabSz="914400"/>
            <a:r>
              <a:rPr lang="en-US" sz="1600" b="1" dirty="0">
                <a:solidFill>
                  <a:srgbClr val="FF0000"/>
                </a:solidFill>
              </a:rPr>
              <a:t>Table 1. 5-Year Comparison of MA Census Population to MA APCD All Insured and Insured Under Age 65</a:t>
            </a:r>
          </a:p>
        </p:txBody>
      </p:sp>
      <p:sp>
        <p:nvSpPr>
          <p:cNvPr id="9" name="TextBox 8"/>
          <p:cNvSpPr txBox="1"/>
          <p:nvPr/>
        </p:nvSpPr>
        <p:spPr>
          <a:xfrm>
            <a:off x="35896" y="936084"/>
            <a:ext cx="9144000" cy="1692771"/>
          </a:xfrm>
          <a:prstGeom prst="rect">
            <a:avLst/>
          </a:prstGeom>
          <a:noFill/>
        </p:spPr>
        <p:txBody>
          <a:bodyPr wrap="square" rtlCol="0">
            <a:spAutoFit/>
          </a:bodyPr>
          <a:lstStyle/>
          <a:p>
            <a:pPr defTabSz="914400"/>
            <a:r>
              <a:rPr lang="en-US" sz="1300" i="1" dirty="0">
                <a:solidFill>
                  <a:prstClr val="black"/>
                </a:solidFill>
              </a:rPr>
              <a:t>In Table 1 below, MA census population*  for 2013 to 2017 (first column) and all MA residents with medical coverage in the APCD (second column) show that data from 2013 to 2015 was close to population-based (over 95%) followed by a drop to 85% in 2016 (due to Gobeille). This drop was corroborated by comparing the Census American Community Survey estimate on insured population** under 65 years old (third column) to APCD beneficiaries under 65 with medical coverage (fourth column). In Table 2, census estimates for MA residents age 65 and over (first column) were compared to 65 and older age group in the APCD with different types of Medicare coverage (columns 2 through 7). Year 2017 showed increases for all products except Medicare Advantage, however the proportion of the population age 65 and over in the MA APCD with Medicare Advantage (26.86%) was closely aligned with CMS historical data on Massachusetts resident year 2017 Medicare Advantage enrollment (26.42%).****</a:t>
            </a:r>
          </a:p>
        </p:txBody>
      </p:sp>
      <p:sp>
        <p:nvSpPr>
          <p:cNvPr id="11" name="TextBox 10"/>
          <p:cNvSpPr txBox="1"/>
          <p:nvPr/>
        </p:nvSpPr>
        <p:spPr>
          <a:xfrm>
            <a:off x="99094" y="6488668"/>
            <a:ext cx="9080801" cy="369332"/>
          </a:xfrm>
          <a:prstGeom prst="rect">
            <a:avLst/>
          </a:prstGeom>
          <a:noFill/>
        </p:spPr>
        <p:txBody>
          <a:bodyPr wrap="square" rtlCol="0">
            <a:spAutoFit/>
          </a:bodyPr>
          <a:lstStyle/>
          <a:p>
            <a:pPr defTabSz="914400"/>
            <a:r>
              <a:rPr lang="en-US" sz="900" i="1" dirty="0">
                <a:solidFill>
                  <a:prstClr val="black"/>
                </a:solidFill>
              </a:rPr>
              <a:t>Notes: * Census American Community Survey Demographic Profile Data, ** Census American Community Survey Insured Population Estimate (Under Age 65) for civilian noninstitutionalized population,    *** MA Residents Under 65 with Medical Coverage , **** Centers for Medicare &amp; Medicaid Services, Office of Enterprise Data and Analytics, Data Warehouse</a:t>
            </a:r>
          </a:p>
        </p:txBody>
      </p:sp>
      <p:graphicFrame>
        <p:nvGraphicFramePr>
          <p:cNvPr id="13" name="Table 12"/>
          <p:cNvGraphicFramePr>
            <a:graphicFrameLocks noGrp="1"/>
          </p:cNvGraphicFramePr>
          <p:nvPr/>
        </p:nvGraphicFramePr>
        <p:xfrm>
          <a:off x="505018" y="4945811"/>
          <a:ext cx="7236900" cy="1465580"/>
        </p:xfrm>
        <a:graphic>
          <a:graphicData uri="http://schemas.openxmlformats.org/drawingml/2006/table">
            <a:tbl>
              <a:tblPr firstRow="1" firstCol="1" bandRow="1">
                <a:tableStyleId>{5C22544A-7EE6-4342-B048-85BDC9FD1C3A}</a:tableStyleId>
              </a:tblPr>
              <a:tblGrid>
                <a:gridCol w="491787">
                  <a:extLst>
                    <a:ext uri="{9D8B030D-6E8A-4147-A177-3AD203B41FA5}">
                      <a16:colId xmlns:a16="http://schemas.microsoft.com/office/drawing/2014/main" val="20000"/>
                    </a:ext>
                  </a:extLst>
                </a:gridCol>
                <a:gridCol w="1404609">
                  <a:extLst>
                    <a:ext uri="{9D8B030D-6E8A-4147-A177-3AD203B41FA5}">
                      <a16:colId xmlns:a16="http://schemas.microsoft.com/office/drawing/2014/main" val="20001"/>
                    </a:ext>
                  </a:extLst>
                </a:gridCol>
                <a:gridCol w="897758">
                  <a:extLst>
                    <a:ext uri="{9D8B030D-6E8A-4147-A177-3AD203B41FA5}">
                      <a16:colId xmlns:a16="http://schemas.microsoft.com/office/drawing/2014/main" val="20002"/>
                    </a:ext>
                  </a:extLst>
                </a:gridCol>
                <a:gridCol w="828698">
                  <a:extLst>
                    <a:ext uri="{9D8B030D-6E8A-4147-A177-3AD203B41FA5}">
                      <a16:colId xmlns:a16="http://schemas.microsoft.com/office/drawing/2014/main" val="20003"/>
                    </a:ext>
                  </a:extLst>
                </a:gridCol>
                <a:gridCol w="943797">
                  <a:extLst>
                    <a:ext uri="{9D8B030D-6E8A-4147-A177-3AD203B41FA5}">
                      <a16:colId xmlns:a16="http://schemas.microsoft.com/office/drawing/2014/main" val="20004"/>
                    </a:ext>
                  </a:extLst>
                </a:gridCol>
                <a:gridCol w="1070402">
                  <a:extLst>
                    <a:ext uri="{9D8B030D-6E8A-4147-A177-3AD203B41FA5}">
                      <a16:colId xmlns:a16="http://schemas.microsoft.com/office/drawing/2014/main" val="20005"/>
                    </a:ext>
                  </a:extLst>
                </a:gridCol>
                <a:gridCol w="828698">
                  <a:extLst>
                    <a:ext uri="{9D8B030D-6E8A-4147-A177-3AD203B41FA5}">
                      <a16:colId xmlns:a16="http://schemas.microsoft.com/office/drawing/2014/main" val="20006"/>
                    </a:ext>
                  </a:extLst>
                </a:gridCol>
                <a:gridCol w="771151">
                  <a:extLst>
                    <a:ext uri="{9D8B030D-6E8A-4147-A177-3AD203B41FA5}">
                      <a16:colId xmlns:a16="http://schemas.microsoft.com/office/drawing/2014/main" val="20007"/>
                    </a:ext>
                  </a:extLst>
                </a:gridCol>
              </a:tblGrid>
              <a:tr h="511231">
                <a:tc>
                  <a:txBody>
                    <a:bodyPr/>
                    <a:lstStyle/>
                    <a:p>
                      <a:pPr marL="0" marR="0" algn="ctr">
                        <a:lnSpc>
                          <a:spcPct val="107000"/>
                        </a:lnSpc>
                        <a:spcBef>
                          <a:spcPts val="0"/>
                        </a:spcBef>
                        <a:spcAft>
                          <a:spcPts val="0"/>
                        </a:spcAft>
                      </a:pPr>
                      <a:r>
                        <a:rPr lang="en-US" sz="1100" dirty="0">
                          <a:effectLst/>
                        </a:rPr>
                        <a:t>Year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rPr>
                        <a:t>MA Census Population Estimate (Age 65 and Older)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baseline="0" dirty="0">
                          <a:effectLst/>
                        </a:rPr>
                        <a:t>Medicare</a:t>
                      </a:r>
                    </a:p>
                    <a:p>
                      <a:pPr marL="0" marR="0" algn="ctr">
                        <a:lnSpc>
                          <a:spcPct val="107000"/>
                        </a:lnSpc>
                        <a:spcBef>
                          <a:spcPts val="0"/>
                        </a:spcBef>
                        <a:spcAft>
                          <a:spcPts val="0"/>
                        </a:spcAft>
                      </a:pPr>
                      <a:r>
                        <a:rPr lang="en-US" sz="1100" baseline="0" dirty="0">
                          <a:effectLst/>
                        </a:rPr>
                        <a:t>Advantage</a:t>
                      </a:r>
                    </a:p>
                    <a:p>
                      <a:pPr marL="0" marR="0" algn="ctr">
                        <a:lnSpc>
                          <a:spcPct val="107000"/>
                        </a:lnSpc>
                        <a:spcBef>
                          <a:spcPts val="0"/>
                        </a:spcBef>
                        <a:spcAft>
                          <a:spcPts val="0"/>
                        </a:spcAft>
                      </a:pPr>
                      <a:r>
                        <a:rPr lang="en-US" sz="1100" baseline="0" dirty="0">
                          <a:effectLst/>
                          <a:latin typeface="Calibri" panose="020F0502020204030204" pitchFamily="34" charset="0"/>
                          <a:ea typeface="Calibri" panose="020F0502020204030204" pitchFamily="34" charset="0"/>
                          <a:cs typeface="Times New Roman" panose="02020603050405020304" pitchFamily="18" charset="0"/>
                        </a:rPr>
                        <a:t>In MA APCD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 A Only</a:t>
                      </a:r>
                    </a:p>
                  </a:txBody>
                  <a:tcPr marL="63000" marR="63000" marT="0" marB="0" anchor="b"/>
                </a:tc>
                <a:tc>
                  <a:txBody>
                    <a:bodyPr/>
                    <a:lstStyle/>
                    <a:p>
                      <a:pPr marL="0" marR="0" algn="ctr">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 B</a:t>
                      </a:r>
                    </a:p>
                    <a:p>
                      <a:pPr marL="0" marR="0" algn="ctr">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Only</a:t>
                      </a:r>
                    </a:p>
                  </a:txBody>
                  <a:tcPr marL="63000" marR="63000" marT="0" marB="0" anchor="b"/>
                </a:tc>
                <a:tc>
                  <a:txBody>
                    <a:bodyPr/>
                    <a:lstStyle/>
                    <a:p>
                      <a:pPr marL="0" marR="0" algn="ctr">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 A and</a:t>
                      </a:r>
                      <a:r>
                        <a:rPr lang="en-US" sz="1100" baseline="0" dirty="0">
                          <a:effectLst/>
                          <a:latin typeface="Calibri" panose="020F0502020204030204" pitchFamily="34" charset="0"/>
                          <a:ea typeface="Calibri" panose="020F0502020204030204" pitchFamily="34" charset="0"/>
                          <a:cs typeface="Times New Roman" panose="02020603050405020304" pitchFamily="18" charset="0"/>
                        </a:rPr>
                        <a:t> B Only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tc>
                  <a:txBody>
                    <a:bodyPr/>
                    <a:lstStyle/>
                    <a:p>
                      <a:pPr marL="0" marR="0" algn="ctr">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 C Only</a:t>
                      </a:r>
                    </a:p>
                  </a:txBody>
                  <a:tcPr marL="63000" marR="63000" marT="0" marB="0" anchor="b"/>
                </a:tc>
                <a:tc>
                  <a:txBody>
                    <a:bodyPr/>
                    <a:lstStyle/>
                    <a:p>
                      <a:pPr marL="0" marR="0" algn="ctr">
                        <a:lnSpc>
                          <a:spcPct val="107000"/>
                        </a:lnSpc>
                        <a:spcBef>
                          <a:spcPts val="0"/>
                        </a:spcBef>
                        <a:spcAft>
                          <a:spcPts val="0"/>
                        </a:spcAft>
                      </a:pPr>
                      <a:r>
                        <a:rPr lang="en-US" sz="1100" baseline="0" dirty="0">
                          <a:effectLst/>
                        </a:rPr>
                        <a:t>Part D Only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b"/>
                </a:tc>
                <a:extLst>
                  <a:ext uri="{0D108BD9-81ED-4DB2-BD59-A6C34878D82A}">
                    <a16:rowId xmlns:a16="http://schemas.microsoft.com/office/drawing/2014/main" val="10000"/>
                  </a:ext>
                </a:extLst>
              </a:tr>
              <a:tr h="175001">
                <a:tc>
                  <a:txBody>
                    <a:bodyPr/>
                    <a:lstStyle/>
                    <a:p>
                      <a:pPr marL="0" marR="0" algn="r">
                        <a:lnSpc>
                          <a:spcPct val="107000"/>
                        </a:lnSpc>
                        <a:spcBef>
                          <a:spcPts val="0"/>
                        </a:spcBef>
                        <a:spcAft>
                          <a:spcPts val="0"/>
                        </a:spcAft>
                      </a:pPr>
                      <a:r>
                        <a:rPr lang="en-US" sz="1200" dirty="0">
                          <a:effectLst/>
                        </a:rPr>
                        <a:t>2013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961,031</a:t>
                      </a:r>
                    </a:p>
                  </a:txBody>
                  <a:tcPr marL="9525" marR="9525" marT="9525" marB="0" anchor="b"/>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310,441</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       10,304 </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1,787</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541,639</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5,679</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17,574</a:t>
                      </a:r>
                    </a:p>
                  </a:txBody>
                  <a:tcPr marL="9525" marR="9525" marT="9525" marB="0" anchor="ctr"/>
                </a:tc>
                <a:extLst>
                  <a:ext uri="{0D108BD9-81ED-4DB2-BD59-A6C34878D82A}">
                    <a16:rowId xmlns:a16="http://schemas.microsoft.com/office/drawing/2014/main" val="10001"/>
                  </a:ext>
                </a:extLst>
              </a:tr>
              <a:tr h="175001">
                <a:tc>
                  <a:txBody>
                    <a:bodyPr/>
                    <a:lstStyle/>
                    <a:p>
                      <a:pPr marL="0" marR="0" algn="r">
                        <a:lnSpc>
                          <a:spcPct val="107000"/>
                        </a:lnSpc>
                        <a:spcBef>
                          <a:spcPts val="0"/>
                        </a:spcBef>
                        <a:spcAft>
                          <a:spcPts val="0"/>
                        </a:spcAft>
                      </a:pPr>
                      <a:r>
                        <a:rPr lang="en-US" sz="1200">
                          <a:effectLst/>
                        </a:rPr>
                        <a:t>2014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990,097</a:t>
                      </a:r>
                    </a:p>
                  </a:txBody>
                  <a:tcPr marL="9525" marR="9525" marT="9525" marB="0" anchor="b"/>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337,182</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          8,579 </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1,784</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553,741</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5,234</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93,269</a:t>
                      </a:r>
                    </a:p>
                  </a:txBody>
                  <a:tcPr marL="9525" marR="9525" marT="9525" marB="0" anchor="ctr"/>
                </a:tc>
                <a:extLst>
                  <a:ext uri="{0D108BD9-81ED-4DB2-BD59-A6C34878D82A}">
                    <a16:rowId xmlns:a16="http://schemas.microsoft.com/office/drawing/2014/main" val="10002"/>
                  </a:ext>
                </a:extLst>
              </a:tr>
              <a:tr h="175001">
                <a:tc>
                  <a:txBody>
                    <a:bodyPr/>
                    <a:lstStyle/>
                    <a:p>
                      <a:pPr marL="0" marR="0" algn="r">
                        <a:lnSpc>
                          <a:spcPct val="107000"/>
                        </a:lnSpc>
                        <a:spcBef>
                          <a:spcPts val="0"/>
                        </a:spcBef>
                        <a:spcAft>
                          <a:spcPts val="0"/>
                        </a:spcAft>
                      </a:pPr>
                      <a:r>
                        <a:rPr lang="en-US" sz="1200">
                          <a:effectLst/>
                        </a:rPr>
                        <a:t>2015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1,015,577</a:t>
                      </a:r>
                    </a:p>
                  </a:txBody>
                  <a:tcPr marL="9525" marR="9525" marT="9525" marB="0" anchor="b"/>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347,993</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          9,681 </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1,850</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562,703</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4,739</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116,419</a:t>
                      </a:r>
                    </a:p>
                  </a:txBody>
                  <a:tcPr marL="9525" marR="9525" marT="9525" marB="0" anchor="ctr"/>
                </a:tc>
                <a:extLst>
                  <a:ext uri="{0D108BD9-81ED-4DB2-BD59-A6C34878D82A}">
                    <a16:rowId xmlns:a16="http://schemas.microsoft.com/office/drawing/2014/main" val="10003"/>
                  </a:ext>
                </a:extLst>
              </a:tr>
              <a:tr h="175001">
                <a:tc>
                  <a:txBody>
                    <a:bodyPr/>
                    <a:lstStyle/>
                    <a:p>
                      <a:pPr marL="0" marR="0" algn="r">
                        <a:lnSpc>
                          <a:spcPct val="107000"/>
                        </a:lnSpc>
                        <a:spcBef>
                          <a:spcPts val="0"/>
                        </a:spcBef>
                        <a:spcAft>
                          <a:spcPts val="0"/>
                        </a:spcAft>
                      </a:pPr>
                      <a:r>
                        <a:rPr lang="en-US" sz="1200">
                          <a:effectLst/>
                        </a:rPr>
                        <a:t>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1,044,226</a:t>
                      </a:r>
                    </a:p>
                  </a:txBody>
                  <a:tcPr marL="9525" marR="9525" marT="9525" marB="0" anchor="b"/>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369,268</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          6,873 </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2,227</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517,769</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4,203</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134,010</a:t>
                      </a:r>
                    </a:p>
                  </a:txBody>
                  <a:tcPr marL="9525" marR="9525" marT="9525" marB="0" anchor="ctr"/>
                </a:tc>
                <a:extLst>
                  <a:ext uri="{0D108BD9-81ED-4DB2-BD59-A6C34878D82A}">
                    <a16:rowId xmlns:a16="http://schemas.microsoft.com/office/drawing/2014/main" val="10004"/>
                  </a:ext>
                </a:extLst>
              </a:tr>
              <a:tr h="175001">
                <a:tc>
                  <a:txBody>
                    <a:bodyPr/>
                    <a:lstStyle/>
                    <a:p>
                      <a:pPr marL="0" marR="0" algn="r">
                        <a:lnSpc>
                          <a:spcPct val="107000"/>
                        </a:lnSpc>
                        <a:spcBef>
                          <a:spcPts val="0"/>
                        </a:spcBef>
                        <a:spcAft>
                          <a:spcPts val="0"/>
                        </a:spcAft>
                      </a:pPr>
                      <a:r>
                        <a:rPr lang="en-US" sz="1200" dirty="0">
                          <a:effectLst/>
                        </a:rPr>
                        <a:t>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00" marR="63000" marT="0"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1,074,425</a:t>
                      </a:r>
                    </a:p>
                  </a:txBody>
                  <a:tcPr marL="9525" marR="9525" marT="9525" marB="0" anchor="b"/>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288,602</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          7,590 </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2,431</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533,251</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5,159</a:t>
                      </a:r>
                    </a:p>
                  </a:txBody>
                  <a:tcPr marL="9525" marR="9525" marT="9525" marB="0" anchor="ctr"/>
                </a:tc>
                <a:tc>
                  <a:txBody>
                    <a:bodyPr/>
                    <a:lstStyle/>
                    <a:p>
                      <a:pPr marL="0" marR="0" algn="ctr" defTabSz="914400" rtl="0" eaLnBrk="1" fontAlgn="b" latinLnBrk="0" hangingPunct="1">
                        <a:lnSpc>
                          <a:spcPct val="107000"/>
                        </a:lnSpc>
                        <a:spcBef>
                          <a:spcPts val="0"/>
                        </a:spcBef>
                        <a:spcAft>
                          <a:spcPts val="0"/>
                        </a:spcAft>
                      </a:pPr>
                      <a:r>
                        <a:rPr lang="en-US" sz="1200" kern="1200" dirty="0">
                          <a:solidFill>
                            <a:schemeClr val="dk1"/>
                          </a:solidFill>
                          <a:effectLst/>
                          <a:latin typeface="+mn-lt"/>
                          <a:ea typeface="+mn-ea"/>
                          <a:cs typeface="+mn-cs"/>
                        </a:rPr>
                        <a:t>230,360</a:t>
                      </a:r>
                    </a:p>
                  </a:txBody>
                  <a:tcPr marL="9525" marR="9525" marT="9525" marB="0" anchor="ctr"/>
                </a:tc>
                <a:extLst>
                  <a:ext uri="{0D108BD9-81ED-4DB2-BD59-A6C34878D82A}">
                    <a16:rowId xmlns:a16="http://schemas.microsoft.com/office/drawing/2014/main" val="10005"/>
                  </a:ext>
                </a:extLst>
              </a:tr>
            </a:tbl>
          </a:graphicData>
        </a:graphic>
      </p:graphicFrame>
      <p:sp>
        <p:nvSpPr>
          <p:cNvPr id="14" name="TextBox 13"/>
          <p:cNvSpPr txBox="1"/>
          <p:nvPr/>
        </p:nvSpPr>
        <p:spPr>
          <a:xfrm>
            <a:off x="134300" y="4381215"/>
            <a:ext cx="8687520" cy="523220"/>
          </a:xfrm>
          <a:prstGeom prst="rect">
            <a:avLst/>
          </a:prstGeom>
          <a:noFill/>
        </p:spPr>
        <p:txBody>
          <a:bodyPr wrap="square" rtlCol="0">
            <a:spAutoFit/>
          </a:bodyPr>
          <a:lstStyle/>
          <a:p>
            <a:pPr algn="ctr" defTabSz="914400"/>
            <a:r>
              <a:rPr lang="en-US" sz="1400" b="1" dirty="0">
                <a:solidFill>
                  <a:srgbClr val="FF0000"/>
                </a:solidFill>
              </a:rPr>
              <a:t>Table 2. 5-Year Comparison of MA Census Population Age 65 and Older to MA APCD </a:t>
            </a:r>
          </a:p>
          <a:p>
            <a:pPr algn="ctr" defTabSz="914400"/>
            <a:r>
              <a:rPr lang="en-US" sz="1400" b="1" dirty="0">
                <a:solidFill>
                  <a:srgbClr val="FF0000"/>
                </a:solidFill>
              </a:rPr>
              <a:t>Massachusetts Residents Insured Age 65 and Older by Medicare Coverage Types </a:t>
            </a:r>
          </a:p>
        </p:txBody>
      </p:sp>
    </p:spTree>
    <p:extLst>
      <p:ext uri="{BB962C8B-B14F-4D97-AF65-F5344CB8AC3E}">
        <p14:creationId xmlns:p14="http://schemas.microsoft.com/office/powerpoint/2010/main" val="1268437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ire Abilities Hawai'iMedicare Open Enrollment Announcement - FALL 2018 -  Hire Abilities Hawai'i"/>
          <p:cNvPicPr>
            <a:picLocks noChangeAspect="1" noChangeArrowheads="1"/>
          </p:cNvPicPr>
          <p:nvPr/>
        </p:nvPicPr>
        <p:blipFill rotWithShape="1">
          <a:blip r:embed="rId2">
            <a:extLst>
              <a:ext uri="{28A0092B-C50C-407E-A947-70E740481C1C}">
                <a14:useLocalDpi xmlns:a14="http://schemas.microsoft.com/office/drawing/2010/main" val="0"/>
              </a:ext>
            </a:extLst>
          </a:blip>
          <a:srcRect t="28210" b="30259"/>
          <a:stretch/>
        </p:blipFill>
        <p:spPr bwMode="auto">
          <a:xfrm>
            <a:off x="6156563" y="181558"/>
            <a:ext cx="2619138" cy="800099"/>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257378" y="181558"/>
            <a:ext cx="5711622" cy="1246495"/>
          </a:xfrm>
          <a:prstGeom prst="rect">
            <a:avLst/>
          </a:prstGeom>
        </p:spPr>
        <p:txBody>
          <a:bodyPr wrap="square">
            <a:spAutoFit/>
          </a:bodyPr>
          <a:lstStyle/>
          <a:p>
            <a:r>
              <a:rPr lang="en-US" sz="1900" b="1" u="sng" dirty="0">
                <a:solidFill>
                  <a:srgbClr val="0070C0"/>
                </a:solidFill>
                <a:latin typeface="Calibri Light" panose="020F0302020204030204"/>
              </a:rPr>
              <a:t>Question</a:t>
            </a:r>
            <a:r>
              <a:rPr lang="en-US" sz="1900" b="1" dirty="0">
                <a:solidFill>
                  <a:srgbClr val="0070C0"/>
                </a:solidFill>
                <a:latin typeface="Calibri Light" panose="020F0302020204030204"/>
              </a:rPr>
              <a:t>: What does the Medicare Code variable in the </a:t>
            </a:r>
          </a:p>
          <a:p>
            <a:r>
              <a:rPr lang="en-US" sz="1900" b="1" dirty="0">
                <a:solidFill>
                  <a:srgbClr val="0070C0"/>
                </a:solidFill>
                <a:latin typeface="Calibri Light" panose="020F0302020204030204"/>
              </a:rPr>
              <a:t>Member Eligibility file mean and what values do its codes correspond to?</a:t>
            </a:r>
          </a:p>
          <a:p>
            <a:endParaRPr lang="en-US" b="1" dirty="0">
              <a:solidFill>
                <a:srgbClr val="0070C0"/>
              </a:solidFill>
              <a:latin typeface="Calibri Light" panose="020F0302020204030204"/>
            </a:endParaRPr>
          </a:p>
        </p:txBody>
      </p:sp>
      <p:sp>
        <p:nvSpPr>
          <p:cNvPr id="6" name="TextBox 5"/>
          <p:cNvSpPr txBox="1"/>
          <p:nvPr/>
        </p:nvSpPr>
        <p:spPr>
          <a:xfrm>
            <a:off x="257378" y="952500"/>
            <a:ext cx="6613322" cy="2954655"/>
          </a:xfrm>
          <a:prstGeom prst="rect">
            <a:avLst/>
          </a:prstGeom>
          <a:noFill/>
        </p:spPr>
        <p:txBody>
          <a:bodyPr wrap="square" rtlCol="0">
            <a:spAutoFit/>
          </a:bodyPr>
          <a:lstStyle/>
          <a:p>
            <a:pPr defTabSz="914400"/>
            <a:endParaRPr lang="en-US" sz="1400" b="1" i="1" u="sng" dirty="0">
              <a:solidFill>
                <a:prstClr val="black"/>
              </a:solidFill>
            </a:endParaRPr>
          </a:p>
          <a:p>
            <a:pPr defTabSz="914400"/>
            <a:r>
              <a:rPr lang="en-US" sz="1600" b="1" i="1" u="sng" dirty="0">
                <a:solidFill>
                  <a:prstClr val="black"/>
                </a:solidFill>
              </a:rPr>
              <a:t>Answer</a:t>
            </a:r>
            <a:r>
              <a:rPr lang="en-US" sz="1600" b="1" i="1" dirty="0">
                <a:solidFill>
                  <a:prstClr val="black"/>
                </a:solidFill>
              </a:rPr>
              <a:t>: </a:t>
            </a:r>
            <a:r>
              <a:rPr lang="en-US" sz="1600" i="1" dirty="0">
                <a:solidFill>
                  <a:prstClr val="black"/>
                </a:solidFill>
              </a:rPr>
              <a:t>The </a:t>
            </a:r>
            <a:r>
              <a:rPr lang="en-US" sz="1600" b="1" i="1" dirty="0">
                <a:solidFill>
                  <a:prstClr val="black"/>
                </a:solidFill>
              </a:rPr>
              <a:t>Medicare Code variable (ME081</a:t>
            </a:r>
            <a:r>
              <a:rPr lang="en-US" sz="1600" i="1" dirty="0">
                <a:solidFill>
                  <a:prstClr val="black"/>
                </a:solidFill>
              </a:rPr>
              <a:t>) is used by the carrier</a:t>
            </a:r>
          </a:p>
          <a:p>
            <a:pPr defTabSz="914400"/>
            <a:r>
              <a:rPr lang="en-US" sz="1600" i="1" dirty="0">
                <a:solidFill>
                  <a:prstClr val="black"/>
                </a:solidFill>
              </a:rPr>
              <a:t> to report the value that defines if and what type of Medicare </a:t>
            </a:r>
          </a:p>
          <a:p>
            <a:pPr defTabSz="914400"/>
            <a:r>
              <a:rPr lang="en-US" sz="1600" i="1" dirty="0">
                <a:solidFill>
                  <a:prstClr val="black"/>
                </a:solidFill>
              </a:rPr>
              <a:t>coverage applies to the eligibility record using the codes shown </a:t>
            </a:r>
          </a:p>
          <a:p>
            <a:pPr defTabSz="914400"/>
            <a:r>
              <a:rPr lang="en-US" sz="1600" i="1" dirty="0">
                <a:solidFill>
                  <a:prstClr val="black"/>
                </a:solidFill>
              </a:rPr>
              <a:t>in the table to the right. </a:t>
            </a:r>
          </a:p>
          <a:p>
            <a:pPr defTabSz="914400"/>
            <a:endParaRPr lang="en-US" sz="1600" i="1" dirty="0">
              <a:solidFill>
                <a:prstClr val="black"/>
              </a:solidFill>
            </a:endParaRPr>
          </a:p>
          <a:p>
            <a:pPr defTabSz="914400"/>
            <a:r>
              <a:rPr lang="en-US" sz="1600" i="1" dirty="0">
                <a:solidFill>
                  <a:prstClr val="black"/>
                </a:solidFill>
              </a:rPr>
              <a:t>Part A is Inpatient/hospital coverage, Part B is outpatient/medical </a:t>
            </a:r>
          </a:p>
          <a:p>
            <a:pPr defTabSz="914400"/>
            <a:r>
              <a:rPr lang="en-US" sz="1600" i="1" dirty="0">
                <a:solidFill>
                  <a:prstClr val="black"/>
                </a:solidFill>
              </a:rPr>
              <a:t>coverage, Part C is Medicare coverage by private companies approved by Medicare, and Medicare Part D is prescription coverage.  </a:t>
            </a:r>
          </a:p>
          <a:p>
            <a:pPr defTabSz="914400"/>
            <a:endParaRPr lang="en-US" sz="1200" i="1" dirty="0">
              <a:solidFill>
                <a:prstClr val="black"/>
              </a:solidFill>
            </a:endParaRPr>
          </a:p>
          <a:p>
            <a:pPr defTabSz="914400"/>
            <a:r>
              <a:rPr lang="en-US" sz="1200" i="1" dirty="0">
                <a:solidFill>
                  <a:prstClr val="black"/>
                </a:solidFill>
              </a:rPr>
              <a:t>  </a:t>
            </a:r>
          </a:p>
          <a:p>
            <a:pPr defTabSz="914400"/>
            <a:r>
              <a:rPr lang="en-US" sz="1400" b="1" i="1" dirty="0">
                <a:solidFill>
                  <a:prstClr val="black"/>
                </a:solidFill>
              </a:rPr>
              <a:t>              </a:t>
            </a:r>
            <a:r>
              <a:rPr lang="en-US" sz="1600" b="1" i="1" dirty="0">
                <a:solidFill>
                  <a:prstClr val="black"/>
                </a:solidFill>
              </a:rPr>
              <a:t>MA APCD Release 8.0 Documentation Explanation of Medicare codes</a:t>
            </a:r>
            <a:endParaRPr lang="en-US" sz="1600" i="1" dirty="0">
              <a:solidFill>
                <a:prstClr val="black"/>
              </a:solidFill>
            </a:endParaRPr>
          </a:p>
        </p:txBody>
      </p:sp>
      <p:graphicFrame>
        <p:nvGraphicFramePr>
          <p:cNvPr id="4" name="Table 3"/>
          <p:cNvGraphicFramePr>
            <a:graphicFrameLocks noGrp="1"/>
          </p:cNvGraphicFramePr>
          <p:nvPr/>
        </p:nvGraphicFramePr>
        <p:xfrm>
          <a:off x="6162556" y="1301053"/>
          <a:ext cx="2613145" cy="2098260"/>
        </p:xfrm>
        <a:graphic>
          <a:graphicData uri="http://schemas.openxmlformats.org/drawingml/2006/table">
            <a:tbl>
              <a:tblPr firstRow="1" firstCol="1" bandRow="1">
                <a:tableStyleId>{5C22544A-7EE6-4342-B048-85BDC9FD1C3A}</a:tableStyleId>
              </a:tblPr>
              <a:tblGrid>
                <a:gridCol w="653202">
                  <a:extLst>
                    <a:ext uri="{9D8B030D-6E8A-4147-A177-3AD203B41FA5}">
                      <a16:colId xmlns:a16="http://schemas.microsoft.com/office/drawing/2014/main" val="20000"/>
                    </a:ext>
                  </a:extLst>
                </a:gridCol>
                <a:gridCol w="1959943">
                  <a:extLst>
                    <a:ext uri="{9D8B030D-6E8A-4147-A177-3AD203B41FA5}">
                      <a16:colId xmlns:a16="http://schemas.microsoft.com/office/drawing/2014/main" val="20001"/>
                    </a:ext>
                  </a:extLst>
                </a:gridCol>
              </a:tblGrid>
              <a:tr h="106282">
                <a:tc>
                  <a:txBody>
                    <a:bodyPr/>
                    <a:lstStyle/>
                    <a:p>
                      <a:pPr marL="0" marR="0" algn="ctr">
                        <a:lnSpc>
                          <a:spcPct val="107000"/>
                        </a:lnSpc>
                        <a:spcBef>
                          <a:spcPts val="0"/>
                        </a:spcBef>
                        <a:spcAft>
                          <a:spcPts val="0"/>
                        </a:spcAft>
                      </a:pPr>
                      <a:r>
                        <a:rPr lang="en-US" sz="1400" dirty="0">
                          <a:effectLst/>
                        </a:rPr>
                        <a:t>Value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Description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40617">
                <a:tc>
                  <a:txBody>
                    <a:bodyPr/>
                    <a:lstStyle/>
                    <a:p>
                      <a:pPr marL="0" marR="0" algn="ctr">
                        <a:lnSpc>
                          <a:spcPct val="107000"/>
                        </a:lnSpc>
                        <a:spcBef>
                          <a:spcPts val="0"/>
                        </a:spcBef>
                        <a:spcAft>
                          <a:spcPts val="0"/>
                        </a:spcAft>
                      </a:pPr>
                      <a:r>
                        <a:rPr lang="en-US" sz="1400">
                          <a:effectLst/>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Part A Only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40617">
                <a:tc>
                  <a:txBody>
                    <a:bodyPr/>
                    <a:lstStyle/>
                    <a:p>
                      <a:pPr marL="0" marR="0" algn="ct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Part B Only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240617">
                <a:tc>
                  <a:txBody>
                    <a:bodyPr/>
                    <a:lstStyle/>
                    <a:p>
                      <a:pPr marL="0" marR="0" algn="ct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Part A and 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240617">
                <a:tc>
                  <a:txBody>
                    <a:bodyPr/>
                    <a:lstStyle/>
                    <a:p>
                      <a:pPr marL="0" marR="0" algn="ct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Part C Only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153120">
                <a:tc>
                  <a:txBody>
                    <a:bodyPr/>
                    <a:lstStyle/>
                    <a:p>
                      <a:pPr marL="0" marR="0" algn="ct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Advantage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240617">
                <a:tc>
                  <a:txBody>
                    <a:bodyPr/>
                    <a:lstStyle/>
                    <a:p>
                      <a:pPr marL="0" marR="0" algn="ctr">
                        <a:lnSpc>
                          <a:spcPct val="107000"/>
                        </a:lnSpc>
                        <a:spcBef>
                          <a:spcPts val="0"/>
                        </a:spcBef>
                        <a:spcAft>
                          <a:spcPts val="0"/>
                        </a:spcAft>
                      </a:pPr>
                      <a:r>
                        <a:rPr lang="en-US" sz="1400">
                          <a:effectLst/>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Part D Only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240617">
                <a:tc>
                  <a:txBody>
                    <a:bodyPr/>
                    <a:lstStyle/>
                    <a:p>
                      <a:pPr marL="0" marR="0" algn="ctr">
                        <a:lnSpc>
                          <a:spcPct val="107000"/>
                        </a:lnSpc>
                        <a:spcBef>
                          <a:spcPts val="0"/>
                        </a:spcBef>
                        <a:spcAft>
                          <a:spcPts val="0"/>
                        </a:spcAft>
                      </a:pPr>
                      <a:r>
                        <a:rPr lang="en-US" sz="1400">
                          <a:effectLst/>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Not Applicable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154080">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No Medicare Coverage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bl>
          </a:graphicData>
        </a:graphic>
      </p:graphicFrame>
      <p:graphicFrame>
        <p:nvGraphicFramePr>
          <p:cNvPr id="7" name="Table 6"/>
          <p:cNvGraphicFramePr>
            <a:graphicFrameLocks noGrp="1"/>
          </p:cNvGraphicFramePr>
          <p:nvPr/>
        </p:nvGraphicFramePr>
        <p:xfrm>
          <a:off x="482600" y="3810238"/>
          <a:ext cx="8293100" cy="2252536"/>
        </p:xfrm>
        <a:graphic>
          <a:graphicData uri="http://schemas.openxmlformats.org/drawingml/2006/table">
            <a:tbl>
              <a:tblPr firstRow="1" firstCol="1" bandRow="1">
                <a:tableStyleId>{5940675A-B579-460E-94D1-54222C63F5DA}</a:tableStyleId>
              </a:tblPr>
              <a:tblGrid>
                <a:gridCol w="1252110">
                  <a:extLst>
                    <a:ext uri="{9D8B030D-6E8A-4147-A177-3AD203B41FA5}">
                      <a16:colId xmlns:a16="http://schemas.microsoft.com/office/drawing/2014/main" val="20000"/>
                    </a:ext>
                  </a:extLst>
                </a:gridCol>
                <a:gridCol w="7040990">
                  <a:extLst>
                    <a:ext uri="{9D8B030D-6E8A-4147-A177-3AD203B41FA5}">
                      <a16:colId xmlns:a16="http://schemas.microsoft.com/office/drawing/2014/main" val="20001"/>
                    </a:ext>
                  </a:extLst>
                </a:gridCol>
              </a:tblGrid>
              <a:tr h="180062">
                <a:tc>
                  <a:txBody>
                    <a:bodyPr/>
                    <a:lstStyle/>
                    <a:p>
                      <a:pPr marL="0" marR="0" algn="ctr">
                        <a:lnSpc>
                          <a:spcPct val="107000"/>
                        </a:lnSpc>
                        <a:spcBef>
                          <a:spcPts val="0"/>
                        </a:spcBef>
                        <a:spcAft>
                          <a:spcPts val="0"/>
                        </a:spcAft>
                      </a:pPr>
                      <a:r>
                        <a:rPr lang="en-US" sz="1400" b="1" dirty="0">
                          <a:effectLst/>
                        </a:rPr>
                        <a:t>Term</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nchor="b"/>
                </a:tc>
                <a:tc>
                  <a:txBody>
                    <a:bodyPr/>
                    <a:lstStyle/>
                    <a:p>
                      <a:pPr marL="0" marR="0" algn="ctr">
                        <a:lnSpc>
                          <a:spcPct val="107000"/>
                        </a:lnSpc>
                        <a:spcBef>
                          <a:spcPts val="0"/>
                        </a:spcBef>
                        <a:spcAft>
                          <a:spcPts val="0"/>
                        </a:spcAft>
                      </a:pPr>
                      <a:r>
                        <a:rPr lang="en-US" sz="1400" b="1" dirty="0">
                          <a:effectLst/>
                        </a:rPr>
                        <a:t>Definition</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nchor="b"/>
                </a:tc>
                <a:extLst>
                  <a:ext uri="{0D108BD9-81ED-4DB2-BD59-A6C34878D82A}">
                    <a16:rowId xmlns:a16="http://schemas.microsoft.com/office/drawing/2014/main" val="10000"/>
                  </a:ext>
                </a:extLst>
              </a:tr>
              <a:tr h="1080370">
                <a:tc>
                  <a:txBody>
                    <a:bodyPr/>
                    <a:lstStyle/>
                    <a:p>
                      <a:pPr marL="0" marR="0" algn="ctr">
                        <a:lnSpc>
                          <a:spcPct val="107000"/>
                        </a:lnSpc>
                        <a:spcBef>
                          <a:spcPts val="0"/>
                        </a:spcBef>
                        <a:spcAft>
                          <a:spcPts val="0"/>
                        </a:spcAft>
                      </a:pPr>
                      <a:r>
                        <a:rPr lang="en-US" sz="1400" dirty="0">
                          <a:effectLst/>
                        </a:rPr>
                        <a:t>Medicare Benefits</a:t>
                      </a:r>
                    </a:p>
                    <a:p>
                      <a:pPr marL="0" marR="0" algn="ctr">
                        <a:lnSpc>
                          <a:spcPct val="107000"/>
                        </a:lnSpc>
                        <a:spcBef>
                          <a:spcPts val="0"/>
                        </a:spcBef>
                        <a:spcAft>
                          <a:spcPts val="0"/>
                        </a:spcAft>
                      </a:pPr>
                      <a:r>
                        <a:rPr lang="en-US" sz="1400" dirty="0">
                          <a:effectLst/>
                        </a:rPr>
                        <a:t> (Part A &amp; 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tc>
                <a:tc>
                  <a:txBody>
                    <a:bodyPr/>
                    <a:lstStyle/>
                    <a:p>
                      <a:pPr marL="0" marR="0">
                        <a:lnSpc>
                          <a:spcPct val="107000"/>
                        </a:lnSpc>
                        <a:spcBef>
                          <a:spcPts val="0"/>
                        </a:spcBef>
                        <a:spcAft>
                          <a:spcPts val="0"/>
                        </a:spcAft>
                      </a:pPr>
                      <a:r>
                        <a:rPr lang="en-US" sz="1400" dirty="0">
                          <a:effectLst/>
                        </a:rPr>
                        <a:t>Health insurance available under Medicare Part A and Part B through the traditional fee-for-service payment system. Part A is hospital insurance that helps cover inpatient care in hospitals, skilled nursing facility, hospice, and home health care. Part B helps cover medically-necessary services like doctors' services, outpatient care, durable medical equipment, home health services, and other medical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tc>
                <a:extLst>
                  <a:ext uri="{0D108BD9-81ED-4DB2-BD59-A6C34878D82A}">
                    <a16:rowId xmlns:a16="http://schemas.microsoft.com/office/drawing/2014/main" val="10001"/>
                  </a:ext>
                </a:extLst>
              </a:tr>
              <a:tr h="891305">
                <a:tc>
                  <a:txBody>
                    <a:bodyPr/>
                    <a:lstStyle/>
                    <a:p>
                      <a:pPr marL="0" marR="0" algn="ctr">
                        <a:lnSpc>
                          <a:spcPct val="107000"/>
                        </a:lnSpc>
                        <a:spcBef>
                          <a:spcPts val="0"/>
                        </a:spcBef>
                        <a:spcAft>
                          <a:spcPts val="0"/>
                        </a:spcAft>
                      </a:pPr>
                      <a:r>
                        <a:rPr lang="en-US" sz="1400" dirty="0">
                          <a:effectLst/>
                        </a:rPr>
                        <a:t>Medicare Advantage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tc>
                <a:tc>
                  <a:txBody>
                    <a:bodyPr/>
                    <a:lstStyle/>
                    <a:p>
                      <a:pPr marL="0" marR="0">
                        <a:lnSpc>
                          <a:spcPct val="107000"/>
                        </a:lnSpc>
                        <a:spcBef>
                          <a:spcPts val="0"/>
                        </a:spcBef>
                        <a:spcAft>
                          <a:spcPts val="0"/>
                        </a:spcAft>
                      </a:pPr>
                      <a:r>
                        <a:rPr lang="en-US" sz="1400" dirty="0">
                          <a:effectLst/>
                        </a:rPr>
                        <a:t>A Medicare Advantage Plan (Part C) is a Medicare health plan choice offered by private companies approved by Medicare. The plan will provides all Part A (Hospital Insurance) and Part B (Medical Insurance) coverage and may offer extra coverage such as vision or dental coverage Medicare Benefits (Part A &amp; B)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4822" marR="64822" marT="0" marB="0"/>
                </a:tc>
                <a:extLst>
                  <a:ext uri="{0D108BD9-81ED-4DB2-BD59-A6C34878D82A}">
                    <a16:rowId xmlns:a16="http://schemas.microsoft.com/office/drawing/2014/main" val="10002"/>
                  </a:ext>
                </a:extLst>
              </a:tr>
            </a:tbl>
          </a:graphicData>
        </a:graphic>
      </p:graphicFrame>
      <p:sp>
        <p:nvSpPr>
          <p:cNvPr id="12" name="TextBox 11"/>
          <p:cNvSpPr txBox="1"/>
          <p:nvPr/>
        </p:nvSpPr>
        <p:spPr>
          <a:xfrm>
            <a:off x="6239694" y="986278"/>
            <a:ext cx="2319738" cy="369332"/>
          </a:xfrm>
          <a:prstGeom prst="rect">
            <a:avLst/>
          </a:prstGeom>
          <a:noFill/>
        </p:spPr>
        <p:txBody>
          <a:bodyPr wrap="none" rtlCol="0">
            <a:spAutoFit/>
          </a:bodyPr>
          <a:lstStyle/>
          <a:p>
            <a:r>
              <a:rPr lang="en-US" b="1" dirty="0">
                <a:solidFill>
                  <a:srgbClr val="FF0000"/>
                </a:solidFill>
              </a:rPr>
              <a:t>ME081 Medicare Code</a:t>
            </a:r>
          </a:p>
        </p:txBody>
      </p:sp>
      <p:sp>
        <p:nvSpPr>
          <p:cNvPr id="14" name="TextBox 13"/>
          <p:cNvSpPr txBox="1"/>
          <p:nvPr/>
        </p:nvSpPr>
        <p:spPr>
          <a:xfrm>
            <a:off x="6599647" y="6341112"/>
            <a:ext cx="1132811" cy="369332"/>
          </a:xfrm>
          <a:prstGeom prst="rect">
            <a:avLst/>
          </a:prstGeom>
          <a:noFill/>
        </p:spPr>
        <p:txBody>
          <a:bodyPr wrap="none" rtlCol="0">
            <a:spAutoFit/>
          </a:bodyPr>
          <a:lstStyle/>
          <a:p>
            <a:r>
              <a:rPr lang="en-US" b="1" i="1" dirty="0">
                <a:solidFill>
                  <a:srgbClr val="5B9BD5">
                    <a:lumMod val="75000"/>
                  </a:srgbClr>
                </a:solidFill>
              </a:rPr>
              <a:t>continued</a:t>
            </a:r>
          </a:p>
        </p:txBody>
      </p:sp>
      <p:sp>
        <p:nvSpPr>
          <p:cNvPr id="15" name="Right Arrow 14"/>
          <p:cNvSpPr/>
          <p:nvPr/>
        </p:nvSpPr>
        <p:spPr>
          <a:xfrm>
            <a:off x="7912100" y="6464300"/>
            <a:ext cx="949444" cy="1572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25249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304800" y="1787604"/>
          <a:ext cx="4241800" cy="23368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2" descr="Hire Abilities Hawai'iMedicare Open Enrollment Announcement - FALL 2018 -  Hire Abilities Hawai'i"/>
          <p:cNvPicPr>
            <a:picLocks noChangeAspect="1" noChangeArrowheads="1"/>
          </p:cNvPicPr>
          <p:nvPr/>
        </p:nvPicPr>
        <p:blipFill rotWithShape="1">
          <a:blip r:embed="rId4">
            <a:extLst>
              <a:ext uri="{28A0092B-C50C-407E-A947-70E740481C1C}">
                <a14:useLocalDpi xmlns:a14="http://schemas.microsoft.com/office/drawing/2010/main" val="0"/>
              </a:ext>
            </a:extLst>
          </a:blip>
          <a:srcRect t="28210" b="30259"/>
          <a:stretch/>
        </p:blipFill>
        <p:spPr bwMode="auto">
          <a:xfrm>
            <a:off x="6377873" y="282299"/>
            <a:ext cx="2501901" cy="800099"/>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66362" y="1446368"/>
            <a:ext cx="8760475" cy="369332"/>
          </a:xfrm>
          <a:prstGeom prst="rect">
            <a:avLst/>
          </a:prstGeom>
          <a:noFill/>
        </p:spPr>
        <p:txBody>
          <a:bodyPr wrap="none" rtlCol="0">
            <a:spAutoFit/>
          </a:bodyPr>
          <a:lstStyle/>
          <a:p>
            <a:r>
              <a:rPr lang="en-US" b="1" dirty="0">
                <a:solidFill>
                  <a:srgbClr val="0070C0"/>
                </a:solidFill>
              </a:rPr>
              <a:t>Frequency of Medicare Code (MEO81) for Massachusetts Residents by Distinct MEID Count</a:t>
            </a:r>
          </a:p>
        </p:txBody>
      </p:sp>
      <p:sp>
        <p:nvSpPr>
          <p:cNvPr id="7" name="TextBox 6"/>
          <p:cNvSpPr txBox="1"/>
          <p:nvPr/>
        </p:nvSpPr>
        <p:spPr>
          <a:xfrm>
            <a:off x="158086" y="282299"/>
            <a:ext cx="6369714" cy="954107"/>
          </a:xfrm>
          <a:prstGeom prst="rect">
            <a:avLst/>
          </a:prstGeom>
          <a:noFill/>
        </p:spPr>
        <p:txBody>
          <a:bodyPr wrap="square" rtlCol="0">
            <a:spAutoFit/>
          </a:bodyPr>
          <a:lstStyle/>
          <a:p>
            <a:pPr defTabSz="914400"/>
            <a:r>
              <a:rPr lang="en-US" sz="1400" b="1" i="1" u="sng" dirty="0">
                <a:solidFill>
                  <a:prstClr val="black"/>
                </a:solidFill>
              </a:rPr>
              <a:t>Answer (continued</a:t>
            </a:r>
            <a:r>
              <a:rPr lang="en-US" sz="1400" b="1" i="1" dirty="0">
                <a:solidFill>
                  <a:prstClr val="black"/>
                </a:solidFill>
              </a:rPr>
              <a:t>): </a:t>
            </a:r>
            <a:r>
              <a:rPr lang="en-US" sz="1400" i="1" dirty="0">
                <a:solidFill>
                  <a:prstClr val="black"/>
                </a:solidFill>
              </a:rPr>
              <a:t>In looking at the frequency of Medicare Coding in MA APCD Release 8.0 by count of distinct MEIDs and by year for calendar years 2016 to 2019 for Massachusetts residents, while under 15% of records have a Medicare product, each year that percentage has been increasing as shown in the four charts below.</a:t>
            </a:r>
          </a:p>
        </p:txBody>
      </p:sp>
      <p:graphicFrame>
        <p:nvGraphicFramePr>
          <p:cNvPr id="9" name="Chart 8"/>
          <p:cNvGraphicFramePr/>
          <p:nvPr/>
        </p:nvGraphicFramePr>
        <p:xfrm>
          <a:off x="4637974" y="1787604"/>
          <a:ext cx="4241800" cy="2336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p:cNvGraphicFramePr/>
          <p:nvPr/>
        </p:nvGraphicFramePr>
        <p:xfrm>
          <a:off x="304800" y="4276804"/>
          <a:ext cx="4241800" cy="2336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1" name="Chart 10"/>
          <p:cNvGraphicFramePr/>
          <p:nvPr/>
        </p:nvGraphicFramePr>
        <p:xfrm>
          <a:off x="4637974" y="4276804"/>
          <a:ext cx="4241800" cy="2336800"/>
        </p:xfrm>
        <a:graphic>
          <a:graphicData uri="http://schemas.openxmlformats.org/drawingml/2006/chart">
            <c:chart xmlns:c="http://schemas.openxmlformats.org/drawingml/2006/chart" xmlns:r="http://schemas.openxmlformats.org/officeDocument/2006/relationships" r:id="rId7"/>
          </a:graphicData>
        </a:graphic>
      </p:graphicFrame>
      <p:sp>
        <p:nvSpPr>
          <p:cNvPr id="12" name="TextBox 11"/>
          <p:cNvSpPr txBox="1"/>
          <p:nvPr/>
        </p:nvSpPr>
        <p:spPr>
          <a:xfrm>
            <a:off x="3416300" y="2921000"/>
            <a:ext cx="652743" cy="369332"/>
          </a:xfrm>
          <a:prstGeom prst="rect">
            <a:avLst/>
          </a:prstGeom>
          <a:solidFill>
            <a:srgbClr val="FFFF00"/>
          </a:solidFill>
        </p:spPr>
        <p:txBody>
          <a:bodyPr wrap="none" rtlCol="0">
            <a:spAutoFit/>
          </a:bodyPr>
          <a:lstStyle/>
          <a:p>
            <a:r>
              <a:rPr lang="en-US" b="1" dirty="0">
                <a:solidFill>
                  <a:srgbClr val="FF0000"/>
                </a:solidFill>
              </a:rPr>
              <a:t>2019</a:t>
            </a:r>
          </a:p>
        </p:txBody>
      </p:sp>
      <p:sp>
        <p:nvSpPr>
          <p:cNvPr id="13" name="TextBox 12"/>
          <p:cNvSpPr txBox="1"/>
          <p:nvPr/>
        </p:nvSpPr>
        <p:spPr>
          <a:xfrm>
            <a:off x="3416300" y="5435600"/>
            <a:ext cx="652743" cy="369332"/>
          </a:xfrm>
          <a:prstGeom prst="rect">
            <a:avLst/>
          </a:prstGeom>
          <a:solidFill>
            <a:srgbClr val="FFFF00"/>
          </a:solidFill>
        </p:spPr>
        <p:txBody>
          <a:bodyPr wrap="none" rtlCol="0">
            <a:spAutoFit/>
          </a:bodyPr>
          <a:lstStyle/>
          <a:p>
            <a:r>
              <a:rPr lang="en-US" b="1" dirty="0">
                <a:solidFill>
                  <a:srgbClr val="FF0000"/>
                </a:solidFill>
              </a:rPr>
              <a:t>2017</a:t>
            </a:r>
          </a:p>
        </p:txBody>
      </p:sp>
      <p:sp>
        <p:nvSpPr>
          <p:cNvPr id="14" name="TextBox 13"/>
          <p:cNvSpPr txBox="1"/>
          <p:nvPr/>
        </p:nvSpPr>
        <p:spPr>
          <a:xfrm>
            <a:off x="7505700" y="5435600"/>
            <a:ext cx="652743" cy="369332"/>
          </a:xfrm>
          <a:prstGeom prst="rect">
            <a:avLst/>
          </a:prstGeom>
          <a:solidFill>
            <a:srgbClr val="FFFF00"/>
          </a:solidFill>
        </p:spPr>
        <p:txBody>
          <a:bodyPr wrap="none" rtlCol="0">
            <a:spAutoFit/>
          </a:bodyPr>
          <a:lstStyle/>
          <a:p>
            <a:r>
              <a:rPr lang="en-US" b="1" dirty="0">
                <a:solidFill>
                  <a:srgbClr val="FF0000"/>
                </a:solidFill>
              </a:rPr>
              <a:t>2016</a:t>
            </a:r>
          </a:p>
        </p:txBody>
      </p:sp>
      <p:sp>
        <p:nvSpPr>
          <p:cNvPr id="15" name="TextBox 14"/>
          <p:cNvSpPr txBox="1"/>
          <p:nvPr/>
        </p:nvSpPr>
        <p:spPr>
          <a:xfrm>
            <a:off x="7505700" y="2888734"/>
            <a:ext cx="652743" cy="369332"/>
          </a:xfrm>
          <a:prstGeom prst="rect">
            <a:avLst/>
          </a:prstGeom>
          <a:solidFill>
            <a:srgbClr val="FFFF00"/>
          </a:solidFill>
        </p:spPr>
        <p:txBody>
          <a:bodyPr wrap="none" rtlCol="0">
            <a:spAutoFit/>
          </a:bodyPr>
          <a:lstStyle/>
          <a:p>
            <a:r>
              <a:rPr lang="en-US" b="1" dirty="0">
                <a:solidFill>
                  <a:srgbClr val="FF0000"/>
                </a:solidFill>
              </a:rPr>
              <a:t>2018</a:t>
            </a:r>
          </a:p>
        </p:txBody>
      </p:sp>
    </p:spTree>
    <p:extLst>
      <p:ext uri="{BB962C8B-B14F-4D97-AF65-F5344CB8AC3E}">
        <p14:creationId xmlns:p14="http://schemas.microsoft.com/office/powerpoint/2010/main" val="4068468978"/>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5443</TotalTime>
  <Words>1224</Words>
  <Application>Microsoft Office PowerPoint</Application>
  <PresentationFormat>On-screen Show (4:3)</PresentationFormat>
  <Paragraphs>155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1_Office Theme</vt:lpstr>
      <vt:lpstr>PowerPoint Presentation</vt:lpstr>
      <vt:lpstr>PowerPoint Presentation</vt:lpstr>
      <vt:lpstr>PowerPoint Presentation</vt:lpstr>
      <vt:lpstr>PowerPoint Presentation</vt:lpstr>
    </vt:vector>
  </TitlesOfParts>
  <Company>CHIA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DiGioia</dc:creator>
  <cp:lastModifiedBy>Sylvia Hobbs</cp:lastModifiedBy>
  <cp:revision>179</cp:revision>
  <cp:lastPrinted>2019-07-23T18:41:08Z</cp:lastPrinted>
  <dcterms:created xsi:type="dcterms:W3CDTF">2018-01-09T20:21:29Z</dcterms:created>
  <dcterms:modified xsi:type="dcterms:W3CDTF">2022-02-21T17:47:42Z</dcterms:modified>
</cp:coreProperties>
</file>