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3" r:id="rId2"/>
  </p:sldMasterIdLst>
  <p:sldIdLst>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1" d="100"/>
          <a:sy n="111" d="100"/>
        </p:scale>
        <p:origin x="-1614"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ableStyles" Target="tableStyles.xml"/><Relationship Id="rId5" Type="http://schemas.openxmlformats.org/officeDocument/2006/relationships/slide" Target="slides/slide3.xml"/><Relationship Id="rId10"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viewProps" Target="viewProps.xml"/></Relationships>
</file>

<file path=ppt/diagrams/_rels/data1.xml.rels><?xml version="1.0" encoding="UTF-8" standalone="yes"?>
<Relationships xmlns="http://schemas.openxmlformats.org/package/2006/relationships"><Relationship Id="rId1" Type="http://schemas.openxmlformats.org/officeDocument/2006/relationships/image" Target="../media/image6.png"/></Relationships>
</file>

<file path=ppt/diagrams/_rels/data2.xml.rels><?xml version="1.0" encoding="UTF-8" standalone="yes"?>
<Relationships xmlns="http://schemas.openxmlformats.org/package/2006/relationships"><Relationship Id="rId1" Type="http://schemas.openxmlformats.org/officeDocument/2006/relationships/image" Target="../media/image11.png"/></Relationships>
</file>

<file path=ppt/diagrams/_rels/data3.xml.rels><?xml version="1.0" encoding="UTF-8" standalone="yes"?>
<Relationships xmlns="http://schemas.openxmlformats.org/package/2006/relationships"><Relationship Id="rId1" Type="http://schemas.openxmlformats.org/officeDocument/2006/relationships/image" Target="../media/image13.png"/></Relationships>
</file>

<file path=ppt/diagrams/_rels/data4.xml.rels><?xml version="1.0" encoding="UTF-8" standalone="yes"?>
<Relationships xmlns="http://schemas.openxmlformats.org/package/2006/relationships"><Relationship Id="rId1" Type="http://schemas.openxmlformats.org/officeDocument/2006/relationships/image" Target="../media/image15.png"/></Relationships>
</file>

<file path=ppt/diagrams/_rels/drawing1.xml.rels><?xml version="1.0" encoding="UTF-8" standalone="yes"?>
<Relationships xmlns="http://schemas.openxmlformats.org/package/2006/relationships"><Relationship Id="rId1" Type="http://schemas.openxmlformats.org/officeDocument/2006/relationships/image" Target="../media/image6.png"/></Relationships>
</file>

<file path=ppt/diagrams/_rels/drawing2.xml.rels><?xml version="1.0" encoding="UTF-8" standalone="yes"?>
<Relationships xmlns="http://schemas.openxmlformats.org/package/2006/relationships"><Relationship Id="rId1" Type="http://schemas.openxmlformats.org/officeDocument/2006/relationships/image" Target="../media/image11.png"/></Relationships>
</file>

<file path=ppt/diagrams/_rels/drawing3.xml.rels><?xml version="1.0" encoding="UTF-8" standalone="yes"?>
<Relationships xmlns="http://schemas.openxmlformats.org/package/2006/relationships"><Relationship Id="rId1" Type="http://schemas.openxmlformats.org/officeDocument/2006/relationships/image" Target="../media/image13.png"/></Relationships>
</file>

<file path=ppt/diagrams/_rels/drawing4.xml.rels><?xml version="1.0" encoding="UTF-8" standalone="yes"?>
<Relationships xmlns="http://schemas.openxmlformats.org/package/2006/relationships"><Relationship Id="rId1" Type="http://schemas.openxmlformats.org/officeDocument/2006/relationships/image" Target="../media/image15.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04C0623-DE61-4F1B-A87C-A2ABD466E955}" type="doc">
      <dgm:prSet loTypeId="urn:microsoft.com/office/officeart/2005/8/layout/radial2" loCatId="relationship" qsTypeId="urn:microsoft.com/office/officeart/2005/8/quickstyle/simple1" qsCatId="simple" csTypeId="urn:microsoft.com/office/officeart/2005/8/colors/accent1_2" csCatId="accent1" phldr="1"/>
      <dgm:spPr/>
      <dgm:t>
        <a:bodyPr/>
        <a:lstStyle/>
        <a:p>
          <a:endParaRPr lang="en-US"/>
        </a:p>
      </dgm:t>
    </dgm:pt>
    <dgm:pt modelId="{9EE856FD-D862-433B-8F76-E2B4A632AAE7}">
      <dgm:prSet phldrT="[Text]" custT="1"/>
      <dgm:spPr/>
      <dgm:t>
        <a:bodyPr/>
        <a:lstStyle/>
        <a:p>
          <a:r>
            <a:rPr lang="en-US" sz="1400" dirty="0" smtClean="0"/>
            <a:t>Patient Arrives at Outpatient ED</a:t>
          </a:r>
          <a:endParaRPr lang="en-US" sz="1400" dirty="0"/>
        </a:p>
      </dgm:t>
    </dgm:pt>
    <dgm:pt modelId="{E3BD0D6F-F88E-4166-B143-B1AC66377A95}" type="parTrans" cxnId="{2D547E29-E9B9-45CE-8279-DB2E5C99FF5C}">
      <dgm:prSet/>
      <dgm:spPr>
        <a:ln>
          <a:solidFill>
            <a:schemeClr val="accent1"/>
          </a:solidFill>
          <a:tailEnd type="triangle"/>
        </a:ln>
      </dgm:spPr>
      <dgm:t>
        <a:bodyPr/>
        <a:lstStyle/>
        <a:p>
          <a:endParaRPr lang="en-US"/>
        </a:p>
      </dgm:t>
    </dgm:pt>
    <dgm:pt modelId="{75BBC672-C9BA-4E96-8E9F-0BA440A6B96D}" type="sibTrans" cxnId="{2D547E29-E9B9-45CE-8279-DB2E5C99FF5C}">
      <dgm:prSet/>
      <dgm:spPr/>
      <dgm:t>
        <a:bodyPr/>
        <a:lstStyle/>
        <a:p>
          <a:endParaRPr lang="en-US"/>
        </a:p>
      </dgm:t>
    </dgm:pt>
    <dgm:pt modelId="{4754D2A2-C5BD-46B4-B68D-CDF606B1ADA7}">
      <dgm:prSet phldrT="[Text]" custT="1"/>
      <dgm:spPr/>
      <dgm:t>
        <a:bodyPr/>
        <a:lstStyle/>
        <a:p>
          <a:endParaRPr lang="en-US" sz="1200" b="1" dirty="0">
            <a:solidFill>
              <a:srgbClr val="FF0000"/>
            </a:solidFill>
          </a:endParaRPr>
        </a:p>
      </dgm:t>
    </dgm:pt>
    <dgm:pt modelId="{B1874AA3-066B-4446-A56C-3B9772669BF3}" type="parTrans" cxnId="{D30417A5-36B6-4965-A86E-8C2FB7106A43}">
      <dgm:prSet/>
      <dgm:spPr/>
      <dgm:t>
        <a:bodyPr/>
        <a:lstStyle/>
        <a:p>
          <a:endParaRPr lang="en-US"/>
        </a:p>
      </dgm:t>
    </dgm:pt>
    <dgm:pt modelId="{E015DF9D-8322-4AE7-AE19-A6CCDFBB6B77}" type="sibTrans" cxnId="{D30417A5-36B6-4965-A86E-8C2FB7106A43}">
      <dgm:prSet/>
      <dgm:spPr/>
      <dgm:t>
        <a:bodyPr/>
        <a:lstStyle/>
        <a:p>
          <a:endParaRPr lang="en-US"/>
        </a:p>
      </dgm:t>
    </dgm:pt>
    <dgm:pt modelId="{FB43E04D-66C8-409C-9BF3-3F322E0C0412}">
      <dgm:prSet phldrT="[Text]" custT="1"/>
      <dgm:spPr/>
      <dgm:t>
        <a:bodyPr/>
        <a:lstStyle/>
        <a:p>
          <a:r>
            <a:rPr lang="en-US" sz="1200" dirty="0" smtClean="0"/>
            <a:t>Patient is a direct  Outpatient</a:t>
          </a:r>
        </a:p>
        <a:p>
          <a:r>
            <a:rPr lang="en-US" sz="1200" dirty="0" smtClean="0"/>
            <a:t>Observation Stay</a:t>
          </a:r>
          <a:endParaRPr lang="en-US" sz="1200" dirty="0"/>
        </a:p>
      </dgm:t>
    </dgm:pt>
    <dgm:pt modelId="{C2AAD0D0-6F6F-4DDD-9582-50C660E0D719}" type="parTrans" cxnId="{0C4B4E35-64B4-4D0D-A155-BFAD26F4024A}">
      <dgm:prSet/>
      <dgm:spPr>
        <a:ln>
          <a:solidFill>
            <a:schemeClr val="accent1"/>
          </a:solidFill>
          <a:tailEnd type="triangle"/>
        </a:ln>
      </dgm:spPr>
      <dgm:t>
        <a:bodyPr/>
        <a:lstStyle/>
        <a:p>
          <a:endParaRPr lang="en-US"/>
        </a:p>
      </dgm:t>
    </dgm:pt>
    <dgm:pt modelId="{F3AF4627-6D3B-4735-9991-0A84F4ECF61A}" type="sibTrans" cxnId="{0C4B4E35-64B4-4D0D-A155-BFAD26F4024A}">
      <dgm:prSet/>
      <dgm:spPr/>
      <dgm:t>
        <a:bodyPr/>
        <a:lstStyle/>
        <a:p>
          <a:endParaRPr lang="en-US"/>
        </a:p>
      </dgm:t>
    </dgm:pt>
    <dgm:pt modelId="{284CEAE2-7FD3-43A6-90FD-38D38F7CBA51}">
      <dgm:prSet phldrT="[Text]"/>
      <dgm:spPr/>
      <dgm:t>
        <a:bodyPr/>
        <a:lstStyle/>
        <a:p>
          <a:r>
            <a:rPr lang="en-US" b="1" dirty="0" smtClean="0">
              <a:solidFill>
                <a:srgbClr val="FF0000"/>
              </a:solidFill>
            </a:rPr>
            <a:t>Patient Admitted to Hospital</a:t>
          </a:r>
          <a:endParaRPr lang="en-US" b="1" dirty="0">
            <a:solidFill>
              <a:srgbClr val="FF0000"/>
            </a:solidFill>
          </a:endParaRPr>
        </a:p>
      </dgm:t>
    </dgm:pt>
    <dgm:pt modelId="{E7276959-DEFF-4D6E-B750-D7A6BDB40980}" type="parTrans" cxnId="{4E4BF9D8-476A-4170-BEC0-B8C9E181214A}">
      <dgm:prSet/>
      <dgm:spPr/>
      <dgm:t>
        <a:bodyPr/>
        <a:lstStyle/>
        <a:p>
          <a:endParaRPr lang="en-US"/>
        </a:p>
      </dgm:t>
    </dgm:pt>
    <dgm:pt modelId="{FC0E0C89-4F37-4071-A1A4-938CC7E8CC37}" type="sibTrans" cxnId="{4E4BF9D8-476A-4170-BEC0-B8C9E181214A}">
      <dgm:prSet/>
      <dgm:spPr/>
      <dgm:t>
        <a:bodyPr/>
        <a:lstStyle/>
        <a:p>
          <a:endParaRPr lang="en-US"/>
        </a:p>
      </dgm:t>
    </dgm:pt>
    <dgm:pt modelId="{CD4E2A3C-6738-4E38-A1BA-652C6C74B24E}">
      <dgm:prSet phldrT="[Text]"/>
      <dgm:spPr/>
      <dgm:t>
        <a:bodyPr/>
        <a:lstStyle/>
        <a:p>
          <a:r>
            <a:rPr lang="en-US" dirty="0" smtClean="0"/>
            <a:t>Patient is a direct Inpatient Admission </a:t>
          </a:r>
          <a:endParaRPr lang="en-US" dirty="0"/>
        </a:p>
      </dgm:t>
    </dgm:pt>
    <dgm:pt modelId="{660E3403-58E6-445B-BCBC-67FDE27B2CC0}" type="parTrans" cxnId="{AB1D7DB2-40AF-43B6-8697-2FB9622D8A6B}">
      <dgm:prSet/>
      <dgm:spPr>
        <a:ln>
          <a:solidFill>
            <a:schemeClr val="accent1"/>
          </a:solidFill>
          <a:tailEnd type="triangle"/>
        </a:ln>
      </dgm:spPr>
      <dgm:t>
        <a:bodyPr/>
        <a:lstStyle/>
        <a:p>
          <a:endParaRPr lang="en-US"/>
        </a:p>
      </dgm:t>
    </dgm:pt>
    <dgm:pt modelId="{B0BF20AD-72CE-4532-ABEF-6AFEE45EF14A}" type="sibTrans" cxnId="{AB1D7DB2-40AF-43B6-8697-2FB9622D8A6B}">
      <dgm:prSet/>
      <dgm:spPr/>
      <dgm:t>
        <a:bodyPr/>
        <a:lstStyle/>
        <a:p>
          <a:endParaRPr lang="en-US"/>
        </a:p>
      </dgm:t>
    </dgm:pt>
    <dgm:pt modelId="{A0468FD5-DD20-4183-A570-3CA193877036}">
      <dgm:prSet phldrT="[Text]"/>
      <dgm:spPr/>
      <dgm:t>
        <a:bodyPr/>
        <a:lstStyle/>
        <a:p>
          <a:r>
            <a:rPr lang="en-US" dirty="0" smtClean="0"/>
            <a:t>Routine Discharge, Left Against Medical Advice, Discharged/Transferred to another facility, Expired while inpatient</a:t>
          </a:r>
          <a:endParaRPr lang="en-US" dirty="0"/>
        </a:p>
      </dgm:t>
    </dgm:pt>
    <dgm:pt modelId="{E84A7690-A530-47C1-B19D-DC4C8C67E5F3}" type="parTrans" cxnId="{233EA5B6-75F4-4571-8BA0-FE0F84AFAE5C}">
      <dgm:prSet/>
      <dgm:spPr/>
      <dgm:t>
        <a:bodyPr/>
        <a:lstStyle/>
        <a:p>
          <a:endParaRPr lang="en-US"/>
        </a:p>
      </dgm:t>
    </dgm:pt>
    <dgm:pt modelId="{7B3C79CD-AE09-40F7-80A2-4662F81D7C4C}" type="sibTrans" cxnId="{233EA5B6-75F4-4571-8BA0-FE0F84AFAE5C}">
      <dgm:prSet/>
      <dgm:spPr/>
      <dgm:t>
        <a:bodyPr/>
        <a:lstStyle/>
        <a:p>
          <a:endParaRPr lang="en-US"/>
        </a:p>
      </dgm:t>
    </dgm:pt>
    <dgm:pt modelId="{91AD8AAC-30A5-416A-B181-6A81599DE59D}">
      <dgm:prSet phldrT="[Text]" custT="1"/>
      <dgm:spPr/>
      <dgm:t>
        <a:bodyPr/>
        <a:lstStyle/>
        <a:p>
          <a:r>
            <a:rPr lang="en-US" sz="1200" b="1" dirty="0" smtClean="0">
              <a:solidFill>
                <a:srgbClr val="0070C0"/>
              </a:solidFill>
            </a:rPr>
            <a:t>Patient  Seen in Observation Stay</a:t>
          </a:r>
          <a:endParaRPr lang="en-US" sz="1200" b="1" dirty="0">
            <a:solidFill>
              <a:srgbClr val="0070C0"/>
            </a:solidFill>
          </a:endParaRPr>
        </a:p>
      </dgm:t>
    </dgm:pt>
    <dgm:pt modelId="{B111F953-4A6D-4AA0-A58A-4A919EC2F433}" type="parTrans" cxnId="{5927624E-0390-42EA-AFE7-BDDD606531E1}">
      <dgm:prSet/>
      <dgm:spPr/>
      <dgm:t>
        <a:bodyPr/>
        <a:lstStyle/>
        <a:p>
          <a:endParaRPr lang="en-US"/>
        </a:p>
      </dgm:t>
    </dgm:pt>
    <dgm:pt modelId="{C57D4566-A320-4E09-BC49-8A77BA110BF6}" type="sibTrans" cxnId="{5927624E-0390-42EA-AFE7-BDDD606531E1}">
      <dgm:prSet/>
      <dgm:spPr/>
      <dgm:t>
        <a:bodyPr/>
        <a:lstStyle/>
        <a:p>
          <a:endParaRPr lang="en-US"/>
        </a:p>
      </dgm:t>
    </dgm:pt>
    <dgm:pt modelId="{27E93CC6-558E-4405-9C0F-49B47CBBDB2B}">
      <dgm:prSet phldrT="[Text]" custT="1"/>
      <dgm:spPr/>
      <dgm:t>
        <a:bodyPr/>
        <a:lstStyle/>
        <a:p>
          <a:endParaRPr lang="en-US" sz="1200" b="1" dirty="0">
            <a:solidFill>
              <a:srgbClr val="0070C0"/>
            </a:solidFill>
          </a:endParaRPr>
        </a:p>
      </dgm:t>
    </dgm:pt>
    <dgm:pt modelId="{EC794C32-14B7-4EFD-A488-043DDF53032C}" type="parTrans" cxnId="{70D11CDA-EDD7-4051-A100-000121259087}">
      <dgm:prSet/>
      <dgm:spPr/>
      <dgm:t>
        <a:bodyPr/>
        <a:lstStyle/>
        <a:p>
          <a:endParaRPr lang="en-US"/>
        </a:p>
      </dgm:t>
    </dgm:pt>
    <dgm:pt modelId="{F82A41B4-7D07-41B8-9F36-B41151ECB7E2}" type="sibTrans" cxnId="{70D11CDA-EDD7-4051-A100-000121259087}">
      <dgm:prSet/>
      <dgm:spPr/>
      <dgm:t>
        <a:bodyPr/>
        <a:lstStyle/>
        <a:p>
          <a:endParaRPr lang="en-US"/>
        </a:p>
      </dgm:t>
    </dgm:pt>
    <dgm:pt modelId="{618B58B1-9531-4BE9-9917-4BB1E1BCE291}">
      <dgm:prSet phldrT="[Text]" custT="1"/>
      <dgm:spPr/>
      <dgm:t>
        <a:bodyPr/>
        <a:lstStyle/>
        <a:p>
          <a:endParaRPr lang="en-US" sz="1200" b="1" dirty="0">
            <a:solidFill>
              <a:srgbClr val="0070C0"/>
            </a:solidFill>
          </a:endParaRPr>
        </a:p>
      </dgm:t>
    </dgm:pt>
    <dgm:pt modelId="{D5A78FBB-3185-47C8-811E-C216A7FA70CA}" type="parTrans" cxnId="{2E0744C3-883D-4C9C-9557-BB221ACA5AF5}">
      <dgm:prSet/>
      <dgm:spPr/>
      <dgm:t>
        <a:bodyPr/>
        <a:lstStyle/>
        <a:p>
          <a:endParaRPr lang="en-US"/>
        </a:p>
      </dgm:t>
    </dgm:pt>
    <dgm:pt modelId="{FEEA6249-E0A6-44C5-A8FB-693430C14377}" type="sibTrans" cxnId="{2E0744C3-883D-4C9C-9557-BB221ACA5AF5}">
      <dgm:prSet/>
      <dgm:spPr/>
      <dgm:t>
        <a:bodyPr/>
        <a:lstStyle/>
        <a:p>
          <a:endParaRPr lang="en-US"/>
        </a:p>
      </dgm:t>
    </dgm:pt>
    <dgm:pt modelId="{E028938A-84E2-48EF-9CF6-4780CB21FF6F}">
      <dgm:prSet phldrT="[Text]" custT="1"/>
      <dgm:spPr/>
      <dgm:t>
        <a:bodyPr/>
        <a:lstStyle/>
        <a:p>
          <a:endParaRPr lang="en-US" sz="1200" b="1" dirty="0">
            <a:solidFill>
              <a:srgbClr val="0070C0"/>
            </a:solidFill>
          </a:endParaRPr>
        </a:p>
      </dgm:t>
    </dgm:pt>
    <dgm:pt modelId="{B472B6B7-BDE2-46F2-8975-BDBD9BFEC486}" type="parTrans" cxnId="{1C799DED-E39B-4DDF-BE0F-AA8E4DD34B41}">
      <dgm:prSet/>
      <dgm:spPr/>
      <dgm:t>
        <a:bodyPr/>
        <a:lstStyle/>
        <a:p>
          <a:endParaRPr lang="en-US"/>
        </a:p>
      </dgm:t>
    </dgm:pt>
    <dgm:pt modelId="{E63FDFCD-2865-4999-BB67-503A25F3707F}" type="sibTrans" cxnId="{1C799DED-E39B-4DDF-BE0F-AA8E4DD34B41}">
      <dgm:prSet/>
      <dgm:spPr/>
      <dgm:t>
        <a:bodyPr/>
        <a:lstStyle/>
        <a:p>
          <a:endParaRPr lang="en-US"/>
        </a:p>
      </dgm:t>
    </dgm:pt>
    <dgm:pt modelId="{C4D2B82F-B3A8-4F83-92F3-FA46CD3B630B}">
      <dgm:prSet phldrT="[Text]" custT="1"/>
      <dgm:spPr/>
      <dgm:t>
        <a:bodyPr/>
        <a:lstStyle/>
        <a:p>
          <a:endParaRPr lang="en-US" sz="1200" b="1" dirty="0">
            <a:solidFill>
              <a:srgbClr val="0070C0"/>
            </a:solidFill>
          </a:endParaRPr>
        </a:p>
      </dgm:t>
    </dgm:pt>
    <dgm:pt modelId="{9128DEBF-54A3-4EEB-BDF8-F0AD0ABB8F1C}" type="parTrans" cxnId="{D30ECE74-1924-4495-820B-1F67C2FFC3A3}">
      <dgm:prSet/>
      <dgm:spPr/>
      <dgm:t>
        <a:bodyPr/>
        <a:lstStyle/>
        <a:p>
          <a:endParaRPr lang="en-US"/>
        </a:p>
      </dgm:t>
    </dgm:pt>
    <dgm:pt modelId="{9A5E98DA-78DB-4EE0-A3E6-5E5859843172}" type="sibTrans" cxnId="{D30ECE74-1924-4495-820B-1F67C2FFC3A3}">
      <dgm:prSet/>
      <dgm:spPr/>
      <dgm:t>
        <a:bodyPr/>
        <a:lstStyle/>
        <a:p>
          <a:endParaRPr lang="en-US"/>
        </a:p>
      </dgm:t>
    </dgm:pt>
    <dgm:pt modelId="{1FB4328E-4920-4FEF-A48F-D879C56A385D}">
      <dgm:prSet phldrT="[Text]" custT="1"/>
      <dgm:spPr/>
      <dgm:t>
        <a:bodyPr/>
        <a:lstStyle/>
        <a:p>
          <a:endParaRPr lang="en-US" sz="1200" dirty="0"/>
        </a:p>
      </dgm:t>
    </dgm:pt>
    <dgm:pt modelId="{B97C4410-B7EE-4201-BF74-2ABD97E99EC8}" type="parTrans" cxnId="{E5230366-58D8-4A64-AA73-D0CAE91C5ABB}">
      <dgm:prSet/>
      <dgm:spPr/>
      <dgm:t>
        <a:bodyPr/>
        <a:lstStyle/>
        <a:p>
          <a:endParaRPr lang="en-US"/>
        </a:p>
      </dgm:t>
    </dgm:pt>
    <dgm:pt modelId="{C885A21A-27B0-4E29-8878-9ADF84DEF53D}" type="sibTrans" cxnId="{E5230366-58D8-4A64-AA73-D0CAE91C5ABB}">
      <dgm:prSet/>
      <dgm:spPr/>
      <dgm:t>
        <a:bodyPr/>
        <a:lstStyle/>
        <a:p>
          <a:endParaRPr lang="en-US"/>
        </a:p>
      </dgm:t>
    </dgm:pt>
    <dgm:pt modelId="{081018A9-DEF5-496B-B43F-1AB967A63253}">
      <dgm:prSet phldrT="[Text]" custT="1"/>
      <dgm:spPr/>
      <dgm:t>
        <a:bodyPr/>
        <a:lstStyle/>
        <a:p>
          <a:endParaRPr lang="en-US" sz="1200" dirty="0"/>
        </a:p>
      </dgm:t>
    </dgm:pt>
    <dgm:pt modelId="{3F032FED-F8D5-4DB2-8AD9-B5DA8745D507}" type="parTrans" cxnId="{2E1F012C-D3F4-4478-A9B4-6C7EF88E5F25}">
      <dgm:prSet/>
      <dgm:spPr/>
      <dgm:t>
        <a:bodyPr/>
        <a:lstStyle/>
        <a:p>
          <a:endParaRPr lang="en-US"/>
        </a:p>
      </dgm:t>
    </dgm:pt>
    <dgm:pt modelId="{EAB0EFD2-D4EF-4E1C-B9C0-2D05AEDBDCAC}" type="sibTrans" cxnId="{2E1F012C-D3F4-4478-A9B4-6C7EF88E5F25}">
      <dgm:prSet/>
      <dgm:spPr/>
      <dgm:t>
        <a:bodyPr/>
        <a:lstStyle/>
        <a:p>
          <a:endParaRPr lang="en-US"/>
        </a:p>
      </dgm:t>
    </dgm:pt>
    <dgm:pt modelId="{CEF04143-BE47-41B5-B8BD-19DBE8AFD969}">
      <dgm:prSet phldrT="[Text]" custT="1"/>
      <dgm:spPr/>
      <dgm:t>
        <a:bodyPr/>
        <a:lstStyle/>
        <a:p>
          <a:endParaRPr lang="en-US" sz="1200" dirty="0"/>
        </a:p>
      </dgm:t>
    </dgm:pt>
    <dgm:pt modelId="{B749FA0A-C97E-4053-BBEC-B777A07D7E81}" type="parTrans" cxnId="{53AA0902-B496-45C8-B18B-050F2D6A3FE0}">
      <dgm:prSet/>
      <dgm:spPr/>
      <dgm:t>
        <a:bodyPr/>
        <a:lstStyle/>
        <a:p>
          <a:endParaRPr lang="en-US"/>
        </a:p>
      </dgm:t>
    </dgm:pt>
    <dgm:pt modelId="{20C627B8-18BB-437B-B37E-7A85713BD565}" type="sibTrans" cxnId="{53AA0902-B496-45C8-B18B-050F2D6A3FE0}">
      <dgm:prSet/>
      <dgm:spPr/>
      <dgm:t>
        <a:bodyPr/>
        <a:lstStyle/>
        <a:p>
          <a:endParaRPr lang="en-US"/>
        </a:p>
      </dgm:t>
    </dgm:pt>
    <dgm:pt modelId="{34DC1443-A76B-4F2B-AC41-DE376606213F}">
      <dgm:prSet phldrT="[Text]" custT="1"/>
      <dgm:spPr/>
      <dgm:t>
        <a:bodyPr/>
        <a:lstStyle/>
        <a:p>
          <a:endParaRPr lang="en-US" sz="1200" dirty="0"/>
        </a:p>
      </dgm:t>
    </dgm:pt>
    <dgm:pt modelId="{7312A4F3-FBCF-4673-8146-EF865B95E08B}" type="parTrans" cxnId="{E2835176-6B5E-4878-A88D-F6D8F256D0D2}">
      <dgm:prSet/>
      <dgm:spPr/>
      <dgm:t>
        <a:bodyPr/>
        <a:lstStyle/>
        <a:p>
          <a:endParaRPr lang="en-US"/>
        </a:p>
      </dgm:t>
    </dgm:pt>
    <dgm:pt modelId="{C5A4BFD3-058C-4404-A2D7-8929932FA431}" type="sibTrans" cxnId="{E2835176-6B5E-4878-A88D-F6D8F256D0D2}">
      <dgm:prSet/>
      <dgm:spPr/>
      <dgm:t>
        <a:bodyPr/>
        <a:lstStyle/>
        <a:p>
          <a:endParaRPr lang="en-US"/>
        </a:p>
      </dgm:t>
    </dgm:pt>
    <dgm:pt modelId="{4CC53025-11BD-4569-9902-5B3A92B1581E}">
      <dgm:prSet phldrT="[Text]" custT="1"/>
      <dgm:spPr/>
      <dgm:t>
        <a:bodyPr/>
        <a:lstStyle/>
        <a:p>
          <a:r>
            <a:rPr lang="en-US" sz="1200" dirty="0" smtClean="0"/>
            <a:t>Dead on Arrival, Routine Department, Left Against Medical Advice,  Transferred,  Expired in ED</a:t>
          </a:r>
          <a:endParaRPr lang="en-US" sz="1200" dirty="0"/>
        </a:p>
      </dgm:t>
    </dgm:pt>
    <dgm:pt modelId="{53EAC1B9-A177-454A-BDE6-1111FCB9B111}" type="parTrans" cxnId="{61FA0E2C-EA42-42FC-89B1-4A5CE4025617}">
      <dgm:prSet/>
      <dgm:spPr/>
      <dgm:t>
        <a:bodyPr/>
        <a:lstStyle/>
        <a:p>
          <a:endParaRPr lang="en-US"/>
        </a:p>
      </dgm:t>
    </dgm:pt>
    <dgm:pt modelId="{F782A4AD-0C8E-4071-8362-CC1775CD41E3}" type="sibTrans" cxnId="{61FA0E2C-EA42-42FC-89B1-4A5CE4025617}">
      <dgm:prSet/>
      <dgm:spPr/>
      <dgm:t>
        <a:bodyPr/>
        <a:lstStyle/>
        <a:p>
          <a:endParaRPr lang="en-US"/>
        </a:p>
      </dgm:t>
    </dgm:pt>
    <dgm:pt modelId="{58FFEA57-E892-4F09-8BEB-62A3E3A5735F}">
      <dgm:prSet phldrT="[Text]" custT="1"/>
      <dgm:spPr/>
      <dgm:t>
        <a:bodyPr/>
        <a:lstStyle/>
        <a:p>
          <a:r>
            <a:rPr lang="en-US" sz="1400" b="1" dirty="0" smtClean="0">
              <a:solidFill>
                <a:srgbClr val="FF1B09"/>
              </a:solidFill>
            </a:rPr>
            <a:t>Patient Admitted to Hospital</a:t>
          </a:r>
          <a:endParaRPr lang="en-US" sz="1400" b="1" dirty="0">
            <a:solidFill>
              <a:srgbClr val="FF1B09"/>
            </a:solidFill>
          </a:endParaRPr>
        </a:p>
      </dgm:t>
    </dgm:pt>
    <dgm:pt modelId="{36215948-45AD-4704-B7CB-6C13F9148580}" type="parTrans" cxnId="{93344E17-399E-4DB1-8D48-C775C2DB95D7}">
      <dgm:prSet/>
      <dgm:spPr/>
      <dgm:t>
        <a:bodyPr/>
        <a:lstStyle/>
        <a:p>
          <a:endParaRPr lang="en-US"/>
        </a:p>
      </dgm:t>
    </dgm:pt>
    <dgm:pt modelId="{96D6AB6A-B1B2-4C8D-99A3-248B30302953}" type="sibTrans" cxnId="{93344E17-399E-4DB1-8D48-C775C2DB95D7}">
      <dgm:prSet/>
      <dgm:spPr/>
      <dgm:t>
        <a:bodyPr/>
        <a:lstStyle/>
        <a:p>
          <a:endParaRPr lang="en-US"/>
        </a:p>
      </dgm:t>
    </dgm:pt>
    <dgm:pt modelId="{EBD2E932-B7C1-4570-822C-D877F2391253}">
      <dgm:prSet phldrT="[Text]"/>
      <dgm:spPr/>
      <dgm:t>
        <a:bodyPr/>
        <a:lstStyle/>
        <a:p>
          <a:r>
            <a:rPr lang="en-US" dirty="0" smtClean="0"/>
            <a:t>Routine Departure, Left Against Medical Advice, Transferred, Expired in Observation Stay</a:t>
          </a:r>
          <a:endParaRPr lang="en-US" dirty="0"/>
        </a:p>
      </dgm:t>
    </dgm:pt>
    <dgm:pt modelId="{34BD9424-7555-437B-B646-0EA6CC6C8F60}" type="parTrans" cxnId="{6208C2CE-AB5B-40BD-8011-163B83B5C2EA}">
      <dgm:prSet/>
      <dgm:spPr/>
      <dgm:t>
        <a:bodyPr/>
        <a:lstStyle/>
        <a:p>
          <a:endParaRPr lang="en-US"/>
        </a:p>
      </dgm:t>
    </dgm:pt>
    <dgm:pt modelId="{AF588C1B-C75B-4CDA-BD54-E0B99D95D7EE}" type="sibTrans" cxnId="{6208C2CE-AB5B-40BD-8011-163B83B5C2EA}">
      <dgm:prSet/>
      <dgm:spPr/>
      <dgm:t>
        <a:bodyPr/>
        <a:lstStyle/>
        <a:p>
          <a:endParaRPr lang="en-US"/>
        </a:p>
      </dgm:t>
    </dgm:pt>
    <dgm:pt modelId="{03C676AD-5F01-4228-966E-24FC1C2AE5C5}">
      <dgm:prSet phldrT="[Text]" custT="1"/>
      <dgm:spPr/>
      <dgm:t>
        <a:bodyPr/>
        <a:lstStyle/>
        <a:p>
          <a:endParaRPr lang="en-US" sz="1200" b="1" dirty="0">
            <a:solidFill>
              <a:srgbClr val="0070C0"/>
            </a:solidFill>
          </a:endParaRPr>
        </a:p>
      </dgm:t>
    </dgm:pt>
    <dgm:pt modelId="{C873840F-3DF9-44CB-AFDE-447867976631}" type="parTrans" cxnId="{E43014C9-FAB0-4864-9A1A-E8572CA75702}">
      <dgm:prSet/>
      <dgm:spPr/>
      <dgm:t>
        <a:bodyPr/>
        <a:lstStyle/>
        <a:p>
          <a:endParaRPr lang="en-US"/>
        </a:p>
      </dgm:t>
    </dgm:pt>
    <dgm:pt modelId="{24588AF7-2516-4BB7-8045-2B9F56594740}" type="sibTrans" cxnId="{E43014C9-FAB0-4864-9A1A-E8572CA75702}">
      <dgm:prSet/>
      <dgm:spPr/>
      <dgm:t>
        <a:bodyPr/>
        <a:lstStyle/>
        <a:p>
          <a:endParaRPr lang="en-US"/>
        </a:p>
      </dgm:t>
    </dgm:pt>
    <dgm:pt modelId="{79ECDCC1-F318-4CD5-83CC-A467C9F04C6D}" type="pres">
      <dgm:prSet presAssocID="{104C0623-DE61-4F1B-A87C-A2ABD466E955}" presName="composite" presStyleCnt="0">
        <dgm:presLayoutVars>
          <dgm:chMax val="5"/>
          <dgm:dir/>
          <dgm:animLvl val="ctr"/>
          <dgm:resizeHandles val="exact"/>
        </dgm:presLayoutVars>
      </dgm:prSet>
      <dgm:spPr/>
      <dgm:t>
        <a:bodyPr/>
        <a:lstStyle/>
        <a:p>
          <a:endParaRPr lang="en-US"/>
        </a:p>
      </dgm:t>
    </dgm:pt>
    <dgm:pt modelId="{4A2A5F88-8600-4DC6-A82D-7E514D6A8640}" type="pres">
      <dgm:prSet presAssocID="{104C0623-DE61-4F1B-A87C-A2ABD466E955}" presName="cycle" presStyleCnt="0"/>
      <dgm:spPr/>
    </dgm:pt>
    <dgm:pt modelId="{B7BA7A85-3DC3-4338-B21F-810107E0173B}" type="pres">
      <dgm:prSet presAssocID="{104C0623-DE61-4F1B-A87C-A2ABD466E955}" presName="centerShape" presStyleCnt="0"/>
      <dgm:spPr/>
    </dgm:pt>
    <dgm:pt modelId="{B21D6D80-26AB-42C8-B355-D1F61D354460}" type="pres">
      <dgm:prSet presAssocID="{104C0623-DE61-4F1B-A87C-A2ABD466E955}" presName="connSite" presStyleLbl="node1" presStyleIdx="0" presStyleCnt="4"/>
      <dgm:spPr/>
    </dgm:pt>
    <dgm:pt modelId="{BC45D694-C36B-4B77-A85F-D70C0FC051DF}" type="pres">
      <dgm:prSet presAssocID="{104C0623-DE61-4F1B-A87C-A2ABD466E955}" presName="visible" presStyleLbl="node1" presStyleIdx="0" presStyleCnt="4"/>
      <dgm:spPr>
        <a:blipFill>
          <a:blip xmlns:r="http://schemas.openxmlformats.org/officeDocument/2006/relationships" r:embed="rId1">
            <a:extLst>
              <a:ext uri="{28A0092B-C50C-407E-A947-70E740481C1C}">
                <a14:useLocalDpi xmlns:a14="http://schemas.microsoft.com/office/drawing/2010/main" val="0"/>
              </a:ext>
            </a:extLst>
          </a:blip>
          <a:srcRect/>
          <a:stretch>
            <a:fillRect l="-1000" r="-1000"/>
          </a:stretch>
        </a:blipFill>
      </dgm:spPr>
    </dgm:pt>
    <dgm:pt modelId="{32D13C3D-E2E0-4322-A9C5-8143DD11158C}" type="pres">
      <dgm:prSet presAssocID="{E3BD0D6F-F88E-4166-B143-B1AC66377A95}" presName="Name25" presStyleLbl="parChTrans1D1" presStyleIdx="0" presStyleCnt="3"/>
      <dgm:spPr/>
      <dgm:t>
        <a:bodyPr/>
        <a:lstStyle/>
        <a:p>
          <a:endParaRPr lang="en-US"/>
        </a:p>
      </dgm:t>
    </dgm:pt>
    <dgm:pt modelId="{9C66D70E-0DE3-40A0-B3D1-583E737D078F}" type="pres">
      <dgm:prSet presAssocID="{9EE856FD-D862-433B-8F76-E2B4A632AAE7}" presName="node" presStyleCnt="0"/>
      <dgm:spPr/>
    </dgm:pt>
    <dgm:pt modelId="{8C1DB5BF-CBB2-47BE-BD9C-11C8A9C52972}" type="pres">
      <dgm:prSet presAssocID="{9EE856FD-D862-433B-8F76-E2B4A632AAE7}" presName="parentNode" presStyleLbl="node1" presStyleIdx="1" presStyleCnt="4" custLinFactNeighborX="12136" custLinFactNeighborY="-2427">
        <dgm:presLayoutVars>
          <dgm:chMax val="1"/>
          <dgm:bulletEnabled val="1"/>
        </dgm:presLayoutVars>
      </dgm:prSet>
      <dgm:spPr/>
      <dgm:t>
        <a:bodyPr/>
        <a:lstStyle/>
        <a:p>
          <a:endParaRPr lang="en-US"/>
        </a:p>
      </dgm:t>
    </dgm:pt>
    <dgm:pt modelId="{D8A55322-3737-40C3-B7D7-A08F0FA3052E}" type="pres">
      <dgm:prSet presAssocID="{9EE856FD-D862-433B-8F76-E2B4A632AAE7}" presName="childNode" presStyleLbl="revTx" presStyleIdx="0" presStyleCnt="3">
        <dgm:presLayoutVars>
          <dgm:bulletEnabled val="1"/>
        </dgm:presLayoutVars>
      </dgm:prSet>
      <dgm:spPr/>
      <dgm:t>
        <a:bodyPr/>
        <a:lstStyle/>
        <a:p>
          <a:endParaRPr lang="en-US"/>
        </a:p>
      </dgm:t>
    </dgm:pt>
    <dgm:pt modelId="{853DCC51-A12A-4A10-A347-EEB2A51B89C5}" type="pres">
      <dgm:prSet presAssocID="{C2AAD0D0-6F6F-4DDD-9582-50C660E0D719}" presName="Name25" presStyleLbl="parChTrans1D1" presStyleIdx="1" presStyleCnt="3"/>
      <dgm:spPr/>
      <dgm:t>
        <a:bodyPr/>
        <a:lstStyle/>
        <a:p>
          <a:endParaRPr lang="en-US"/>
        </a:p>
      </dgm:t>
    </dgm:pt>
    <dgm:pt modelId="{61BFD9AE-D0AF-49DD-8359-F11A83E82D64}" type="pres">
      <dgm:prSet presAssocID="{FB43E04D-66C8-409C-9BF3-3F322E0C0412}" presName="node" presStyleCnt="0"/>
      <dgm:spPr/>
    </dgm:pt>
    <dgm:pt modelId="{5FFBE180-0BC2-4211-9B1B-6654C263F67D}" type="pres">
      <dgm:prSet presAssocID="{FB43E04D-66C8-409C-9BF3-3F322E0C0412}" presName="parentNode" presStyleLbl="node1" presStyleIdx="2" presStyleCnt="4" custLinFactNeighborX="-9709" custLinFactNeighborY="809">
        <dgm:presLayoutVars>
          <dgm:chMax val="1"/>
          <dgm:bulletEnabled val="1"/>
        </dgm:presLayoutVars>
      </dgm:prSet>
      <dgm:spPr/>
      <dgm:t>
        <a:bodyPr/>
        <a:lstStyle/>
        <a:p>
          <a:endParaRPr lang="en-US"/>
        </a:p>
      </dgm:t>
    </dgm:pt>
    <dgm:pt modelId="{89802486-60FE-480F-BCC8-1D853330F307}" type="pres">
      <dgm:prSet presAssocID="{FB43E04D-66C8-409C-9BF3-3F322E0C0412}" presName="childNode" presStyleLbl="revTx" presStyleIdx="1" presStyleCnt="3">
        <dgm:presLayoutVars>
          <dgm:bulletEnabled val="1"/>
        </dgm:presLayoutVars>
      </dgm:prSet>
      <dgm:spPr/>
      <dgm:t>
        <a:bodyPr/>
        <a:lstStyle/>
        <a:p>
          <a:endParaRPr lang="en-US"/>
        </a:p>
      </dgm:t>
    </dgm:pt>
    <dgm:pt modelId="{C100C019-CB65-4A05-AC37-42D8843A6BE9}" type="pres">
      <dgm:prSet presAssocID="{660E3403-58E6-445B-BCBC-67FDE27B2CC0}" presName="Name25" presStyleLbl="parChTrans1D1" presStyleIdx="2" presStyleCnt="3"/>
      <dgm:spPr/>
      <dgm:t>
        <a:bodyPr/>
        <a:lstStyle/>
        <a:p>
          <a:endParaRPr lang="en-US"/>
        </a:p>
      </dgm:t>
    </dgm:pt>
    <dgm:pt modelId="{8043FDBF-7678-47F7-80FA-A8121B344406}" type="pres">
      <dgm:prSet presAssocID="{CD4E2A3C-6738-4E38-A1BA-652C6C74B24E}" presName="node" presStyleCnt="0"/>
      <dgm:spPr/>
    </dgm:pt>
    <dgm:pt modelId="{E26221E7-918F-4B67-9CA2-FDBEB42EB5DA}" type="pres">
      <dgm:prSet presAssocID="{CD4E2A3C-6738-4E38-A1BA-652C6C74B24E}" presName="parentNode" presStyleLbl="node1" presStyleIdx="3" presStyleCnt="4" custLinFactNeighborX="21845" custLinFactNeighborY="-809">
        <dgm:presLayoutVars>
          <dgm:chMax val="1"/>
          <dgm:bulletEnabled val="1"/>
        </dgm:presLayoutVars>
      </dgm:prSet>
      <dgm:spPr/>
      <dgm:t>
        <a:bodyPr/>
        <a:lstStyle/>
        <a:p>
          <a:endParaRPr lang="en-US"/>
        </a:p>
      </dgm:t>
    </dgm:pt>
    <dgm:pt modelId="{60E320A9-6AB5-4BF1-8B30-0B2E65B2A6A3}" type="pres">
      <dgm:prSet presAssocID="{CD4E2A3C-6738-4E38-A1BA-652C6C74B24E}" presName="childNode" presStyleLbl="revTx" presStyleIdx="2" presStyleCnt="3">
        <dgm:presLayoutVars>
          <dgm:bulletEnabled val="1"/>
        </dgm:presLayoutVars>
      </dgm:prSet>
      <dgm:spPr/>
      <dgm:t>
        <a:bodyPr/>
        <a:lstStyle/>
        <a:p>
          <a:endParaRPr lang="en-US"/>
        </a:p>
      </dgm:t>
    </dgm:pt>
  </dgm:ptLst>
  <dgm:cxnLst>
    <dgm:cxn modelId="{E730D0F1-8EB3-4B38-A0BE-C71681401209}" type="presOf" srcId="{58FFEA57-E892-4F09-8BEB-62A3E3A5735F}" destId="{D8A55322-3737-40C3-B7D7-A08F0FA3052E}" srcOrd="0" destOrd="6" presId="urn:microsoft.com/office/officeart/2005/8/layout/radial2"/>
    <dgm:cxn modelId="{2E1F012C-D3F4-4478-A9B4-6C7EF88E5F25}" srcId="{9EE856FD-D862-433B-8F76-E2B4A632AAE7}" destId="{081018A9-DEF5-496B-B43F-1AB967A63253}" srcOrd="1" destOrd="0" parTransId="{3F032FED-F8D5-4DB2-8AD9-B5DA8745D507}" sibTransId="{EAB0EFD2-D4EF-4E1C-B9C0-2D05AEDBDCAC}"/>
    <dgm:cxn modelId="{AB1D7DB2-40AF-43B6-8697-2FB9622D8A6B}" srcId="{104C0623-DE61-4F1B-A87C-A2ABD466E955}" destId="{CD4E2A3C-6738-4E38-A1BA-652C6C74B24E}" srcOrd="2" destOrd="0" parTransId="{660E3403-58E6-445B-BCBC-67FDE27B2CC0}" sibTransId="{B0BF20AD-72CE-4532-ABEF-6AFEE45EF14A}"/>
    <dgm:cxn modelId="{E3D3D155-5C1D-465A-9452-A6BD7BBFDFFD}" type="presOf" srcId="{660E3403-58E6-445B-BCBC-67FDE27B2CC0}" destId="{C100C019-CB65-4A05-AC37-42D8843A6BE9}" srcOrd="0" destOrd="0" presId="urn:microsoft.com/office/officeart/2005/8/layout/radial2"/>
    <dgm:cxn modelId="{645C1275-77BB-4365-876F-3BD8807AE2A9}" type="presOf" srcId="{284CEAE2-7FD3-43A6-90FD-38D38F7CBA51}" destId="{89802486-60FE-480F-BCC8-1D853330F307}" srcOrd="0" destOrd="1" presId="urn:microsoft.com/office/officeart/2005/8/layout/radial2"/>
    <dgm:cxn modelId="{EB561800-60FA-4ADA-AEF5-FA026C7C8C23}" type="presOf" srcId="{E3BD0D6F-F88E-4166-B143-B1AC66377A95}" destId="{32D13C3D-E2E0-4322-A9C5-8143DD11158C}" srcOrd="0" destOrd="0" presId="urn:microsoft.com/office/officeart/2005/8/layout/radial2"/>
    <dgm:cxn modelId="{71840EC5-6019-4F6C-8B46-4D715D4CA0C9}" type="presOf" srcId="{618B58B1-9531-4BE9-9917-4BB1E1BCE291}" destId="{D8A55322-3737-40C3-B7D7-A08F0FA3052E}" srcOrd="0" destOrd="10" presId="urn:microsoft.com/office/officeart/2005/8/layout/radial2"/>
    <dgm:cxn modelId="{81E9384A-225E-4AE7-892D-79F5F6D4FB28}" type="presOf" srcId="{C4D2B82F-B3A8-4F83-92F3-FA46CD3B630B}" destId="{D8A55322-3737-40C3-B7D7-A08F0FA3052E}" srcOrd="0" destOrd="8" presId="urn:microsoft.com/office/officeart/2005/8/layout/radial2"/>
    <dgm:cxn modelId="{2D547E29-E9B9-45CE-8279-DB2E5C99FF5C}" srcId="{104C0623-DE61-4F1B-A87C-A2ABD466E955}" destId="{9EE856FD-D862-433B-8F76-E2B4A632AAE7}" srcOrd="0" destOrd="0" parTransId="{E3BD0D6F-F88E-4166-B143-B1AC66377A95}" sibTransId="{75BBC672-C9BA-4E96-8E9F-0BA440A6B96D}"/>
    <dgm:cxn modelId="{E43014C9-FAB0-4864-9A1A-E8572CA75702}" srcId="{9EE856FD-D862-433B-8F76-E2B4A632AAE7}" destId="{03C676AD-5F01-4228-966E-24FC1C2AE5C5}" srcOrd="4" destOrd="0" parTransId="{C873840F-3DF9-44CB-AFDE-447867976631}" sibTransId="{24588AF7-2516-4BB7-8045-2B9F56594740}"/>
    <dgm:cxn modelId="{985C4A1E-EC0A-42B1-97F2-83B46C177A23}" type="presOf" srcId="{EBD2E932-B7C1-4570-822C-D877F2391253}" destId="{89802486-60FE-480F-BCC8-1D853330F307}" srcOrd="0" destOrd="0" presId="urn:microsoft.com/office/officeart/2005/8/layout/radial2"/>
    <dgm:cxn modelId="{BCE4F07D-C1CB-433F-ABE2-E4371A8E588F}" type="presOf" srcId="{081018A9-DEF5-496B-B43F-1AB967A63253}" destId="{D8A55322-3737-40C3-B7D7-A08F0FA3052E}" srcOrd="0" destOrd="1" presId="urn:microsoft.com/office/officeart/2005/8/layout/radial2"/>
    <dgm:cxn modelId="{1075FEF8-83D1-423E-A05F-516194857DBE}" type="presOf" srcId="{9EE856FD-D862-433B-8F76-E2B4A632AAE7}" destId="{8C1DB5BF-CBB2-47BE-BD9C-11C8A9C52972}" srcOrd="0" destOrd="0" presId="urn:microsoft.com/office/officeart/2005/8/layout/radial2"/>
    <dgm:cxn modelId="{D30ECE74-1924-4495-820B-1F67C2FFC3A3}" srcId="{9EE856FD-D862-433B-8F76-E2B4A632AAE7}" destId="{C4D2B82F-B3A8-4F83-92F3-FA46CD3B630B}" srcOrd="5" destOrd="0" parTransId="{9128DEBF-54A3-4EEB-BDF8-F0AD0ABB8F1C}" sibTransId="{9A5E98DA-78DB-4EE0-A3E6-5E5859843172}"/>
    <dgm:cxn modelId="{70D11CDA-EDD7-4051-A100-000121259087}" srcId="{9EE856FD-D862-433B-8F76-E2B4A632AAE7}" destId="{27E93CC6-558E-4405-9C0F-49B47CBBDB2B}" srcOrd="8" destOrd="0" parTransId="{EC794C32-14B7-4EFD-A488-043DDF53032C}" sibTransId="{F82A41B4-7D07-41B8-9F36-B41151ECB7E2}"/>
    <dgm:cxn modelId="{B90CF8FB-2D5F-43C2-AB78-57F4A7633151}" type="presOf" srcId="{E028938A-84E2-48EF-9CF6-4780CB21FF6F}" destId="{D8A55322-3737-40C3-B7D7-A08F0FA3052E}" srcOrd="0" destOrd="9" presId="urn:microsoft.com/office/officeart/2005/8/layout/radial2"/>
    <dgm:cxn modelId="{83F6B01A-D6B4-4B27-8EA0-BA2DBBEC17BB}" type="presOf" srcId="{A0468FD5-DD20-4183-A570-3CA193877036}" destId="{60E320A9-6AB5-4BF1-8B30-0B2E65B2A6A3}" srcOrd="0" destOrd="0" presId="urn:microsoft.com/office/officeart/2005/8/layout/radial2"/>
    <dgm:cxn modelId="{1C799DED-E39B-4DDF-BE0F-AA8E4DD34B41}" srcId="{9EE856FD-D862-433B-8F76-E2B4A632AAE7}" destId="{E028938A-84E2-48EF-9CF6-4780CB21FF6F}" srcOrd="6" destOrd="0" parTransId="{B472B6B7-BDE2-46F2-8975-BDBD9BFEC486}" sibTransId="{E63FDFCD-2865-4999-BB67-503A25F3707F}"/>
    <dgm:cxn modelId="{805401C2-DFF3-4204-8348-2A8F34F72752}" type="presOf" srcId="{C2AAD0D0-6F6F-4DDD-9582-50C660E0D719}" destId="{853DCC51-A12A-4A10-A347-EEB2A51B89C5}" srcOrd="0" destOrd="0" presId="urn:microsoft.com/office/officeart/2005/8/layout/radial2"/>
    <dgm:cxn modelId="{53AA0902-B496-45C8-B18B-050F2D6A3FE0}" srcId="{9EE856FD-D862-433B-8F76-E2B4A632AAE7}" destId="{CEF04143-BE47-41B5-B8BD-19DBE8AFD969}" srcOrd="2" destOrd="0" parTransId="{B749FA0A-C97E-4053-BBEC-B777A07D7E81}" sibTransId="{20C627B8-18BB-437B-B37E-7A85713BD565}"/>
    <dgm:cxn modelId="{9C78F21F-F0F9-45A5-8191-3883BC8224B0}" type="presOf" srcId="{CD4E2A3C-6738-4E38-A1BA-652C6C74B24E}" destId="{E26221E7-918F-4B67-9CA2-FDBEB42EB5DA}" srcOrd="0" destOrd="0" presId="urn:microsoft.com/office/officeart/2005/8/layout/radial2"/>
    <dgm:cxn modelId="{B503D18F-461A-491E-A178-FEE80930E9AE}" type="presOf" srcId="{03C676AD-5F01-4228-966E-24FC1C2AE5C5}" destId="{D8A55322-3737-40C3-B7D7-A08F0FA3052E}" srcOrd="0" destOrd="7" presId="urn:microsoft.com/office/officeart/2005/8/layout/radial2"/>
    <dgm:cxn modelId="{82A02DEF-5614-4FF5-A844-EAF1B9F99BCD}" type="presOf" srcId="{FB43E04D-66C8-409C-9BF3-3F322E0C0412}" destId="{5FFBE180-0BC2-4211-9B1B-6654C263F67D}" srcOrd="0" destOrd="0" presId="urn:microsoft.com/office/officeart/2005/8/layout/radial2"/>
    <dgm:cxn modelId="{332C15F2-2380-4F76-A82C-1AE3950DA917}" type="presOf" srcId="{4CC53025-11BD-4569-9902-5B3A92B1581E}" destId="{D8A55322-3737-40C3-B7D7-A08F0FA3052E}" srcOrd="0" destOrd="4" presId="urn:microsoft.com/office/officeart/2005/8/layout/radial2"/>
    <dgm:cxn modelId="{FA3438A7-888D-4481-A72A-1F5AF13328DB}" type="presOf" srcId="{4754D2A2-C5BD-46B4-B68D-CDF606B1ADA7}" destId="{D8A55322-3737-40C3-B7D7-A08F0FA3052E}" srcOrd="0" destOrd="12" presId="urn:microsoft.com/office/officeart/2005/8/layout/radial2"/>
    <dgm:cxn modelId="{91C6022F-CFCD-4B32-A18B-A8F1A72FA190}" type="presOf" srcId="{104C0623-DE61-4F1B-A87C-A2ABD466E955}" destId="{79ECDCC1-F318-4CD5-83CC-A467C9F04C6D}" srcOrd="0" destOrd="0" presId="urn:microsoft.com/office/officeart/2005/8/layout/radial2"/>
    <dgm:cxn modelId="{233EA5B6-75F4-4571-8BA0-FE0F84AFAE5C}" srcId="{CD4E2A3C-6738-4E38-A1BA-652C6C74B24E}" destId="{A0468FD5-DD20-4183-A570-3CA193877036}" srcOrd="0" destOrd="0" parTransId="{E84A7690-A530-47C1-B19D-DC4C8C67E5F3}" sibTransId="{7B3C79CD-AE09-40F7-80A2-4662F81D7C4C}"/>
    <dgm:cxn modelId="{9E0ED3E9-9D1F-4D0D-90D2-EE4F61C8C169}" type="presOf" srcId="{91AD8AAC-30A5-416A-B181-6A81599DE59D}" destId="{D8A55322-3737-40C3-B7D7-A08F0FA3052E}" srcOrd="0" destOrd="5" presId="urn:microsoft.com/office/officeart/2005/8/layout/radial2"/>
    <dgm:cxn modelId="{9B555A01-CA1B-47D3-9084-10EC1AE38FC0}" type="presOf" srcId="{34DC1443-A76B-4F2B-AC41-DE376606213F}" destId="{D8A55322-3737-40C3-B7D7-A08F0FA3052E}" srcOrd="0" destOrd="3" presId="urn:microsoft.com/office/officeart/2005/8/layout/radial2"/>
    <dgm:cxn modelId="{4E4BF9D8-476A-4170-BEC0-B8C9E181214A}" srcId="{FB43E04D-66C8-409C-9BF3-3F322E0C0412}" destId="{284CEAE2-7FD3-43A6-90FD-38D38F7CBA51}" srcOrd="1" destOrd="0" parTransId="{E7276959-DEFF-4D6E-B750-D7A6BDB40980}" sibTransId="{FC0E0C89-4F37-4071-A1A4-938CC7E8CC37}"/>
    <dgm:cxn modelId="{8DCBD9FE-6419-4E66-B412-0A523A30B089}" type="presOf" srcId="{27E93CC6-558E-4405-9C0F-49B47CBBDB2B}" destId="{D8A55322-3737-40C3-B7D7-A08F0FA3052E}" srcOrd="0" destOrd="11" presId="urn:microsoft.com/office/officeart/2005/8/layout/radial2"/>
    <dgm:cxn modelId="{6208C2CE-AB5B-40BD-8011-163B83B5C2EA}" srcId="{FB43E04D-66C8-409C-9BF3-3F322E0C0412}" destId="{EBD2E932-B7C1-4570-822C-D877F2391253}" srcOrd="0" destOrd="0" parTransId="{34BD9424-7555-437B-B646-0EA6CC6C8F60}" sibTransId="{AF588C1B-C75B-4CDA-BD54-E0B99D95D7EE}"/>
    <dgm:cxn modelId="{D30417A5-36B6-4965-A86E-8C2FB7106A43}" srcId="{9EE856FD-D862-433B-8F76-E2B4A632AAE7}" destId="{4754D2A2-C5BD-46B4-B68D-CDF606B1ADA7}" srcOrd="9" destOrd="0" parTransId="{B1874AA3-066B-4446-A56C-3B9772669BF3}" sibTransId="{E015DF9D-8322-4AE7-AE19-A6CCDFBB6B77}"/>
    <dgm:cxn modelId="{5927624E-0390-42EA-AFE7-BDDD606531E1}" srcId="{34DC1443-A76B-4F2B-AC41-DE376606213F}" destId="{91AD8AAC-30A5-416A-B181-6A81599DE59D}" srcOrd="1" destOrd="0" parTransId="{B111F953-4A6D-4AA0-A58A-4A919EC2F433}" sibTransId="{C57D4566-A320-4E09-BC49-8A77BA110BF6}"/>
    <dgm:cxn modelId="{E5230366-58D8-4A64-AA73-D0CAE91C5ABB}" srcId="{9EE856FD-D862-433B-8F76-E2B4A632AAE7}" destId="{1FB4328E-4920-4FEF-A48F-D879C56A385D}" srcOrd="0" destOrd="0" parTransId="{B97C4410-B7EE-4201-BF74-2ABD97E99EC8}" sibTransId="{C885A21A-27B0-4E29-8878-9ADF84DEF53D}"/>
    <dgm:cxn modelId="{2E0744C3-883D-4C9C-9557-BB221ACA5AF5}" srcId="{9EE856FD-D862-433B-8F76-E2B4A632AAE7}" destId="{618B58B1-9531-4BE9-9917-4BB1E1BCE291}" srcOrd="7" destOrd="0" parTransId="{D5A78FBB-3185-47C8-811E-C216A7FA70CA}" sibTransId="{FEEA6249-E0A6-44C5-A8FB-693430C14377}"/>
    <dgm:cxn modelId="{93344E17-399E-4DB1-8D48-C775C2DB95D7}" srcId="{34DC1443-A76B-4F2B-AC41-DE376606213F}" destId="{58FFEA57-E892-4F09-8BEB-62A3E3A5735F}" srcOrd="2" destOrd="0" parTransId="{36215948-45AD-4704-B7CB-6C13F9148580}" sibTransId="{96D6AB6A-B1B2-4C8D-99A3-248B30302953}"/>
    <dgm:cxn modelId="{E2835176-6B5E-4878-A88D-F6D8F256D0D2}" srcId="{9EE856FD-D862-433B-8F76-E2B4A632AAE7}" destId="{34DC1443-A76B-4F2B-AC41-DE376606213F}" srcOrd="3" destOrd="0" parTransId="{7312A4F3-FBCF-4673-8146-EF865B95E08B}" sibTransId="{C5A4BFD3-058C-4404-A2D7-8929932FA431}"/>
    <dgm:cxn modelId="{D03DC007-4B53-4A1C-A4AC-22D1F9E02580}" type="presOf" srcId="{CEF04143-BE47-41B5-B8BD-19DBE8AFD969}" destId="{D8A55322-3737-40C3-B7D7-A08F0FA3052E}" srcOrd="0" destOrd="2" presId="urn:microsoft.com/office/officeart/2005/8/layout/radial2"/>
    <dgm:cxn modelId="{61FA0E2C-EA42-42FC-89B1-4A5CE4025617}" srcId="{34DC1443-A76B-4F2B-AC41-DE376606213F}" destId="{4CC53025-11BD-4569-9902-5B3A92B1581E}" srcOrd="0" destOrd="0" parTransId="{53EAC1B9-A177-454A-BDE6-1111FCB9B111}" sibTransId="{F782A4AD-0C8E-4071-8362-CC1775CD41E3}"/>
    <dgm:cxn modelId="{0E200052-9DB2-42E5-97DC-980C21E01C1E}" type="presOf" srcId="{1FB4328E-4920-4FEF-A48F-D879C56A385D}" destId="{D8A55322-3737-40C3-B7D7-A08F0FA3052E}" srcOrd="0" destOrd="0" presId="urn:microsoft.com/office/officeart/2005/8/layout/radial2"/>
    <dgm:cxn modelId="{0C4B4E35-64B4-4D0D-A155-BFAD26F4024A}" srcId="{104C0623-DE61-4F1B-A87C-A2ABD466E955}" destId="{FB43E04D-66C8-409C-9BF3-3F322E0C0412}" srcOrd="1" destOrd="0" parTransId="{C2AAD0D0-6F6F-4DDD-9582-50C660E0D719}" sibTransId="{F3AF4627-6D3B-4735-9991-0A84F4ECF61A}"/>
    <dgm:cxn modelId="{A1E4DF84-76E6-4153-BA6F-7D550D8E8D8D}" type="presParOf" srcId="{79ECDCC1-F318-4CD5-83CC-A467C9F04C6D}" destId="{4A2A5F88-8600-4DC6-A82D-7E514D6A8640}" srcOrd="0" destOrd="0" presId="urn:microsoft.com/office/officeart/2005/8/layout/radial2"/>
    <dgm:cxn modelId="{8A9D821C-08F1-4275-8D2A-C39E7E5A4349}" type="presParOf" srcId="{4A2A5F88-8600-4DC6-A82D-7E514D6A8640}" destId="{B7BA7A85-3DC3-4338-B21F-810107E0173B}" srcOrd="0" destOrd="0" presId="urn:microsoft.com/office/officeart/2005/8/layout/radial2"/>
    <dgm:cxn modelId="{F9F88117-9EB1-4B26-8DC8-A29B3AE9344B}" type="presParOf" srcId="{B7BA7A85-3DC3-4338-B21F-810107E0173B}" destId="{B21D6D80-26AB-42C8-B355-D1F61D354460}" srcOrd="0" destOrd="0" presId="urn:microsoft.com/office/officeart/2005/8/layout/radial2"/>
    <dgm:cxn modelId="{D3E7F07C-7837-4D14-AACC-4D18EFF4EA9A}" type="presParOf" srcId="{B7BA7A85-3DC3-4338-B21F-810107E0173B}" destId="{BC45D694-C36B-4B77-A85F-D70C0FC051DF}" srcOrd="1" destOrd="0" presId="urn:microsoft.com/office/officeart/2005/8/layout/radial2"/>
    <dgm:cxn modelId="{2251FBA2-A7E1-4326-BBC3-959A0198CE1D}" type="presParOf" srcId="{4A2A5F88-8600-4DC6-A82D-7E514D6A8640}" destId="{32D13C3D-E2E0-4322-A9C5-8143DD11158C}" srcOrd="1" destOrd="0" presId="urn:microsoft.com/office/officeart/2005/8/layout/radial2"/>
    <dgm:cxn modelId="{BA5FDC6F-6BF3-4416-9F6A-0E34210BDAD4}" type="presParOf" srcId="{4A2A5F88-8600-4DC6-A82D-7E514D6A8640}" destId="{9C66D70E-0DE3-40A0-B3D1-583E737D078F}" srcOrd="2" destOrd="0" presId="urn:microsoft.com/office/officeart/2005/8/layout/radial2"/>
    <dgm:cxn modelId="{DCF3C70A-AE5C-446E-B1B0-27A0D2E77991}" type="presParOf" srcId="{9C66D70E-0DE3-40A0-B3D1-583E737D078F}" destId="{8C1DB5BF-CBB2-47BE-BD9C-11C8A9C52972}" srcOrd="0" destOrd="0" presId="urn:microsoft.com/office/officeart/2005/8/layout/radial2"/>
    <dgm:cxn modelId="{A1C5C7CD-533B-4C9B-AA16-7C441C45320A}" type="presParOf" srcId="{9C66D70E-0DE3-40A0-B3D1-583E737D078F}" destId="{D8A55322-3737-40C3-B7D7-A08F0FA3052E}" srcOrd="1" destOrd="0" presId="urn:microsoft.com/office/officeart/2005/8/layout/radial2"/>
    <dgm:cxn modelId="{0D2E56DA-1B39-46BE-A6D5-791574D4E735}" type="presParOf" srcId="{4A2A5F88-8600-4DC6-A82D-7E514D6A8640}" destId="{853DCC51-A12A-4A10-A347-EEB2A51B89C5}" srcOrd="3" destOrd="0" presId="urn:microsoft.com/office/officeart/2005/8/layout/radial2"/>
    <dgm:cxn modelId="{8F3417C0-770E-44BB-8385-94F486A517C2}" type="presParOf" srcId="{4A2A5F88-8600-4DC6-A82D-7E514D6A8640}" destId="{61BFD9AE-D0AF-49DD-8359-F11A83E82D64}" srcOrd="4" destOrd="0" presId="urn:microsoft.com/office/officeart/2005/8/layout/radial2"/>
    <dgm:cxn modelId="{C9ACB683-1B18-42AF-816D-0CD60C6E12EF}" type="presParOf" srcId="{61BFD9AE-D0AF-49DD-8359-F11A83E82D64}" destId="{5FFBE180-0BC2-4211-9B1B-6654C263F67D}" srcOrd="0" destOrd="0" presId="urn:microsoft.com/office/officeart/2005/8/layout/radial2"/>
    <dgm:cxn modelId="{85F983C6-AF3C-46A7-A6BC-8B09845B8959}" type="presParOf" srcId="{61BFD9AE-D0AF-49DD-8359-F11A83E82D64}" destId="{89802486-60FE-480F-BCC8-1D853330F307}" srcOrd="1" destOrd="0" presId="urn:microsoft.com/office/officeart/2005/8/layout/radial2"/>
    <dgm:cxn modelId="{91B354A3-BAD8-456A-AFFE-085E20F96E98}" type="presParOf" srcId="{4A2A5F88-8600-4DC6-A82D-7E514D6A8640}" destId="{C100C019-CB65-4A05-AC37-42D8843A6BE9}" srcOrd="5" destOrd="0" presId="urn:microsoft.com/office/officeart/2005/8/layout/radial2"/>
    <dgm:cxn modelId="{28A98ACD-78F8-4703-A68C-EFBA98446523}" type="presParOf" srcId="{4A2A5F88-8600-4DC6-A82D-7E514D6A8640}" destId="{8043FDBF-7678-47F7-80FA-A8121B344406}" srcOrd="6" destOrd="0" presId="urn:microsoft.com/office/officeart/2005/8/layout/radial2"/>
    <dgm:cxn modelId="{E430FC0D-F5A3-4483-BD04-6CD1F836BCF7}" type="presParOf" srcId="{8043FDBF-7678-47F7-80FA-A8121B344406}" destId="{E26221E7-918F-4B67-9CA2-FDBEB42EB5DA}" srcOrd="0" destOrd="0" presId="urn:microsoft.com/office/officeart/2005/8/layout/radial2"/>
    <dgm:cxn modelId="{54E26C82-79F9-470A-8D6A-E50064B073E7}" type="presParOf" srcId="{8043FDBF-7678-47F7-80FA-A8121B344406}" destId="{60E320A9-6AB5-4BF1-8B30-0B2E65B2A6A3}" srcOrd="1" destOrd="0" presId="urn:microsoft.com/office/officeart/2005/8/layout/radial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D140E70-D988-428B-AAD1-49935E701E3E}" type="doc">
      <dgm:prSet loTypeId="urn:microsoft.com/office/officeart/2005/8/layout/vList3" loCatId="list" qsTypeId="urn:microsoft.com/office/officeart/2005/8/quickstyle/simple1" qsCatId="simple" csTypeId="urn:microsoft.com/office/officeart/2005/8/colors/accent1_2" csCatId="accent1" phldr="1"/>
      <dgm:spPr/>
      <dgm:t>
        <a:bodyPr/>
        <a:lstStyle/>
        <a:p>
          <a:endParaRPr lang="en-US"/>
        </a:p>
      </dgm:t>
    </dgm:pt>
    <dgm:pt modelId="{0187073C-29DF-4FB3-8A8B-2D96151AFAC6}">
      <dgm:prSet custT="1"/>
      <dgm:spPr/>
      <dgm:t>
        <a:bodyPr/>
        <a:lstStyle/>
        <a:p>
          <a:pPr rtl="0"/>
          <a:r>
            <a:rPr lang="en-US" sz="1400" b="1" dirty="0" smtClean="0"/>
            <a:t>Filter</a:t>
          </a:r>
          <a:r>
            <a:rPr lang="en-US" sz="1200" dirty="0" smtClean="0"/>
            <a:t> HDD by </a:t>
          </a:r>
          <a:r>
            <a:rPr lang="en-US" sz="1200" b="1" dirty="0" smtClean="0">
              <a:solidFill>
                <a:srgbClr val="FFFF00"/>
              </a:solidFill>
            </a:rPr>
            <a:t>ED Flag Code </a:t>
          </a:r>
          <a:r>
            <a:rPr lang="en-US" sz="1600" b="1" u="sng" dirty="0" smtClean="0">
              <a:solidFill>
                <a:srgbClr val="FFFF00"/>
              </a:solidFill>
            </a:rPr>
            <a:t>2</a:t>
          </a:r>
          <a:r>
            <a:rPr lang="en-US" sz="1200" b="1" dirty="0" smtClean="0">
              <a:solidFill>
                <a:srgbClr val="FFFF00"/>
              </a:solidFill>
            </a:rPr>
            <a:t> </a:t>
          </a:r>
          <a:r>
            <a:rPr lang="en-US" sz="1200" dirty="0" smtClean="0"/>
            <a:t>to count inpatient discharges admitted from the ED</a:t>
          </a:r>
          <a:endParaRPr lang="en-US" sz="1200" dirty="0"/>
        </a:p>
      </dgm:t>
    </dgm:pt>
    <dgm:pt modelId="{402089B2-7F9A-41A6-84AD-018CF1A0F0D1}" type="parTrans" cxnId="{DB6EC647-9B9A-4D80-A3ED-01F50282F756}">
      <dgm:prSet/>
      <dgm:spPr/>
      <dgm:t>
        <a:bodyPr/>
        <a:lstStyle/>
        <a:p>
          <a:endParaRPr lang="en-US"/>
        </a:p>
      </dgm:t>
    </dgm:pt>
    <dgm:pt modelId="{93E19164-AA1A-43E4-BF62-33B8C8198412}" type="sibTrans" cxnId="{DB6EC647-9B9A-4D80-A3ED-01F50282F756}">
      <dgm:prSet/>
      <dgm:spPr/>
      <dgm:t>
        <a:bodyPr/>
        <a:lstStyle/>
        <a:p>
          <a:endParaRPr lang="en-US"/>
        </a:p>
      </dgm:t>
    </dgm:pt>
    <dgm:pt modelId="{AAC8FB55-D0EC-4609-8B44-A95649433E3C}" type="pres">
      <dgm:prSet presAssocID="{3D140E70-D988-428B-AAD1-49935E701E3E}" presName="linearFlow" presStyleCnt="0">
        <dgm:presLayoutVars>
          <dgm:dir/>
          <dgm:resizeHandles val="exact"/>
        </dgm:presLayoutVars>
      </dgm:prSet>
      <dgm:spPr/>
      <dgm:t>
        <a:bodyPr/>
        <a:lstStyle/>
        <a:p>
          <a:endParaRPr lang="en-US"/>
        </a:p>
      </dgm:t>
    </dgm:pt>
    <dgm:pt modelId="{B8B45A33-18E4-44D5-8354-B8AABC42D6E1}" type="pres">
      <dgm:prSet presAssocID="{0187073C-29DF-4FB3-8A8B-2D96151AFAC6}" presName="composite" presStyleCnt="0"/>
      <dgm:spPr/>
    </dgm:pt>
    <dgm:pt modelId="{7D43E362-3CB3-4C7A-B857-C5B3E33DA551}" type="pres">
      <dgm:prSet presAssocID="{0187073C-29DF-4FB3-8A8B-2D96151AFAC6}" presName="imgShp" presStyleLbl="fgImgPlace1" presStyleIdx="0" presStyleCnt="1"/>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a:stretch>
        </a:blipFill>
      </dgm:spPr>
      <dgm:t>
        <a:bodyPr/>
        <a:lstStyle/>
        <a:p>
          <a:endParaRPr lang="en-US"/>
        </a:p>
      </dgm:t>
    </dgm:pt>
    <dgm:pt modelId="{0CA3C569-2B81-42FB-93BC-716A00178A1C}" type="pres">
      <dgm:prSet presAssocID="{0187073C-29DF-4FB3-8A8B-2D96151AFAC6}" presName="txShp" presStyleLbl="node1" presStyleIdx="0" presStyleCnt="1" custScaleX="115635">
        <dgm:presLayoutVars>
          <dgm:bulletEnabled val="1"/>
        </dgm:presLayoutVars>
      </dgm:prSet>
      <dgm:spPr/>
      <dgm:t>
        <a:bodyPr/>
        <a:lstStyle/>
        <a:p>
          <a:endParaRPr lang="en-US"/>
        </a:p>
      </dgm:t>
    </dgm:pt>
  </dgm:ptLst>
  <dgm:cxnLst>
    <dgm:cxn modelId="{DB6EC647-9B9A-4D80-A3ED-01F50282F756}" srcId="{3D140E70-D988-428B-AAD1-49935E701E3E}" destId="{0187073C-29DF-4FB3-8A8B-2D96151AFAC6}" srcOrd="0" destOrd="0" parTransId="{402089B2-7F9A-41A6-84AD-018CF1A0F0D1}" sibTransId="{93E19164-AA1A-43E4-BF62-33B8C8198412}"/>
    <dgm:cxn modelId="{CFF5C2FD-CD38-4963-9BBB-9AFFE5075EB2}" type="presOf" srcId="{0187073C-29DF-4FB3-8A8B-2D96151AFAC6}" destId="{0CA3C569-2B81-42FB-93BC-716A00178A1C}" srcOrd="0" destOrd="0" presId="urn:microsoft.com/office/officeart/2005/8/layout/vList3"/>
    <dgm:cxn modelId="{EC71AB47-1221-4617-BABB-A289B969FE18}" type="presOf" srcId="{3D140E70-D988-428B-AAD1-49935E701E3E}" destId="{AAC8FB55-D0EC-4609-8B44-A95649433E3C}" srcOrd="0" destOrd="0" presId="urn:microsoft.com/office/officeart/2005/8/layout/vList3"/>
    <dgm:cxn modelId="{89450FA4-ED67-4D88-8805-14B76FAEAB4E}" type="presParOf" srcId="{AAC8FB55-D0EC-4609-8B44-A95649433E3C}" destId="{B8B45A33-18E4-44D5-8354-B8AABC42D6E1}" srcOrd="0" destOrd="0" presId="urn:microsoft.com/office/officeart/2005/8/layout/vList3"/>
    <dgm:cxn modelId="{C3237008-B990-462B-8DC3-C936CFF381B4}" type="presParOf" srcId="{B8B45A33-18E4-44D5-8354-B8AABC42D6E1}" destId="{7D43E362-3CB3-4C7A-B857-C5B3E33DA551}" srcOrd="0" destOrd="0" presId="urn:microsoft.com/office/officeart/2005/8/layout/vList3"/>
    <dgm:cxn modelId="{79F433F6-296E-497F-80D7-B8BE9C796886}" type="presParOf" srcId="{B8B45A33-18E4-44D5-8354-B8AABC42D6E1}" destId="{0CA3C569-2B81-42FB-93BC-716A00178A1C}" srcOrd="1" destOrd="0" presId="urn:microsoft.com/office/officeart/2005/8/layout/vLis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3CA20E2-DC87-42B8-A7A7-399170802A0F}" type="doc">
      <dgm:prSet loTypeId="urn:microsoft.com/office/officeart/2005/8/layout/vList3" loCatId="list" qsTypeId="urn:microsoft.com/office/officeart/2005/8/quickstyle/simple1" qsCatId="simple" csTypeId="urn:microsoft.com/office/officeart/2005/8/colors/accent1_2" csCatId="accent1" phldr="1"/>
      <dgm:spPr/>
      <dgm:t>
        <a:bodyPr/>
        <a:lstStyle/>
        <a:p>
          <a:endParaRPr lang="en-US"/>
        </a:p>
      </dgm:t>
    </dgm:pt>
    <dgm:pt modelId="{2761103E-C31C-41D6-965F-F1C38705EAE3}">
      <dgm:prSet/>
      <dgm:spPr/>
      <dgm:t>
        <a:bodyPr/>
        <a:lstStyle/>
        <a:p>
          <a:pPr rtl="0"/>
          <a:r>
            <a:rPr lang="en-US" b="1" dirty="0" smtClean="0"/>
            <a:t>Filter</a:t>
          </a:r>
          <a:r>
            <a:rPr lang="en-US" dirty="0" smtClean="0"/>
            <a:t> HDD by </a:t>
          </a:r>
          <a:r>
            <a:rPr lang="en-US" b="1" dirty="0" smtClean="0">
              <a:solidFill>
                <a:srgbClr val="FFFF00"/>
              </a:solidFill>
            </a:rPr>
            <a:t>Primary or Secondary Source of Admission Code </a:t>
          </a:r>
          <a:r>
            <a:rPr lang="en-US" b="1" u="sng" dirty="0" smtClean="0">
              <a:solidFill>
                <a:srgbClr val="FFFF00"/>
              </a:solidFill>
            </a:rPr>
            <a:t>R</a:t>
          </a:r>
          <a:r>
            <a:rPr lang="en-US" b="1" dirty="0" smtClean="0">
              <a:solidFill>
                <a:srgbClr val="FFFF00"/>
              </a:solidFill>
            </a:rPr>
            <a:t> </a:t>
          </a:r>
          <a:r>
            <a:rPr lang="en-US" dirty="0" smtClean="0"/>
            <a:t>to count Inpatient discharges admitted from the ED</a:t>
          </a:r>
          <a:endParaRPr lang="en-US" dirty="0"/>
        </a:p>
      </dgm:t>
    </dgm:pt>
    <dgm:pt modelId="{6B48CFC2-E8EF-4A04-9FD5-FCCA5002838B}" type="parTrans" cxnId="{47D8D02C-2D67-414B-B03C-D2C27F75CF79}">
      <dgm:prSet/>
      <dgm:spPr/>
      <dgm:t>
        <a:bodyPr/>
        <a:lstStyle/>
        <a:p>
          <a:endParaRPr lang="en-US"/>
        </a:p>
      </dgm:t>
    </dgm:pt>
    <dgm:pt modelId="{29D73AF3-193F-4C0B-9B5D-8F3001C09216}" type="sibTrans" cxnId="{47D8D02C-2D67-414B-B03C-D2C27F75CF79}">
      <dgm:prSet/>
      <dgm:spPr/>
      <dgm:t>
        <a:bodyPr/>
        <a:lstStyle/>
        <a:p>
          <a:endParaRPr lang="en-US"/>
        </a:p>
      </dgm:t>
    </dgm:pt>
    <dgm:pt modelId="{A42943C7-CC2B-4A9E-85B3-CCA0C09BD0CA}" type="pres">
      <dgm:prSet presAssocID="{D3CA20E2-DC87-42B8-A7A7-399170802A0F}" presName="linearFlow" presStyleCnt="0">
        <dgm:presLayoutVars>
          <dgm:dir/>
          <dgm:resizeHandles val="exact"/>
        </dgm:presLayoutVars>
      </dgm:prSet>
      <dgm:spPr/>
      <dgm:t>
        <a:bodyPr/>
        <a:lstStyle/>
        <a:p>
          <a:endParaRPr lang="en-US"/>
        </a:p>
      </dgm:t>
    </dgm:pt>
    <dgm:pt modelId="{0A824798-73DD-42BD-94AF-D62881C868A2}" type="pres">
      <dgm:prSet presAssocID="{2761103E-C31C-41D6-965F-F1C38705EAE3}" presName="composite" presStyleCnt="0"/>
      <dgm:spPr/>
    </dgm:pt>
    <dgm:pt modelId="{0C62DDB1-1695-43D3-84FF-F12A15C62154}" type="pres">
      <dgm:prSet presAssocID="{2761103E-C31C-41D6-965F-F1C38705EAE3}" presName="imgShp" presStyleLbl="fgImgPlace1" presStyleIdx="0" presStyleCnt="1"/>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a:stretch>
        </a:blipFill>
      </dgm:spPr>
      <dgm:t>
        <a:bodyPr/>
        <a:lstStyle/>
        <a:p>
          <a:endParaRPr lang="en-US"/>
        </a:p>
      </dgm:t>
    </dgm:pt>
    <dgm:pt modelId="{CA5213F6-EA9B-47BC-BDED-7ED3E5A7A050}" type="pres">
      <dgm:prSet presAssocID="{2761103E-C31C-41D6-965F-F1C38705EAE3}" presName="txShp" presStyleLbl="node1" presStyleIdx="0" presStyleCnt="1">
        <dgm:presLayoutVars>
          <dgm:bulletEnabled val="1"/>
        </dgm:presLayoutVars>
      </dgm:prSet>
      <dgm:spPr/>
      <dgm:t>
        <a:bodyPr/>
        <a:lstStyle/>
        <a:p>
          <a:endParaRPr lang="en-US"/>
        </a:p>
      </dgm:t>
    </dgm:pt>
  </dgm:ptLst>
  <dgm:cxnLst>
    <dgm:cxn modelId="{47D8D02C-2D67-414B-B03C-D2C27F75CF79}" srcId="{D3CA20E2-DC87-42B8-A7A7-399170802A0F}" destId="{2761103E-C31C-41D6-965F-F1C38705EAE3}" srcOrd="0" destOrd="0" parTransId="{6B48CFC2-E8EF-4A04-9FD5-FCCA5002838B}" sibTransId="{29D73AF3-193F-4C0B-9B5D-8F3001C09216}"/>
    <dgm:cxn modelId="{9CF8E347-5086-4957-BBE7-BD1EECB0FEBD}" type="presOf" srcId="{2761103E-C31C-41D6-965F-F1C38705EAE3}" destId="{CA5213F6-EA9B-47BC-BDED-7ED3E5A7A050}" srcOrd="0" destOrd="0" presId="urn:microsoft.com/office/officeart/2005/8/layout/vList3"/>
    <dgm:cxn modelId="{CA243D47-698B-422C-87F2-5D91419F003B}" type="presOf" srcId="{D3CA20E2-DC87-42B8-A7A7-399170802A0F}" destId="{A42943C7-CC2B-4A9E-85B3-CCA0C09BD0CA}" srcOrd="0" destOrd="0" presId="urn:microsoft.com/office/officeart/2005/8/layout/vList3"/>
    <dgm:cxn modelId="{8A9E0E80-5645-46A0-89C2-505D158B3E6F}" type="presParOf" srcId="{A42943C7-CC2B-4A9E-85B3-CCA0C09BD0CA}" destId="{0A824798-73DD-42BD-94AF-D62881C868A2}" srcOrd="0" destOrd="0" presId="urn:microsoft.com/office/officeart/2005/8/layout/vList3"/>
    <dgm:cxn modelId="{E4FB2A02-5053-4925-82EB-3C6B978E8BE5}" type="presParOf" srcId="{0A824798-73DD-42BD-94AF-D62881C868A2}" destId="{0C62DDB1-1695-43D3-84FF-F12A15C62154}" srcOrd="0" destOrd="0" presId="urn:microsoft.com/office/officeart/2005/8/layout/vList3"/>
    <dgm:cxn modelId="{5587317A-EC0F-4031-8057-0A1A44C91A3F}" type="presParOf" srcId="{0A824798-73DD-42BD-94AF-D62881C868A2}" destId="{CA5213F6-EA9B-47BC-BDED-7ED3E5A7A050}" srcOrd="1" destOrd="0" presId="urn:microsoft.com/office/officeart/2005/8/layout/vLis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3CA20E2-DC87-42B8-A7A7-399170802A0F}" type="doc">
      <dgm:prSet loTypeId="urn:microsoft.com/office/officeart/2005/8/layout/vList3" loCatId="list" qsTypeId="urn:microsoft.com/office/officeart/2005/8/quickstyle/simple1" qsCatId="simple" csTypeId="urn:microsoft.com/office/officeart/2005/8/colors/accent1_2" csCatId="accent1" phldr="1"/>
      <dgm:spPr/>
      <dgm:t>
        <a:bodyPr/>
        <a:lstStyle/>
        <a:p>
          <a:endParaRPr lang="en-US"/>
        </a:p>
      </dgm:t>
    </dgm:pt>
    <dgm:pt modelId="{2761103E-C31C-41D6-965F-F1C38705EAE3}">
      <dgm:prSet/>
      <dgm:spPr/>
      <dgm:t>
        <a:bodyPr/>
        <a:lstStyle/>
        <a:p>
          <a:pPr rtl="0"/>
          <a:r>
            <a:rPr lang="en-US" b="0" dirty="0" smtClean="0"/>
            <a:t>Filter HDD by Revenue Codes associated with ED use</a:t>
          </a:r>
          <a:endParaRPr lang="en-US" b="0" dirty="0"/>
        </a:p>
      </dgm:t>
    </dgm:pt>
    <dgm:pt modelId="{6B48CFC2-E8EF-4A04-9FD5-FCCA5002838B}" type="parTrans" cxnId="{47D8D02C-2D67-414B-B03C-D2C27F75CF79}">
      <dgm:prSet/>
      <dgm:spPr/>
      <dgm:t>
        <a:bodyPr/>
        <a:lstStyle/>
        <a:p>
          <a:endParaRPr lang="en-US"/>
        </a:p>
      </dgm:t>
    </dgm:pt>
    <dgm:pt modelId="{29D73AF3-193F-4C0B-9B5D-8F3001C09216}" type="sibTrans" cxnId="{47D8D02C-2D67-414B-B03C-D2C27F75CF79}">
      <dgm:prSet/>
      <dgm:spPr/>
      <dgm:t>
        <a:bodyPr/>
        <a:lstStyle/>
        <a:p>
          <a:endParaRPr lang="en-US"/>
        </a:p>
      </dgm:t>
    </dgm:pt>
    <dgm:pt modelId="{A42943C7-CC2B-4A9E-85B3-CCA0C09BD0CA}" type="pres">
      <dgm:prSet presAssocID="{D3CA20E2-DC87-42B8-A7A7-399170802A0F}" presName="linearFlow" presStyleCnt="0">
        <dgm:presLayoutVars>
          <dgm:dir/>
          <dgm:resizeHandles val="exact"/>
        </dgm:presLayoutVars>
      </dgm:prSet>
      <dgm:spPr/>
      <dgm:t>
        <a:bodyPr/>
        <a:lstStyle/>
        <a:p>
          <a:endParaRPr lang="en-US"/>
        </a:p>
      </dgm:t>
    </dgm:pt>
    <dgm:pt modelId="{0A824798-73DD-42BD-94AF-D62881C868A2}" type="pres">
      <dgm:prSet presAssocID="{2761103E-C31C-41D6-965F-F1C38705EAE3}" presName="composite" presStyleCnt="0"/>
      <dgm:spPr/>
    </dgm:pt>
    <dgm:pt modelId="{0C62DDB1-1695-43D3-84FF-F12A15C62154}" type="pres">
      <dgm:prSet presAssocID="{2761103E-C31C-41D6-965F-F1C38705EAE3}" presName="imgShp" presStyleLbl="fgImgPlace1" presStyleIdx="0" presStyleCnt="1"/>
      <dgm:spPr>
        <a:blipFill>
          <a:blip xmlns:r="http://schemas.openxmlformats.org/officeDocument/2006/relationships" r:embed="rId1">
            <a:extLst>
              <a:ext uri="{28A0092B-C50C-407E-A947-70E740481C1C}">
                <a14:useLocalDpi xmlns:a14="http://schemas.microsoft.com/office/drawing/2010/main" val="0"/>
              </a:ext>
            </a:extLst>
          </a:blip>
          <a:srcRect/>
          <a:stretch>
            <a:fillRect/>
          </a:stretch>
        </a:blipFill>
      </dgm:spPr>
      <dgm:t>
        <a:bodyPr/>
        <a:lstStyle/>
        <a:p>
          <a:endParaRPr lang="en-US"/>
        </a:p>
      </dgm:t>
    </dgm:pt>
    <dgm:pt modelId="{CA5213F6-EA9B-47BC-BDED-7ED3E5A7A050}" type="pres">
      <dgm:prSet presAssocID="{2761103E-C31C-41D6-965F-F1C38705EAE3}" presName="txShp" presStyleLbl="node1" presStyleIdx="0" presStyleCnt="1">
        <dgm:presLayoutVars>
          <dgm:bulletEnabled val="1"/>
        </dgm:presLayoutVars>
      </dgm:prSet>
      <dgm:spPr/>
      <dgm:t>
        <a:bodyPr/>
        <a:lstStyle/>
        <a:p>
          <a:endParaRPr lang="en-US"/>
        </a:p>
      </dgm:t>
    </dgm:pt>
  </dgm:ptLst>
  <dgm:cxnLst>
    <dgm:cxn modelId="{47D8D02C-2D67-414B-B03C-D2C27F75CF79}" srcId="{D3CA20E2-DC87-42B8-A7A7-399170802A0F}" destId="{2761103E-C31C-41D6-965F-F1C38705EAE3}" srcOrd="0" destOrd="0" parTransId="{6B48CFC2-E8EF-4A04-9FD5-FCCA5002838B}" sibTransId="{29D73AF3-193F-4C0B-9B5D-8F3001C09216}"/>
    <dgm:cxn modelId="{6D63137A-CE20-4A6A-AA2F-72B45643FACA}" type="presOf" srcId="{D3CA20E2-DC87-42B8-A7A7-399170802A0F}" destId="{A42943C7-CC2B-4A9E-85B3-CCA0C09BD0CA}" srcOrd="0" destOrd="0" presId="urn:microsoft.com/office/officeart/2005/8/layout/vList3"/>
    <dgm:cxn modelId="{97FE682E-8FEB-46AF-8FD5-91009AB791A7}" type="presOf" srcId="{2761103E-C31C-41D6-965F-F1C38705EAE3}" destId="{CA5213F6-EA9B-47BC-BDED-7ED3E5A7A050}" srcOrd="0" destOrd="0" presId="urn:microsoft.com/office/officeart/2005/8/layout/vList3"/>
    <dgm:cxn modelId="{7FDE6CE6-3F60-462D-8F84-C4FF82B5E563}" type="presParOf" srcId="{A42943C7-CC2B-4A9E-85B3-CCA0C09BD0CA}" destId="{0A824798-73DD-42BD-94AF-D62881C868A2}" srcOrd="0" destOrd="0" presId="urn:microsoft.com/office/officeart/2005/8/layout/vList3"/>
    <dgm:cxn modelId="{3BB06134-C63C-4B53-A8D2-CA70D1330944}" type="presParOf" srcId="{0A824798-73DD-42BD-94AF-D62881C868A2}" destId="{0C62DDB1-1695-43D3-84FF-F12A15C62154}" srcOrd="0" destOrd="0" presId="urn:microsoft.com/office/officeart/2005/8/layout/vList3"/>
    <dgm:cxn modelId="{479C84FF-0924-4EEF-8737-546AA1319331}" type="presParOf" srcId="{0A824798-73DD-42BD-94AF-D62881C868A2}" destId="{CA5213F6-EA9B-47BC-BDED-7ED3E5A7A050}" srcOrd="1" destOrd="0" presId="urn:microsoft.com/office/officeart/2005/8/layout/vList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100C019-CB65-4A05-AC37-42D8843A6BE9}">
      <dsp:nvSpPr>
        <dsp:cNvPr id="0" name=""/>
        <dsp:cNvSpPr/>
      </dsp:nvSpPr>
      <dsp:spPr>
        <a:xfrm rot="2294665">
          <a:off x="3413355" y="2891535"/>
          <a:ext cx="885115" cy="39462"/>
        </a:xfrm>
        <a:custGeom>
          <a:avLst/>
          <a:gdLst/>
          <a:ahLst/>
          <a:cxnLst/>
          <a:rect l="0" t="0" r="0" b="0"/>
          <a:pathLst>
            <a:path>
              <a:moveTo>
                <a:pt x="0" y="19731"/>
              </a:moveTo>
              <a:lnTo>
                <a:pt x="885115" y="19731"/>
              </a:lnTo>
            </a:path>
          </a:pathLst>
        </a:custGeom>
        <a:noFill/>
        <a:ln w="25400" cap="flat" cmpd="sng" algn="ctr">
          <a:solidFill>
            <a:schemeClr val="accent1"/>
          </a:solidFill>
          <a:prstDash val="solid"/>
          <a:tailEnd type="triangle"/>
        </a:ln>
        <a:effectLst/>
      </dsp:spPr>
      <dsp:style>
        <a:lnRef idx="2">
          <a:scrgbClr r="0" g="0" b="0"/>
        </a:lnRef>
        <a:fillRef idx="0">
          <a:scrgbClr r="0" g="0" b="0"/>
        </a:fillRef>
        <a:effectRef idx="0">
          <a:scrgbClr r="0" g="0" b="0"/>
        </a:effectRef>
        <a:fontRef idx="minor"/>
      </dsp:style>
    </dsp:sp>
    <dsp:sp modelId="{853DCC51-A12A-4A10-A347-EEB2A51B89C5}">
      <dsp:nvSpPr>
        <dsp:cNvPr id="0" name=""/>
        <dsp:cNvSpPr/>
      </dsp:nvSpPr>
      <dsp:spPr>
        <a:xfrm rot="17725">
          <a:off x="3508334" y="2069913"/>
          <a:ext cx="584009" cy="39462"/>
        </a:xfrm>
        <a:custGeom>
          <a:avLst/>
          <a:gdLst/>
          <a:ahLst/>
          <a:cxnLst/>
          <a:rect l="0" t="0" r="0" b="0"/>
          <a:pathLst>
            <a:path>
              <a:moveTo>
                <a:pt x="0" y="19731"/>
              </a:moveTo>
              <a:lnTo>
                <a:pt x="584009" y="19731"/>
              </a:lnTo>
            </a:path>
          </a:pathLst>
        </a:custGeom>
        <a:noFill/>
        <a:ln w="25400" cap="flat" cmpd="sng" algn="ctr">
          <a:solidFill>
            <a:schemeClr val="accent1"/>
          </a:solidFill>
          <a:prstDash val="solid"/>
          <a:tailEnd type="triangle"/>
        </a:ln>
        <a:effectLst/>
      </dsp:spPr>
      <dsp:style>
        <a:lnRef idx="2">
          <a:scrgbClr r="0" g="0" b="0"/>
        </a:lnRef>
        <a:fillRef idx="0">
          <a:scrgbClr r="0" g="0" b="0"/>
        </a:fillRef>
        <a:effectRef idx="0">
          <a:scrgbClr r="0" g="0" b="0"/>
        </a:effectRef>
        <a:fontRef idx="minor"/>
      </dsp:style>
    </dsp:sp>
    <dsp:sp modelId="{32D13C3D-E2E0-4322-A9C5-8143DD11158C}">
      <dsp:nvSpPr>
        <dsp:cNvPr id="0" name=""/>
        <dsp:cNvSpPr/>
      </dsp:nvSpPr>
      <dsp:spPr>
        <a:xfrm rot="19184701">
          <a:off x="3416522" y="1220420"/>
          <a:ext cx="775393" cy="39462"/>
        </a:xfrm>
        <a:custGeom>
          <a:avLst/>
          <a:gdLst/>
          <a:ahLst/>
          <a:cxnLst/>
          <a:rect l="0" t="0" r="0" b="0"/>
          <a:pathLst>
            <a:path>
              <a:moveTo>
                <a:pt x="0" y="19731"/>
              </a:moveTo>
              <a:lnTo>
                <a:pt x="775393" y="19731"/>
              </a:lnTo>
            </a:path>
          </a:pathLst>
        </a:custGeom>
        <a:noFill/>
        <a:ln w="25400" cap="flat" cmpd="sng" algn="ctr">
          <a:solidFill>
            <a:schemeClr val="accent1"/>
          </a:solidFill>
          <a:prstDash val="solid"/>
          <a:tailEnd type="triangle"/>
        </a:ln>
        <a:effectLst/>
      </dsp:spPr>
      <dsp:style>
        <a:lnRef idx="2">
          <a:scrgbClr r="0" g="0" b="0"/>
        </a:lnRef>
        <a:fillRef idx="0">
          <a:scrgbClr r="0" g="0" b="0"/>
        </a:fillRef>
        <a:effectRef idx="0">
          <a:scrgbClr r="0" g="0" b="0"/>
        </a:effectRef>
        <a:fontRef idx="minor"/>
      </dsp:style>
    </dsp:sp>
    <dsp:sp modelId="{BC45D694-C36B-4B77-A85F-D70C0FC051DF}">
      <dsp:nvSpPr>
        <dsp:cNvPr id="0" name=""/>
        <dsp:cNvSpPr/>
      </dsp:nvSpPr>
      <dsp:spPr>
        <a:xfrm>
          <a:off x="1805047" y="1082587"/>
          <a:ext cx="2003871" cy="2003871"/>
        </a:xfrm>
        <a:prstGeom prst="ellipse">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l="-1000" r="-1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C1DB5BF-CBB2-47BE-BD9C-11C8A9C52972}">
      <dsp:nvSpPr>
        <dsp:cNvPr id="0" name=""/>
        <dsp:cNvSpPr/>
      </dsp:nvSpPr>
      <dsp:spPr>
        <a:xfrm>
          <a:off x="3957730" y="0"/>
          <a:ext cx="1202322" cy="1202322"/>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t>Patient Arrives at Outpatient ED</a:t>
          </a:r>
          <a:endParaRPr lang="en-US" sz="1400" kern="1200" dirty="0"/>
        </a:p>
      </dsp:txBody>
      <dsp:txXfrm>
        <a:off x="4133806" y="176076"/>
        <a:ext cx="850170" cy="850170"/>
      </dsp:txXfrm>
    </dsp:sp>
    <dsp:sp modelId="{D8A55322-3737-40C3-B7D7-A08F0FA3052E}">
      <dsp:nvSpPr>
        <dsp:cNvPr id="0" name=""/>
        <dsp:cNvSpPr/>
      </dsp:nvSpPr>
      <dsp:spPr>
        <a:xfrm>
          <a:off x="5280285" y="0"/>
          <a:ext cx="1803484" cy="12023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114300" lvl="1" indent="-114300" algn="l" defTabSz="533400">
            <a:lnSpc>
              <a:spcPct val="90000"/>
            </a:lnSpc>
            <a:spcBef>
              <a:spcPct val="0"/>
            </a:spcBef>
            <a:spcAft>
              <a:spcPct val="15000"/>
            </a:spcAft>
            <a:buChar char="••"/>
          </a:pPr>
          <a:endParaRPr lang="en-US" sz="1200" kern="1200" dirty="0"/>
        </a:p>
        <a:p>
          <a:pPr marL="114300" lvl="1" indent="-114300" algn="l" defTabSz="533400">
            <a:lnSpc>
              <a:spcPct val="90000"/>
            </a:lnSpc>
            <a:spcBef>
              <a:spcPct val="0"/>
            </a:spcBef>
            <a:spcAft>
              <a:spcPct val="15000"/>
            </a:spcAft>
            <a:buChar char="••"/>
          </a:pPr>
          <a:endParaRPr lang="en-US" sz="1200" kern="1200" dirty="0"/>
        </a:p>
        <a:p>
          <a:pPr marL="114300" lvl="1" indent="-114300" algn="l" defTabSz="533400">
            <a:lnSpc>
              <a:spcPct val="90000"/>
            </a:lnSpc>
            <a:spcBef>
              <a:spcPct val="0"/>
            </a:spcBef>
            <a:spcAft>
              <a:spcPct val="15000"/>
            </a:spcAft>
            <a:buChar char="••"/>
          </a:pPr>
          <a:endParaRPr lang="en-US" sz="1200" kern="1200" dirty="0"/>
        </a:p>
        <a:p>
          <a:pPr marL="114300" lvl="1" indent="-114300" algn="l" defTabSz="533400">
            <a:lnSpc>
              <a:spcPct val="90000"/>
            </a:lnSpc>
            <a:spcBef>
              <a:spcPct val="0"/>
            </a:spcBef>
            <a:spcAft>
              <a:spcPct val="15000"/>
            </a:spcAft>
            <a:buChar char="••"/>
          </a:pPr>
          <a:endParaRPr lang="en-US" sz="1200" kern="1200" dirty="0"/>
        </a:p>
        <a:p>
          <a:pPr marL="228600" lvl="2" indent="-114300" algn="l" defTabSz="533400">
            <a:lnSpc>
              <a:spcPct val="90000"/>
            </a:lnSpc>
            <a:spcBef>
              <a:spcPct val="0"/>
            </a:spcBef>
            <a:spcAft>
              <a:spcPct val="15000"/>
            </a:spcAft>
            <a:buChar char="••"/>
          </a:pPr>
          <a:r>
            <a:rPr lang="en-US" sz="1200" kern="1200" dirty="0" smtClean="0"/>
            <a:t>Dead on Arrival, Routine Department, Left Against Medical Advice,  Transferred,  Expired in ED</a:t>
          </a:r>
          <a:endParaRPr lang="en-US" sz="1200" kern="1200" dirty="0"/>
        </a:p>
        <a:p>
          <a:pPr marL="228600" lvl="2" indent="-114300" algn="l" defTabSz="533400">
            <a:lnSpc>
              <a:spcPct val="90000"/>
            </a:lnSpc>
            <a:spcBef>
              <a:spcPct val="0"/>
            </a:spcBef>
            <a:spcAft>
              <a:spcPct val="15000"/>
            </a:spcAft>
            <a:buChar char="••"/>
          </a:pPr>
          <a:r>
            <a:rPr lang="en-US" sz="1200" b="1" kern="1200" dirty="0" smtClean="0">
              <a:solidFill>
                <a:srgbClr val="0070C0"/>
              </a:solidFill>
            </a:rPr>
            <a:t>Patient  Seen in Observation Stay</a:t>
          </a:r>
          <a:endParaRPr lang="en-US" sz="1200" b="1" kern="1200" dirty="0">
            <a:solidFill>
              <a:srgbClr val="0070C0"/>
            </a:solidFill>
          </a:endParaRPr>
        </a:p>
        <a:p>
          <a:pPr marL="228600" lvl="2" indent="-114300" algn="l" defTabSz="622300">
            <a:lnSpc>
              <a:spcPct val="90000"/>
            </a:lnSpc>
            <a:spcBef>
              <a:spcPct val="0"/>
            </a:spcBef>
            <a:spcAft>
              <a:spcPct val="15000"/>
            </a:spcAft>
            <a:buChar char="••"/>
          </a:pPr>
          <a:r>
            <a:rPr lang="en-US" sz="1400" b="1" kern="1200" dirty="0" smtClean="0">
              <a:solidFill>
                <a:srgbClr val="FF1B09"/>
              </a:solidFill>
            </a:rPr>
            <a:t>Patient Admitted to Hospital</a:t>
          </a:r>
          <a:endParaRPr lang="en-US" sz="1400" b="1" kern="1200" dirty="0">
            <a:solidFill>
              <a:srgbClr val="FF1B09"/>
            </a:solidFill>
          </a:endParaRPr>
        </a:p>
        <a:p>
          <a:pPr marL="114300" lvl="1" indent="-114300" algn="l" defTabSz="533400">
            <a:lnSpc>
              <a:spcPct val="90000"/>
            </a:lnSpc>
            <a:spcBef>
              <a:spcPct val="0"/>
            </a:spcBef>
            <a:spcAft>
              <a:spcPct val="15000"/>
            </a:spcAft>
            <a:buChar char="••"/>
          </a:pPr>
          <a:endParaRPr lang="en-US" sz="1200" b="1" kern="1200" dirty="0">
            <a:solidFill>
              <a:srgbClr val="0070C0"/>
            </a:solidFill>
          </a:endParaRPr>
        </a:p>
        <a:p>
          <a:pPr marL="114300" lvl="1" indent="-114300" algn="l" defTabSz="533400">
            <a:lnSpc>
              <a:spcPct val="90000"/>
            </a:lnSpc>
            <a:spcBef>
              <a:spcPct val="0"/>
            </a:spcBef>
            <a:spcAft>
              <a:spcPct val="15000"/>
            </a:spcAft>
            <a:buChar char="••"/>
          </a:pPr>
          <a:endParaRPr lang="en-US" sz="1200" b="1" kern="1200" dirty="0">
            <a:solidFill>
              <a:srgbClr val="0070C0"/>
            </a:solidFill>
          </a:endParaRPr>
        </a:p>
        <a:p>
          <a:pPr marL="114300" lvl="1" indent="-114300" algn="l" defTabSz="533400">
            <a:lnSpc>
              <a:spcPct val="90000"/>
            </a:lnSpc>
            <a:spcBef>
              <a:spcPct val="0"/>
            </a:spcBef>
            <a:spcAft>
              <a:spcPct val="15000"/>
            </a:spcAft>
            <a:buChar char="••"/>
          </a:pPr>
          <a:endParaRPr lang="en-US" sz="1200" b="1" kern="1200" dirty="0">
            <a:solidFill>
              <a:srgbClr val="0070C0"/>
            </a:solidFill>
          </a:endParaRPr>
        </a:p>
        <a:p>
          <a:pPr marL="114300" lvl="1" indent="-114300" algn="l" defTabSz="533400">
            <a:lnSpc>
              <a:spcPct val="90000"/>
            </a:lnSpc>
            <a:spcBef>
              <a:spcPct val="0"/>
            </a:spcBef>
            <a:spcAft>
              <a:spcPct val="15000"/>
            </a:spcAft>
            <a:buChar char="••"/>
          </a:pPr>
          <a:endParaRPr lang="en-US" sz="1200" b="1" kern="1200" dirty="0">
            <a:solidFill>
              <a:srgbClr val="0070C0"/>
            </a:solidFill>
          </a:endParaRPr>
        </a:p>
        <a:p>
          <a:pPr marL="114300" lvl="1" indent="-114300" algn="l" defTabSz="533400">
            <a:lnSpc>
              <a:spcPct val="90000"/>
            </a:lnSpc>
            <a:spcBef>
              <a:spcPct val="0"/>
            </a:spcBef>
            <a:spcAft>
              <a:spcPct val="15000"/>
            </a:spcAft>
            <a:buChar char="••"/>
          </a:pPr>
          <a:endParaRPr lang="en-US" sz="1200" b="1" kern="1200" dirty="0">
            <a:solidFill>
              <a:srgbClr val="0070C0"/>
            </a:solidFill>
          </a:endParaRPr>
        </a:p>
        <a:p>
          <a:pPr marL="114300" lvl="1" indent="-114300" algn="l" defTabSz="533400">
            <a:lnSpc>
              <a:spcPct val="90000"/>
            </a:lnSpc>
            <a:spcBef>
              <a:spcPct val="0"/>
            </a:spcBef>
            <a:spcAft>
              <a:spcPct val="15000"/>
            </a:spcAft>
            <a:buChar char="••"/>
          </a:pPr>
          <a:endParaRPr lang="en-US" sz="1200" b="1" kern="1200" dirty="0">
            <a:solidFill>
              <a:srgbClr val="FF0000"/>
            </a:solidFill>
          </a:endParaRPr>
        </a:p>
      </dsp:txBody>
      <dsp:txXfrm>
        <a:off x="5280285" y="0"/>
        <a:ext cx="1803484" cy="1202322"/>
      </dsp:txXfrm>
    </dsp:sp>
    <dsp:sp modelId="{5FFBE180-0BC2-4211-9B1B-6654C263F67D}">
      <dsp:nvSpPr>
        <dsp:cNvPr id="0" name=""/>
        <dsp:cNvSpPr/>
      </dsp:nvSpPr>
      <dsp:spPr>
        <a:xfrm>
          <a:off x="4092331" y="1493088"/>
          <a:ext cx="1202322" cy="1202322"/>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sz="1200" kern="1200" dirty="0" smtClean="0"/>
            <a:t>Patient is a direct  Outpatient</a:t>
          </a:r>
        </a:p>
        <a:p>
          <a:pPr lvl="0" algn="ctr" defTabSz="533400">
            <a:lnSpc>
              <a:spcPct val="90000"/>
            </a:lnSpc>
            <a:spcBef>
              <a:spcPct val="0"/>
            </a:spcBef>
            <a:spcAft>
              <a:spcPct val="35000"/>
            </a:spcAft>
          </a:pPr>
          <a:r>
            <a:rPr lang="en-US" sz="1200" kern="1200" dirty="0" smtClean="0"/>
            <a:t>Observation Stay</a:t>
          </a:r>
          <a:endParaRPr lang="en-US" sz="1200" kern="1200" dirty="0"/>
        </a:p>
      </dsp:txBody>
      <dsp:txXfrm>
        <a:off x="4268407" y="1669164"/>
        <a:ext cx="850170" cy="850170"/>
      </dsp:txXfrm>
    </dsp:sp>
    <dsp:sp modelId="{89802486-60FE-480F-BCC8-1D853330F307}">
      <dsp:nvSpPr>
        <dsp:cNvPr id="0" name=""/>
        <dsp:cNvSpPr/>
      </dsp:nvSpPr>
      <dsp:spPr>
        <a:xfrm>
          <a:off x="5414886" y="1493088"/>
          <a:ext cx="1803484" cy="12023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114300" lvl="1" indent="-114300" algn="l" defTabSz="577850">
            <a:lnSpc>
              <a:spcPct val="90000"/>
            </a:lnSpc>
            <a:spcBef>
              <a:spcPct val="0"/>
            </a:spcBef>
            <a:spcAft>
              <a:spcPct val="15000"/>
            </a:spcAft>
            <a:buChar char="••"/>
          </a:pPr>
          <a:r>
            <a:rPr lang="en-US" sz="1300" kern="1200" dirty="0" smtClean="0"/>
            <a:t>Routine Departure, Left Against Medical Advice, Transferred, Expired in Observation Stay</a:t>
          </a:r>
          <a:endParaRPr lang="en-US" sz="1300" kern="1200" dirty="0"/>
        </a:p>
        <a:p>
          <a:pPr marL="114300" lvl="1" indent="-114300" algn="l" defTabSz="577850">
            <a:lnSpc>
              <a:spcPct val="90000"/>
            </a:lnSpc>
            <a:spcBef>
              <a:spcPct val="0"/>
            </a:spcBef>
            <a:spcAft>
              <a:spcPct val="15000"/>
            </a:spcAft>
            <a:buChar char="••"/>
          </a:pPr>
          <a:r>
            <a:rPr lang="en-US" sz="1300" b="1" kern="1200" dirty="0" smtClean="0">
              <a:solidFill>
                <a:srgbClr val="FF0000"/>
              </a:solidFill>
            </a:rPr>
            <a:t>Patient Admitted to Hospital</a:t>
          </a:r>
          <a:endParaRPr lang="en-US" sz="1300" b="1" kern="1200" dirty="0">
            <a:solidFill>
              <a:srgbClr val="FF0000"/>
            </a:solidFill>
          </a:endParaRPr>
        </a:p>
      </dsp:txBody>
      <dsp:txXfrm>
        <a:off x="5414886" y="1493088"/>
        <a:ext cx="1803484" cy="1202322"/>
      </dsp:txXfrm>
    </dsp:sp>
    <dsp:sp modelId="{E26221E7-918F-4B67-9CA2-FDBEB42EB5DA}">
      <dsp:nvSpPr>
        <dsp:cNvPr id="0" name=""/>
        <dsp:cNvSpPr/>
      </dsp:nvSpPr>
      <dsp:spPr>
        <a:xfrm>
          <a:off x="4074464" y="2956186"/>
          <a:ext cx="1202322" cy="1202322"/>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t>Patient is a direct Inpatient Admission </a:t>
          </a:r>
          <a:endParaRPr lang="en-US" sz="1400" kern="1200" dirty="0"/>
        </a:p>
      </dsp:txBody>
      <dsp:txXfrm>
        <a:off x="4250540" y="3132262"/>
        <a:ext cx="850170" cy="850170"/>
      </dsp:txXfrm>
    </dsp:sp>
    <dsp:sp modelId="{60E320A9-6AB5-4BF1-8B30-0B2E65B2A6A3}">
      <dsp:nvSpPr>
        <dsp:cNvPr id="0" name=""/>
        <dsp:cNvSpPr/>
      </dsp:nvSpPr>
      <dsp:spPr>
        <a:xfrm>
          <a:off x="5397019" y="2956186"/>
          <a:ext cx="1803484" cy="12023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114300" lvl="1" indent="-114300" algn="l" defTabSz="577850">
            <a:lnSpc>
              <a:spcPct val="90000"/>
            </a:lnSpc>
            <a:spcBef>
              <a:spcPct val="0"/>
            </a:spcBef>
            <a:spcAft>
              <a:spcPct val="15000"/>
            </a:spcAft>
            <a:buChar char="••"/>
          </a:pPr>
          <a:r>
            <a:rPr lang="en-US" sz="1300" kern="1200" dirty="0" smtClean="0"/>
            <a:t>Routine Discharge, Left Against Medical Advice, Discharged/Transferred to another facility, Expired while inpatient</a:t>
          </a:r>
          <a:endParaRPr lang="en-US" sz="1300" kern="1200" dirty="0"/>
        </a:p>
      </dsp:txBody>
      <dsp:txXfrm>
        <a:off x="5397019" y="2956186"/>
        <a:ext cx="1803484" cy="120232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CA3C569-2B81-42FB-93BC-716A00178A1C}">
      <dsp:nvSpPr>
        <dsp:cNvPr id="0" name=""/>
        <dsp:cNvSpPr/>
      </dsp:nvSpPr>
      <dsp:spPr>
        <a:xfrm rot="10800000">
          <a:off x="517209" y="20698"/>
          <a:ext cx="2296453" cy="999463"/>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0736" tIns="53340" rIns="99568" bIns="53340" numCol="1" spcCol="1270" anchor="ctr" anchorCtr="0">
          <a:noAutofit/>
        </a:bodyPr>
        <a:lstStyle/>
        <a:p>
          <a:pPr lvl="0" algn="ctr" defTabSz="622300" rtl="0">
            <a:lnSpc>
              <a:spcPct val="90000"/>
            </a:lnSpc>
            <a:spcBef>
              <a:spcPct val="0"/>
            </a:spcBef>
            <a:spcAft>
              <a:spcPct val="35000"/>
            </a:spcAft>
          </a:pPr>
          <a:r>
            <a:rPr lang="en-US" sz="1400" b="1" kern="1200" dirty="0" smtClean="0"/>
            <a:t>Filter</a:t>
          </a:r>
          <a:r>
            <a:rPr lang="en-US" sz="1200" kern="1200" dirty="0" smtClean="0"/>
            <a:t> HDD by </a:t>
          </a:r>
          <a:r>
            <a:rPr lang="en-US" sz="1200" b="1" kern="1200" dirty="0" smtClean="0">
              <a:solidFill>
                <a:srgbClr val="FFFF00"/>
              </a:solidFill>
            </a:rPr>
            <a:t>ED Flag Code </a:t>
          </a:r>
          <a:r>
            <a:rPr lang="en-US" sz="1600" b="1" u="sng" kern="1200" dirty="0" smtClean="0">
              <a:solidFill>
                <a:srgbClr val="FFFF00"/>
              </a:solidFill>
            </a:rPr>
            <a:t>2</a:t>
          </a:r>
          <a:r>
            <a:rPr lang="en-US" sz="1200" b="1" kern="1200" dirty="0" smtClean="0">
              <a:solidFill>
                <a:srgbClr val="FFFF00"/>
              </a:solidFill>
            </a:rPr>
            <a:t> </a:t>
          </a:r>
          <a:r>
            <a:rPr lang="en-US" sz="1200" kern="1200" dirty="0" smtClean="0"/>
            <a:t>to count inpatient discharges admitted from the ED</a:t>
          </a:r>
          <a:endParaRPr lang="en-US" sz="1200" kern="1200" dirty="0"/>
        </a:p>
      </dsp:txBody>
      <dsp:txXfrm rot="10800000">
        <a:off x="767075" y="20698"/>
        <a:ext cx="2046587" cy="999463"/>
      </dsp:txXfrm>
    </dsp:sp>
    <dsp:sp modelId="{7D43E362-3CB3-4C7A-B857-C5B3E33DA551}">
      <dsp:nvSpPr>
        <dsp:cNvPr id="0" name=""/>
        <dsp:cNvSpPr/>
      </dsp:nvSpPr>
      <dsp:spPr>
        <a:xfrm>
          <a:off x="172728" y="20698"/>
          <a:ext cx="999463" cy="999463"/>
        </a:xfrm>
        <a:prstGeom prst="ellipse">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A5213F6-EA9B-47BC-BDED-7ED3E5A7A050}">
      <dsp:nvSpPr>
        <dsp:cNvPr id="0" name=""/>
        <dsp:cNvSpPr/>
      </dsp:nvSpPr>
      <dsp:spPr>
        <a:xfrm rot="10800000">
          <a:off x="853777" y="67976"/>
          <a:ext cx="2259749" cy="1138369"/>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1989" tIns="45720" rIns="85344" bIns="45720" numCol="1" spcCol="1270" anchor="ctr" anchorCtr="0">
          <a:noAutofit/>
        </a:bodyPr>
        <a:lstStyle/>
        <a:p>
          <a:pPr lvl="0" algn="ctr" defTabSz="533400" rtl="0">
            <a:lnSpc>
              <a:spcPct val="90000"/>
            </a:lnSpc>
            <a:spcBef>
              <a:spcPct val="0"/>
            </a:spcBef>
            <a:spcAft>
              <a:spcPct val="35000"/>
            </a:spcAft>
          </a:pPr>
          <a:r>
            <a:rPr lang="en-US" sz="1200" b="1" kern="1200" dirty="0" smtClean="0"/>
            <a:t>Filter</a:t>
          </a:r>
          <a:r>
            <a:rPr lang="en-US" sz="1200" kern="1200" dirty="0" smtClean="0"/>
            <a:t> HDD by </a:t>
          </a:r>
          <a:r>
            <a:rPr lang="en-US" sz="1200" b="1" kern="1200" dirty="0" smtClean="0">
              <a:solidFill>
                <a:srgbClr val="FFFF00"/>
              </a:solidFill>
            </a:rPr>
            <a:t>Primary or Secondary Source of Admission Code </a:t>
          </a:r>
          <a:r>
            <a:rPr lang="en-US" sz="1200" b="1" u="sng" kern="1200" dirty="0" smtClean="0">
              <a:solidFill>
                <a:srgbClr val="FFFF00"/>
              </a:solidFill>
            </a:rPr>
            <a:t>R</a:t>
          </a:r>
          <a:r>
            <a:rPr lang="en-US" sz="1200" b="1" kern="1200" dirty="0" smtClean="0">
              <a:solidFill>
                <a:srgbClr val="FFFF00"/>
              </a:solidFill>
            </a:rPr>
            <a:t> </a:t>
          </a:r>
          <a:r>
            <a:rPr lang="en-US" sz="1200" kern="1200" dirty="0" smtClean="0"/>
            <a:t>to count Inpatient discharges admitted from the ED</a:t>
          </a:r>
          <a:endParaRPr lang="en-US" sz="1200" kern="1200" dirty="0"/>
        </a:p>
      </dsp:txBody>
      <dsp:txXfrm rot="10800000">
        <a:off x="1138369" y="67976"/>
        <a:ext cx="1975157" cy="1138369"/>
      </dsp:txXfrm>
    </dsp:sp>
    <dsp:sp modelId="{0C62DDB1-1695-43D3-84FF-F12A15C62154}">
      <dsp:nvSpPr>
        <dsp:cNvPr id="0" name=""/>
        <dsp:cNvSpPr/>
      </dsp:nvSpPr>
      <dsp:spPr>
        <a:xfrm>
          <a:off x="284592" y="67976"/>
          <a:ext cx="1138369" cy="1138369"/>
        </a:xfrm>
        <a:prstGeom prst="ellipse">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A5213F6-EA9B-47BC-BDED-7ED3E5A7A050}">
      <dsp:nvSpPr>
        <dsp:cNvPr id="0" name=""/>
        <dsp:cNvSpPr/>
      </dsp:nvSpPr>
      <dsp:spPr>
        <a:xfrm rot="10800000">
          <a:off x="853777" y="67976"/>
          <a:ext cx="2259749" cy="1138369"/>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1989" tIns="64770" rIns="120904" bIns="64770" numCol="1" spcCol="1270" anchor="ctr" anchorCtr="0">
          <a:noAutofit/>
        </a:bodyPr>
        <a:lstStyle/>
        <a:p>
          <a:pPr lvl="0" algn="ctr" defTabSz="755650" rtl="0">
            <a:lnSpc>
              <a:spcPct val="90000"/>
            </a:lnSpc>
            <a:spcBef>
              <a:spcPct val="0"/>
            </a:spcBef>
            <a:spcAft>
              <a:spcPct val="35000"/>
            </a:spcAft>
          </a:pPr>
          <a:r>
            <a:rPr lang="en-US" sz="1700" b="0" kern="1200" dirty="0" smtClean="0"/>
            <a:t>Filter HDD by Revenue Codes associated with ED use</a:t>
          </a:r>
          <a:endParaRPr lang="en-US" sz="1700" b="0" kern="1200" dirty="0"/>
        </a:p>
      </dsp:txBody>
      <dsp:txXfrm rot="10800000">
        <a:off x="1138369" y="67976"/>
        <a:ext cx="1975157" cy="1138369"/>
      </dsp:txXfrm>
    </dsp:sp>
    <dsp:sp modelId="{0C62DDB1-1695-43D3-84FF-F12A15C62154}">
      <dsp:nvSpPr>
        <dsp:cNvPr id="0" name=""/>
        <dsp:cNvSpPr/>
      </dsp:nvSpPr>
      <dsp:spPr>
        <a:xfrm>
          <a:off x="284592" y="67976"/>
          <a:ext cx="1138369" cy="1138369"/>
        </a:xfrm>
        <a:prstGeom prst="ellipse">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radial2">
  <dgm:title val=""/>
  <dgm:desc val=""/>
  <dgm:catLst>
    <dgm:cat type="relationship" pri="20000"/>
    <dgm:cat type="convert" pri="9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animLvl val="ctr"/>
      <dgm:resizeHandles val="exact"/>
    </dgm:varLst>
    <dgm:alg type="composite"/>
    <dgm:shape xmlns:r="http://schemas.openxmlformats.org/officeDocument/2006/relationships" r:blip="">
      <dgm:adjLst/>
    </dgm:shape>
    <dgm:presOf/>
    <dgm:constrLst>
      <dgm:constr type="w" for="ch" forName="cycle" refType="w"/>
      <dgm:constr type="h" for="ch" forName="cycle" refType="h"/>
    </dgm:constrLst>
    <dgm:ruleLst/>
    <dgm:layoutNode name="cycle">
      <dgm:choose name="Name0">
        <dgm:if name="Name1" func="var" arg="dir" op="equ" val="norm">
          <dgm:choose name="Name2">
            <dgm:if name="Name3" axis="ch" ptType="node" func="cnt" op="lte" val="1">
              <dgm:alg type="cycle">
                <dgm:param type="stAng" val="90"/>
                <dgm:param type="spanAng" val="360"/>
                <dgm:param type="ctrShpMap" val="fNode"/>
              </dgm:alg>
            </dgm:if>
            <dgm:if name="Name4" axis="ch" ptType="node" func="cnt" op="equ" val="2">
              <dgm:alg type="cycle">
                <dgm:param type="stAng" val="70"/>
                <dgm:param type="spanAng" val="40"/>
                <dgm:param type="ctrShpMap" val="fNode"/>
              </dgm:alg>
            </dgm:if>
            <dgm:if name="Name5" axis="ch" ptType="node" func="cnt" op="equ" val="3">
              <dgm:alg type="cycle">
                <dgm:param type="stAng" val="60"/>
                <dgm:param type="spanAng" val="60"/>
                <dgm:param type="ctrShpMap" val="fNode"/>
              </dgm:alg>
            </dgm:if>
            <dgm:else name="Name6">
              <dgm:alg type="cycle">
                <dgm:param type="stAng" val="45"/>
                <dgm:param type="spanAng" val="90"/>
                <dgm:param type="ctrShpMap" val="fNode"/>
              </dgm:alg>
            </dgm:else>
          </dgm:choose>
        </dgm:if>
        <dgm:else name="Name7">
          <dgm:choose name="Name8">
            <dgm:if name="Name9" axis="ch" ptType="node" func="cnt" op="lte" val="1">
              <dgm:alg type="cycle">
                <dgm:param type="stAng" val="-90"/>
                <dgm:param type="spanAng" val="-360"/>
                <dgm:param type="ctrShpMap" val="fNode"/>
              </dgm:alg>
            </dgm:if>
            <dgm:if name="Name10" axis="ch" ptType="node" func="cnt" op="equ" val="2">
              <dgm:alg type="cycle">
                <dgm:param type="stAng" val="-70"/>
                <dgm:param type="spanAng" val="-40"/>
                <dgm:param type="ctrShpMap" val="fNode"/>
              </dgm:alg>
            </dgm:if>
            <dgm:if name="Name11" axis="ch" ptType="node" func="cnt" op="equ" val="3">
              <dgm:alg type="cycle">
                <dgm:param type="stAng" val="-60"/>
                <dgm:param type="spanAng" val="-60"/>
                <dgm:param type="ctrShpMap" val="fNode"/>
              </dgm:alg>
            </dgm:if>
            <dgm:else name="Name12">
              <dgm:alg type="cycle">
                <dgm:param type="stAng" val="-45"/>
                <dgm:param type="spanAng" val="-90"/>
                <dgm:param type="ctrShpMap" val="fNode"/>
              </dgm:alg>
            </dgm:else>
          </dgm:choose>
        </dgm:else>
      </dgm:choose>
      <dgm:shape xmlns:r="http://schemas.openxmlformats.org/officeDocument/2006/relationships" r:blip="">
        <dgm:adjLst/>
      </dgm:shape>
      <dgm:presOf/>
      <dgm:constrLst>
        <dgm:constr type="sp" val="20"/>
        <dgm:constr type="w" for="ch" forName="centerShape" refType="w"/>
        <dgm:constr type="w" for="ch" forName="node" refType="w" refFor="ch" refForName="centerShape" fact="1.5"/>
        <dgm:constr type="sibSp" refType="w" refFor="ch" refForName="centerShape" op="equ" fact="0.08"/>
        <dgm:constr type="primFontSz" for="des" forName="parentNode" op="equ" val="65"/>
        <dgm:constr type="secFontSz" for="des" forName="childNode" op="equ" val="65"/>
      </dgm:constrLst>
      <dgm:ruleLst/>
      <dgm:choose name="Name13">
        <dgm:if name="Name14" axis="ch" ptType="node" hideLastTrans="0" func="cnt" op="gte" val="1">
          <dgm:layoutNode name="centerShape" styleLbl="node0">
            <dgm:alg type="composite"/>
            <dgm:shape xmlns:r="http://schemas.openxmlformats.org/officeDocument/2006/relationships" r:blip="">
              <dgm:adjLst/>
            </dgm:shape>
            <dgm:presOf axis="ch" ptType="node" cnt="1"/>
            <dgm:constrLst>
              <dgm:constr type="w" for="ch" forName="connSite" refType="w" fact="0.7"/>
              <dgm:constr type="h" for="ch" forName="connSite" refType="w" fact="0.7"/>
              <dgm:constr type="ctrX" for="ch" forName="connSite" refType="w" fact="0.5"/>
              <dgm:constr type="ctrY" for="ch" forName="connSite" refType="h" fact="0.5"/>
              <dgm:constr type="w" for="ch" forName="visible" refType="w"/>
              <dgm:constr type="h" for="ch" forName="visible" refType="w"/>
              <dgm:constr type="ctrX" for="ch" forName="visible" refType="w" fact="0.5"/>
              <dgm:constr type="ctrY" for="ch" forName="visible" refType="h" fact="0.5"/>
            </dgm:constrLst>
            <dgm:ruleLst/>
            <dgm:layoutNode name="connSite">
              <dgm:alg type="sp"/>
              <dgm:shape xmlns:r="http://schemas.openxmlformats.org/officeDocument/2006/relationships" type="ellipse" r:blip="" hideGeom="1">
                <dgm:adjLst/>
              </dgm:shape>
              <dgm:presOf/>
              <dgm:constrLst/>
              <dgm:ruleLst/>
            </dgm:layoutNode>
            <dgm:layoutNode name="visible">
              <dgm:alg type="sp"/>
              <dgm:shape xmlns:r="http://schemas.openxmlformats.org/officeDocument/2006/relationships" type="ellipse" r:blip="" blipPhldr="1">
                <dgm:adjLst/>
              </dgm:shape>
              <dgm:presOf/>
              <dgm:constrLst/>
              <dgm:ruleLst/>
            </dgm:layoutNode>
          </dgm:layoutNode>
        </dgm:if>
        <dgm:else name="Name15"/>
      </dgm:choose>
      <dgm:forEach name="Name16" axis="ch">
        <dgm:forEach name="Name17" axis="self" ptType="node">
          <dgm:layoutNode name="node">
            <dgm:alg type="composite"/>
            <dgm:shape xmlns:r="http://schemas.openxmlformats.org/officeDocument/2006/relationships" r:blip="">
              <dgm:adjLst/>
            </dgm:shape>
            <dgm:presOf/>
            <dgm:choose name="Name18">
              <dgm:if name="Name19" func="var" arg="dir" op="equ" val="norm">
                <dgm:constrLst>
                  <dgm:constr type="t" for="ch" forName="parentNode"/>
                  <dgm:constr type="l" for="ch" forName="parentNode"/>
                  <dgm:constr type="w" for="ch" forName="parentNode" refType="w" fact="0.4"/>
                  <dgm:constr type="h" for="ch" forName="parentNode" refType="w" refFor="ch" refForName="parentNode" op="equ"/>
                  <dgm:constr type="ctrY" for="ch" forName="childNode" refType="h" refFor="ch" refForName="parentNode" fact="0.5"/>
                  <dgm:constr type="l" for="ch" forName="childNode" refType="w" refFor="ch" refForName="parentNode" op="equ" fact="1.1"/>
                  <dgm:constr type="w" for="ch" forName="childNode" refType="w" fact="0.6"/>
                  <dgm:constr type="h" for="ch" forName="childNode" refType="h" refFor="ch" refForName="parentNode"/>
                </dgm:constrLst>
              </dgm:if>
              <dgm:else name="Name20">
                <dgm:constrLst>
                  <dgm:constr type="t" for="ch" forName="parentNode"/>
                  <dgm:constr type="r" for="ch" forName="parentNode" refType="w"/>
                  <dgm:constr type="w" for="ch" forName="parentNode" refType="w" fact="0.4"/>
                  <dgm:constr type="h" for="ch" forName="parentNode" refType="w" refFor="ch" refForName="parentNode" op="equ"/>
                  <dgm:constr type="ctrY" for="ch" forName="childNode" refType="h" refFor="ch" refForName="parentNode" fact="0.5"/>
                  <dgm:constr type="l" for="ch" forName="childNode"/>
                  <dgm:constr type="w" for="ch" forName="childNode" refType="w" fact="0.6"/>
                  <dgm:constr type="h" for="ch" forName="childNode" refType="h" refFor="ch" refForName="parentNode"/>
                </dgm:constrLst>
              </dgm:else>
            </dgm:choose>
            <dgm:ruleLst/>
            <dgm:layoutNode name="parentNode" styleLbl="node1">
              <dgm:varLst>
                <dgm:chMax val="1"/>
                <dgm:bulletEnabled val="1"/>
              </dgm:varLst>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childNode" styleLbl="revTx" moveWith="parentNode">
              <dgm:varLst>
                <dgm:bulletEnabled val="1"/>
              </dgm:varLst>
              <dgm:alg type="tx">
                <dgm:param type="txAnchorVertCh" val="mid"/>
                <dgm:param type="stBulletLvl" val="1"/>
              </dgm:alg>
              <dgm:choose name="Name21">
                <dgm:if name="Name22" axis="ch" ptType="node" func="cnt" op="gte" val="1">
                  <dgm:shape xmlns:r="http://schemas.openxmlformats.org/officeDocument/2006/relationships" type="rect" r:blip="">
                    <dgm:adjLst/>
                  </dgm:shape>
                </dgm:if>
                <dgm:else name="Name23">
                  <dgm:shape xmlns:r="http://schemas.openxmlformats.org/officeDocument/2006/relationships" type="rect" r:blip="" hideGeom="1">
                    <dgm:adjLst/>
                  </dgm:shape>
                </dgm:else>
              </dgm:choose>
              <dgm:presOf axis="des" ptType="node"/>
              <dgm:constrLst>
                <dgm:constr type="tMarg"/>
                <dgm:constr type="bMarg"/>
                <dgm:constr type="lMarg"/>
                <dgm:constr type="rMarg"/>
              </dgm:constrLst>
              <dgm:ruleLst>
                <dgm:rule type="secFontSz" val="5" fact="NaN" max="NaN"/>
              </dgm:ruleLst>
            </dgm:layoutNode>
          </dgm:layoutNode>
        </dgm:forEach>
        <dgm:forEach name="Name24" axis="self" ptType="parTrans" cnt="1">
          <dgm:layoutNode name="Name25">
            <dgm:alg type="conn">
              <dgm:param type="dim" val="1D"/>
              <dgm:param type="endSty" val="noArr"/>
              <dgm:param type="begPts" val="auto"/>
              <dgm:param type="endPts" val="auto"/>
              <dgm:param type="srcNode" val="connSite"/>
              <dgm:param type="dstNode" val="parentNode"/>
            </dgm:alg>
            <dgm:shape xmlns:r="http://schemas.openxmlformats.org/officeDocument/2006/relationships" type="conn" r:blip="" zOrderOff="-99">
              <dgm:adjLst/>
            </dgm:shape>
            <dgm:presOf axis="self"/>
            <dgm:constrLst>
              <dgm:constr type="connDist"/>
              <dgm:constr type="w" val="1"/>
              <dgm:constr type="h" val="5"/>
              <dgm:constr type="begPad"/>
              <dgm:constr type="endPad"/>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A">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546100" y="2497138"/>
            <a:ext cx="8039100" cy="1143000"/>
          </a:xfrm>
          <a:prstGeom prst="rect">
            <a:avLst/>
          </a:prstGeom>
        </p:spPr>
        <p:txBody>
          <a:bodyPr rtlCol="0">
            <a:noAutofit/>
          </a:bodyPr>
          <a:lstStyle/>
          <a:p>
            <a:r>
              <a:rPr lang="en-US" dirty="0" smtClean="0"/>
              <a:t>Title</a:t>
            </a:r>
            <a:br>
              <a:rPr lang="en-US" dirty="0" smtClean="0"/>
            </a:br>
            <a:r>
              <a:rPr lang="en-US" dirty="0" smtClean="0"/>
              <a:t>Title 2</a:t>
            </a:r>
            <a:br>
              <a:rPr lang="en-US" dirty="0" smtClean="0"/>
            </a:br>
            <a:endParaRPr lang="en-US" dirty="0" smtClean="0"/>
          </a:p>
        </p:txBody>
      </p:sp>
      <p:sp>
        <p:nvSpPr>
          <p:cNvPr id="3" name="Text Placeholder 2"/>
          <p:cNvSpPr>
            <a:spLocks noGrp="1"/>
          </p:cNvSpPr>
          <p:nvPr>
            <p:ph type="body" sz="quarter" idx="10"/>
          </p:nvPr>
        </p:nvSpPr>
        <p:spPr>
          <a:xfrm>
            <a:off x="546100" y="3752850"/>
            <a:ext cx="8221663" cy="1065213"/>
          </a:xfrm>
        </p:spPr>
        <p:txBody>
          <a:bodyPr/>
          <a:lstStyle/>
          <a:p>
            <a:pPr lvl="0"/>
            <a:r>
              <a:rPr lang="en-US" smtClean="0"/>
              <a:t>Click to edit Master text styles</a:t>
            </a:r>
          </a:p>
        </p:txBody>
      </p:sp>
    </p:spTree>
    <p:extLst>
      <p:ext uri="{BB962C8B-B14F-4D97-AF65-F5344CB8AC3E}">
        <p14:creationId xmlns:p14="http://schemas.microsoft.com/office/powerpoint/2010/main" val="419915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Content Slide Title-Text">
    <p:spTree>
      <p:nvGrpSpPr>
        <p:cNvPr id="1" name=""/>
        <p:cNvGrpSpPr/>
        <p:nvPr/>
      </p:nvGrpSpPr>
      <p:grpSpPr>
        <a:xfrm>
          <a:off x="0" y="0"/>
          <a:ext cx="0" cy="0"/>
          <a:chOff x="0" y="0"/>
          <a:chExt cx="0" cy="0"/>
        </a:xfrm>
      </p:grpSpPr>
      <p:cxnSp>
        <p:nvCxnSpPr>
          <p:cNvPr id="4" name="Straight Connector 3"/>
          <p:cNvCxnSpPr/>
          <p:nvPr userDrawn="1"/>
        </p:nvCxnSpPr>
        <p:spPr>
          <a:xfrm>
            <a:off x="573088" y="1692275"/>
            <a:ext cx="7654925" cy="0"/>
          </a:xfrm>
          <a:prstGeom prst="line">
            <a:avLst/>
          </a:prstGeom>
          <a:ln w="50800" cmpd="dbl"/>
        </p:spPr>
        <p:style>
          <a:lnRef idx="1">
            <a:schemeClr val="accent1"/>
          </a:lnRef>
          <a:fillRef idx="0">
            <a:schemeClr val="accent1"/>
          </a:fillRef>
          <a:effectRef idx="0">
            <a:schemeClr val="accent1"/>
          </a:effectRef>
          <a:fontRef idx="minor">
            <a:schemeClr val="tx1"/>
          </a:fontRef>
        </p:style>
      </p:cxnSp>
      <p:sp>
        <p:nvSpPr>
          <p:cNvPr id="8" name="Title 1"/>
          <p:cNvSpPr>
            <a:spLocks noGrp="1"/>
          </p:cNvSpPr>
          <p:nvPr>
            <p:ph type="ctrTitle"/>
          </p:nvPr>
        </p:nvSpPr>
        <p:spPr>
          <a:xfrm>
            <a:off x="460375" y="570991"/>
            <a:ext cx="7772400" cy="1017981"/>
          </a:xfrm>
          <a:prstGeom prst="rect">
            <a:avLst/>
          </a:prstGeom>
        </p:spPr>
        <p:txBody>
          <a:bodyPr>
            <a:normAutofit/>
          </a:bodyPr>
          <a:lstStyle>
            <a:lvl1pPr algn="l">
              <a:defRPr sz="3600" b="1" i="0">
                <a:solidFill>
                  <a:srgbClr val="004178"/>
                </a:solidFill>
                <a:latin typeface="Arial"/>
                <a:cs typeface="Arial"/>
              </a:defRPr>
            </a:lvl1pPr>
          </a:lstStyle>
          <a:p>
            <a:r>
              <a:rPr lang="en-US" smtClean="0"/>
              <a:t>Click to edit Master title style</a:t>
            </a:r>
            <a:endParaRPr lang="en-US" dirty="0"/>
          </a:p>
        </p:txBody>
      </p:sp>
      <p:sp>
        <p:nvSpPr>
          <p:cNvPr id="9" name="Subtitle 2"/>
          <p:cNvSpPr>
            <a:spLocks noGrp="1"/>
          </p:cNvSpPr>
          <p:nvPr>
            <p:ph type="subTitle" idx="1"/>
          </p:nvPr>
        </p:nvSpPr>
        <p:spPr>
          <a:xfrm>
            <a:off x="485415" y="1895499"/>
            <a:ext cx="7761815" cy="4118804"/>
          </a:xfrm>
          <a:prstGeom prst="rect">
            <a:avLst/>
          </a:prstGeom>
        </p:spPr>
        <p:txBody>
          <a:bodyPr/>
          <a:lstStyle>
            <a:lvl1pPr marL="0" indent="0" algn="l">
              <a:buNone/>
              <a:defRPr b="0" i="0">
                <a:solidFill>
                  <a:srgbClr val="004178"/>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34959680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ext and Content Layout A">
    <p:spTree>
      <p:nvGrpSpPr>
        <p:cNvPr id="1" name=""/>
        <p:cNvGrpSpPr/>
        <p:nvPr/>
      </p:nvGrpSpPr>
      <p:grpSpPr>
        <a:xfrm>
          <a:off x="0" y="0"/>
          <a:ext cx="0" cy="0"/>
          <a:chOff x="0" y="0"/>
          <a:chExt cx="0" cy="0"/>
        </a:xfrm>
      </p:grpSpPr>
      <p:sp>
        <p:nvSpPr>
          <p:cNvPr id="3" name="Text Placeholder 2"/>
          <p:cNvSpPr>
            <a:spLocks noGrp="1"/>
          </p:cNvSpPr>
          <p:nvPr>
            <p:ph idx="1"/>
          </p:nvPr>
        </p:nvSpPr>
        <p:spPr>
          <a:xfrm>
            <a:off x="449263" y="1646114"/>
            <a:ext cx="8039100" cy="3579849"/>
          </a:xfrm>
          <a:prstGeom prst="rect">
            <a:avLst/>
          </a:prstGeom>
        </p:spPr>
        <p:txBody>
          <a:bodyPr rtlCol="0">
            <a:normAutofit/>
          </a:bodyPr>
          <a:lstStyle>
            <a:lvl2pPr marL="228600" indent="-228600">
              <a:defRPr sz="2400">
                <a:latin typeface="Arial"/>
                <a:cs typeface="Arial"/>
              </a:defRPr>
            </a:lvl2pPr>
          </a:lstStyle>
          <a:p>
            <a:pPr lvl="0"/>
            <a:r>
              <a:rPr lang="en-US" smtClean="0"/>
              <a:t>Click to edit Master text styles</a:t>
            </a:r>
          </a:p>
        </p:txBody>
      </p:sp>
      <p:sp>
        <p:nvSpPr>
          <p:cNvPr id="5" name="Title 1"/>
          <p:cNvSpPr>
            <a:spLocks noGrp="1"/>
          </p:cNvSpPr>
          <p:nvPr>
            <p:ph type="title"/>
          </p:nvPr>
        </p:nvSpPr>
        <p:spPr>
          <a:xfrm>
            <a:off x="449263" y="736600"/>
            <a:ext cx="8039100" cy="641350"/>
          </a:xfrm>
        </p:spPr>
        <p:txBody>
          <a:bodyPr/>
          <a:lstStyle/>
          <a:p>
            <a:r>
              <a:rPr lang="en-US" smtClean="0"/>
              <a:t>Click to edit Master title style</a:t>
            </a:r>
            <a:endParaRPr lang="en-US" dirty="0"/>
          </a:p>
        </p:txBody>
      </p:sp>
      <p:sp>
        <p:nvSpPr>
          <p:cNvPr id="4" name="Footer Placeholder 3"/>
          <p:cNvSpPr>
            <a:spLocks noGrp="1"/>
          </p:cNvSpPr>
          <p:nvPr>
            <p:ph type="ftr" sz="quarter" idx="10"/>
          </p:nvPr>
        </p:nvSpPr>
        <p:spPr/>
        <p:txBody>
          <a:bodyPr/>
          <a:lstStyle>
            <a:lvl1pPr algn="l" defTabSz="914400" fontAlgn="auto">
              <a:spcBef>
                <a:spcPts val="0"/>
              </a:spcBef>
              <a:spcAft>
                <a:spcPts val="0"/>
              </a:spcAft>
              <a:defRPr/>
            </a:lvl1pPr>
          </a:lstStyle>
          <a:p>
            <a:pPr>
              <a:defRPr/>
            </a:pPr>
            <a:r>
              <a:rPr lang="en-US"/>
              <a:t>Title  |  Name, Position Title  |  Date     </a:t>
            </a:r>
          </a:p>
          <a:p>
            <a:pPr algn="ctr">
              <a:defRPr/>
            </a:pPr>
            <a:endParaRPr lang="en-US"/>
          </a:p>
        </p:txBody>
      </p:sp>
      <p:sp>
        <p:nvSpPr>
          <p:cNvPr id="6" name="Slide Number Placeholder 5"/>
          <p:cNvSpPr>
            <a:spLocks noGrp="1"/>
          </p:cNvSpPr>
          <p:nvPr>
            <p:ph type="sldNum" sz="quarter" idx="11"/>
          </p:nvPr>
        </p:nvSpPr>
        <p:spPr/>
        <p:txBody>
          <a:bodyPr/>
          <a:lstStyle>
            <a:lvl1pPr defTabSz="914400" fontAlgn="auto">
              <a:spcBef>
                <a:spcPts val="0"/>
              </a:spcBef>
              <a:spcAft>
                <a:spcPts val="0"/>
              </a:spcAft>
              <a:defRPr/>
            </a:lvl1pPr>
          </a:lstStyle>
          <a:p>
            <a:pPr>
              <a:defRPr/>
            </a:pPr>
            <a:fld id="{533DBA35-BDB7-47E8-8541-F6FE385E34FE}" type="slidenum">
              <a:rPr lang="en-US" altLang="en-US"/>
              <a:pPr>
                <a:defRPr/>
              </a:pPr>
              <a:t>‹#›</a:t>
            </a:fld>
            <a:endParaRPr lang="en-US" altLang="en-US"/>
          </a:p>
        </p:txBody>
      </p:sp>
    </p:spTree>
    <p:extLst>
      <p:ext uri="{BB962C8B-B14F-4D97-AF65-F5344CB8AC3E}">
        <p14:creationId xmlns:p14="http://schemas.microsoft.com/office/powerpoint/2010/main" val="12529353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xt and Content 2 Column Layout">
    <p:spTree>
      <p:nvGrpSpPr>
        <p:cNvPr id="1" name=""/>
        <p:cNvGrpSpPr/>
        <p:nvPr/>
      </p:nvGrpSpPr>
      <p:grpSpPr>
        <a:xfrm>
          <a:off x="0" y="0"/>
          <a:ext cx="0" cy="0"/>
          <a:chOff x="0" y="0"/>
          <a:chExt cx="0" cy="0"/>
        </a:xfrm>
      </p:grpSpPr>
      <p:sp>
        <p:nvSpPr>
          <p:cNvPr id="5" name="Text Placeholder 2"/>
          <p:cNvSpPr>
            <a:spLocks noGrp="1"/>
          </p:cNvSpPr>
          <p:nvPr>
            <p:ph idx="1"/>
          </p:nvPr>
        </p:nvSpPr>
        <p:spPr>
          <a:xfrm>
            <a:off x="449263" y="1646114"/>
            <a:ext cx="3859666" cy="3579849"/>
          </a:xfrm>
          <a:prstGeom prst="rect">
            <a:avLst/>
          </a:prstGeom>
        </p:spPr>
        <p:txBody>
          <a:bodyPr rtlCol="0">
            <a:normAutofit/>
          </a:bodyPr>
          <a:lstStyle>
            <a:lvl2pPr marL="228600" indent="-228600">
              <a:defRPr sz="2400">
                <a:latin typeface="Arial"/>
                <a:cs typeface="Arial"/>
              </a:defRPr>
            </a:lvl2pPr>
          </a:lstStyle>
          <a:p>
            <a:pPr lvl="0"/>
            <a:r>
              <a:rPr lang="en-US" smtClean="0"/>
              <a:t>Click to edit Master text styles</a:t>
            </a:r>
          </a:p>
        </p:txBody>
      </p:sp>
      <p:sp>
        <p:nvSpPr>
          <p:cNvPr id="6" name="Title 1"/>
          <p:cNvSpPr>
            <a:spLocks noGrp="1"/>
          </p:cNvSpPr>
          <p:nvPr>
            <p:ph type="title"/>
          </p:nvPr>
        </p:nvSpPr>
        <p:spPr>
          <a:xfrm>
            <a:off x="449263" y="736600"/>
            <a:ext cx="8039100" cy="641350"/>
          </a:xfrm>
        </p:spPr>
        <p:txBody>
          <a:bodyPr/>
          <a:lstStyle/>
          <a:p>
            <a:r>
              <a:rPr lang="en-US" smtClean="0"/>
              <a:t>Click to edit Master title style</a:t>
            </a:r>
            <a:endParaRPr lang="en-US" dirty="0"/>
          </a:p>
        </p:txBody>
      </p:sp>
      <p:sp>
        <p:nvSpPr>
          <p:cNvPr id="9" name="Text Placeholder 2"/>
          <p:cNvSpPr>
            <a:spLocks noGrp="1"/>
          </p:cNvSpPr>
          <p:nvPr>
            <p:ph idx="10"/>
          </p:nvPr>
        </p:nvSpPr>
        <p:spPr>
          <a:xfrm>
            <a:off x="4628697" y="1646114"/>
            <a:ext cx="3859666" cy="3579849"/>
          </a:xfrm>
          <a:prstGeom prst="rect">
            <a:avLst/>
          </a:prstGeom>
        </p:spPr>
        <p:txBody>
          <a:bodyPr rtlCol="0">
            <a:normAutofit/>
          </a:bodyPr>
          <a:lstStyle>
            <a:lvl2pPr marL="228600" indent="-228600">
              <a:defRPr sz="2400">
                <a:latin typeface="Arial"/>
                <a:cs typeface="Arial"/>
              </a:defRPr>
            </a:lvl2pPr>
          </a:lstStyle>
          <a:p>
            <a:pPr lvl="0"/>
            <a:r>
              <a:rPr lang="en-US" smtClean="0"/>
              <a:t>Click to edit Master text styles</a:t>
            </a:r>
          </a:p>
        </p:txBody>
      </p:sp>
      <p:sp>
        <p:nvSpPr>
          <p:cNvPr id="7" name="Footer Placeholder 1"/>
          <p:cNvSpPr>
            <a:spLocks noGrp="1"/>
          </p:cNvSpPr>
          <p:nvPr>
            <p:ph type="ftr" sz="quarter" idx="11"/>
          </p:nvPr>
        </p:nvSpPr>
        <p:spPr/>
        <p:txBody>
          <a:bodyPr/>
          <a:lstStyle>
            <a:lvl1pPr algn="l" defTabSz="914400" fontAlgn="auto">
              <a:spcBef>
                <a:spcPts val="0"/>
              </a:spcBef>
              <a:spcAft>
                <a:spcPts val="0"/>
              </a:spcAft>
              <a:defRPr/>
            </a:lvl1pPr>
          </a:lstStyle>
          <a:p>
            <a:pPr>
              <a:defRPr/>
            </a:pPr>
            <a:r>
              <a:rPr lang="en-US"/>
              <a:t>Title  |  Name, Position Title  |  Date   </a:t>
            </a:r>
          </a:p>
          <a:p>
            <a:pPr algn="ctr">
              <a:defRPr/>
            </a:pPr>
            <a:endParaRPr lang="en-US"/>
          </a:p>
        </p:txBody>
      </p:sp>
      <p:sp>
        <p:nvSpPr>
          <p:cNvPr id="8" name="Slide Number Placeholder 2"/>
          <p:cNvSpPr>
            <a:spLocks noGrp="1"/>
          </p:cNvSpPr>
          <p:nvPr>
            <p:ph type="sldNum" sz="quarter" idx="12"/>
          </p:nvPr>
        </p:nvSpPr>
        <p:spPr/>
        <p:txBody>
          <a:bodyPr/>
          <a:lstStyle>
            <a:lvl1pPr defTabSz="914400" fontAlgn="auto">
              <a:spcBef>
                <a:spcPts val="0"/>
              </a:spcBef>
              <a:spcAft>
                <a:spcPts val="0"/>
              </a:spcAft>
              <a:defRPr/>
            </a:lvl1pPr>
          </a:lstStyle>
          <a:p>
            <a:pPr>
              <a:defRPr/>
            </a:pPr>
            <a:fld id="{9A2C921A-7DA4-4CE4-B3FE-33B1E3EA9A53}" type="slidenum">
              <a:rPr lang="en-US" altLang="en-US"/>
              <a:pPr>
                <a:defRPr/>
              </a:pPr>
              <a:t>‹#›</a:t>
            </a:fld>
            <a:endParaRPr lang="en-US" altLang="en-US"/>
          </a:p>
        </p:txBody>
      </p:sp>
    </p:spTree>
    <p:extLst>
      <p:ext uri="{BB962C8B-B14F-4D97-AF65-F5344CB8AC3E}">
        <p14:creationId xmlns:p14="http://schemas.microsoft.com/office/powerpoint/2010/main" val="21311193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Section Header Layout">
    <p:spTree>
      <p:nvGrpSpPr>
        <p:cNvPr id="1" name=""/>
        <p:cNvGrpSpPr/>
        <p:nvPr/>
      </p:nvGrpSpPr>
      <p:grpSpPr>
        <a:xfrm>
          <a:off x="0" y="0"/>
          <a:ext cx="0" cy="0"/>
          <a:chOff x="0" y="0"/>
          <a:chExt cx="0" cy="0"/>
        </a:xfrm>
      </p:grpSpPr>
      <p:pic>
        <p:nvPicPr>
          <p:cNvPr id="4" name="Picture 7" descr="coverfinal-01.tif"/>
          <p:cNvPicPr>
            <a:picLocks noChangeAspect="1"/>
          </p:cNvPicPr>
          <p:nvPr userDrawn="1"/>
        </p:nvPicPr>
        <p:blipFill>
          <a:blip r:embed="rId2">
            <a:extLst>
              <a:ext uri="{28A0092B-C50C-407E-A947-70E740481C1C}">
                <a14:useLocalDpi xmlns:a14="http://schemas.microsoft.com/office/drawing/2010/main" val="0"/>
              </a:ext>
            </a:extLst>
          </a:blip>
          <a:srcRect l="4504"/>
          <a:stretch>
            <a:fillRect/>
          </a:stretch>
        </p:blipFill>
        <p:spPr bwMode="auto">
          <a:xfrm>
            <a:off x="-96838" y="-261938"/>
            <a:ext cx="9536113" cy="7132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itle 1"/>
          <p:cNvSpPr>
            <a:spLocks noGrp="1"/>
          </p:cNvSpPr>
          <p:nvPr>
            <p:ph type="ctrTitle"/>
          </p:nvPr>
        </p:nvSpPr>
        <p:spPr>
          <a:xfrm>
            <a:off x="853173" y="928285"/>
            <a:ext cx="7772400" cy="516948"/>
          </a:xfrm>
        </p:spPr>
        <p:txBody>
          <a:bodyPr>
            <a:normAutofit/>
          </a:bodyPr>
          <a:lstStyle>
            <a:lvl1pPr algn="r">
              <a:defRPr sz="3800" b="0" cap="all" baseline="0">
                <a:solidFill>
                  <a:srgbClr val="FFFFFF"/>
                </a:solidFill>
                <a:latin typeface="Arial"/>
                <a:cs typeface="Arial"/>
              </a:defRPr>
            </a:lvl1pPr>
          </a:lstStyle>
          <a:p>
            <a:r>
              <a:rPr lang="en-US" smtClean="0"/>
              <a:t>Click to edit Master title style</a:t>
            </a:r>
            <a:endParaRPr lang="en-US" dirty="0"/>
          </a:p>
        </p:txBody>
      </p:sp>
      <p:sp>
        <p:nvSpPr>
          <p:cNvPr id="6" name="Subtitle 2"/>
          <p:cNvSpPr>
            <a:spLocks noGrp="1"/>
          </p:cNvSpPr>
          <p:nvPr>
            <p:ph type="subTitle" idx="1"/>
          </p:nvPr>
        </p:nvSpPr>
        <p:spPr>
          <a:xfrm>
            <a:off x="2224773" y="1505281"/>
            <a:ext cx="6400800" cy="443587"/>
          </a:xfrm>
        </p:spPr>
        <p:txBody>
          <a:bodyPr>
            <a:normAutofit/>
          </a:bodyPr>
          <a:lstStyle>
            <a:lvl1pPr marL="0" indent="0" algn="r">
              <a:buNone/>
              <a:defRPr sz="2400" cap="all">
                <a:solidFill>
                  <a:schemeClr val="tx1">
                    <a:tint val="75000"/>
                  </a:schemeClr>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6274946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Content Slide Text B">
    <p:spTree>
      <p:nvGrpSpPr>
        <p:cNvPr id="1" name=""/>
        <p:cNvGrpSpPr/>
        <p:nvPr/>
      </p:nvGrpSpPr>
      <p:grpSpPr>
        <a:xfrm>
          <a:off x="0" y="0"/>
          <a:ext cx="0" cy="0"/>
          <a:chOff x="0" y="0"/>
          <a:chExt cx="0" cy="0"/>
        </a:xfrm>
      </p:grpSpPr>
      <p:pic>
        <p:nvPicPr>
          <p:cNvPr id="4" name="Picture 2" descr="logoplain-03.tif"/>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86675" y="109538"/>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4"/>
          <p:cNvCxnSpPr/>
          <p:nvPr userDrawn="1"/>
        </p:nvCxnSpPr>
        <p:spPr>
          <a:xfrm>
            <a:off x="346075" y="6353175"/>
            <a:ext cx="8489950" cy="0"/>
          </a:xfrm>
          <a:prstGeom prst="line">
            <a:avLst/>
          </a:prstGeom>
          <a:ln w="6350" cmpd="sng">
            <a:solidFill>
              <a:schemeClr val="bg1">
                <a:lumMod val="50000"/>
              </a:schemeClr>
            </a:solidFill>
          </a:ln>
          <a:effectLst/>
        </p:spPr>
        <p:style>
          <a:lnRef idx="1">
            <a:schemeClr val="dk1"/>
          </a:lnRef>
          <a:fillRef idx="0">
            <a:schemeClr val="dk1"/>
          </a:fillRef>
          <a:effectRef idx="0">
            <a:schemeClr val="dk1"/>
          </a:effectRef>
          <a:fontRef idx="minor">
            <a:schemeClr val="tx1"/>
          </a:fontRef>
        </p:style>
      </p:cxnSp>
      <p:sp>
        <p:nvSpPr>
          <p:cNvPr id="7" name="Title 1"/>
          <p:cNvSpPr>
            <a:spLocks noGrp="1"/>
          </p:cNvSpPr>
          <p:nvPr>
            <p:ph type="title"/>
          </p:nvPr>
        </p:nvSpPr>
        <p:spPr>
          <a:xfrm>
            <a:off x="449263" y="1074078"/>
            <a:ext cx="8039100" cy="641350"/>
          </a:xfrm>
        </p:spPr>
        <p:txBody>
          <a:bodyPr/>
          <a:lstStyle/>
          <a:p>
            <a:r>
              <a:rPr lang="en-US" smtClean="0"/>
              <a:t>Click to edit Master title style</a:t>
            </a:r>
            <a:endParaRPr lang="en-US" dirty="0"/>
          </a:p>
        </p:txBody>
      </p:sp>
      <p:sp>
        <p:nvSpPr>
          <p:cNvPr id="9" name="Text Placeholder 2"/>
          <p:cNvSpPr>
            <a:spLocks noGrp="1"/>
          </p:cNvSpPr>
          <p:nvPr>
            <p:ph idx="1"/>
          </p:nvPr>
        </p:nvSpPr>
        <p:spPr bwMode="auto">
          <a:xfrm>
            <a:off x="449263" y="1983716"/>
            <a:ext cx="8039100" cy="3579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a:extLst>
        </p:spPr>
        <p:txBody>
          <a:bodyPr/>
          <a:lstStyle>
            <a:lvl2pPr marL="457200" indent="-457200">
              <a:buFont typeface="Wingdings" charset="2"/>
              <a:buChar char="§"/>
              <a:defRPr sz="2400" b="0"/>
            </a:lvl2pPr>
          </a:lstStyle>
          <a:p>
            <a:pPr lvl="0"/>
            <a:r>
              <a:rPr lang="en-US" noProof="0" smtClean="0"/>
              <a:t>Click to edit Master text styles</a:t>
            </a:r>
          </a:p>
        </p:txBody>
      </p:sp>
      <p:sp>
        <p:nvSpPr>
          <p:cNvPr id="6" name="Footer Placeholder 1"/>
          <p:cNvSpPr>
            <a:spLocks noGrp="1"/>
          </p:cNvSpPr>
          <p:nvPr>
            <p:ph type="ftr" sz="quarter" idx="10"/>
          </p:nvPr>
        </p:nvSpPr>
        <p:spPr>
          <a:xfrm>
            <a:off x="354013" y="6465888"/>
            <a:ext cx="2225675" cy="365125"/>
          </a:xfrm>
        </p:spPr>
        <p:txBody>
          <a:bodyPr/>
          <a:lstStyle>
            <a:lvl1pPr algn="l" defTabSz="914400" fontAlgn="auto">
              <a:spcBef>
                <a:spcPts val="0"/>
              </a:spcBef>
              <a:spcAft>
                <a:spcPts val="0"/>
              </a:spcAft>
              <a:defRPr>
                <a:solidFill>
                  <a:prstClr val="white">
                    <a:lumMod val="50000"/>
                  </a:prstClr>
                </a:solidFill>
              </a:defRPr>
            </a:lvl1pPr>
          </a:lstStyle>
          <a:p>
            <a:pPr>
              <a:defRPr/>
            </a:pPr>
            <a:r>
              <a:rPr lang="en-US"/>
              <a:t>Title  |  Name, Position Title  |  Date     </a:t>
            </a:r>
          </a:p>
          <a:p>
            <a:pPr algn="ctr">
              <a:defRPr/>
            </a:pPr>
            <a:endParaRPr lang="en-US"/>
          </a:p>
        </p:txBody>
      </p:sp>
      <p:sp>
        <p:nvSpPr>
          <p:cNvPr id="8" name="Slide Number Placeholder 2"/>
          <p:cNvSpPr>
            <a:spLocks noGrp="1"/>
          </p:cNvSpPr>
          <p:nvPr>
            <p:ph type="sldNum" sz="quarter" idx="11"/>
          </p:nvPr>
        </p:nvSpPr>
        <p:spPr>
          <a:xfrm>
            <a:off x="6702425" y="6465888"/>
            <a:ext cx="2133600" cy="365125"/>
          </a:xfrm>
        </p:spPr>
        <p:txBody>
          <a:bodyPr/>
          <a:lstStyle>
            <a:lvl1pPr defTabSz="914400" fontAlgn="auto">
              <a:spcBef>
                <a:spcPts val="0"/>
              </a:spcBef>
              <a:spcAft>
                <a:spcPts val="0"/>
              </a:spcAft>
              <a:defRPr>
                <a:solidFill>
                  <a:srgbClr val="7F7F7F"/>
                </a:solidFill>
              </a:defRPr>
            </a:lvl1pPr>
          </a:lstStyle>
          <a:p>
            <a:pPr>
              <a:defRPr/>
            </a:pPr>
            <a:fld id="{19F040B2-0FBF-4447-B43C-A17233E91295}" type="slidenum">
              <a:rPr lang="en-US" altLang="en-US"/>
              <a:pPr>
                <a:defRPr/>
              </a:pPr>
              <a:t>‹#›</a:t>
            </a:fld>
            <a:endParaRPr lang="en-US" altLang="en-US"/>
          </a:p>
        </p:txBody>
      </p:sp>
    </p:spTree>
    <p:extLst>
      <p:ext uri="{BB962C8B-B14F-4D97-AF65-F5344CB8AC3E}">
        <p14:creationId xmlns:p14="http://schemas.microsoft.com/office/powerpoint/2010/main" val="12888878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Content Slide Text NO LINE">
    <p:spTree>
      <p:nvGrpSpPr>
        <p:cNvPr id="1" name=""/>
        <p:cNvGrpSpPr/>
        <p:nvPr/>
      </p:nvGrpSpPr>
      <p:grpSpPr>
        <a:xfrm>
          <a:off x="0" y="0"/>
          <a:ext cx="0" cy="0"/>
          <a:chOff x="0" y="0"/>
          <a:chExt cx="0" cy="0"/>
        </a:xfrm>
      </p:grpSpPr>
      <p:pic>
        <p:nvPicPr>
          <p:cNvPr id="4" name="Picture 2" descr="logoplain-03.tif"/>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86675" y="109538"/>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itle 1"/>
          <p:cNvSpPr>
            <a:spLocks noGrp="1"/>
          </p:cNvSpPr>
          <p:nvPr>
            <p:ph type="title"/>
          </p:nvPr>
        </p:nvSpPr>
        <p:spPr>
          <a:xfrm>
            <a:off x="449263" y="1074078"/>
            <a:ext cx="8039100" cy="641350"/>
          </a:xfrm>
        </p:spPr>
        <p:txBody>
          <a:bodyPr/>
          <a:lstStyle/>
          <a:p>
            <a:r>
              <a:rPr lang="en-US" smtClean="0"/>
              <a:t>Click to edit Master title style</a:t>
            </a:r>
            <a:endParaRPr lang="en-US" dirty="0"/>
          </a:p>
        </p:txBody>
      </p:sp>
      <p:sp>
        <p:nvSpPr>
          <p:cNvPr id="9" name="Text Placeholder 2"/>
          <p:cNvSpPr>
            <a:spLocks noGrp="1"/>
          </p:cNvSpPr>
          <p:nvPr>
            <p:ph idx="1"/>
          </p:nvPr>
        </p:nvSpPr>
        <p:spPr bwMode="auto">
          <a:xfrm>
            <a:off x="449263" y="1983716"/>
            <a:ext cx="8039100" cy="3579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a:extLst>
        </p:spPr>
        <p:txBody>
          <a:bodyPr/>
          <a:lstStyle>
            <a:lvl2pPr marL="457200" indent="-457200">
              <a:buFont typeface="Wingdings" charset="2"/>
              <a:buChar char="§"/>
              <a:defRPr sz="2400" b="0"/>
            </a:lvl2pPr>
          </a:lstStyle>
          <a:p>
            <a:pPr lvl="0"/>
            <a:r>
              <a:rPr lang="en-US" noProof="0" smtClean="0"/>
              <a:t>Click to edit Master text styles</a:t>
            </a:r>
          </a:p>
        </p:txBody>
      </p:sp>
      <p:sp>
        <p:nvSpPr>
          <p:cNvPr id="5" name="Slide Number Placeholder 2"/>
          <p:cNvSpPr>
            <a:spLocks noGrp="1"/>
          </p:cNvSpPr>
          <p:nvPr>
            <p:ph type="sldNum" sz="quarter" idx="10"/>
          </p:nvPr>
        </p:nvSpPr>
        <p:spPr>
          <a:xfrm>
            <a:off x="6702425" y="6465888"/>
            <a:ext cx="2133600" cy="365125"/>
          </a:xfrm>
        </p:spPr>
        <p:txBody>
          <a:bodyPr/>
          <a:lstStyle>
            <a:lvl1pPr defTabSz="914400" fontAlgn="auto">
              <a:spcBef>
                <a:spcPts val="0"/>
              </a:spcBef>
              <a:spcAft>
                <a:spcPts val="0"/>
              </a:spcAft>
              <a:defRPr>
                <a:solidFill>
                  <a:srgbClr val="7F7F7F"/>
                </a:solidFill>
              </a:defRPr>
            </a:lvl1pPr>
          </a:lstStyle>
          <a:p>
            <a:pPr>
              <a:defRPr/>
            </a:pPr>
            <a:fld id="{055CD558-414E-4A88-9DB3-B360EB2C77A4}" type="slidenum">
              <a:rPr lang="en-US" altLang="en-US"/>
              <a:pPr>
                <a:defRPr/>
              </a:pPr>
              <a:t>‹#›</a:t>
            </a:fld>
            <a:endParaRPr lang="en-US" altLang="en-US"/>
          </a:p>
        </p:txBody>
      </p:sp>
    </p:spTree>
    <p:extLst>
      <p:ext uri="{BB962C8B-B14F-4D97-AF65-F5344CB8AC3E}">
        <p14:creationId xmlns:p14="http://schemas.microsoft.com/office/powerpoint/2010/main" val="2240814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Text and Graphics Layout B">
    <p:spTree>
      <p:nvGrpSpPr>
        <p:cNvPr id="1" name=""/>
        <p:cNvGrpSpPr/>
        <p:nvPr/>
      </p:nvGrpSpPr>
      <p:grpSpPr>
        <a:xfrm>
          <a:off x="0" y="0"/>
          <a:ext cx="0" cy="0"/>
          <a:chOff x="0" y="0"/>
          <a:chExt cx="0" cy="0"/>
        </a:xfrm>
      </p:grpSpPr>
      <p:pic>
        <p:nvPicPr>
          <p:cNvPr id="8" name="Picture 8" descr="logoplain-03.tif"/>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86675" y="109538"/>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9" name="Straight Connector 8"/>
          <p:cNvCxnSpPr/>
          <p:nvPr userDrawn="1"/>
        </p:nvCxnSpPr>
        <p:spPr>
          <a:xfrm>
            <a:off x="346075" y="6353175"/>
            <a:ext cx="8489950" cy="0"/>
          </a:xfrm>
          <a:prstGeom prst="line">
            <a:avLst/>
          </a:prstGeom>
          <a:ln w="6350" cmpd="sng">
            <a:solidFill>
              <a:schemeClr val="bg1">
                <a:lumMod val="50000"/>
              </a:schemeClr>
            </a:solidFill>
          </a:ln>
          <a:effectLst/>
        </p:spPr>
        <p:style>
          <a:lnRef idx="1">
            <a:schemeClr val="dk1"/>
          </a:lnRef>
          <a:fillRef idx="0">
            <a:schemeClr val="dk1"/>
          </a:fillRef>
          <a:effectRef idx="0">
            <a:schemeClr val="dk1"/>
          </a:effectRef>
          <a:fontRef idx="minor">
            <a:schemeClr val="tx1"/>
          </a:fontRef>
        </p:style>
      </p:cxnSp>
      <p:sp>
        <p:nvSpPr>
          <p:cNvPr id="5" name="Text Placeholder 2"/>
          <p:cNvSpPr>
            <a:spLocks noGrp="1"/>
          </p:cNvSpPr>
          <p:nvPr>
            <p:ph idx="1"/>
          </p:nvPr>
        </p:nvSpPr>
        <p:spPr>
          <a:xfrm>
            <a:off x="449263" y="1974711"/>
            <a:ext cx="3859666" cy="3579849"/>
          </a:xfrm>
          <a:prstGeom prst="rect">
            <a:avLst/>
          </a:prstGeom>
        </p:spPr>
        <p:txBody>
          <a:bodyPr rtlCol="0">
            <a:normAutofit/>
          </a:bodyPr>
          <a:lstStyle>
            <a:lvl2pPr marL="228600" indent="-228600">
              <a:defRPr sz="2400">
                <a:latin typeface="Arial"/>
                <a:cs typeface="Arial"/>
              </a:defRPr>
            </a:lvl2pPr>
          </a:lstStyle>
          <a:p>
            <a:pPr lvl="0"/>
            <a:r>
              <a:rPr lang="en-US" smtClean="0"/>
              <a:t>Click to edit Master text styles</a:t>
            </a:r>
          </a:p>
        </p:txBody>
      </p:sp>
      <p:sp>
        <p:nvSpPr>
          <p:cNvPr id="6" name="Title 1"/>
          <p:cNvSpPr>
            <a:spLocks noGrp="1"/>
          </p:cNvSpPr>
          <p:nvPr>
            <p:ph type="title"/>
          </p:nvPr>
        </p:nvSpPr>
        <p:spPr>
          <a:xfrm>
            <a:off x="449263" y="1065197"/>
            <a:ext cx="8039100" cy="641350"/>
          </a:xfrm>
        </p:spPr>
        <p:txBody>
          <a:bodyPr/>
          <a:lstStyle/>
          <a:p>
            <a:r>
              <a:rPr lang="en-US" smtClean="0"/>
              <a:t>Click to edit Master title style</a:t>
            </a:r>
            <a:endParaRPr lang="en-US" dirty="0"/>
          </a:p>
        </p:txBody>
      </p:sp>
      <p:sp>
        <p:nvSpPr>
          <p:cNvPr id="7" name="Text Placeholder 2"/>
          <p:cNvSpPr>
            <a:spLocks noGrp="1"/>
          </p:cNvSpPr>
          <p:nvPr>
            <p:ph idx="10"/>
          </p:nvPr>
        </p:nvSpPr>
        <p:spPr>
          <a:xfrm>
            <a:off x="4628697" y="1974711"/>
            <a:ext cx="3859666" cy="3579849"/>
          </a:xfrm>
          <a:prstGeom prst="rect">
            <a:avLst/>
          </a:prstGeom>
        </p:spPr>
        <p:txBody>
          <a:bodyPr rtlCol="0">
            <a:normAutofit/>
          </a:bodyPr>
          <a:lstStyle>
            <a:lvl2pPr marL="228600" indent="-228600">
              <a:defRPr sz="2400">
                <a:latin typeface="Arial"/>
                <a:cs typeface="Arial"/>
              </a:defRPr>
            </a:lvl2pPr>
          </a:lstStyle>
          <a:p>
            <a:pPr lvl="0"/>
            <a:r>
              <a:rPr lang="en-US" smtClean="0"/>
              <a:t>Click to edit Master text styles</a:t>
            </a:r>
          </a:p>
        </p:txBody>
      </p:sp>
      <p:sp>
        <p:nvSpPr>
          <p:cNvPr id="10" name="Footer Placeholder 1"/>
          <p:cNvSpPr>
            <a:spLocks noGrp="1"/>
          </p:cNvSpPr>
          <p:nvPr>
            <p:ph type="ftr" sz="quarter" idx="11"/>
          </p:nvPr>
        </p:nvSpPr>
        <p:spPr>
          <a:xfrm>
            <a:off x="346075" y="6465888"/>
            <a:ext cx="2225675" cy="365125"/>
          </a:xfrm>
        </p:spPr>
        <p:txBody>
          <a:bodyPr/>
          <a:lstStyle>
            <a:lvl1pPr algn="l" defTabSz="914400" fontAlgn="auto">
              <a:spcBef>
                <a:spcPts val="0"/>
              </a:spcBef>
              <a:spcAft>
                <a:spcPts val="0"/>
              </a:spcAft>
              <a:defRPr>
                <a:solidFill>
                  <a:srgbClr val="7F7F7F"/>
                </a:solidFill>
              </a:defRPr>
            </a:lvl1pPr>
          </a:lstStyle>
          <a:p>
            <a:pPr>
              <a:defRPr/>
            </a:pPr>
            <a:r>
              <a:rPr lang="en-US"/>
              <a:t>Title  |  Name, Position Title  |  Date     </a:t>
            </a:r>
          </a:p>
          <a:p>
            <a:pPr algn="ctr">
              <a:defRPr/>
            </a:pPr>
            <a:endParaRPr lang="en-US"/>
          </a:p>
        </p:txBody>
      </p:sp>
      <p:sp>
        <p:nvSpPr>
          <p:cNvPr id="11" name="Slide Number Placeholder 2"/>
          <p:cNvSpPr>
            <a:spLocks noGrp="1"/>
          </p:cNvSpPr>
          <p:nvPr>
            <p:ph type="sldNum" sz="quarter" idx="12"/>
          </p:nvPr>
        </p:nvSpPr>
        <p:spPr>
          <a:xfrm>
            <a:off x="6702425" y="6465888"/>
            <a:ext cx="2133600" cy="365125"/>
          </a:xfrm>
        </p:spPr>
        <p:txBody>
          <a:bodyPr/>
          <a:lstStyle>
            <a:lvl1pPr defTabSz="914400" fontAlgn="auto">
              <a:spcBef>
                <a:spcPts val="0"/>
              </a:spcBef>
              <a:spcAft>
                <a:spcPts val="0"/>
              </a:spcAft>
              <a:defRPr>
                <a:solidFill>
                  <a:srgbClr val="7F7F7F"/>
                </a:solidFill>
              </a:defRPr>
            </a:lvl1pPr>
          </a:lstStyle>
          <a:p>
            <a:pPr>
              <a:defRPr/>
            </a:pPr>
            <a:fld id="{2C462315-648D-4A07-A9F7-5543AD47C321}" type="slidenum">
              <a:rPr lang="en-US" altLang="en-US"/>
              <a:pPr>
                <a:defRPr/>
              </a:pPr>
              <a:t>‹#›</a:t>
            </a:fld>
            <a:endParaRPr lang="en-US" altLang="en-US"/>
          </a:p>
        </p:txBody>
      </p:sp>
    </p:spTree>
    <p:extLst>
      <p:ext uri="{BB962C8B-B14F-4D97-AF65-F5344CB8AC3E}">
        <p14:creationId xmlns:p14="http://schemas.microsoft.com/office/powerpoint/2010/main" val="216960590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5.xml"/><Relationship Id="rId7"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5" Type="http://schemas.openxmlformats.org/officeDocument/2006/relationships/slideLayout" Target="../slideLayouts/slideLayout7.xml"/><Relationship Id="rId4"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074" name="Picture 15" descr="signaturelogoSQ.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497763" y="455613"/>
            <a:ext cx="1227137" cy="1227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5" name="Title Placeholder 1"/>
          <p:cNvSpPr>
            <a:spLocks noGrp="1"/>
          </p:cNvSpPr>
          <p:nvPr>
            <p:ph type="title"/>
          </p:nvPr>
        </p:nvSpPr>
        <p:spPr bwMode="auto">
          <a:xfrm>
            <a:off x="546100" y="2497138"/>
            <a:ext cx="80391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Title</a:t>
            </a:r>
            <a:br>
              <a:rPr lang="en-US" altLang="en-US" smtClean="0"/>
            </a:br>
            <a:r>
              <a:rPr lang="en-US" altLang="en-US" smtClean="0"/>
              <a:t>Title 2</a:t>
            </a:r>
            <a:br>
              <a:rPr lang="en-US" altLang="en-US" smtClean="0"/>
            </a:br>
            <a:endParaRPr lang="en-US" altLang="en-US" smtClean="0"/>
          </a:p>
        </p:txBody>
      </p:sp>
      <p:sp>
        <p:nvSpPr>
          <p:cNvPr id="3076" name="Text Placeholder 3"/>
          <p:cNvSpPr>
            <a:spLocks noGrp="1"/>
          </p:cNvSpPr>
          <p:nvPr>
            <p:ph type="body" idx="1"/>
          </p:nvPr>
        </p:nvSpPr>
        <p:spPr bwMode="auto">
          <a:xfrm>
            <a:off x="636588" y="3789363"/>
            <a:ext cx="7899400" cy="922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Name, Position Title  |  Date</a:t>
            </a:r>
          </a:p>
          <a:p>
            <a:pPr lvl="0"/>
            <a:endParaRPr lang="en-US" altLang="en-US" smtClean="0"/>
          </a:p>
        </p:txBody>
      </p:sp>
    </p:spTree>
    <p:extLst>
      <p:ext uri="{BB962C8B-B14F-4D97-AF65-F5344CB8AC3E}">
        <p14:creationId xmlns:p14="http://schemas.microsoft.com/office/powerpoint/2010/main" val="1828794924"/>
      </p:ext>
    </p:extLst>
  </p:cSld>
  <p:clrMap bg1="lt1" tx1="dk1" bg2="lt2" tx2="dk2" accent1="accent1" accent2="accent2" accent3="accent3" accent4="accent4" accent5="accent5" accent6="accent6" hlink="hlink" folHlink="folHlink"/>
  <p:sldLayoutIdLst>
    <p:sldLayoutId id="2147483661" r:id="rId1"/>
    <p:sldLayoutId id="2147483662" r:id="rId2"/>
  </p:sldLayoutIdLst>
  <p:txStyles>
    <p:titleStyle>
      <a:lvl1pPr algn="ctr" defTabSz="457200" rtl="0" eaLnBrk="0" fontAlgn="base" hangingPunct="0">
        <a:spcBef>
          <a:spcPct val="0"/>
        </a:spcBef>
        <a:spcAft>
          <a:spcPct val="0"/>
        </a:spcAft>
        <a:defRPr sz="2800" b="1" kern="1200">
          <a:solidFill>
            <a:schemeClr val="tx1"/>
          </a:solidFill>
          <a:latin typeface="Times"/>
          <a:ea typeface="ＭＳ Ｐゴシック" charset="0"/>
          <a:cs typeface="ＭＳ Ｐゴシック" charset="0"/>
        </a:defRPr>
      </a:lvl1pPr>
      <a:lvl2pPr algn="ctr" defTabSz="457200" rtl="0" eaLnBrk="0" fontAlgn="base" hangingPunct="0">
        <a:spcBef>
          <a:spcPct val="0"/>
        </a:spcBef>
        <a:spcAft>
          <a:spcPct val="0"/>
        </a:spcAft>
        <a:defRPr sz="2800" b="1">
          <a:solidFill>
            <a:schemeClr val="tx1"/>
          </a:solidFill>
          <a:latin typeface="Times" pitchFamily="18" charset="0"/>
          <a:ea typeface="ＭＳ Ｐゴシック" charset="0"/>
          <a:cs typeface="ＭＳ Ｐゴシック" charset="0"/>
        </a:defRPr>
      </a:lvl2pPr>
      <a:lvl3pPr algn="ctr" defTabSz="457200" rtl="0" eaLnBrk="0" fontAlgn="base" hangingPunct="0">
        <a:spcBef>
          <a:spcPct val="0"/>
        </a:spcBef>
        <a:spcAft>
          <a:spcPct val="0"/>
        </a:spcAft>
        <a:defRPr sz="2800" b="1">
          <a:solidFill>
            <a:schemeClr val="tx1"/>
          </a:solidFill>
          <a:latin typeface="Times" pitchFamily="18" charset="0"/>
          <a:ea typeface="ＭＳ Ｐゴシック" charset="0"/>
          <a:cs typeface="ＭＳ Ｐゴシック" charset="0"/>
        </a:defRPr>
      </a:lvl3pPr>
      <a:lvl4pPr algn="ctr" defTabSz="457200" rtl="0" eaLnBrk="0" fontAlgn="base" hangingPunct="0">
        <a:spcBef>
          <a:spcPct val="0"/>
        </a:spcBef>
        <a:spcAft>
          <a:spcPct val="0"/>
        </a:spcAft>
        <a:defRPr sz="2800" b="1">
          <a:solidFill>
            <a:schemeClr val="tx1"/>
          </a:solidFill>
          <a:latin typeface="Times" pitchFamily="18" charset="0"/>
          <a:ea typeface="ＭＳ Ｐゴシック" charset="0"/>
          <a:cs typeface="ＭＳ Ｐゴシック" charset="0"/>
        </a:defRPr>
      </a:lvl4pPr>
      <a:lvl5pPr algn="ctr" defTabSz="457200" rtl="0" eaLnBrk="0" fontAlgn="base" hangingPunct="0">
        <a:spcBef>
          <a:spcPct val="0"/>
        </a:spcBef>
        <a:spcAft>
          <a:spcPct val="0"/>
        </a:spcAft>
        <a:defRPr sz="2800" b="1">
          <a:solidFill>
            <a:schemeClr val="tx1"/>
          </a:solidFill>
          <a:latin typeface="Times" pitchFamily="18" charset="0"/>
          <a:ea typeface="ＭＳ Ｐゴシック" charset="0"/>
          <a:cs typeface="ＭＳ Ｐゴシック" charset="0"/>
        </a:defRPr>
      </a:lvl5pPr>
      <a:lvl6pPr marL="4572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6pPr>
      <a:lvl7pPr marL="9144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7pPr>
      <a:lvl8pPr marL="13716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8pPr>
      <a:lvl9pPr marL="18288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9pPr>
    </p:titleStyle>
    <p:bodyStyle>
      <a:lvl1pPr algn="ctr" defTabSz="457200" rtl="0" eaLnBrk="0" fontAlgn="base" hangingPunct="0">
        <a:spcBef>
          <a:spcPct val="20000"/>
        </a:spcBef>
        <a:spcAft>
          <a:spcPct val="0"/>
        </a:spcAft>
        <a:buFont typeface="Arial" charset="0"/>
        <a:defRPr sz="2000" kern="1200">
          <a:solidFill>
            <a:schemeClr val="tx1"/>
          </a:solidFill>
          <a:latin typeface="Arial"/>
          <a:ea typeface="ＭＳ Ｐゴシック" charset="0"/>
          <a:cs typeface="ＭＳ Ｐゴシック" charset="0"/>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098" name="Picture 8" descr="bottomborderfinal-04.tif"/>
          <p:cNvPicPr>
            <a:picLocks noChangeAspect="1"/>
          </p:cNvPicPr>
          <p:nvPr/>
        </p:nvPicPr>
        <p:blipFill>
          <a:blip r:embed="rId8">
            <a:extLst>
              <a:ext uri="{28A0092B-C50C-407E-A947-70E740481C1C}">
                <a14:useLocalDpi xmlns:a14="http://schemas.microsoft.com/office/drawing/2010/main" val="0"/>
              </a:ext>
            </a:extLst>
          </a:blip>
          <a:srcRect l="1154"/>
          <a:stretch>
            <a:fillRect/>
          </a:stretch>
        </p:blipFill>
        <p:spPr bwMode="auto">
          <a:xfrm>
            <a:off x="-69850" y="6045200"/>
            <a:ext cx="92202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9" name="Title Placeholder 1"/>
          <p:cNvSpPr>
            <a:spLocks noGrp="1"/>
          </p:cNvSpPr>
          <p:nvPr>
            <p:ph type="title"/>
          </p:nvPr>
        </p:nvSpPr>
        <p:spPr bwMode="auto">
          <a:xfrm>
            <a:off x="519113" y="736600"/>
            <a:ext cx="80391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
            </a:r>
            <a:br>
              <a:rPr lang="en-US" altLang="en-US" smtClean="0"/>
            </a:br>
            <a:r>
              <a:rPr lang="en-US" altLang="en-US" smtClean="0"/>
              <a:t/>
            </a:r>
            <a:br>
              <a:rPr lang="en-US" altLang="en-US" smtClean="0"/>
            </a:br>
            <a:r>
              <a:rPr lang="en-US" altLang="en-US" smtClean="0"/>
              <a:t>Click to Edit Master Title Slide</a:t>
            </a:r>
            <a:br>
              <a:rPr lang="en-US" altLang="en-US" smtClean="0"/>
            </a:br>
            <a:r>
              <a:rPr lang="en-US" altLang="en-US" smtClean="0"/>
              <a:t/>
            </a:r>
            <a:br>
              <a:rPr lang="en-US" altLang="en-US" smtClean="0"/>
            </a:br>
            <a:endParaRPr lang="en-US" altLang="en-US" smtClean="0"/>
          </a:p>
        </p:txBody>
      </p:sp>
      <p:sp>
        <p:nvSpPr>
          <p:cNvPr id="7" name="Footer Placeholder 3"/>
          <p:cNvSpPr>
            <a:spLocks noGrp="1"/>
          </p:cNvSpPr>
          <p:nvPr>
            <p:ph type="ftr" sz="quarter" idx="3"/>
          </p:nvPr>
        </p:nvSpPr>
        <p:spPr>
          <a:xfrm>
            <a:off x="393700" y="6465888"/>
            <a:ext cx="2225675" cy="365125"/>
          </a:xfrm>
          <a:prstGeom prst="rect">
            <a:avLst/>
          </a:prstGeom>
        </p:spPr>
        <p:txBody>
          <a:bodyPr vert="horz" wrap="square" lIns="91440" tIns="45720" rIns="91440" bIns="45720" numCol="1" anchor="ctr" anchorCtr="0" compatLnSpc="1">
            <a:prstTxWarp prst="textNoShape">
              <a:avLst/>
            </a:prstTxWarp>
          </a:bodyPr>
          <a:lstStyle>
            <a:lvl1pPr algn="ctr" defTabSz="457200">
              <a:defRPr sz="1000">
                <a:solidFill>
                  <a:srgbClr val="FFFFFF"/>
                </a:solidFill>
                <a:latin typeface="Arial"/>
                <a:ea typeface="ＭＳ Ｐゴシック" charset="0"/>
                <a:cs typeface="Arial"/>
              </a:defRPr>
            </a:lvl1pPr>
          </a:lstStyle>
          <a:p>
            <a:pPr algn="l" fontAlgn="base">
              <a:spcBef>
                <a:spcPct val="0"/>
              </a:spcBef>
              <a:spcAft>
                <a:spcPct val="0"/>
              </a:spcAft>
              <a:defRPr/>
            </a:pPr>
            <a:r>
              <a:rPr lang="en-US"/>
              <a:t>Title  |  Name, Position Title  |  Date     </a:t>
            </a:r>
          </a:p>
          <a:p>
            <a:pPr fontAlgn="base">
              <a:spcBef>
                <a:spcPct val="0"/>
              </a:spcBef>
              <a:spcAft>
                <a:spcPct val="0"/>
              </a:spcAft>
              <a:defRPr/>
            </a:pPr>
            <a:endParaRPr lang="en-US"/>
          </a:p>
        </p:txBody>
      </p:sp>
      <p:sp>
        <p:nvSpPr>
          <p:cNvPr id="4101" name="Text Placeholder 2"/>
          <p:cNvSpPr>
            <a:spLocks noGrp="1"/>
          </p:cNvSpPr>
          <p:nvPr>
            <p:ph type="body" idx="1"/>
          </p:nvPr>
        </p:nvSpPr>
        <p:spPr bwMode="auto">
          <a:xfrm>
            <a:off x="519113" y="1646238"/>
            <a:ext cx="8039100" cy="3579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1"/>
            <a:r>
              <a:rPr lang="en-US" altLang="en-US" smtClean="0"/>
              <a:t>Click to add text</a:t>
            </a:r>
          </a:p>
        </p:txBody>
      </p:sp>
      <p:sp>
        <p:nvSpPr>
          <p:cNvPr id="8" name="Slide Number Placeholder 5"/>
          <p:cNvSpPr>
            <a:spLocks noGrp="1"/>
          </p:cNvSpPr>
          <p:nvPr>
            <p:ph type="sldNum" sz="quarter" idx="4"/>
          </p:nvPr>
        </p:nvSpPr>
        <p:spPr>
          <a:xfrm>
            <a:off x="6203950" y="6465888"/>
            <a:ext cx="2133600" cy="365125"/>
          </a:xfrm>
          <a:prstGeom prst="rect">
            <a:avLst/>
          </a:prstGeom>
        </p:spPr>
        <p:txBody>
          <a:bodyPr vert="horz" wrap="square" lIns="91440" tIns="45720" rIns="91440" bIns="45720" numCol="1" anchor="ctr" anchorCtr="0" compatLnSpc="1">
            <a:prstTxWarp prst="textNoShape">
              <a:avLst/>
            </a:prstTxWarp>
          </a:bodyPr>
          <a:lstStyle>
            <a:lvl1pPr algn="r" defTabSz="457200">
              <a:defRPr sz="1000">
                <a:solidFill>
                  <a:srgbClr val="FFFFFF"/>
                </a:solidFill>
                <a:latin typeface="Arial" pitchFamily="34" charset="0"/>
                <a:ea typeface="ＭＳ Ｐゴシック" charset="-128"/>
                <a:cs typeface="Arial" pitchFamily="34" charset="0"/>
              </a:defRPr>
            </a:lvl1pPr>
          </a:lstStyle>
          <a:p>
            <a:pPr fontAlgn="base">
              <a:spcBef>
                <a:spcPct val="0"/>
              </a:spcBef>
              <a:spcAft>
                <a:spcPct val="0"/>
              </a:spcAft>
              <a:defRPr/>
            </a:pPr>
            <a:fld id="{A13A3849-F5B1-481E-A5EB-3195EC126410}" type="slidenum">
              <a:rPr lang="en-US" altLang="en-US"/>
              <a:pPr fontAlgn="base">
                <a:spcBef>
                  <a:spcPct val="0"/>
                </a:spcBef>
                <a:spcAft>
                  <a:spcPct val="0"/>
                </a:spcAft>
                <a:defRPr/>
              </a:pPr>
              <a:t>‹#›</a:t>
            </a:fld>
            <a:endParaRPr lang="en-US" altLang="en-US"/>
          </a:p>
        </p:txBody>
      </p:sp>
    </p:spTree>
    <p:extLst>
      <p:ext uri="{BB962C8B-B14F-4D97-AF65-F5344CB8AC3E}">
        <p14:creationId xmlns:p14="http://schemas.microsoft.com/office/powerpoint/2010/main" val="1082883157"/>
      </p:ext>
    </p:extLst>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Lst>
  <p:timing>
    <p:tnLst>
      <p:par>
        <p:cTn id="1" dur="indefinite" restart="never" nodeType="tmRoot"/>
      </p:par>
    </p:tnLst>
  </p:timing>
  <p:txStyles>
    <p:titleStyle>
      <a:lvl1pPr algn="l" defTabSz="457200" rtl="0" eaLnBrk="0" fontAlgn="base" hangingPunct="0">
        <a:spcBef>
          <a:spcPct val="0"/>
        </a:spcBef>
        <a:spcAft>
          <a:spcPct val="0"/>
        </a:spcAft>
        <a:defRPr sz="2800" b="1" kern="1200">
          <a:solidFill>
            <a:schemeClr val="tx1"/>
          </a:solidFill>
          <a:latin typeface="Arial"/>
          <a:ea typeface="ＭＳ Ｐゴシック" charset="0"/>
          <a:cs typeface="Arial"/>
        </a:defRPr>
      </a:lvl1pPr>
      <a:lvl2pPr algn="l" defTabSz="457200" rtl="0" eaLnBrk="0" fontAlgn="base" hangingPunct="0">
        <a:spcBef>
          <a:spcPct val="0"/>
        </a:spcBef>
        <a:spcAft>
          <a:spcPct val="0"/>
        </a:spcAft>
        <a:defRPr sz="2800" b="1">
          <a:solidFill>
            <a:schemeClr val="tx1"/>
          </a:solidFill>
          <a:latin typeface="Arial" charset="0"/>
          <a:ea typeface="ＭＳ Ｐゴシック" charset="0"/>
          <a:cs typeface="Arial" charset="0"/>
        </a:defRPr>
      </a:lvl2pPr>
      <a:lvl3pPr algn="l" defTabSz="457200" rtl="0" eaLnBrk="0" fontAlgn="base" hangingPunct="0">
        <a:spcBef>
          <a:spcPct val="0"/>
        </a:spcBef>
        <a:spcAft>
          <a:spcPct val="0"/>
        </a:spcAft>
        <a:defRPr sz="2800" b="1">
          <a:solidFill>
            <a:schemeClr val="tx1"/>
          </a:solidFill>
          <a:latin typeface="Arial" charset="0"/>
          <a:ea typeface="ＭＳ Ｐゴシック" charset="0"/>
          <a:cs typeface="Arial" charset="0"/>
        </a:defRPr>
      </a:lvl3pPr>
      <a:lvl4pPr algn="l" defTabSz="457200" rtl="0" eaLnBrk="0" fontAlgn="base" hangingPunct="0">
        <a:spcBef>
          <a:spcPct val="0"/>
        </a:spcBef>
        <a:spcAft>
          <a:spcPct val="0"/>
        </a:spcAft>
        <a:defRPr sz="2800" b="1">
          <a:solidFill>
            <a:schemeClr val="tx1"/>
          </a:solidFill>
          <a:latin typeface="Arial" charset="0"/>
          <a:ea typeface="ＭＳ Ｐゴシック" charset="0"/>
          <a:cs typeface="Arial" charset="0"/>
        </a:defRPr>
      </a:lvl4pPr>
      <a:lvl5pPr algn="l" defTabSz="457200" rtl="0" eaLnBrk="0" fontAlgn="base" hangingPunct="0">
        <a:spcBef>
          <a:spcPct val="0"/>
        </a:spcBef>
        <a:spcAft>
          <a:spcPct val="0"/>
        </a:spcAft>
        <a:defRPr sz="2800" b="1">
          <a:solidFill>
            <a:schemeClr val="tx1"/>
          </a:solidFill>
          <a:latin typeface="Arial" charset="0"/>
          <a:ea typeface="ＭＳ Ｐゴシック" charset="0"/>
          <a:cs typeface="Arial" charset="0"/>
        </a:defRPr>
      </a:lvl5pPr>
      <a:lvl6pPr marL="457200"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6pPr>
      <a:lvl7pPr marL="914400"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7pPr>
      <a:lvl8pPr marL="1371600"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8pPr>
      <a:lvl9pPr marL="1828800"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9pPr>
    </p:titleStyle>
    <p:bodyStyle>
      <a:lvl1pPr marL="342900" indent="-342900" algn="ctr" defTabSz="457200" rtl="0" eaLnBrk="0" fontAlgn="base" hangingPunct="0">
        <a:spcBef>
          <a:spcPct val="20000"/>
        </a:spcBef>
        <a:spcAft>
          <a:spcPct val="0"/>
        </a:spcAft>
        <a:buFont typeface="Arial" charset="0"/>
        <a:defRPr sz="2000" kern="1200">
          <a:solidFill>
            <a:schemeClr val="tx1"/>
          </a:solidFill>
          <a:latin typeface="Arial"/>
          <a:ea typeface="ＭＳ Ｐゴシック" charset="0"/>
          <a:cs typeface="ＭＳ Ｐゴシック" charset="0"/>
        </a:defRPr>
      </a:lvl1pPr>
      <a:lvl2pPr marL="742950" indent="-285750" algn="l" defTabSz="457200" rtl="0" eaLnBrk="0" fontAlgn="base" hangingPunct="0">
        <a:spcBef>
          <a:spcPct val="20000"/>
        </a:spcBef>
        <a:spcAft>
          <a:spcPct val="0"/>
        </a:spcAft>
        <a:buFont typeface="Wingdings" pitchFamily="2" charset="2"/>
        <a:defRPr sz="2400" kern="1200">
          <a:solidFill>
            <a:schemeClr val="tx1"/>
          </a:solidFill>
          <a:latin typeface="Arial"/>
          <a:ea typeface="ＭＳ Ｐゴシック" charset="0"/>
          <a:cs typeface="Arial"/>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Arial" charset="0"/>
          <a:cs typeface="Arial" charset="0"/>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Arial" charset="0"/>
          <a:cs typeface="Arial" charset="0"/>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Arial" charset="0"/>
          <a:cs typeface="Arial"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5.jpeg"/><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10" Type="http://schemas.openxmlformats.org/officeDocument/2006/relationships/image" Target="../media/image9.jpeg"/><Relationship Id="rId4" Type="http://schemas.openxmlformats.org/officeDocument/2006/relationships/diagramLayout" Target="../diagrams/layout1.xml"/><Relationship Id="rId9" Type="http://schemas.openxmlformats.org/officeDocument/2006/relationships/image" Target="../media/image8.png"/></Relationships>
</file>

<file path=ppt/slides/_rels/slide3.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10.jpeg"/><Relationship Id="rId1" Type="http://schemas.openxmlformats.org/officeDocument/2006/relationships/slideLayout" Target="../slideLayouts/slideLayout4.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5.jpeg"/><Relationship Id="rId1" Type="http://schemas.openxmlformats.org/officeDocument/2006/relationships/slideLayout" Target="../slideLayouts/slideLayout4.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5.xml.rels><?xml version="1.0" encoding="UTF-8" standalone="yes"?>
<Relationships xmlns="http://schemas.openxmlformats.org/package/2006/relationships"><Relationship Id="rId8" Type="http://schemas.microsoft.com/office/2007/relationships/diagramDrawing" Target="../diagrams/drawing4.xml"/><Relationship Id="rId3" Type="http://schemas.openxmlformats.org/officeDocument/2006/relationships/image" Target="../media/image14.png"/><Relationship Id="rId7" Type="http://schemas.openxmlformats.org/officeDocument/2006/relationships/diagramColors" Target="../diagrams/colors4.xml"/><Relationship Id="rId2" Type="http://schemas.openxmlformats.org/officeDocument/2006/relationships/image" Target="../media/image5.jpeg"/><Relationship Id="rId1" Type="http://schemas.openxmlformats.org/officeDocument/2006/relationships/slideLayout" Target="../slideLayouts/slideLayout4.xml"/><Relationship Id="rId6" Type="http://schemas.openxmlformats.org/officeDocument/2006/relationships/diagramQuickStyle" Target="../diagrams/quickStyle4.xml"/><Relationship Id="rId5" Type="http://schemas.openxmlformats.org/officeDocument/2006/relationships/diagramLayout" Target="../diagrams/layout4.xml"/><Relationship Id="rId4" Type="http://schemas.openxmlformats.org/officeDocument/2006/relationships/diagramData" Target="../diagrams/data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Title 5"/>
          <p:cNvSpPr>
            <a:spLocks noGrp="1"/>
          </p:cNvSpPr>
          <p:nvPr>
            <p:ph type="title"/>
          </p:nvPr>
        </p:nvSpPr>
        <p:spPr/>
        <p:txBody>
          <a:bodyPr/>
          <a:lstStyle/>
          <a:p>
            <a:pPr eaLnBrk="1" hangingPunct="1"/>
            <a:r>
              <a:rPr lang="en-US" altLang="en-US" sz="4800" smtClean="0">
                <a:latin typeface="Times" pitchFamily="18" charset="0"/>
                <a:ea typeface="ＭＳ Ｐゴシック" pitchFamily="34" charset="-128"/>
              </a:rPr>
              <a:t>TUTORIAL</a:t>
            </a:r>
          </a:p>
        </p:txBody>
      </p:sp>
      <p:sp>
        <p:nvSpPr>
          <p:cNvPr id="131075" name="Text Placeholder 6"/>
          <p:cNvSpPr>
            <a:spLocks noGrp="1"/>
          </p:cNvSpPr>
          <p:nvPr>
            <p:ph type="body" sz="quarter" idx="10"/>
          </p:nvPr>
        </p:nvSpPr>
        <p:spPr/>
        <p:txBody>
          <a:bodyPr/>
          <a:lstStyle/>
          <a:p>
            <a:pPr eaLnBrk="1" hangingPunct="1"/>
            <a:r>
              <a:rPr lang="en-US" altLang="en-US" sz="3200" dirty="0" smtClean="0">
                <a:latin typeface="Arial" charset="0"/>
                <a:ea typeface="ＭＳ Ｐゴシック" pitchFamily="34" charset="-128"/>
                <a:cs typeface="Arial" charset="0"/>
              </a:rPr>
              <a:t>How to Count Patients Admitted from the Emergency Department (ED) in the Casemix Hospital Discharge Data (HDD) </a:t>
            </a:r>
            <a:endParaRPr lang="en-US" altLang="en-US" sz="3200" dirty="0" smtClean="0">
              <a:latin typeface="Arial" charset="0"/>
              <a:ea typeface="ＭＳ Ｐゴシック" pitchFamily="34" charset="-128"/>
            </a:endParaRPr>
          </a:p>
        </p:txBody>
      </p:sp>
    </p:spTree>
    <p:extLst>
      <p:ext uri="{BB962C8B-B14F-4D97-AF65-F5344CB8AC3E}">
        <p14:creationId xmlns:p14="http://schemas.microsoft.com/office/powerpoint/2010/main" val="108085744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Title 1"/>
          <p:cNvSpPr>
            <a:spLocks noGrp="1"/>
          </p:cNvSpPr>
          <p:nvPr>
            <p:ph type="title"/>
          </p:nvPr>
        </p:nvSpPr>
        <p:spPr>
          <a:xfrm>
            <a:off x="0" y="0"/>
            <a:ext cx="7558088" cy="641350"/>
          </a:xfrm>
        </p:spPr>
        <p:txBody>
          <a:bodyPr/>
          <a:lstStyle/>
          <a:p>
            <a:pPr algn="ctr"/>
            <a:r>
              <a:rPr lang="en-US" altLang="en-US" sz="1800" smtClean="0">
                <a:latin typeface="Arial" charset="0"/>
                <a:ea typeface="ＭＳ Ｐゴシック" pitchFamily="34" charset="-128"/>
                <a:cs typeface="Arial" charset="0"/>
              </a:rPr>
              <a:t>How Do I Count Patients Admitted from the Emergency Department (ED) in the Casemix Hospital Discharge Data (HDD)?  </a:t>
            </a:r>
          </a:p>
        </p:txBody>
      </p:sp>
      <p:pic>
        <p:nvPicPr>
          <p:cNvPr id="132099" name="Picture 5" descr="http://mylocalhealthguide.com/wp-content/uploads/2008/12/emergency-room.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35875" y="77788"/>
            <a:ext cx="1411288" cy="957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184150" y="977900"/>
            <a:ext cx="1887538" cy="1570038"/>
          </a:xfrm>
          <a:prstGeom prst="rect">
            <a:avLst/>
          </a:prstGeom>
          <a:noFill/>
        </p:spPr>
        <p:txBody>
          <a:bodyPr>
            <a:spAutoFit/>
          </a:bodyPr>
          <a:lstStyle/>
          <a:p>
            <a:pPr algn="ctr" defTabSz="457200" fontAlgn="base">
              <a:spcBef>
                <a:spcPct val="0"/>
              </a:spcBef>
              <a:spcAft>
                <a:spcPct val="0"/>
              </a:spcAft>
              <a:defRPr/>
            </a:pPr>
            <a:r>
              <a:rPr lang="en-US" sz="2400" b="1" dirty="0">
                <a:solidFill>
                  <a:srgbClr val="0070C0"/>
                </a:solidFill>
                <a:effectLst>
                  <a:outerShdw blurRad="38100" dist="38100" dir="2700000" algn="tl">
                    <a:srgbClr val="000000">
                      <a:alpha val="43137"/>
                    </a:srgbClr>
                  </a:outerShdw>
                </a:effectLst>
                <a:ea typeface="ＭＳ Ｐゴシック" pitchFamily="34" charset="-128"/>
                <a:cs typeface="Arial" charset="0"/>
              </a:rPr>
              <a:t>Patient Inpatient Admissions Trajectory</a:t>
            </a:r>
          </a:p>
        </p:txBody>
      </p:sp>
      <p:graphicFrame>
        <p:nvGraphicFramePr>
          <p:cNvPr id="5" name="Diagram 4"/>
          <p:cNvGraphicFramePr/>
          <p:nvPr/>
        </p:nvGraphicFramePr>
        <p:xfrm>
          <a:off x="-1756856" y="1648094"/>
          <a:ext cx="9140152" cy="416904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1" name="Straight Connector 3"/>
          <p:cNvSpPr/>
          <p:nvPr/>
        </p:nvSpPr>
        <p:spPr>
          <a:xfrm>
            <a:off x="4833938" y="2262188"/>
            <a:ext cx="701675" cy="38100"/>
          </a:xfrm>
          <a:custGeom>
            <a:avLst/>
            <a:gdLst/>
            <a:ahLst/>
            <a:cxnLst/>
            <a:rect l="0" t="0" r="0" b="0"/>
            <a:pathLst>
              <a:path>
                <a:moveTo>
                  <a:pt x="0" y="19731"/>
                </a:moveTo>
                <a:lnTo>
                  <a:pt x="700727" y="19731"/>
                </a:lnTo>
              </a:path>
            </a:pathLst>
          </a:custGeom>
          <a:noFill/>
          <a:ln>
            <a:tailEnd type="triangle"/>
          </a:ln>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132103" name="TextBox 5"/>
          <p:cNvSpPr txBox="1">
            <a:spLocks noChangeArrowheads="1"/>
          </p:cNvSpPr>
          <p:nvPr/>
        </p:nvSpPr>
        <p:spPr bwMode="auto">
          <a:xfrm>
            <a:off x="5705475" y="2120900"/>
            <a:ext cx="2095500"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algn="ctr" defTabSz="457200" eaLnBrk="0" hangingPunct="0">
              <a:spcBef>
                <a:spcPct val="20000"/>
              </a:spcBef>
              <a:buFont typeface="Arial" charset="0"/>
              <a:defRPr sz="2000">
                <a:solidFill>
                  <a:schemeClr val="tx1"/>
                </a:solidFill>
                <a:latin typeface="Arial" charset="0"/>
                <a:ea typeface="ＭＳ Ｐゴシック" pitchFamily="34" charset="-128"/>
                <a:cs typeface="ＭＳ Ｐゴシック" pitchFamily="34" charset="-128"/>
              </a:defRPr>
            </a:lvl1pPr>
            <a:lvl2pPr marL="742950" indent="-285750" defTabSz="457200" eaLnBrk="0" hangingPunct="0">
              <a:spcBef>
                <a:spcPct val="20000"/>
              </a:spcBef>
              <a:buFont typeface="Wingdings" pitchFamily="2" charset="2"/>
              <a:defRPr sz="2400">
                <a:solidFill>
                  <a:schemeClr val="tx1"/>
                </a:solidFill>
                <a:latin typeface="Arial" charset="0"/>
                <a:ea typeface="ＭＳ Ｐゴシック" pitchFamily="34" charset="-128"/>
                <a:cs typeface="Arial" charset="0"/>
              </a:defRPr>
            </a:lvl2pPr>
            <a:lvl3pPr marL="1143000" indent="-228600" defTabSz="457200" eaLnBrk="0" hangingPunct="0">
              <a:spcBef>
                <a:spcPct val="20000"/>
              </a:spcBef>
              <a:buFont typeface="Arial" charset="0"/>
              <a:buChar char="•"/>
              <a:defRPr sz="2400">
                <a:solidFill>
                  <a:schemeClr val="tx1"/>
                </a:solidFill>
                <a:latin typeface="Calibri" pitchFamily="34" charset="0"/>
                <a:ea typeface="Arial" charset="0"/>
                <a:cs typeface="Arial" charset="0"/>
              </a:defRPr>
            </a:lvl3pPr>
            <a:lvl4pPr marL="1600200" indent="-228600" defTabSz="457200" eaLnBrk="0" hangingPunct="0">
              <a:spcBef>
                <a:spcPct val="20000"/>
              </a:spcBef>
              <a:buFont typeface="Arial" charset="0"/>
              <a:buChar char="–"/>
              <a:defRPr sz="2000">
                <a:solidFill>
                  <a:schemeClr val="tx1"/>
                </a:solidFill>
                <a:latin typeface="Calibri" pitchFamily="34" charset="0"/>
                <a:ea typeface="Arial" charset="0"/>
                <a:cs typeface="Arial" charset="0"/>
              </a:defRPr>
            </a:lvl4pPr>
            <a:lvl5pPr marL="2057400" indent="-228600" defTabSz="457200" eaLnBrk="0" hangingPunct="0">
              <a:spcBef>
                <a:spcPct val="20000"/>
              </a:spcBef>
              <a:buFont typeface="Arial" charset="0"/>
              <a:buChar char="»"/>
              <a:defRPr sz="2000">
                <a:solidFill>
                  <a:schemeClr val="tx1"/>
                </a:solidFill>
                <a:latin typeface="Calibri" pitchFamily="34" charset="0"/>
                <a:ea typeface="Arial" charset="0"/>
                <a:cs typeface="Arial" charset="0"/>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Arial" charset="0"/>
                <a:cs typeface="Arial" charset="0"/>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Arial" charset="0"/>
                <a:cs typeface="Arial" charset="0"/>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Arial" charset="0"/>
                <a:cs typeface="Arial" charset="0"/>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Arial" charset="0"/>
                <a:cs typeface="Arial" charset="0"/>
              </a:defRPr>
            </a:lvl9pPr>
          </a:lstStyle>
          <a:p>
            <a:pPr algn="l" eaLnBrk="1" fontAlgn="base" hangingPunct="1">
              <a:spcBef>
                <a:spcPct val="0"/>
              </a:spcBef>
              <a:spcAft>
                <a:spcPct val="0"/>
              </a:spcAft>
              <a:buFont typeface="Calibri" pitchFamily="34" charset="0"/>
              <a:buChar char="•"/>
            </a:pPr>
            <a:r>
              <a:rPr lang="en-US" altLang="en-US" sz="1400" b="1">
                <a:solidFill>
                  <a:srgbClr val="FF1B09"/>
                </a:solidFill>
                <a:latin typeface="Calibri" pitchFamily="34" charset="0"/>
              </a:rPr>
              <a:t>Patient Admitted to Hospital</a:t>
            </a:r>
          </a:p>
        </p:txBody>
      </p:sp>
      <p:sp>
        <p:nvSpPr>
          <p:cNvPr id="29" name="TextBox 28"/>
          <p:cNvSpPr txBox="1"/>
          <p:nvPr/>
        </p:nvSpPr>
        <p:spPr>
          <a:xfrm>
            <a:off x="3657600" y="993775"/>
            <a:ext cx="3094038" cy="307975"/>
          </a:xfrm>
          <a:prstGeom prst="rect">
            <a:avLst/>
          </a:prstGeom>
          <a:noFill/>
        </p:spPr>
        <p:txBody>
          <a:bodyPr>
            <a:spAutoFit/>
          </a:bodyPr>
          <a:lstStyle/>
          <a:p>
            <a:pPr defTabSz="457200" fontAlgn="base">
              <a:spcBef>
                <a:spcPct val="0"/>
              </a:spcBef>
              <a:spcAft>
                <a:spcPct val="0"/>
              </a:spcAft>
              <a:defRPr/>
            </a:pPr>
            <a:r>
              <a:rPr lang="en-US" sz="1400" b="1" u="sng" dirty="0">
                <a:solidFill>
                  <a:srgbClr val="0070C0"/>
                </a:solidFill>
                <a:effectLst>
                  <a:outerShdw blurRad="38100" dist="38100" dir="2700000" algn="tl">
                    <a:srgbClr val="000000">
                      <a:alpha val="43137"/>
                    </a:srgbClr>
                  </a:outerShdw>
                </a:effectLst>
                <a:ea typeface="ＭＳ Ｐゴシック" pitchFamily="34" charset="-128"/>
                <a:cs typeface="Arial" charset="0"/>
              </a:rPr>
              <a:t>Emergency Department</a:t>
            </a:r>
          </a:p>
        </p:txBody>
      </p:sp>
      <p:sp>
        <p:nvSpPr>
          <p:cNvPr id="30" name="TextBox 29"/>
          <p:cNvSpPr txBox="1"/>
          <p:nvPr/>
        </p:nvSpPr>
        <p:spPr>
          <a:xfrm>
            <a:off x="3683000" y="2887663"/>
            <a:ext cx="3094038" cy="307975"/>
          </a:xfrm>
          <a:prstGeom prst="rect">
            <a:avLst/>
          </a:prstGeom>
          <a:noFill/>
        </p:spPr>
        <p:txBody>
          <a:bodyPr>
            <a:spAutoFit/>
          </a:bodyPr>
          <a:lstStyle/>
          <a:p>
            <a:pPr defTabSz="457200" fontAlgn="base">
              <a:spcBef>
                <a:spcPct val="0"/>
              </a:spcBef>
              <a:spcAft>
                <a:spcPct val="0"/>
              </a:spcAft>
              <a:defRPr/>
            </a:pPr>
            <a:r>
              <a:rPr lang="en-US" sz="1400" b="1" u="sng" dirty="0">
                <a:solidFill>
                  <a:srgbClr val="0070C0"/>
                </a:solidFill>
                <a:effectLst>
                  <a:outerShdw blurRad="38100" dist="38100" dir="2700000" algn="tl">
                    <a:srgbClr val="000000">
                      <a:alpha val="43137"/>
                    </a:srgbClr>
                  </a:outerShdw>
                </a:effectLst>
                <a:ea typeface="ＭＳ Ｐゴシック" pitchFamily="34" charset="-128"/>
                <a:cs typeface="Arial" charset="0"/>
              </a:rPr>
              <a:t>Observation Stay</a:t>
            </a:r>
          </a:p>
        </p:txBody>
      </p:sp>
      <p:sp>
        <p:nvSpPr>
          <p:cNvPr id="31" name="TextBox 30"/>
          <p:cNvSpPr txBox="1"/>
          <p:nvPr/>
        </p:nvSpPr>
        <p:spPr>
          <a:xfrm>
            <a:off x="3670300" y="4470400"/>
            <a:ext cx="3094038" cy="307975"/>
          </a:xfrm>
          <a:prstGeom prst="rect">
            <a:avLst/>
          </a:prstGeom>
          <a:noFill/>
        </p:spPr>
        <p:txBody>
          <a:bodyPr>
            <a:spAutoFit/>
          </a:bodyPr>
          <a:lstStyle/>
          <a:p>
            <a:pPr defTabSz="457200" fontAlgn="base">
              <a:spcBef>
                <a:spcPct val="0"/>
              </a:spcBef>
              <a:spcAft>
                <a:spcPct val="0"/>
              </a:spcAft>
              <a:defRPr/>
            </a:pPr>
            <a:r>
              <a:rPr lang="en-US" sz="1400" b="1" u="sng" dirty="0">
                <a:solidFill>
                  <a:srgbClr val="0070C0"/>
                </a:solidFill>
                <a:effectLst>
                  <a:outerShdw blurRad="38100" dist="38100" dir="2700000" algn="tl">
                    <a:srgbClr val="000000">
                      <a:alpha val="43137"/>
                    </a:srgbClr>
                  </a:outerShdw>
                </a:effectLst>
                <a:ea typeface="ＭＳ Ｐゴシック" pitchFamily="34" charset="-128"/>
                <a:cs typeface="Arial" charset="0"/>
              </a:rPr>
              <a:t>Inpatient Admission</a:t>
            </a:r>
          </a:p>
        </p:txBody>
      </p:sp>
      <p:grpSp>
        <p:nvGrpSpPr>
          <p:cNvPr id="3" name="Group 7174"/>
          <p:cNvGrpSpPr>
            <a:grpSpLocks/>
          </p:cNvGrpSpPr>
          <p:nvPr/>
        </p:nvGrpSpPr>
        <p:grpSpPr bwMode="auto">
          <a:xfrm>
            <a:off x="3576638" y="2152650"/>
            <a:ext cx="4021137" cy="2244725"/>
            <a:chOff x="3576536" y="2153056"/>
            <a:chExt cx="4020766" cy="2243846"/>
          </a:xfrm>
        </p:grpSpPr>
        <p:sp>
          <p:nvSpPr>
            <p:cNvPr id="12" name="Rectangle 11"/>
            <p:cNvSpPr/>
            <p:nvPr/>
          </p:nvSpPr>
          <p:spPr>
            <a:xfrm>
              <a:off x="3608283" y="3909731"/>
              <a:ext cx="1654022" cy="487171"/>
            </a:xfrm>
            <a:prstGeom prst="rect">
              <a:avLst/>
            </a:prstGeom>
            <a:solidFill>
              <a:srgbClr val="FFFF00">
                <a:alpha val="20000"/>
              </a:srgbClr>
            </a:solidFill>
          </p:spPr>
          <p:style>
            <a:lnRef idx="1">
              <a:schemeClr val="accent1"/>
            </a:lnRef>
            <a:fillRef idx="3">
              <a:schemeClr val="accent1"/>
            </a:fillRef>
            <a:effectRef idx="2">
              <a:schemeClr val="accent1"/>
            </a:effectRef>
            <a:fontRef idx="minor">
              <a:schemeClr val="lt1"/>
            </a:fontRef>
          </p:style>
          <p:txBody>
            <a:bodyPr anchor="ctr"/>
            <a:lstStyle/>
            <a:p>
              <a:pPr algn="ctr" defTabSz="457200" fontAlgn="base">
                <a:spcBef>
                  <a:spcPct val="0"/>
                </a:spcBef>
                <a:spcAft>
                  <a:spcPct val="0"/>
                </a:spcAft>
                <a:defRPr/>
              </a:pPr>
              <a:endParaRPr lang="en-US" sz="2400">
                <a:solidFill>
                  <a:prstClr val="white"/>
                </a:solidFill>
              </a:endParaRPr>
            </a:p>
          </p:txBody>
        </p:sp>
        <p:sp>
          <p:nvSpPr>
            <p:cNvPr id="35" name="Rectangle 34"/>
            <p:cNvSpPr/>
            <p:nvPr/>
          </p:nvSpPr>
          <p:spPr>
            <a:xfrm>
              <a:off x="3576536" y="2438694"/>
              <a:ext cx="1695294" cy="485585"/>
            </a:xfrm>
            <a:prstGeom prst="rect">
              <a:avLst/>
            </a:prstGeom>
            <a:solidFill>
              <a:srgbClr val="FFFF00">
                <a:alpha val="20000"/>
              </a:srgbClr>
            </a:solidFill>
          </p:spPr>
          <p:style>
            <a:lnRef idx="1">
              <a:schemeClr val="accent1"/>
            </a:lnRef>
            <a:fillRef idx="3">
              <a:schemeClr val="accent1"/>
            </a:fillRef>
            <a:effectRef idx="2">
              <a:schemeClr val="accent1"/>
            </a:effectRef>
            <a:fontRef idx="minor">
              <a:schemeClr val="lt1"/>
            </a:fontRef>
          </p:style>
          <p:txBody>
            <a:bodyPr anchor="ctr"/>
            <a:lstStyle/>
            <a:p>
              <a:pPr algn="ctr" defTabSz="457200" fontAlgn="base">
                <a:spcBef>
                  <a:spcPct val="0"/>
                </a:spcBef>
                <a:spcAft>
                  <a:spcPct val="0"/>
                </a:spcAft>
                <a:defRPr/>
              </a:pPr>
              <a:endParaRPr lang="en-US" sz="2400">
                <a:solidFill>
                  <a:prstClr val="white"/>
                </a:solidFill>
              </a:endParaRPr>
            </a:p>
          </p:txBody>
        </p:sp>
        <p:sp>
          <p:nvSpPr>
            <p:cNvPr id="36" name="Rectangle 35"/>
            <p:cNvSpPr/>
            <p:nvPr/>
          </p:nvSpPr>
          <p:spPr>
            <a:xfrm>
              <a:off x="5743273" y="2153056"/>
              <a:ext cx="1854029" cy="487172"/>
            </a:xfrm>
            <a:prstGeom prst="rect">
              <a:avLst/>
            </a:prstGeom>
            <a:solidFill>
              <a:srgbClr val="FFFF00">
                <a:alpha val="20000"/>
              </a:srgbClr>
            </a:solidFill>
          </p:spPr>
          <p:style>
            <a:lnRef idx="1">
              <a:schemeClr val="accent1"/>
            </a:lnRef>
            <a:fillRef idx="3">
              <a:schemeClr val="accent1"/>
            </a:fillRef>
            <a:effectRef idx="2">
              <a:schemeClr val="accent1"/>
            </a:effectRef>
            <a:fontRef idx="minor">
              <a:schemeClr val="lt1"/>
            </a:fontRef>
          </p:style>
          <p:txBody>
            <a:bodyPr anchor="ctr"/>
            <a:lstStyle/>
            <a:p>
              <a:pPr marL="342900" indent="-342900" algn="ctr" defTabSz="457200" fontAlgn="base">
                <a:spcBef>
                  <a:spcPct val="0"/>
                </a:spcBef>
                <a:spcAft>
                  <a:spcPct val="0"/>
                </a:spcAft>
                <a:buFont typeface="Arial" panose="020B0604020202020204" pitchFamily="34" charset="0"/>
                <a:buChar char="•"/>
                <a:defRPr/>
              </a:pPr>
              <a:endParaRPr lang="en-US" sz="2400">
                <a:solidFill>
                  <a:prstClr val="white"/>
                </a:solidFill>
              </a:endParaRPr>
            </a:p>
          </p:txBody>
        </p:sp>
        <p:cxnSp>
          <p:nvCxnSpPr>
            <p:cNvPr id="24" name="Straight Arrow Connector 23"/>
            <p:cNvCxnSpPr/>
            <p:nvPr/>
          </p:nvCxnSpPr>
          <p:spPr>
            <a:xfrm>
              <a:off x="5278179" y="2906824"/>
              <a:ext cx="1074638" cy="722029"/>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7168" name="Straight Arrow Connector 7167"/>
            <p:cNvCxnSpPr/>
            <p:nvPr/>
          </p:nvCxnSpPr>
          <p:spPr>
            <a:xfrm>
              <a:off x="5349609" y="4144589"/>
              <a:ext cx="992096"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7173" name="Straight Arrow Connector 7172"/>
            <p:cNvCxnSpPr/>
            <p:nvPr/>
          </p:nvCxnSpPr>
          <p:spPr>
            <a:xfrm>
              <a:off x="6663938" y="2694182"/>
              <a:ext cx="19048" cy="847393"/>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pic>
          <p:nvPicPr>
            <p:cNvPr id="132114" name="Picture 6" descr="http://www.clker.com/cliparts/b/5/9/8/1206559775279278925nicubunu_Stick_figure_male_2.svg.med.pn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6432888" y="3764604"/>
              <a:ext cx="268422" cy="5350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2115" name="Picture 8" descr="http://www.clker.com/cliparts/L/g/T/3/O/L/stick-figure-orange-hi.png"/>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6787959" y="3745149"/>
              <a:ext cx="257545" cy="5133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2116" name="Picture 10" descr="http://www.easyvectors.com/assets/images/vectors/afbig/e2db718a0e6a8be46accd81e0c700c9b-stick-figure-female-clip-art.jpg"/>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7099494" y="3764603"/>
              <a:ext cx="269985" cy="5387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4" name="Rectangle 7173"/>
            <p:cNvSpPr/>
            <p:nvPr/>
          </p:nvSpPr>
          <p:spPr>
            <a:xfrm>
              <a:off x="6362341" y="3657417"/>
              <a:ext cx="1079400" cy="710922"/>
            </a:xfrm>
            <a:prstGeom prst="rect">
              <a:avLst/>
            </a:prstGeom>
            <a:noFill/>
          </p:spPr>
          <p:style>
            <a:lnRef idx="1">
              <a:schemeClr val="accent1"/>
            </a:lnRef>
            <a:fillRef idx="3">
              <a:schemeClr val="accent1"/>
            </a:fillRef>
            <a:effectRef idx="2">
              <a:schemeClr val="accent1"/>
            </a:effectRef>
            <a:fontRef idx="minor">
              <a:schemeClr val="lt1"/>
            </a:fontRef>
          </p:style>
          <p:txBody>
            <a:bodyPr anchor="ctr"/>
            <a:lstStyle/>
            <a:p>
              <a:pPr algn="ctr" defTabSz="457200" fontAlgn="base">
                <a:spcBef>
                  <a:spcPct val="0"/>
                </a:spcBef>
                <a:spcAft>
                  <a:spcPct val="0"/>
                </a:spcAft>
                <a:defRPr/>
              </a:pPr>
              <a:endParaRPr lang="en-US" sz="2400">
                <a:solidFill>
                  <a:prstClr val="white"/>
                </a:solidFill>
              </a:endParaRPr>
            </a:p>
          </p:txBody>
        </p:sp>
      </p:grpSp>
    </p:spTree>
    <p:extLst>
      <p:ext uri="{BB962C8B-B14F-4D97-AF65-F5344CB8AC3E}">
        <p14:creationId xmlns:p14="http://schemas.microsoft.com/office/powerpoint/2010/main" val="67792946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Title 1"/>
          <p:cNvSpPr>
            <a:spLocks noGrp="1"/>
          </p:cNvSpPr>
          <p:nvPr>
            <p:ph type="title"/>
          </p:nvPr>
        </p:nvSpPr>
        <p:spPr>
          <a:xfrm>
            <a:off x="0" y="87313"/>
            <a:ext cx="7896225" cy="641350"/>
          </a:xfrm>
        </p:spPr>
        <p:txBody>
          <a:bodyPr/>
          <a:lstStyle/>
          <a:p>
            <a:pPr algn="ctr"/>
            <a:r>
              <a:rPr lang="en-US" altLang="en-US" sz="1900" smtClean="0">
                <a:latin typeface="Arial" charset="0"/>
                <a:ea typeface="ＭＳ Ｐゴシック" pitchFamily="34" charset="-128"/>
                <a:cs typeface="Arial" charset="0"/>
              </a:rPr>
              <a:t>How to Count Patients Admitted from the Emergency Department (ED) in the Casemix Hospital Discharge Data (HDD)</a:t>
            </a:r>
          </a:p>
        </p:txBody>
      </p:sp>
      <p:sp>
        <p:nvSpPr>
          <p:cNvPr id="133123" name="TextBox 2"/>
          <p:cNvSpPr txBox="1">
            <a:spLocks noChangeArrowheads="1"/>
          </p:cNvSpPr>
          <p:nvPr/>
        </p:nvSpPr>
        <p:spPr bwMode="auto">
          <a:xfrm>
            <a:off x="0" y="781050"/>
            <a:ext cx="9037638" cy="738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defTabSz="457200" eaLnBrk="0" hangingPunct="0">
              <a:spcBef>
                <a:spcPct val="20000"/>
              </a:spcBef>
              <a:buFont typeface="Arial" charset="0"/>
              <a:defRPr sz="2000">
                <a:solidFill>
                  <a:schemeClr val="tx1"/>
                </a:solidFill>
                <a:latin typeface="Arial" charset="0"/>
                <a:ea typeface="ＭＳ Ｐゴシック" pitchFamily="34" charset="-128"/>
                <a:cs typeface="ＭＳ Ｐゴシック" pitchFamily="34" charset="-128"/>
              </a:defRPr>
            </a:lvl1pPr>
            <a:lvl2pPr marL="742950" indent="-285750" defTabSz="457200" eaLnBrk="0" hangingPunct="0">
              <a:spcBef>
                <a:spcPct val="20000"/>
              </a:spcBef>
              <a:buFont typeface="Wingdings" pitchFamily="2" charset="2"/>
              <a:defRPr sz="2400">
                <a:solidFill>
                  <a:schemeClr val="tx1"/>
                </a:solidFill>
                <a:latin typeface="Arial" charset="0"/>
                <a:ea typeface="ＭＳ Ｐゴシック" pitchFamily="34" charset="-128"/>
                <a:cs typeface="Arial" charset="0"/>
              </a:defRPr>
            </a:lvl2pPr>
            <a:lvl3pPr marL="1143000" indent="-228600" defTabSz="457200" eaLnBrk="0" hangingPunct="0">
              <a:spcBef>
                <a:spcPct val="20000"/>
              </a:spcBef>
              <a:buFont typeface="Arial" charset="0"/>
              <a:buChar char="•"/>
              <a:defRPr sz="2400">
                <a:solidFill>
                  <a:schemeClr val="tx1"/>
                </a:solidFill>
                <a:latin typeface="Calibri" pitchFamily="34" charset="0"/>
                <a:ea typeface="Arial" charset="0"/>
                <a:cs typeface="Arial" charset="0"/>
              </a:defRPr>
            </a:lvl3pPr>
            <a:lvl4pPr marL="1600200" indent="-228600" defTabSz="457200" eaLnBrk="0" hangingPunct="0">
              <a:spcBef>
                <a:spcPct val="20000"/>
              </a:spcBef>
              <a:buFont typeface="Arial" charset="0"/>
              <a:buChar char="–"/>
              <a:defRPr sz="2000">
                <a:solidFill>
                  <a:schemeClr val="tx1"/>
                </a:solidFill>
                <a:latin typeface="Calibri" pitchFamily="34" charset="0"/>
                <a:ea typeface="Arial" charset="0"/>
                <a:cs typeface="Arial" charset="0"/>
              </a:defRPr>
            </a:lvl4pPr>
            <a:lvl5pPr marL="2057400" indent="-228600" defTabSz="457200" eaLnBrk="0" hangingPunct="0">
              <a:spcBef>
                <a:spcPct val="20000"/>
              </a:spcBef>
              <a:buFont typeface="Arial" charset="0"/>
              <a:buChar char="»"/>
              <a:defRPr sz="2000">
                <a:solidFill>
                  <a:schemeClr val="tx1"/>
                </a:solidFill>
                <a:latin typeface="Calibri" pitchFamily="34" charset="0"/>
                <a:ea typeface="Arial" charset="0"/>
                <a:cs typeface="Arial" charset="0"/>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Arial" charset="0"/>
                <a:cs typeface="Arial" charset="0"/>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Arial" charset="0"/>
                <a:cs typeface="Arial" charset="0"/>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Arial" charset="0"/>
                <a:cs typeface="Arial" charset="0"/>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Arial" charset="0"/>
                <a:cs typeface="Arial" charset="0"/>
              </a:defRPr>
            </a:lvl9pPr>
          </a:lstStyle>
          <a:p>
            <a:pPr algn="just" eaLnBrk="1" fontAlgn="base" hangingPunct="1">
              <a:spcBef>
                <a:spcPct val="0"/>
              </a:spcBef>
              <a:spcAft>
                <a:spcPct val="0"/>
              </a:spcAft>
              <a:buFontTx/>
              <a:buNone/>
            </a:pPr>
            <a:r>
              <a:rPr lang="en-US" altLang="en-US" sz="1400">
                <a:solidFill>
                  <a:srgbClr val="000000"/>
                </a:solidFill>
                <a:latin typeface="Calibri" pitchFamily="34" charset="0"/>
              </a:rPr>
              <a:t>Patients admitted directly from the ED do </a:t>
            </a:r>
            <a:r>
              <a:rPr lang="en-US" altLang="en-US" sz="1400" u="sng">
                <a:solidFill>
                  <a:srgbClr val="000000"/>
                </a:solidFill>
                <a:latin typeface="Calibri" pitchFamily="34" charset="0"/>
              </a:rPr>
              <a:t>not</a:t>
            </a:r>
            <a:r>
              <a:rPr lang="en-US" altLang="en-US" sz="1400">
                <a:solidFill>
                  <a:srgbClr val="000000"/>
                </a:solidFill>
                <a:latin typeface="Calibri" pitchFamily="34" charset="0"/>
              </a:rPr>
              <a:t> have a record in the </a:t>
            </a:r>
            <a:r>
              <a:rPr lang="en-US" altLang="en-US" sz="1400" u="sng">
                <a:solidFill>
                  <a:srgbClr val="000000"/>
                </a:solidFill>
                <a:latin typeface="Calibri" pitchFamily="34" charset="0"/>
              </a:rPr>
              <a:t>ED Visit data</a:t>
            </a:r>
            <a:r>
              <a:rPr lang="en-US" altLang="en-US" sz="1400">
                <a:solidFill>
                  <a:srgbClr val="000000"/>
                </a:solidFill>
                <a:latin typeface="Calibri" pitchFamily="34" charset="0"/>
              </a:rPr>
              <a:t>.  Services associated with their ED visit are rolled into their </a:t>
            </a:r>
            <a:r>
              <a:rPr lang="en-US" altLang="en-US" sz="1400" u="sng">
                <a:solidFill>
                  <a:srgbClr val="000000"/>
                </a:solidFill>
                <a:latin typeface="Calibri" pitchFamily="34" charset="0"/>
              </a:rPr>
              <a:t>inpatient hospital discharge data </a:t>
            </a:r>
            <a:r>
              <a:rPr lang="en-US" altLang="en-US" sz="1400">
                <a:solidFill>
                  <a:srgbClr val="000000"/>
                </a:solidFill>
                <a:latin typeface="Calibri" pitchFamily="34" charset="0"/>
              </a:rPr>
              <a:t>(</a:t>
            </a:r>
            <a:r>
              <a:rPr lang="en-US" altLang="en-US" sz="1400" b="1">
                <a:solidFill>
                  <a:srgbClr val="000000"/>
                </a:solidFill>
                <a:latin typeface="Calibri" pitchFamily="34" charset="0"/>
              </a:rPr>
              <a:t>HDD</a:t>
            </a:r>
            <a:r>
              <a:rPr lang="en-US" altLang="en-US" sz="1400">
                <a:solidFill>
                  <a:srgbClr val="000000"/>
                </a:solidFill>
                <a:latin typeface="Calibri" pitchFamily="34" charset="0"/>
              </a:rPr>
              <a:t>).  If you need to include these patients in an ED volume count or determine what proportion of ED patients contribute to inpatient discharge volume, here are the methods you can use.</a:t>
            </a:r>
          </a:p>
        </p:txBody>
      </p:sp>
      <p:pic>
        <p:nvPicPr>
          <p:cNvPr id="133124" name="Picture 5" descr="http://mylocalhealthguide.com/wp-content/uploads/2008/12/emergency-room.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72400" y="25400"/>
            <a:ext cx="1133475"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6" name="Table 5"/>
          <p:cNvGraphicFramePr>
            <a:graphicFrameLocks noGrp="1"/>
          </p:cNvGraphicFramePr>
          <p:nvPr/>
        </p:nvGraphicFramePr>
        <p:xfrm>
          <a:off x="0" y="2365375"/>
          <a:ext cx="4757738" cy="1011237"/>
        </p:xfrm>
        <a:graphic>
          <a:graphicData uri="http://schemas.openxmlformats.org/drawingml/2006/table">
            <a:tbl>
              <a:tblPr>
                <a:tableStyleId>{5C22544A-7EE6-4342-B048-85BDC9FD1C3A}</a:tableStyleId>
              </a:tblPr>
              <a:tblGrid>
                <a:gridCol w="951548"/>
                <a:gridCol w="3806190"/>
              </a:tblGrid>
              <a:tr h="236166">
                <a:tc>
                  <a:txBody>
                    <a:bodyPr/>
                    <a:lstStyle/>
                    <a:p>
                      <a:pPr marL="0" marR="0" algn="ctr">
                        <a:lnSpc>
                          <a:spcPct val="130000"/>
                        </a:lnSpc>
                        <a:spcBef>
                          <a:spcPts val="300"/>
                        </a:spcBef>
                        <a:spcAft>
                          <a:spcPts val="300"/>
                        </a:spcAft>
                        <a:tabLst>
                          <a:tab pos="0" algn="l"/>
                        </a:tabLst>
                      </a:pPr>
                      <a:r>
                        <a:rPr lang="en-US" sz="1000" b="1" u="sng" dirty="0">
                          <a:effectLst/>
                        </a:rPr>
                        <a:t>ED Flag Code</a:t>
                      </a:r>
                      <a:endParaRPr lang="en-US" sz="1000" b="1" u="sng" dirty="0">
                        <a:effectLst/>
                        <a:latin typeface="Arial"/>
                        <a:ea typeface="Times New Roman"/>
                        <a:cs typeface="Times New Roman"/>
                      </a:endParaRPr>
                    </a:p>
                  </a:txBody>
                  <a:tcPr marL="68580" marR="68580" marT="0" marB="0"/>
                </a:tc>
                <a:tc>
                  <a:txBody>
                    <a:bodyPr/>
                    <a:lstStyle/>
                    <a:p>
                      <a:pPr marL="0" marR="0">
                        <a:lnSpc>
                          <a:spcPct val="130000"/>
                        </a:lnSpc>
                        <a:spcBef>
                          <a:spcPts val="300"/>
                        </a:spcBef>
                        <a:spcAft>
                          <a:spcPts val="300"/>
                        </a:spcAft>
                        <a:tabLst>
                          <a:tab pos="0" algn="l"/>
                        </a:tabLst>
                      </a:pPr>
                      <a:r>
                        <a:rPr lang="en-US" sz="1000" b="1" u="sng" dirty="0">
                          <a:effectLst/>
                        </a:rPr>
                        <a:t>Admitted ED Patient </a:t>
                      </a:r>
                      <a:r>
                        <a:rPr lang="en-US" sz="1000" b="1" u="sng" dirty="0" smtClean="0">
                          <a:effectLst/>
                        </a:rPr>
                        <a:t>Status Definition</a:t>
                      </a:r>
                      <a:endParaRPr lang="en-US" sz="1000" b="1" u="sng" dirty="0">
                        <a:effectLst/>
                        <a:latin typeface="Arial"/>
                        <a:ea typeface="Times New Roman"/>
                        <a:cs typeface="Times New Roman"/>
                      </a:endParaRPr>
                    </a:p>
                  </a:txBody>
                  <a:tcPr marL="68580" marR="68580" marT="0" marB="0"/>
                </a:tc>
              </a:tr>
              <a:tr h="258357">
                <a:tc>
                  <a:txBody>
                    <a:bodyPr/>
                    <a:lstStyle/>
                    <a:p>
                      <a:pPr marL="0" marR="0" algn="ctr">
                        <a:lnSpc>
                          <a:spcPct val="130000"/>
                        </a:lnSpc>
                        <a:spcBef>
                          <a:spcPts val="300"/>
                        </a:spcBef>
                        <a:spcAft>
                          <a:spcPts val="300"/>
                        </a:spcAft>
                        <a:tabLst>
                          <a:tab pos="0" algn="l"/>
                        </a:tabLst>
                      </a:pPr>
                      <a:r>
                        <a:rPr lang="en-US" sz="1000">
                          <a:effectLst/>
                        </a:rPr>
                        <a:t>0</a:t>
                      </a:r>
                      <a:endParaRPr lang="en-US" sz="1000">
                        <a:effectLst/>
                        <a:latin typeface="Arial"/>
                        <a:ea typeface="Times New Roman"/>
                        <a:cs typeface="Times New Roman"/>
                      </a:endParaRPr>
                    </a:p>
                  </a:txBody>
                  <a:tcPr marL="68580" marR="68580" marT="0" marB="0"/>
                </a:tc>
                <a:tc>
                  <a:txBody>
                    <a:bodyPr/>
                    <a:lstStyle/>
                    <a:p>
                      <a:pPr marL="0" marR="0">
                        <a:lnSpc>
                          <a:spcPct val="130000"/>
                        </a:lnSpc>
                        <a:spcBef>
                          <a:spcPts val="300"/>
                        </a:spcBef>
                        <a:spcAft>
                          <a:spcPts val="300"/>
                        </a:spcAft>
                        <a:tabLst>
                          <a:tab pos="0" algn="l"/>
                        </a:tabLst>
                      </a:pPr>
                      <a:r>
                        <a:rPr lang="en-US" sz="1000" dirty="0">
                          <a:effectLst/>
                        </a:rPr>
                        <a:t>Not admitted from the ED, no ED visit reflected in this record</a:t>
                      </a:r>
                      <a:endParaRPr lang="en-US" sz="1000" dirty="0">
                        <a:effectLst/>
                        <a:latin typeface="Arial"/>
                        <a:ea typeface="Times New Roman"/>
                        <a:cs typeface="Times New Roman"/>
                      </a:endParaRPr>
                    </a:p>
                  </a:txBody>
                  <a:tcPr marL="68580" marR="68580" marT="0" marB="0"/>
                </a:tc>
              </a:tr>
              <a:tr h="258357">
                <a:tc>
                  <a:txBody>
                    <a:bodyPr/>
                    <a:lstStyle/>
                    <a:p>
                      <a:pPr marL="0" marR="0" algn="ctr">
                        <a:lnSpc>
                          <a:spcPct val="130000"/>
                        </a:lnSpc>
                        <a:spcBef>
                          <a:spcPts val="300"/>
                        </a:spcBef>
                        <a:spcAft>
                          <a:spcPts val="300"/>
                        </a:spcAft>
                        <a:tabLst>
                          <a:tab pos="0" algn="l"/>
                        </a:tabLst>
                      </a:pPr>
                      <a:r>
                        <a:rPr lang="en-US" sz="1000" dirty="0" smtClean="0">
                          <a:effectLst/>
                        </a:rPr>
                        <a:t>1*</a:t>
                      </a:r>
                      <a:endParaRPr lang="en-US" sz="1000" dirty="0">
                        <a:effectLst/>
                        <a:latin typeface="Arial"/>
                        <a:ea typeface="Times New Roman"/>
                        <a:cs typeface="Times New Roman"/>
                      </a:endParaRPr>
                    </a:p>
                  </a:txBody>
                  <a:tcPr marL="68580" marR="68580" marT="0" marB="0"/>
                </a:tc>
                <a:tc>
                  <a:txBody>
                    <a:bodyPr/>
                    <a:lstStyle/>
                    <a:p>
                      <a:pPr marL="0" marR="0">
                        <a:lnSpc>
                          <a:spcPct val="130000"/>
                        </a:lnSpc>
                        <a:spcBef>
                          <a:spcPts val="300"/>
                        </a:spcBef>
                        <a:spcAft>
                          <a:spcPts val="300"/>
                        </a:spcAft>
                        <a:tabLst>
                          <a:tab pos="0" algn="l"/>
                        </a:tabLst>
                      </a:pPr>
                      <a:r>
                        <a:rPr lang="en-US" sz="1000">
                          <a:effectLst/>
                        </a:rPr>
                        <a:t>Not admitted from the ED, but ED visit(s) reflected in this record</a:t>
                      </a:r>
                      <a:endParaRPr lang="en-US" sz="1000">
                        <a:effectLst/>
                        <a:latin typeface="Arial"/>
                        <a:ea typeface="Times New Roman"/>
                        <a:cs typeface="Times New Roman"/>
                      </a:endParaRPr>
                    </a:p>
                  </a:txBody>
                  <a:tcPr marL="68580" marR="68580" marT="0" marB="0"/>
                </a:tc>
              </a:tr>
              <a:tr h="258357">
                <a:tc>
                  <a:txBody>
                    <a:bodyPr/>
                    <a:lstStyle/>
                    <a:p>
                      <a:pPr marL="0" marR="0" algn="ctr">
                        <a:lnSpc>
                          <a:spcPct val="130000"/>
                        </a:lnSpc>
                        <a:spcBef>
                          <a:spcPts val="300"/>
                        </a:spcBef>
                        <a:spcAft>
                          <a:spcPts val="300"/>
                        </a:spcAft>
                        <a:tabLst>
                          <a:tab pos="0" algn="l"/>
                        </a:tabLst>
                      </a:pPr>
                      <a:r>
                        <a:rPr lang="en-US" sz="1100" b="1" dirty="0">
                          <a:solidFill>
                            <a:srgbClr val="FF0000"/>
                          </a:solidFill>
                          <a:effectLst/>
                        </a:rPr>
                        <a:t>2</a:t>
                      </a:r>
                      <a:endParaRPr lang="en-US" sz="1100" b="1" dirty="0">
                        <a:solidFill>
                          <a:srgbClr val="FF0000"/>
                        </a:solidFill>
                        <a:effectLst/>
                        <a:latin typeface="Arial"/>
                        <a:ea typeface="Times New Roman"/>
                        <a:cs typeface="Times New Roman"/>
                      </a:endParaRPr>
                    </a:p>
                  </a:txBody>
                  <a:tcPr marL="68580" marR="68580" marT="0" marB="0"/>
                </a:tc>
                <a:tc>
                  <a:txBody>
                    <a:bodyPr/>
                    <a:lstStyle/>
                    <a:p>
                      <a:pPr marL="0" marR="0">
                        <a:lnSpc>
                          <a:spcPct val="130000"/>
                        </a:lnSpc>
                        <a:spcBef>
                          <a:spcPts val="300"/>
                        </a:spcBef>
                        <a:spcAft>
                          <a:spcPts val="300"/>
                        </a:spcAft>
                        <a:tabLst>
                          <a:tab pos="0" algn="l"/>
                        </a:tabLst>
                      </a:pPr>
                      <a:r>
                        <a:rPr lang="en-US" sz="1100" b="1" dirty="0">
                          <a:solidFill>
                            <a:srgbClr val="FF0000"/>
                          </a:solidFill>
                          <a:effectLst/>
                        </a:rPr>
                        <a:t>Admitted from the ED</a:t>
                      </a:r>
                      <a:endParaRPr lang="en-US" sz="1100" b="1" dirty="0">
                        <a:solidFill>
                          <a:srgbClr val="FF0000"/>
                        </a:solidFill>
                        <a:effectLst/>
                        <a:latin typeface="Arial"/>
                        <a:ea typeface="Times New Roman"/>
                        <a:cs typeface="Times New Roman"/>
                      </a:endParaRPr>
                    </a:p>
                  </a:txBody>
                  <a:tcPr marL="68580" marR="68580" marT="0" marB="0"/>
                </a:tc>
              </a:tr>
            </a:tbl>
          </a:graphicData>
        </a:graphic>
      </p:graphicFrame>
      <p:sp>
        <p:nvSpPr>
          <p:cNvPr id="133142" name="TextBox 6"/>
          <p:cNvSpPr txBox="1">
            <a:spLocks noChangeArrowheads="1"/>
          </p:cNvSpPr>
          <p:nvPr/>
        </p:nvSpPr>
        <p:spPr bwMode="auto">
          <a:xfrm>
            <a:off x="388938" y="1731963"/>
            <a:ext cx="7608887" cy="430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ctr" defTabSz="457200" eaLnBrk="0" hangingPunct="0">
              <a:spcBef>
                <a:spcPct val="20000"/>
              </a:spcBef>
              <a:buFont typeface="Arial" charset="0"/>
              <a:defRPr sz="2000">
                <a:solidFill>
                  <a:schemeClr val="tx1"/>
                </a:solidFill>
                <a:latin typeface="Arial" charset="0"/>
                <a:ea typeface="ＭＳ Ｐゴシック" pitchFamily="34" charset="-128"/>
                <a:cs typeface="ＭＳ Ｐゴシック" pitchFamily="34" charset="-128"/>
              </a:defRPr>
            </a:lvl1pPr>
            <a:lvl2pPr marL="742950" indent="-285750" defTabSz="457200" eaLnBrk="0" hangingPunct="0">
              <a:spcBef>
                <a:spcPct val="20000"/>
              </a:spcBef>
              <a:buFont typeface="Wingdings" pitchFamily="2" charset="2"/>
              <a:defRPr sz="2400">
                <a:solidFill>
                  <a:schemeClr val="tx1"/>
                </a:solidFill>
                <a:latin typeface="Arial" charset="0"/>
                <a:ea typeface="ＭＳ Ｐゴシック" pitchFamily="34" charset="-128"/>
                <a:cs typeface="Arial" charset="0"/>
              </a:defRPr>
            </a:lvl2pPr>
            <a:lvl3pPr marL="1143000" indent="-228600" defTabSz="457200" eaLnBrk="0" hangingPunct="0">
              <a:spcBef>
                <a:spcPct val="20000"/>
              </a:spcBef>
              <a:buFont typeface="Arial" charset="0"/>
              <a:buChar char="•"/>
              <a:defRPr sz="2400">
                <a:solidFill>
                  <a:schemeClr val="tx1"/>
                </a:solidFill>
                <a:latin typeface="Calibri" pitchFamily="34" charset="0"/>
                <a:ea typeface="Arial" charset="0"/>
                <a:cs typeface="Arial" charset="0"/>
              </a:defRPr>
            </a:lvl3pPr>
            <a:lvl4pPr marL="1600200" indent="-228600" defTabSz="457200" eaLnBrk="0" hangingPunct="0">
              <a:spcBef>
                <a:spcPct val="20000"/>
              </a:spcBef>
              <a:buFont typeface="Arial" charset="0"/>
              <a:buChar char="–"/>
              <a:defRPr sz="2000">
                <a:solidFill>
                  <a:schemeClr val="tx1"/>
                </a:solidFill>
                <a:latin typeface="Calibri" pitchFamily="34" charset="0"/>
                <a:ea typeface="Arial" charset="0"/>
                <a:cs typeface="Arial" charset="0"/>
              </a:defRPr>
            </a:lvl4pPr>
            <a:lvl5pPr marL="2057400" indent="-228600" defTabSz="457200" eaLnBrk="0" hangingPunct="0">
              <a:spcBef>
                <a:spcPct val="20000"/>
              </a:spcBef>
              <a:buFont typeface="Arial" charset="0"/>
              <a:buChar char="»"/>
              <a:defRPr sz="2000">
                <a:solidFill>
                  <a:schemeClr val="tx1"/>
                </a:solidFill>
                <a:latin typeface="Calibri" pitchFamily="34" charset="0"/>
                <a:ea typeface="Arial" charset="0"/>
                <a:cs typeface="Arial" charset="0"/>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Arial" charset="0"/>
                <a:cs typeface="Arial" charset="0"/>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Arial" charset="0"/>
                <a:cs typeface="Arial" charset="0"/>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Arial" charset="0"/>
                <a:cs typeface="Arial" charset="0"/>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Arial" charset="0"/>
                <a:cs typeface="Arial" charset="0"/>
              </a:defRPr>
            </a:lvl9pPr>
          </a:lstStyle>
          <a:p>
            <a:pPr algn="l" eaLnBrk="1" fontAlgn="base" hangingPunct="1">
              <a:spcBef>
                <a:spcPct val="0"/>
              </a:spcBef>
              <a:spcAft>
                <a:spcPct val="0"/>
              </a:spcAft>
              <a:buFontTx/>
              <a:buNone/>
            </a:pPr>
            <a:r>
              <a:rPr lang="en-US" altLang="en-US" sz="2200" u="sng">
                <a:solidFill>
                  <a:srgbClr val="0070C0"/>
                </a:solidFill>
                <a:latin typeface="Calibri" pitchFamily="34" charset="0"/>
                <a:cs typeface="Arial" charset="0"/>
              </a:rPr>
              <a:t>HDD contains an </a:t>
            </a:r>
            <a:r>
              <a:rPr lang="en-US" altLang="en-US" sz="2200" b="1" u="sng">
                <a:solidFill>
                  <a:srgbClr val="0070C0"/>
                </a:solidFill>
                <a:latin typeface="Calibri" pitchFamily="34" charset="0"/>
                <a:cs typeface="Arial" charset="0"/>
              </a:rPr>
              <a:t>ED Flag Code </a:t>
            </a:r>
            <a:r>
              <a:rPr lang="en-US" altLang="en-US" sz="2200" u="sng">
                <a:solidFill>
                  <a:srgbClr val="0070C0"/>
                </a:solidFill>
                <a:latin typeface="Calibri" pitchFamily="34" charset="0"/>
                <a:cs typeface="Arial" charset="0"/>
              </a:rPr>
              <a:t>with the following coding options:</a:t>
            </a:r>
          </a:p>
        </p:txBody>
      </p:sp>
      <p:graphicFrame>
        <p:nvGraphicFramePr>
          <p:cNvPr id="9" name="Diagram 8"/>
          <p:cNvGraphicFramePr/>
          <p:nvPr/>
        </p:nvGraphicFramePr>
        <p:xfrm>
          <a:off x="4934152" y="2387939"/>
          <a:ext cx="2986391" cy="104086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133144" name="Picture 7" descr="http://www.google.com/url?sa=i&amp;source=images&amp;cd=&amp;docid=dILm2u2Zm0HlgM&amp;tbnid=FHy4p59pOk8I_M&amp;ved=0CAUQjBw&amp;url=http%3A%2F%2Ficonizer.net%2Ffiles%2FPlastic_XP%2Forig%2Ffilter_data.png&amp;ei=KxT2U63wGZLmsASh_oLgAg&amp;psig=AFQjCNGro0YGwsLILaj7pEpLL_uXjZfGcA&amp;ust=1408722347513481"/>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8032750" y="2532063"/>
            <a:ext cx="725488" cy="725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Box 9"/>
          <p:cNvSpPr txBox="1"/>
          <p:nvPr/>
        </p:nvSpPr>
        <p:spPr>
          <a:xfrm>
            <a:off x="5929313" y="2027238"/>
            <a:ext cx="1352550" cy="461962"/>
          </a:xfrm>
          <a:prstGeom prst="rect">
            <a:avLst/>
          </a:prstGeom>
          <a:noFill/>
        </p:spPr>
        <p:txBody>
          <a:bodyPr wrap="none">
            <a:spAutoFit/>
          </a:bodyPr>
          <a:lstStyle/>
          <a:p>
            <a:pPr defTabSz="457200" fontAlgn="base">
              <a:spcBef>
                <a:spcPct val="0"/>
              </a:spcBef>
              <a:spcAft>
                <a:spcPct val="0"/>
              </a:spcAft>
              <a:defRPr/>
            </a:pPr>
            <a:r>
              <a:rPr lang="en-US" sz="2400" b="1" dirty="0">
                <a:solidFill>
                  <a:srgbClr val="0070C0"/>
                </a:solidFill>
                <a:effectLst>
                  <a:outerShdw blurRad="38100" dist="38100" dir="2700000" algn="tl">
                    <a:srgbClr val="000000">
                      <a:alpha val="43137"/>
                    </a:srgbClr>
                  </a:outerShdw>
                </a:effectLst>
                <a:ea typeface="ＭＳ Ｐゴシック" pitchFamily="34" charset="-128"/>
                <a:cs typeface="Arial" charset="0"/>
              </a:rPr>
              <a:t>METHOD</a:t>
            </a:r>
          </a:p>
        </p:txBody>
      </p:sp>
      <p:sp>
        <p:nvSpPr>
          <p:cNvPr id="133146" name="TextBox 3"/>
          <p:cNvSpPr txBox="1">
            <a:spLocks noChangeArrowheads="1"/>
          </p:cNvSpPr>
          <p:nvPr/>
        </p:nvSpPr>
        <p:spPr bwMode="auto">
          <a:xfrm>
            <a:off x="7880350" y="2155825"/>
            <a:ext cx="9207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defTabSz="457200" eaLnBrk="0" hangingPunct="0">
              <a:spcBef>
                <a:spcPct val="20000"/>
              </a:spcBef>
              <a:buFont typeface="Arial" charset="0"/>
              <a:defRPr sz="2000">
                <a:solidFill>
                  <a:schemeClr val="tx1"/>
                </a:solidFill>
                <a:latin typeface="Arial" charset="0"/>
                <a:ea typeface="ＭＳ Ｐゴシック" pitchFamily="34" charset="-128"/>
                <a:cs typeface="ＭＳ Ｐゴシック" pitchFamily="34" charset="-128"/>
              </a:defRPr>
            </a:lvl1pPr>
            <a:lvl2pPr marL="742950" indent="-285750" defTabSz="457200" eaLnBrk="0" hangingPunct="0">
              <a:spcBef>
                <a:spcPct val="20000"/>
              </a:spcBef>
              <a:buFont typeface="Wingdings" pitchFamily="2" charset="2"/>
              <a:defRPr sz="2400">
                <a:solidFill>
                  <a:schemeClr val="tx1"/>
                </a:solidFill>
                <a:latin typeface="Arial" charset="0"/>
                <a:ea typeface="ＭＳ Ｐゴシック" pitchFamily="34" charset="-128"/>
                <a:cs typeface="Arial" charset="0"/>
              </a:defRPr>
            </a:lvl2pPr>
            <a:lvl3pPr marL="1143000" indent="-228600" defTabSz="457200" eaLnBrk="0" hangingPunct="0">
              <a:spcBef>
                <a:spcPct val="20000"/>
              </a:spcBef>
              <a:buFont typeface="Arial" charset="0"/>
              <a:buChar char="•"/>
              <a:defRPr sz="2400">
                <a:solidFill>
                  <a:schemeClr val="tx1"/>
                </a:solidFill>
                <a:latin typeface="Calibri" pitchFamily="34" charset="0"/>
                <a:ea typeface="Arial" charset="0"/>
                <a:cs typeface="Arial" charset="0"/>
              </a:defRPr>
            </a:lvl3pPr>
            <a:lvl4pPr marL="1600200" indent="-228600" defTabSz="457200" eaLnBrk="0" hangingPunct="0">
              <a:spcBef>
                <a:spcPct val="20000"/>
              </a:spcBef>
              <a:buFont typeface="Arial" charset="0"/>
              <a:buChar char="–"/>
              <a:defRPr sz="2000">
                <a:solidFill>
                  <a:schemeClr val="tx1"/>
                </a:solidFill>
                <a:latin typeface="Calibri" pitchFamily="34" charset="0"/>
                <a:ea typeface="Arial" charset="0"/>
                <a:cs typeface="Arial" charset="0"/>
              </a:defRPr>
            </a:lvl4pPr>
            <a:lvl5pPr marL="2057400" indent="-228600" defTabSz="457200" eaLnBrk="0" hangingPunct="0">
              <a:spcBef>
                <a:spcPct val="20000"/>
              </a:spcBef>
              <a:buFont typeface="Arial" charset="0"/>
              <a:buChar char="»"/>
              <a:defRPr sz="2000">
                <a:solidFill>
                  <a:schemeClr val="tx1"/>
                </a:solidFill>
                <a:latin typeface="Calibri" pitchFamily="34" charset="0"/>
                <a:ea typeface="Arial" charset="0"/>
                <a:cs typeface="Arial" charset="0"/>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Arial" charset="0"/>
                <a:cs typeface="Arial" charset="0"/>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Arial" charset="0"/>
                <a:cs typeface="Arial" charset="0"/>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Arial" charset="0"/>
                <a:cs typeface="Arial" charset="0"/>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Arial" charset="0"/>
                <a:cs typeface="Arial" charset="0"/>
              </a:defRPr>
            </a:lvl9pPr>
          </a:lstStyle>
          <a:p>
            <a:pPr algn="l" eaLnBrk="1" fontAlgn="base" hangingPunct="1">
              <a:spcBef>
                <a:spcPct val="0"/>
              </a:spcBef>
              <a:spcAft>
                <a:spcPct val="0"/>
              </a:spcAft>
              <a:buFontTx/>
              <a:buNone/>
            </a:pPr>
            <a:r>
              <a:rPr lang="en-US" altLang="en-US" sz="1200" b="1">
                <a:solidFill>
                  <a:srgbClr val="0070C0"/>
                </a:solidFill>
                <a:latin typeface="Calibri" pitchFamily="34" charset="0"/>
                <a:cs typeface="Arial" charset="0"/>
              </a:rPr>
              <a:t>Filter by ED Flag Code 2</a:t>
            </a:r>
          </a:p>
        </p:txBody>
      </p:sp>
      <p:sp>
        <p:nvSpPr>
          <p:cNvPr id="18" name="TextBox 17"/>
          <p:cNvSpPr txBox="1"/>
          <p:nvPr/>
        </p:nvSpPr>
        <p:spPr>
          <a:xfrm>
            <a:off x="3209925" y="1390650"/>
            <a:ext cx="1830388" cy="461963"/>
          </a:xfrm>
          <a:prstGeom prst="rect">
            <a:avLst/>
          </a:prstGeom>
          <a:noFill/>
        </p:spPr>
        <p:txBody>
          <a:bodyPr wrap="none">
            <a:spAutoFit/>
          </a:bodyPr>
          <a:lstStyle/>
          <a:p>
            <a:pPr defTabSz="457200" fontAlgn="base">
              <a:spcBef>
                <a:spcPct val="0"/>
              </a:spcBef>
              <a:spcAft>
                <a:spcPct val="0"/>
              </a:spcAft>
              <a:defRPr/>
            </a:pPr>
            <a:r>
              <a:rPr lang="en-US" sz="2400" b="1" u="sng" dirty="0">
                <a:solidFill>
                  <a:srgbClr val="0070C0"/>
                </a:solidFill>
                <a:effectLst>
                  <a:outerShdw blurRad="38100" dist="38100" dir="2700000" algn="tl">
                    <a:srgbClr val="000000">
                      <a:alpha val="43137"/>
                    </a:srgbClr>
                  </a:outerShdw>
                </a:effectLst>
                <a:ea typeface="ＭＳ Ｐゴシック" pitchFamily="34" charset="-128"/>
                <a:cs typeface="Arial" charset="0"/>
              </a:rPr>
              <a:t>ED Flag Code</a:t>
            </a:r>
          </a:p>
        </p:txBody>
      </p:sp>
      <p:sp>
        <p:nvSpPr>
          <p:cNvPr id="133148" name="Rectangle 1"/>
          <p:cNvSpPr>
            <a:spLocks noChangeArrowheads="1"/>
          </p:cNvSpPr>
          <p:nvPr/>
        </p:nvSpPr>
        <p:spPr bwMode="auto">
          <a:xfrm>
            <a:off x="276225" y="5145088"/>
            <a:ext cx="84582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defTabSz="457200" eaLnBrk="0" hangingPunct="0">
              <a:spcBef>
                <a:spcPct val="20000"/>
              </a:spcBef>
              <a:buFont typeface="Arial" charset="0"/>
              <a:defRPr sz="2000">
                <a:solidFill>
                  <a:schemeClr val="tx1"/>
                </a:solidFill>
                <a:latin typeface="Arial" charset="0"/>
                <a:ea typeface="ＭＳ Ｐゴシック" pitchFamily="34" charset="-128"/>
                <a:cs typeface="ＭＳ Ｐゴシック" pitchFamily="34" charset="-128"/>
              </a:defRPr>
            </a:lvl1pPr>
            <a:lvl2pPr marL="742950" indent="-285750" defTabSz="457200" eaLnBrk="0" hangingPunct="0">
              <a:spcBef>
                <a:spcPct val="20000"/>
              </a:spcBef>
              <a:buFont typeface="Wingdings" pitchFamily="2" charset="2"/>
              <a:defRPr sz="2400">
                <a:solidFill>
                  <a:schemeClr val="tx1"/>
                </a:solidFill>
                <a:latin typeface="Arial" charset="0"/>
                <a:ea typeface="ＭＳ Ｐゴシック" pitchFamily="34" charset="-128"/>
                <a:cs typeface="Arial" charset="0"/>
              </a:defRPr>
            </a:lvl2pPr>
            <a:lvl3pPr marL="1143000" indent="-228600" defTabSz="457200" eaLnBrk="0" hangingPunct="0">
              <a:spcBef>
                <a:spcPct val="20000"/>
              </a:spcBef>
              <a:buFont typeface="Arial" charset="0"/>
              <a:buChar char="•"/>
              <a:defRPr sz="2400">
                <a:solidFill>
                  <a:schemeClr val="tx1"/>
                </a:solidFill>
                <a:latin typeface="Calibri" pitchFamily="34" charset="0"/>
                <a:ea typeface="Arial" charset="0"/>
                <a:cs typeface="Arial" charset="0"/>
              </a:defRPr>
            </a:lvl3pPr>
            <a:lvl4pPr marL="1600200" indent="-228600" defTabSz="457200" eaLnBrk="0" hangingPunct="0">
              <a:spcBef>
                <a:spcPct val="20000"/>
              </a:spcBef>
              <a:buFont typeface="Arial" charset="0"/>
              <a:buChar char="–"/>
              <a:defRPr sz="2000">
                <a:solidFill>
                  <a:schemeClr val="tx1"/>
                </a:solidFill>
                <a:latin typeface="Calibri" pitchFamily="34" charset="0"/>
                <a:ea typeface="Arial" charset="0"/>
                <a:cs typeface="Arial" charset="0"/>
              </a:defRPr>
            </a:lvl4pPr>
            <a:lvl5pPr marL="2057400" indent="-228600" defTabSz="457200" eaLnBrk="0" hangingPunct="0">
              <a:spcBef>
                <a:spcPct val="20000"/>
              </a:spcBef>
              <a:buFont typeface="Arial" charset="0"/>
              <a:buChar char="»"/>
              <a:defRPr sz="2000">
                <a:solidFill>
                  <a:schemeClr val="tx1"/>
                </a:solidFill>
                <a:latin typeface="Calibri" pitchFamily="34" charset="0"/>
                <a:ea typeface="Arial" charset="0"/>
                <a:cs typeface="Arial" charset="0"/>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Arial" charset="0"/>
                <a:cs typeface="Arial" charset="0"/>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Arial" charset="0"/>
                <a:cs typeface="Arial" charset="0"/>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Arial" charset="0"/>
                <a:cs typeface="Arial" charset="0"/>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Arial" charset="0"/>
                <a:cs typeface="Arial" charset="0"/>
              </a:defRPr>
            </a:lvl9pPr>
          </a:lstStyle>
          <a:p>
            <a:pPr algn="l" eaLnBrk="1" fontAlgn="base" hangingPunct="1">
              <a:spcBef>
                <a:spcPct val="0"/>
              </a:spcBef>
              <a:spcAft>
                <a:spcPct val="0"/>
              </a:spcAft>
              <a:buFontTx/>
              <a:buNone/>
            </a:pPr>
            <a:r>
              <a:rPr lang="en-US" altLang="en-US" sz="1200">
                <a:solidFill>
                  <a:srgbClr val="000000"/>
                </a:solidFill>
                <a:latin typeface="Calibri" pitchFamily="34" charset="0"/>
              </a:rPr>
              <a:t>* </a:t>
            </a:r>
            <a:r>
              <a:rPr lang="en-US" altLang="en-US" sz="1200" u="sng">
                <a:solidFill>
                  <a:srgbClr val="000000"/>
                </a:solidFill>
                <a:latin typeface="Calibri" pitchFamily="34" charset="0"/>
              </a:rPr>
              <a:t>Note</a:t>
            </a:r>
            <a:r>
              <a:rPr lang="en-US" altLang="en-US" sz="1200">
                <a:solidFill>
                  <a:srgbClr val="000000"/>
                </a:solidFill>
                <a:latin typeface="Calibri" pitchFamily="34" charset="0"/>
              </a:rPr>
              <a:t>: Code 1 is for patients not admitted as an inpatient directly from the ED, but a recent ED visit is included in</a:t>
            </a:r>
          </a:p>
          <a:p>
            <a:pPr algn="l" eaLnBrk="1" fontAlgn="base" hangingPunct="1">
              <a:spcBef>
                <a:spcPct val="0"/>
              </a:spcBef>
              <a:spcAft>
                <a:spcPct val="0"/>
              </a:spcAft>
              <a:buFontTx/>
              <a:buNone/>
            </a:pPr>
            <a:r>
              <a:rPr lang="en-US" altLang="en-US" sz="1200">
                <a:solidFill>
                  <a:srgbClr val="000000"/>
                </a:solidFill>
                <a:latin typeface="Calibri" pitchFamily="34" charset="0"/>
              </a:rPr>
              <a:t>   this record because of “payment window” rules.</a:t>
            </a:r>
          </a:p>
        </p:txBody>
      </p:sp>
      <p:sp>
        <p:nvSpPr>
          <p:cNvPr id="133149" name="TextBox 3"/>
          <p:cNvSpPr txBox="1">
            <a:spLocks noChangeArrowheads="1"/>
          </p:cNvSpPr>
          <p:nvPr/>
        </p:nvSpPr>
        <p:spPr bwMode="auto">
          <a:xfrm>
            <a:off x="742950" y="3819525"/>
            <a:ext cx="758190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defTabSz="457200" eaLnBrk="0" hangingPunct="0">
              <a:spcBef>
                <a:spcPct val="20000"/>
              </a:spcBef>
              <a:buFont typeface="Arial" charset="0"/>
              <a:defRPr sz="2000">
                <a:solidFill>
                  <a:schemeClr val="tx1"/>
                </a:solidFill>
                <a:latin typeface="Arial" charset="0"/>
                <a:ea typeface="ＭＳ Ｐゴシック" pitchFamily="34" charset="-128"/>
                <a:cs typeface="ＭＳ Ｐゴシック" pitchFamily="34" charset="-128"/>
              </a:defRPr>
            </a:lvl1pPr>
            <a:lvl2pPr marL="742950" indent="-285750" defTabSz="457200" eaLnBrk="0" hangingPunct="0">
              <a:spcBef>
                <a:spcPct val="20000"/>
              </a:spcBef>
              <a:buFont typeface="Wingdings" pitchFamily="2" charset="2"/>
              <a:defRPr sz="2400">
                <a:solidFill>
                  <a:schemeClr val="tx1"/>
                </a:solidFill>
                <a:latin typeface="Arial" charset="0"/>
                <a:ea typeface="ＭＳ Ｐゴシック" pitchFamily="34" charset="-128"/>
                <a:cs typeface="Arial" charset="0"/>
              </a:defRPr>
            </a:lvl2pPr>
            <a:lvl3pPr marL="1143000" indent="-228600" defTabSz="457200" eaLnBrk="0" hangingPunct="0">
              <a:spcBef>
                <a:spcPct val="20000"/>
              </a:spcBef>
              <a:buFont typeface="Arial" charset="0"/>
              <a:buChar char="•"/>
              <a:defRPr sz="2400">
                <a:solidFill>
                  <a:schemeClr val="tx1"/>
                </a:solidFill>
                <a:latin typeface="Calibri" pitchFamily="34" charset="0"/>
                <a:ea typeface="Arial" charset="0"/>
                <a:cs typeface="Arial" charset="0"/>
              </a:defRPr>
            </a:lvl3pPr>
            <a:lvl4pPr marL="1600200" indent="-228600" defTabSz="457200" eaLnBrk="0" hangingPunct="0">
              <a:spcBef>
                <a:spcPct val="20000"/>
              </a:spcBef>
              <a:buFont typeface="Arial" charset="0"/>
              <a:buChar char="–"/>
              <a:defRPr sz="2000">
                <a:solidFill>
                  <a:schemeClr val="tx1"/>
                </a:solidFill>
                <a:latin typeface="Calibri" pitchFamily="34" charset="0"/>
                <a:ea typeface="Arial" charset="0"/>
                <a:cs typeface="Arial" charset="0"/>
              </a:defRPr>
            </a:lvl4pPr>
            <a:lvl5pPr marL="2057400" indent="-228600" defTabSz="457200" eaLnBrk="0" hangingPunct="0">
              <a:spcBef>
                <a:spcPct val="20000"/>
              </a:spcBef>
              <a:buFont typeface="Arial" charset="0"/>
              <a:buChar char="»"/>
              <a:defRPr sz="2000">
                <a:solidFill>
                  <a:schemeClr val="tx1"/>
                </a:solidFill>
                <a:latin typeface="Calibri" pitchFamily="34" charset="0"/>
                <a:ea typeface="Arial" charset="0"/>
                <a:cs typeface="Arial" charset="0"/>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Arial" charset="0"/>
                <a:cs typeface="Arial" charset="0"/>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Arial" charset="0"/>
                <a:cs typeface="Arial" charset="0"/>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Arial" charset="0"/>
                <a:cs typeface="Arial" charset="0"/>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Arial" charset="0"/>
                <a:cs typeface="Arial" charset="0"/>
              </a:defRPr>
            </a:lvl9pPr>
          </a:lstStyle>
          <a:p>
            <a:pPr algn="l" eaLnBrk="1" fontAlgn="base" hangingPunct="1">
              <a:spcBef>
                <a:spcPct val="0"/>
              </a:spcBef>
              <a:spcAft>
                <a:spcPct val="0"/>
              </a:spcAft>
              <a:buFontTx/>
              <a:buNone/>
            </a:pPr>
            <a:r>
              <a:rPr lang="en-US" altLang="en-US" sz="1800" b="1" i="1">
                <a:solidFill>
                  <a:srgbClr val="FF1B09"/>
                </a:solidFill>
                <a:latin typeface="Calibri" pitchFamily="34" charset="0"/>
              </a:rPr>
              <a:t>Approximately 90% of hospitals submit enough data  ED Flag Code data to determine the number of patients admitted through the ED.  Other field can be used to determine admissions through ED for the other 10%.</a:t>
            </a:r>
          </a:p>
        </p:txBody>
      </p:sp>
    </p:spTree>
    <p:extLst>
      <p:ext uri="{BB962C8B-B14F-4D97-AF65-F5344CB8AC3E}">
        <p14:creationId xmlns:p14="http://schemas.microsoft.com/office/powerpoint/2010/main" val="40381329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Title 1"/>
          <p:cNvSpPr>
            <a:spLocks noGrp="1"/>
          </p:cNvSpPr>
          <p:nvPr>
            <p:ph type="title"/>
          </p:nvPr>
        </p:nvSpPr>
        <p:spPr>
          <a:xfrm>
            <a:off x="0" y="87313"/>
            <a:ext cx="7896225" cy="641350"/>
          </a:xfrm>
        </p:spPr>
        <p:txBody>
          <a:bodyPr/>
          <a:lstStyle/>
          <a:p>
            <a:pPr algn="ctr"/>
            <a:r>
              <a:rPr lang="en-US" altLang="en-US" sz="1800" smtClean="0">
                <a:latin typeface="Arial" charset="0"/>
                <a:ea typeface="ＭＳ Ｐゴシック" pitchFamily="34" charset="-128"/>
                <a:cs typeface="Arial" charset="0"/>
              </a:rPr>
              <a:t>How Do I Count Patients Admitted from the Emergency Department (ED) in the Casemix Hospital Discharge Data (HDD)? </a:t>
            </a:r>
            <a:r>
              <a:rPr lang="en-US" altLang="en-US" sz="1800" b="0" i="1" smtClean="0">
                <a:latin typeface="Arial" charset="0"/>
                <a:ea typeface="ＭＳ Ｐゴシック" pitchFamily="34" charset="-128"/>
                <a:cs typeface="Arial" charset="0"/>
              </a:rPr>
              <a:t>(continued)</a:t>
            </a:r>
            <a:r>
              <a:rPr lang="en-US" altLang="en-US" sz="1800" smtClean="0">
                <a:latin typeface="Arial" charset="0"/>
                <a:ea typeface="ＭＳ Ｐゴシック" pitchFamily="34" charset="-128"/>
                <a:cs typeface="Arial" charset="0"/>
              </a:rPr>
              <a:t> </a:t>
            </a:r>
          </a:p>
        </p:txBody>
      </p:sp>
      <p:pic>
        <p:nvPicPr>
          <p:cNvPr id="134147" name="Picture 5" descr="http://mylocalhealthguide.com/wp-content/uploads/2008/12/emergency-room.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743825" y="77788"/>
            <a:ext cx="1169988" cy="793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4148" name="TextBox 1"/>
          <p:cNvSpPr txBox="1">
            <a:spLocks noChangeArrowheads="1"/>
          </p:cNvSpPr>
          <p:nvPr/>
        </p:nvSpPr>
        <p:spPr bwMode="auto">
          <a:xfrm>
            <a:off x="379413" y="1133475"/>
            <a:ext cx="830262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defTabSz="457200" eaLnBrk="0" hangingPunct="0">
              <a:spcBef>
                <a:spcPct val="20000"/>
              </a:spcBef>
              <a:buFont typeface="Arial" charset="0"/>
              <a:defRPr sz="2000">
                <a:solidFill>
                  <a:schemeClr val="tx1"/>
                </a:solidFill>
                <a:latin typeface="Arial" charset="0"/>
                <a:ea typeface="ＭＳ Ｐゴシック" pitchFamily="34" charset="-128"/>
                <a:cs typeface="ＭＳ Ｐゴシック" pitchFamily="34" charset="-128"/>
              </a:defRPr>
            </a:lvl1pPr>
            <a:lvl2pPr marL="742950" indent="-285750" defTabSz="457200" eaLnBrk="0" hangingPunct="0">
              <a:spcBef>
                <a:spcPct val="20000"/>
              </a:spcBef>
              <a:buFont typeface="Wingdings" pitchFamily="2" charset="2"/>
              <a:defRPr sz="2400">
                <a:solidFill>
                  <a:schemeClr val="tx1"/>
                </a:solidFill>
                <a:latin typeface="Arial" charset="0"/>
                <a:ea typeface="ＭＳ Ｐゴシック" pitchFamily="34" charset="-128"/>
                <a:cs typeface="Arial" charset="0"/>
              </a:defRPr>
            </a:lvl2pPr>
            <a:lvl3pPr marL="1143000" indent="-228600" defTabSz="457200" eaLnBrk="0" hangingPunct="0">
              <a:spcBef>
                <a:spcPct val="20000"/>
              </a:spcBef>
              <a:buFont typeface="Arial" charset="0"/>
              <a:buChar char="•"/>
              <a:defRPr sz="2400">
                <a:solidFill>
                  <a:schemeClr val="tx1"/>
                </a:solidFill>
                <a:latin typeface="Calibri" pitchFamily="34" charset="0"/>
                <a:ea typeface="Arial" charset="0"/>
                <a:cs typeface="Arial" charset="0"/>
              </a:defRPr>
            </a:lvl3pPr>
            <a:lvl4pPr marL="1600200" indent="-228600" defTabSz="457200" eaLnBrk="0" hangingPunct="0">
              <a:spcBef>
                <a:spcPct val="20000"/>
              </a:spcBef>
              <a:buFont typeface="Arial" charset="0"/>
              <a:buChar char="–"/>
              <a:defRPr sz="2000">
                <a:solidFill>
                  <a:schemeClr val="tx1"/>
                </a:solidFill>
                <a:latin typeface="Calibri" pitchFamily="34" charset="0"/>
                <a:ea typeface="Arial" charset="0"/>
                <a:cs typeface="Arial" charset="0"/>
              </a:defRPr>
            </a:lvl4pPr>
            <a:lvl5pPr marL="2057400" indent="-228600" defTabSz="457200" eaLnBrk="0" hangingPunct="0">
              <a:spcBef>
                <a:spcPct val="20000"/>
              </a:spcBef>
              <a:buFont typeface="Arial" charset="0"/>
              <a:buChar char="»"/>
              <a:defRPr sz="2000">
                <a:solidFill>
                  <a:schemeClr val="tx1"/>
                </a:solidFill>
                <a:latin typeface="Calibri" pitchFamily="34" charset="0"/>
                <a:ea typeface="Arial" charset="0"/>
                <a:cs typeface="Arial" charset="0"/>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Arial" charset="0"/>
                <a:cs typeface="Arial" charset="0"/>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Arial" charset="0"/>
                <a:cs typeface="Arial" charset="0"/>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Arial" charset="0"/>
                <a:cs typeface="Arial" charset="0"/>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Arial" charset="0"/>
                <a:cs typeface="Arial" charset="0"/>
              </a:defRPr>
            </a:lvl9pPr>
          </a:lstStyle>
          <a:p>
            <a:pPr algn="l" eaLnBrk="1" fontAlgn="base" hangingPunct="1">
              <a:spcBef>
                <a:spcPct val="0"/>
              </a:spcBef>
              <a:spcAft>
                <a:spcPct val="0"/>
              </a:spcAft>
              <a:buFontTx/>
              <a:buNone/>
            </a:pPr>
            <a:r>
              <a:rPr lang="en-US" altLang="en-US" sz="1400">
                <a:solidFill>
                  <a:srgbClr val="000000"/>
                </a:solidFill>
                <a:latin typeface="Calibri" pitchFamily="34" charset="0"/>
                <a:cs typeface="Arial" charset="0"/>
              </a:rPr>
              <a:t>While 90% of hospitals consistently use the ED Flag Code to indicate admissions through ED, for the 10% that do not, primary and secondary </a:t>
            </a:r>
            <a:r>
              <a:rPr lang="en-US" altLang="en-US" sz="1400" b="1">
                <a:solidFill>
                  <a:srgbClr val="000000"/>
                </a:solidFill>
                <a:latin typeface="Calibri" pitchFamily="34" charset="0"/>
                <a:cs typeface="Arial" charset="0"/>
              </a:rPr>
              <a:t>source of admission codes </a:t>
            </a:r>
            <a:r>
              <a:rPr lang="en-US" altLang="en-US" sz="1400">
                <a:solidFill>
                  <a:srgbClr val="000000"/>
                </a:solidFill>
                <a:latin typeface="Calibri" pitchFamily="34" charset="0"/>
                <a:cs typeface="Arial" charset="0"/>
              </a:rPr>
              <a:t>can be used.</a:t>
            </a:r>
          </a:p>
        </p:txBody>
      </p:sp>
      <p:graphicFrame>
        <p:nvGraphicFramePr>
          <p:cNvPr id="3" name="Table 2"/>
          <p:cNvGraphicFramePr>
            <a:graphicFrameLocks noGrp="1"/>
          </p:cNvGraphicFramePr>
          <p:nvPr/>
        </p:nvGraphicFramePr>
        <p:xfrm>
          <a:off x="206375" y="2543175"/>
          <a:ext cx="4918075" cy="1879601"/>
        </p:xfrm>
        <a:graphic>
          <a:graphicData uri="http://schemas.openxmlformats.org/drawingml/2006/table">
            <a:tbl>
              <a:tblPr>
                <a:tableStyleId>{5C22544A-7EE6-4342-B048-85BDC9FD1C3A}</a:tableStyleId>
              </a:tblPr>
              <a:tblGrid>
                <a:gridCol w="2159093"/>
                <a:gridCol w="2758982"/>
              </a:tblGrid>
              <a:tr h="230634">
                <a:tc>
                  <a:txBody>
                    <a:bodyPr/>
                    <a:lstStyle/>
                    <a:p>
                      <a:pPr algn="l" fontAlgn="b"/>
                      <a:r>
                        <a:rPr lang="en-US" sz="1000" u="none" strike="noStrike" dirty="0" smtClean="0">
                          <a:effectLst/>
                        </a:rPr>
                        <a:t>0 = Information </a:t>
                      </a:r>
                      <a:r>
                        <a:rPr lang="en-US" sz="1000" u="none" strike="noStrike" dirty="0">
                          <a:effectLst/>
                        </a:rPr>
                        <a:t>N/A</a:t>
                      </a:r>
                      <a:endParaRPr lang="en-US" sz="1000" b="0" i="0" u="none" strike="noStrike" dirty="0">
                        <a:solidFill>
                          <a:srgbClr val="000000"/>
                        </a:solidFill>
                        <a:effectLst/>
                        <a:latin typeface="Calibri"/>
                      </a:endParaRPr>
                    </a:p>
                  </a:txBody>
                  <a:tcPr marL="9525" marR="9525" marT="9532" marB="0" anchor="b"/>
                </a:tc>
                <a:tc>
                  <a:txBody>
                    <a:bodyPr/>
                    <a:lstStyle/>
                    <a:p>
                      <a:pPr algn="l" fontAlgn="b"/>
                      <a:r>
                        <a:rPr lang="en-US" sz="1000" u="none" strike="noStrike" dirty="0" smtClean="0">
                          <a:effectLst/>
                        </a:rPr>
                        <a:t>9 = Other </a:t>
                      </a:r>
                      <a:r>
                        <a:rPr lang="en-US" sz="1000" u="none" strike="noStrike" dirty="0">
                          <a:effectLst/>
                        </a:rPr>
                        <a:t>(to include level 4 Nursing Facility)</a:t>
                      </a:r>
                      <a:endParaRPr lang="en-US" sz="1000" b="0" i="0" u="none" strike="noStrike" dirty="0">
                        <a:solidFill>
                          <a:srgbClr val="000000"/>
                        </a:solidFill>
                        <a:effectLst/>
                        <a:latin typeface="Calibri"/>
                      </a:endParaRPr>
                    </a:p>
                  </a:txBody>
                  <a:tcPr marL="9525" marR="9525" marT="9532" marB="0" anchor="b"/>
                </a:tc>
              </a:tr>
              <a:tr h="190632">
                <a:tc>
                  <a:txBody>
                    <a:bodyPr/>
                    <a:lstStyle/>
                    <a:p>
                      <a:pPr algn="l" fontAlgn="b"/>
                      <a:r>
                        <a:rPr lang="en-US" sz="1000" u="none" strike="noStrike" dirty="0" smtClean="0">
                          <a:effectLst/>
                        </a:rPr>
                        <a:t>1 = Direct </a:t>
                      </a:r>
                      <a:r>
                        <a:rPr lang="en-US" sz="1000" u="none" strike="noStrike" dirty="0">
                          <a:effectLst/>
                        </a:rPr>
                        <a:t>Physician Referral</a:t>
                      </a:r>
                      <a:endParaRPr lang="en-US" sz="1000" b="0" i="0" u="none" strike="noStrike" dirty="0">
                        <a:solidFill>
                          <a:srgbClr val="000000"/>
                        </a:solidFill>
                        <a:effectLst/>
                        <a:latin typeface="Calibri"/>
                      </a:endParaRPr>
                    </a:p>
                  </a:txBody>
                  <a:tcPr marL="9525" marR="9525" marT="9532" marB="0" anchor="b"/>
                </a:tc>
                <a:tc>
                  <a:txBody>
                    <a:bodyPr/>
                    <a:lstStyle/>
                    <a:p>
                      <a:pPr algn="l" fontAlgn="b"/>
                      <a:r>
                        <a:rPr lang="en-US" sz="1000" u="none" strike="noStrike" dirty="0" smtClean="0">
                          <a:effectLst/>
                        </a:rPr>
                        <a:t>L = Outside </a:t>
                      </a:r>
                      <a:r>
                        <a:rPr lang="en-US" sz="1000" u="none" strike="noStrike" dirty="0">
                          <a:effectLst/>
                        </a:rPr>
                        <a:t>Hospital Clinic Referral</a:t>
                      </a:r>
                      <a:endParaRPr lang="en-US" sz="1000" b="0" i="0" u="none" strike="noStrike" dirty="0">
                        <a:solidFill>
                          <a:srgbClr val="000000"/>
                        </a:solidFill>
                        <a:effectLst/>
                        <a:latin typeface="Calibri"/>
                      </a:endParaRPr>
                    </a:p>
                  </a:txBody>
                  <a:tcPr marL="9525" marR="9525" marT="9532" marB="0" anchor="b"/>
                </a:tc>
              </a:tr>
              <a:tr h="190632">
                <a:tc>
                  <a:txBody>
                    <a:bodyPr/>
                    <a:lstStyle/>
                    <a:p>
                      <a:pPr algn="l" fontAlgn="b"/>
                      <a:r>
                        <a:rPr lang="en-US" sz="1000" u="none" strike="noStrike" dirty="0" smtClean="0">
                          <a:effectLst/>
                        </a:rPr>
                        <a:t>2 = Within </a:t>
                      </a:r>
                      <a:r>
                        <a:rPr lang="en-US" sz="1000" u="none" strike="noStrike" dirty="0">
                          <a:effectLst/>
                        </a:rPr>
                        <a:t>Hospital Clinic Referral</a:t>
                      </a:r>
                      <a:endParaRPr lang="en-US" sz="1000" b="0" i="0" u="none" strike="noStrike" dirty="0">
                        <a:solidFill>
                          <a:srgbClr val="000000"/>
                        </a:solidFill>
                        <a:effectLst/>
                        <a:latin typeface="Calibri"/>
                      </a:endParaRPr>
                    </a:p>
                  </a:txBody>
                  <a:tcPr marL="9525" marR="9525" marT="9532" marB="0" anchor="b"/>
                </a:tc>
                <a:tc>
                  <a:txBody>
                    <a:bodyPr/>
                    <a:lstStyle/>
                    <a:p>
                      <a:pPr algn="l" fontAlgn="b"/>
                      <a:r>
                        <a:rPr lang="en-US" sz="1000" u="none" strike="noStrike" dirty="0" smtClean="0">
                          <a:effectLst/>
                        </a:rPr>
                        <a:t>M = Walk-In/Self </a:t>
                      </a:r>
                      <a:r>
                        <a:rPr lang="en-US" sz="1000" u="none" strike="noStrike" dirty="0">
                          <a:effectLst/>
                        </a:rPr>
                        <a:t>Referral</a:t>
                      </a:r>
                      <a:endParaRPr lang="en-US" sz="1000" b="0" i="0" u="none" strike="noStrike" dirty="0">
                        <a:solidFill>
                          <a:srgbClr val="000000"/>
                        </a:solidFill>
                        <a:effectLst/>
                        <a:latin typeface="Calibri"/>
                      </a:endParaRPr>
                    </a:p>
                  </a:txBody>
                  <a:tcPr marL="9525" marR="9525" marT="9532" marB="0" anchor="b"/>
                </a:tc>
              </a:tr>
              <a:tr h="190632">
                <a:tc>
                  <a:txBody>
                    <a:bodyPr/>
                    <a:lstStyle/>
                    <a:p>
                      <a:pPr algn="l" fontAlgn="b"/>
                      <a:r>
                        <a:rPr lang="en-US" sz="1000" u="none" strike="noStrike" dirty="0" smtClean="0">
                          <a:effectLst/>
                        </a:rPr>
                        <a:t>3 = Direct </a:t>
                      </a:r>
                      <a:r>
                        <a:rPr lang="en-US" sz="1000" u="none" strike="noStrike" dirty="0">
                          <a:effectLst/>
                        </a:rPr>
                        <a:t>Health </a:t>
                      </a:r>
                      <a:r>
                        <a:rPr lang="en-US" sz="1000" u="none" strike="noStrike" dirty="0" smtClean="0">
                          <a:effectLst/>
                        </a:rPr>
                        <a:t>Plan or HMO Referral</a:t>
                      </a:r>
                      <a:endParaRPr lang="en-US" sz="1000" b="0" i="0" u="none" strike="noStrike" dirty="0">
                        <a:solidFill>
                          <a:srgbClr val="000000"/>
                        </a:solidFill>
                        <a:effectLst/>
                        <a:latin typeface="Calibri"/>
                      </a:endParaRPr>
                    </a:p>
                  </a:txBody>
                  <a:tcPr marL="9525" marR="9525" marT="9532" marB="0" anchor="b"/>
                </a:tc>
                <a:tc>
                  <a:txBody>
                    <a:bodyPr/>
                    <a:lstStyle/>
                    <a:p>
                      <a:pPr algn="l" fontAlgn="b"/>
                      <a:r>
                        <a:rPr lang="en-US" sz="1100" b="1" u="none" strike="noStrike" dirty="0" smtClean="0">
                          <a:solidFill>
                            <a:srgbClr val="FF0000"/>
                          </a:solidFill>
                          <a:effectLst/>
                        </a:rPr>
                        <a:t>R = Within </a:t>
                      </a:r>
                      <a:r>
                        <a:rPr lang="en-US" sz="1100" b="1" u="none" strike="noStrike" dirty="0">
                          <a:solidFill>
                            <a:srgbClr val="FF0000"/>
                          </a:solidFill>
                          <a:effectLst/>
                        </a:rPr>
                        <a:t>Hospital </a:t>
                      </a:r>
                      <a:r>
                        <a:rPr lang="en-US" sz="1100" b="1" u="none" strike="noStrike" dirty="0" smtClean="0">
                          <a:solidFill>
                            <a:srgbClr val="FF0000"/>
                          </a:solidFill>
                          <a:effectLst/>
                        </a:rPr>
                        <a:t>ED</a:t>
                      </a:r>
                      <a:r>
                        <a:rPr lang="en-US" sz="1100" b="1" u="none" strike="noStrike" baseline="0" dirty="0" smtClean="0">
                          <a:solidFill>
                            <a:srgbClr val="FF0000"/>
                          </a:solidFill>
                          <a:effectLst/>
                        </a:rPr>
                        <a:t> </a:t>
                      </a:r>
                      <a:r>
                        <a:rPr lang="en-US" sz="1100" b="1" u="none" strike="noStrike" dirty="0" smtClean="0">
                          <a:solidFill>
                            <a:srgbClr val="FF0000"/>
                          </a:solidFill>
                          <a:effectLst/>
                        </a:rPr>
                        <a:t>Transfer</a:t>
                      </a:r>
                      <a:endParaRPr lang="en-US" sz="1100" b="1" i="0" u="none" strike="noStrike" dirty="0">
                        <a:solidFill>
                          <a:srgbClr val="FF0000"/>
                        </a:solidFill>
                        <a:effectLst/>
                        <a:latin typeface="Calibri"/>
                      </a:endParaRPr>
                    </a:p>
                  </a:txBody>
                  <a:tcPr marL="9525" marR="9525" marT="9532" marB="0" anchor="b"/>
                </a:tc>
              </a:tr>
              <a:tr h="314543">
                <a:tc>
                  <a:txBody>
                    <a:bodyPr/>
                    <a:lstStyle/>
                    <a:p>
                      <a:pPr algn="l" fontAlgn="b"/>
                      <a:r>
                        <a:rPr lang="en-US" sz="1000" u="none" strike="noStrike" dirty="0" smtClean="0">
                          <a:effectLst/>
                        </a:rPr>
                        <a:t>4 = Transfer </a:t>
                      </a:r>
                      <a:r>
                        <a:rPr lang="en-US" sz="1000" u="none" strike="noStrike" dirty="0">
                          <a:effectLst/>
                        </a:rPr>
                        <a:t>from an Acute Hospital</a:t>
                      </a:r>
                      <a:endParaRPr lang="en-US" sz="1000" b="0" i="0" u="none" strike="noStrike" dirty="0">
                        <a:solidFill>
                          <a:srgbClr val="000000"/>
                        </a:solidFill>
                        <a:effectLst/>
                        <a:latin typeface="Calibri"/>
                      </a:endParaRPr>
                    </a:p>
                  </a:txBody>
                  <a:tcPr marL="9525" marR="9525" marT="9532" marB="0" anchor="b"/>
                </a:tc>
                <a:tc>
                  <a:txBody>
                    <a:bodyPr/>
                    <a:lstStyle/>
                    <a:p>
                      <a:pPr algn="l" fontAlgn="b"/>
                      <a:r>
                        <a:rPr lang="en-US" sz="1000" u="none" strike="noStrike" dirty="0" smtClean="0">
                          <a:effectLst/>
                        </a:rPr>
                        <a:t>T = Transfer </a:t>
                      </a:r>
                      <a:r>
                        <a:rPr lang="en-US" sz="1000" u="none" strike="noStrike" dirty="0">
                          <a:effectLst/>
                        </a:rPr>
                        <a:t>from Another Institution’s </a:t>
                      </a:r>
                      <a:endParaRPr lang="en-US" sz="1000" u="none" strike="noStrike" dirty="0" smtClean="0">
                        <a:effectLst/>
                      </a:endParaRPr>
                    </a:p>
                    <a:p>
                      <a:pPr algn="l" fontAlgn="b"/>
                      <a:r>
                        <a:rPr lang="en-US" sz="1000" u="none" strike="noStrike" dirty="0" smtClean="0">
                          <a:effectLst/>
                        </a:rPr>
                        <a:t>Ambulatory </a:t>
                      </a:r>
                      <a:r>
                        <a:rPr lang="en-US" sz="1000" u="none" strike="noStrike" dirty="0">
                          <a:effectLst/>
                        </a:rPr>
                        <a:t>Surgery</a:t>
                      </a:r>
                      <a:endParaRPr lang="en-US" sz="1000" b="0" i="0" u="none" strike="noStrike" dirty="0">
                        <a:solidFill>
                          <a:srgbClr val="000000"/>
                        </a:solidFill>
                        <a:effectLst/>
                        <a:latin typeface="Calibri"/>
                      </a:endParaRPr>
                    </a:p>
                  </a:txBody>
                  <a:tcPr marL="9525" marR="9525" marT="9532" marB="0" anchor="b"/>
                </a:tc>
              </a:tr>
              <a:tr h="190632">
                <a:tc>
                  <a:txBody>
                    <a:bodyPr/>
                    <a:lstStyle/>
                    <a:p>
                      <a:pPr algn="l" fontAlgn="b"/>
                      <a:r>
                        <a:rPr lang="en-US" sz="1000" u="none" strike="noStrike" dirty="0" smtClean="0">
                          <a:effectLst/>
                        </a:rPr>
                        <a:t>5 = Transfer </a:t>
                      </a:r>
                      <a:r>
                        <a:rPr lang="en-US" sz="1000" u="none" strike="noStrike" dirty="0">
                          <a:effectLst/>
                        </a:rPr>
                        <a:t>from a SNF</a:t>
                      </a:r>
                      <a:endParaRPr lang="en-US" sz="1000" b="0" i="0" u="none" strike="noStrike" dirty="0">
                        <a:solidFill>
                          <a:srgbClr val="000000"/>
                        </a:solidFill>
                        <a:effectLst/>
                        <a:latin typeface="Calibri"/>
                      </a:endParaRPr>
                    </a:p>
                  </a:txBody>
                  <a:tcPr marL="9525" marR="9525" marT="9532" marB="0" anchor="b"/>
                </a:tc>
                <a:tc>
                  <a:txBody>
                    <a:bodyPr/>
                    <a:lstStyle/>
                    <a:p>
                      <a:pPr algn="l" fontAlgn="b"/>
                      <a:r>
                        <a:rPr lang="en-US" sz="1000" u="none" strike="noStrike" dirty="0" smtClean="0">
                          <a:effectLst/>
                        </a:rPr>
                        <a:t>W = Extramural </a:t>
                      </a:r>
                      <a:r>
                        <a:rPr lang="en-US" sz="1000" u="none" strike="noStrike" dirty="0">
                          <a:effectLst/>
                        </a:rPr>
                        <a:t>Birth</a:t>
                      </a:r>
                      <a:endParaRPr lang="en-US" sz="1000" b="0" i="0" u="none" strike="noStrike" dirty="0">
                        <a:solidFill>
                          <a:srgbClr val="000000"/>
                        </a:solidFill>
                        <a:effectLst/>
                        <a:latin typeface="Calibri"/>
                      </a:endParaRPr>
                    </a:p>
                  </a:txBody>
                  <a:tcPr marL="9525" marR="9525" marT="9532" marB="0" anchor="b"/>
                </a:tc>
              </a:tr>
              <a:tr h="190632">
                <a:tc>
                  <a:txBody>
                    <a:bodyPr/>
                    <a:lstStyle/>
                    <a:p>
                      <a:pPr algn="l" fontAlgn="b"/>
                      <a:r>
                        <a:rPr lang="en-US" sz="1000" u="none" strike="noStrike" dirty="0" smtClean="0">
                          <a:effectLst/>
                        </a:rPr>
                        <a:t>6 = Transfer </a:t>
                      </a:r>
                      <a:r>
                        <a:rPr lang="en-US" sz="1000" u="none" strike="noStrike" dirty="0">
                          <a:effectLst/>
                        </a:rPr>
                        <a:t>from Intermediate Care</a:t>
                      </a:r>
                      <a:endParaRPr lang="en-US" sz="1000" b="0" i="0" u="none" strike="noStrike" dirty="0">
                        <a:solidFill>
                          <a:srgbClr val="000000"/>
                        </a:solidFill>
                        <a:effectLst/>
                        <a:latin typeface="Calibri"/>
                      </a:endParaRPr>
                    </a:p>
                  </a:txBody>
                  <a:tcPr marL="9525" marR="9525" marT="9532" marB="0" anchor="b"/>
                </a:tc>
                <a:tc>
                  <a:txBody>
                    <a:bodyPr/>
                    <a:lstStyle/>
                    <a:p>
                      <a:pPr algn="l" fontAlgn="b"/>
                      <a:r>
                        <a:rPr lang="en-US" sz="1000" u="none" strike="noStrike" dirty="0" smtClean="0">
                          <a:effectLst/>
                        </a:rPr>
                        <a:t>X = Observation</a:t>
                      </a:r>
                      <a:endParaRPr lang="en-US" sz="1000" b="0" i="0" u="none" strike="noStrike" dirty="0">
                        <a:solidFill>
                          <a:srgbClr val="000000"/>
                        </a:solidFill>
                        <a:effectLst/>
                        <a:latin typeface="Calibri"/>
                      </a:endParaRPr>
                    </a:p>
                  </a:txBody>
                  <a:tcPr marL="9525" marR="9525" marT="9532" marB="0" anchor="b"/>
                </a:tc>
              </a:tr>
              <a:tr h="190632">
                <a:tc>
                  <a:txBody>
                    <a:bodyPr/>
                    <a:lstStyle/>
                    <a:p>
                      <a:pPr algn="l" fontAlgn="b"/>
                      <a:r>
                        <a:rPr lang="en-US" sz="1000" u="none" strike="noStrike" dirty="0" smtClean="0">
                          <a:effectLst/>
                        </a:rPr>
                        <a:t>7 = Outside </a:t>
                      </a:r>
                      <a:r>
                        <a:rPr lang="en-US" sz="1000" u="none" strike="noStrike" dirty="0">
                          <a:effectLst/>
                        </a:rPr>
                        <a:t>Hospital </a:t>
                      </a:r>
                      <a:r>
                        <a:rPr lang="en-US" sz="1000" u="none" strike="noStrike" dirty="0" smtClean="0">
                          <a:effectLst/>
                        </a:rPr>
                        <a:t>ED </a:t>
                      </a:r>
                      <a:r>
                        <a:rPr lang="en-US" sz="1000" u="none" strike="noStrike" dirty="0">
                          <a:effectLst/>
                        </a:rPr>
                        <a:t>Transfer</a:t>
                      </a:r>
                      <a:endParaRPr lang="en-US" sz="1000" b="0" i="0" u="none" strike="noStrike" dirty="0">
                        <a:solidFill>
                          <a:srgbClr val="000000"/>
                        </a:solidFill>
                        <a:effectLst/>
                        <a:latin typeface="Calibri"/>
                      </a:endParaRPr>
                    </a:p>
                  </a:txBody>
                  <a:tcPr marL="9525" marR="9525" marT="9532" marB="0" anchor="b"/>
                </a:tc>
                <a:tc>
                  <a:txBody>
                    <a:bodyPr/>
                    <a:lstStyle/>
                    <a:p>
                      <a:pPr algn="l" fontAlgn="b"/>
                      <a:r>
                        <a:rPr lang="en-US" sz="1000" u="none" strike="noStrike" dirty="0" smtClean="0">
                          <a:effectLst/>
                        </a:rPr>
                        <a:t>Y = Within </a:t>
                      </a:r>
                      <a:r>
                        <a:rPr lang="en-US" sz="1000" u="none" strike="noStrike" dirty="0">
                          <a:effectLst/>
                        </a:rPr>
                        <a:t>Hospital Ambulatory Surgery Transfer</a:t>
                      </a:r>
                      <a:endParaRPr lang="en-US" sz="1000" b="0" i="0" u="none" strike="noStrike" dirty="0">
                        <a:solidFill>
                          <a:srgbClr val="000000"/>
                        </a:solidFill>
                        <a:effectLst/>
                        <a:latin typeface="Calibri"/>
                      </a:endParaRPr>
                    </a:p>
                  </a:txBody>
                  <a:tcPr marL="9525" marR="9525" marT="9532" marB="0" anchor="b"/>
                </a:tc>
              </a:tr>
              <a:tr h="190632">
                <a:tc>
                  <a:txBody>
                    <a:bodyPr/>
                    <a:lstStyle/>
                    <a:p>
                      <a:pPr algn="l" fontAlgn="b"/>
                      <a:r>
                        <a:rPr lang="en-US" sz="1000" u="none" strike="noStrike" dirty="0" smtClean="0">
                          <a:effectLst/>
                        </a:rPr>
                        <a:t>8 = Court/Law </a:t>
                      </a:r>
                      <a:r>
                        <a:rPr lang="en-US" sz="1000" u="none" strike="noStrike" dirty="0">
                          <a:effectLst/>
                        </a:rPr>
                        <a:t>Enforcement</a:t>
                      </a:r>
                      <a:endParaRPr lang="en-US" sz="1000" b="0" i="0" u="none" strike="noStrike" dirty="0">
                        <a:solidFill>
                          <a:srgbClr val="000000"/>
                        </a:solidFill>
                        <a:effectLst/>
                        <a:latin typeface="Calibri"/>
                      </a:endParaRPr>
                    </a:p>
                  </a:txBody>
                  <a:tcPr marL="9525" marR="9525" marT="9532" marB="0" anchor="b"/>
                </a:tc>
                <a:tc>
                  <a:txBody>
                    <a:bodyPr/>
                    <a:lstStyle/>
                    <a:p>
                      <a:pPr algn="l" fontAlgn="b"/>
                      <a:endParaRPr lang="en-US" sz="1000" b="0" i="0" u="none" strike="noStrike" dirty="0">
                        <a:solidFill>
                          <a:srgbClr val="000000"/>
                        </a:solidFill>
                        <a:effectLst/>
                        <a:latin typeface="Calibri"/>
                      </a:endParaRPr>
                    </a:p>
                  </a:txBody>
                  <a:tcPr marL="9525" marR="9525" marT="9532" marB="0" anchor="b"/>
                </a:tc>
              </a:tr>
            </a:tbl>
          </a:graphicData>
        </a:graphic>
      </p:graphicFrame>
      <p:sp>
        <p:nvSpPr>
          <p:cNvPr id="134181" name="TextBox 6"/>
          <p:cNvSpPr txBox="1">
            <a:spLocks noChangeArrowheads="1"/>
          </p:cNvSpPr>
          <p:nvPr/>
        </p:nvSpPr>
        <p:spPr bwMode="auto">
          <a:xfrm>
            <a:off x="190500" y="1944688"/>
            <a:ext cx="879157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ctr" defTabSz="457200" eaLnBrk="0" hangingPunct="0">
              <a:spcBef>
                <a:spcPct val="20000"/>
              </a:spcBef>
              <a:buFont typeface="Arial" charset="0"/>
              <a:defRPr sz="2000">
                <a:solidFill>
                  <a:schemeClr val="tx1"/>
                </a:solidFill>
                <a:latin typeface="Arial" charset="0"/>
                <a:ea typeface="ＭＳ Ｐゴシック" pitchFamily="34" charset="-128"/>
                <a:cs typeface="ＭＳ Ｐゴシック" pitchFamily="34" charset="-128"/>
              </a:defRPr>
            </a:lvl1pPr>
            <a:lvl2pPr marL="742950" indent="-285750" defTabSz="457200" eaLnBrk="0" hangingPunct="0">
              <a:spcBef>
                <a:spcPct val="20000"/>
              </a:spcBef>
              <a:buFont typeface="Wingdings" pitchFamily="2" charset="2"/>
              <a:defRPr sz="2400">
                <a:solidFill>
                  <a:schemeClr val="tx1"/>
                </a:solidFill>
                <a:latin typeface="Arial" charset="0"/>
                <a:ea typeface="ＭＳ Ｐゴシック" pitchFamily="34" charset="-128"/>
                <a:cs typeface="Arial" charset="0"/>
              </a:defRPr>
            </a:lvl2pPr>
            <a:lvl3pPr marL="1143000" indent="-228600" defTabSz="457200" eaLnBrk="0" hangingPunct="0">
              <a:spcBef>
                <a:spcPct val="20000"/>
              </a:spcBef>
              <a:buFont typeface="Arial" charset="0"/>
              <a:buChar char="•"/>
              <a:defRPr sz="2400">
                <a:solidFill>
                  <a:schemeClr val="tx1"/>
                </a:solidFill>
                <a:latin typeface="Calibri" pitchFamily="34" charset="0"/>
                <a:ea typeface="Arial" charset="0"/>
                <a:cs typeface="Arial" charset="0"/>
              </a:defRPr>
            </a:lvl3pPr>
            <a:lvl4pPr marL="1600200" indent="-228600" defTabSz="457200" eaLnBrk="0" hangingPunct="0">
              <a:spcBef>
                <a:spcPct val="20000"/>
              </a:spcBef>
              <a:buFont typeface="Arial" charset="0"/>
              <a:buChar char="–"/>
              <a:defRPr sz="2000">
                <a:solidFill>
                  <a:schemeClr val="tx1"/>
                </a:solidFill>
                <a:latin typeface="Calibri" pitchFamily="34" charset="0"/>
                <a:ea typeface="Arial" charset="0"/>
                <a:cs typeface="Arial" charset="0"/>
              </a:defRPr>
            </a:lvl4pPr>
            <a:lvl5pPr marL="2057400" indent="-228600" defTabSz="457200" eaLnBrk="0" hangingPunct="0">
              <a:spcBef>
                <a:spcPct val="20000"/>
              </a:spcBef>
              <a:buFont typeface="Arial" charset="0"/>
              <a:buChar char="»"/>
              <a:defRPr sz="2000">
                <a:solidFill>
                  <a:schemeClr val="tx1"/>
                </a:solidFill>
                <a:latin typeface="Calibri" pitchFamily="34" charset="0"/>
                <a:ea typeface="Arial" charset="0"/>
                <a:cs typeface="Arial" charset="0"/>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Arial" charset="0"/>
                <a:cs typeface="Arial" charset="0"/>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Arial" charset="0"/>
                <a:cs typeface="Arial" charset="0"/>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Arial" charset="0"/>
                <a:cs typeface="Arial" charset="0"/>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Arial" charset="0"/>
                <a:cs typeface="Arial" charset="0"/>
              </a:defRPr>
            </a:lvl9pPr>
          </a:lstStyle>
          <a:p>
            <a:pPr algn="l" eaLnBrk="1" fontAlgn="base" hangingPunct="1">
              <a:spcBef>
                <a:spcPct val="0"/>
              </a:spcBef>
              <a:spcAft>
                <a:spcPct val="0"/>
              </a:spcAft>
              <a:buFontTx/>
              <a:buNone/>
            </a:pPr>
            <a:r>
              <a:rPr lang="en-US" altLang="en-US" sz="2200" u="sng">
                <a:solidFill>
                  <a:srgbClr val="0070C0"/>
                </a:solidFill>
                <a:latin typeface="Calibri" pitchFamily="34" charset="0"/>
                <a:cs typeface="Arial" charset="0"/>
              </a:rPr>
              <a:t>HDD contains </a:t>
            </a:r>
            <a:r>
              <a:rPr lang="en-US" altLang="en-US" sz="2200" b="1" u="sng">
                <a:solidFill>
                  <a:srgbClr val="0070C0"/>
                </a:solidFill>
                <a:latin typeface="Calibri" pitchFamily="34" charset="0"/>
                <a:cs typeface="Arial" charset="0"/>
              </a:rPr>
              <a:t>Source of Admission Code </a:t>
            </a:r>
            <a:r>
              <a:rPr lang="en-US" altLang="en-US" sz="2200" u="sng">
                <a:solidFill>
                  <a:srgbClr val="0070C0"/>
                </a:solidFill>
                <a:latin typeface="Calibri" pitchFamily="34" charset="0"/>
                <a:cs typeface="Arial" charset="0"/>
              </a:rPr>
              <a:t>with the following coding options:</a:t>
            </a:r>
          </a:p>
        </p:txBody>
      </p:sp>
      <p:sp>
        <p:nvSpPr>
          <p:cNvPr id="13" name="TextBox 12"/>
          <p:cNvSpPr txBox="1"/>
          <p:nvPr/>
        </p:nvSpPr>
        <p:spPr>
          <a:xfrm>
            <a:off x="6264275" y="2422525"/>
            <a:ext cx="1352550" cy="461963"/>
          </a:xfrm>
          <a:prstGeom prst="rect">
            <a:avLst/>
          </a:prstGeom>
          <a:noFill/>
        </p:spPr>
        <p:txBody>
          <a:bodyPr wrap="none">
            <a:spAutoFit/>
          </a:bodyPr>
          <a:lstStyle/>
          <a:p>
            <a:pPr defTabSz="457200" fontAlgn="base">
              <a:spcBef>
                <a:spcPct val="0"/>
              </a:spcBef>
              <a:spcAft>
                <a:spcPct val="0"/>
              </a:spcAft>
              <a:defRPr/>
            </a:pPr>
            <a:r>
              <a:rPr lang="en-US" sz="2400" b="1" dirty="0">
                <a:solidFill>
                  <a:srgbClr val="0070C0"/>
                </a:solidFill>
                <a:effectLst>
                  <a:outerShdw blurRad="38100" dist="38100" dir="2700000" algn="tl">
                    <a:srgbClr val="000000">
                      <a:alpha val="43137"/>
                    </a:srgbClr>
                  </a:outerShdw>
                </a:effectLst>
                <a:ea typeface="ＭＳ Ｐゴシック" pitchFamily="34" charset="-128"/>
                <a:cs typeface="Arial" charset="0"/>
              </a:rPr>
              <a:t>METHOD</a:t>
            </a:r>
          </a:p>
        </p:txBody>
      </p:sp>
      <p:graphicFrame>
        <p:nvGraphicFramePr>
          <p:cNvPr id="7" name="Diagram 6"/>
          <p:cNvGraphicFramePr/>
          <p:nvPr/>
        </p:nvGraphicFramePr>
        <p:xfrm>
          <a:off x="4903921" y="2777856"/>
          <a:ext cx="3398119" cy="127432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134184" name="Picture 7" descr="http://www.google.com/url?sa=i&amp;source=images&amp;cd=&amp;docid=dILm2u2Zm0HlgM&amp;tbnid=FHy4p59pOk8I_M&amp;ved=0CAUQjBw&amp;url=http%3A%2F%2Ficonizer.net%2Ffiles%2FPlastic_XP%2Forig%2Ffilter_data.png&amp;ei=KxT2U63wGZLmsASh_oLgAg&amp;psig=AFQjCNGro0YGwsLILaj7pEpLL_uXjZfGcA&amp;ust=140872234751348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024813" y="2928938"/>
            <a:ext cx="885825" cy="885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4185" name="TextBox 17"/>
          <p:cNvSpPr txBox="1">
            <a:spLocks noChangeArrowheads="1"/>
          </p:cNvSpPr>
          <p:nvPr/>
        </p:nvSpPr>
        <p:spPr bwMode="auto">
          <a:xfrm>
            <a:off x="7870825" y="2560638"/>
            <a:ext cx="1187450" cy="277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ctr" defTabSz="457200" eaLnBrk="0" hangingPunct="0">
              <a:spcBef>
                <a:spcPct val="20000"/>
              </a:spcBef>
              <a:buFont typeface="Arial" charset="0"/>
              <a:defRPr sz="2000">
                <a:solidFill>
                  <a:schemeClr val="tx1"/>
                </a:solidFill>
                <a:latin typeface="Arial" charset="0"/>
                <a:ea typeface="ＭＳ Ｐゴシック" pitchFamily="34" charset="-128"/>
                <a:cs typeface="ＭＳ Ｐゴシック" pitchFamily="34" charset="-128"/>
              </a:defRPr>
            </a:lvl1pPr>
            <a:lvl2pPr marL="742950" indent="-285750" defTabSz="457200" eaLnBrk="0" hangingPunct="0">
              <a:spcBef>
                <a:spcPct val="20000"/>
              </a:spcBef>
              <a:buFont typeface="Wingdings" pitchFamily="2" charset="2"/>
              <a:defRPr sz="2400">
                <a:solidFill>
                  <a:schemeClr val="tx1"/>
                </a:solidFill>
                <a:latin typeface="Arial" charset="0"/>
                <a:ea typeface="ＭＳ Ｐゴシック" pitchFamily="34" charset="-128"/>
                <a:cs typeface="Arial" charset="0"/>
              </a:defRPr>
            </a:lvl2pPr>
            <a:lvl3pPr marL="1143000" indent="-228600" defTabSz="457200" eaLnBrk="0" hangingPunct="0">
              <a:spcBef>
                <a:spcPct val="20000"/>
              </a:spcBef>
              <a:buFont typeface="Arial" charset="0"/>
              <a:buChar char="•"/>
              <a:defRPr sz="2400">
                <a:solidFill>
                  <a:schemeClr val="tx1"/>
                </a:solidFill>
                <a:latin typeface="Calibri" pitchFamily="34" charset="0"/>
                <a:ea typeface="Arial" charset="0"/>
                <a:cs typeface="Arial" charset="0"/>
              </a:defRPr>
            </a:lvl3pPr>
            <a:lvl4pPr marL="1600200" indent="-228600" defTabSz="457200" eaLnBrk="0" hangingPunct="0">
              <a:spcBef>
                <a:spcPct val="20000"/>
              </a:spcBef>
              <a:buFont typeface="Arial" charset="0"/>
              <a:buChar char="–"/>
              <a:defRPr sz="2000">
                <a:solidFill>
                  <a:schemeClr val="tx1"/>
                </a:solidFill>
                <a:latin typeface="Calibri" pitchFamily="34" charset="0"/>
                <a:ea typeface="Arial" charset="0"/>
                <a:cs typeface="Arial" charset="0"/>
              </a:defRPr>
            </a:lvl4pPr>
            <a:lvl5pPr marL="2057400" indent="-228600" defTabSz="457200" eaLnBrk="0" hangingPunct="0">
              <a:spcBef>
                <a:spcPct val="20000"/>
              </a:spcBef>
              <a:buFont typeface="Arial" charset="0"/>
              <a:buChar char="»"/>
              <a:defRPr sz="2000">
                <a:solidFill>
                  <a:schemeClr val="tx1"/>
                </a:solidFill>
                <a:latin typeface="Calibri" pitchFamily="34" charset="0"/>
                <a:ea typeface="Arial" charset="0"/>
                <a:cs typeface="Arial" charset="0"/>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Arial" charset="0"/>
                <a:cs typeface="Arial" charset="0"/>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Arial" charset="0"/>
                <a:cs typeface="Arial" charset="0"/>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Arial" charset="0"/>
                <a:cs typeface="Arial" charset="0"/>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Arial" charset="0"/>
                <a:cs typeface="Arial" charset="0"/>
              </a:defRPr>
            </a:lvl9pPr>
          </a:lstStyle>
          <a:p>
            <a:pPr algn="l" eaLnBrk="1" fontAlgn="base" hangingPunct="1">
              <a:spcBef>
                <a:spcPct val="0"/>
              </a:spcBef>
              <a:spcAft>
                <a:spcPct val="0"/>
              </a:spcAft>
              <a:buFontTx/>
              <a:buNone/>
            </a:pPr>
            <a:r>
              <a:rPr lang="en-US" altLang="en-US" sz="1200" b="1">
                <a:solidFill>
                  <a:srgbClr val="0070C0"/>
                </a:solidFill>
                <a:latin typeface="Calibri" pitchFamily="34" charset="0"/>
                <a:cs typeface="Arial" charset="0"/>
              </a:rPr>
              <a:t>Filter by Code R</a:t>
            </a:r>
          </a:p>
        </p:txBody>
      </p:sp>
      <p:sp>
        <p:nvSpPr>
          <p:cNvPr id="18" name="TextBox 17"/>
          <p:cNvSpPr txBox="1"/>
          <p:nvPr/>
        </p:nvSpPr>
        <p:spPr>
          <a:xfrm>
            <a:off x="3162300" y="762000"/>
            <a:ext cx="2778125" cy="461963"/>
          </a:xfrm>
          <a:prstGeom prst="rect">
            <a:avLst/>
          </a:prstGeom>
          <a:noFill/>
        </p:spPr>
        <p:txBody>
          <a:bodyPr wrap="none">
            <a:spAutoFit/>
          </a:bodyPr>
          <a:lstStyle/>
          <a:p>
            <a:pPr defTabSz="457200" fontAlgn="base">
              <a:spcBef>
                <a:spcPct val="0"/>
              </a:spcBef>
              <a:spcAft>
                <a:spcPct val="0"/>
              </a:spcAft>
              <a:defRPr/>
            </a:pPr>
            <a:r>
              <a:rPr lang="en-US" sz="2400" b="1" u="sng" dirty="0">
                <a:solidFill>
                  <a:srgbClr val="0070C0"/>
                </a:solidFill>
                <a:effectLst>
                  <a:outerShdw blurRad="38100" dist="38100" dir="2700000" algn="tl">
                    <a:srgbClr val="000000">
                      <a:alpha val="43137"/>
                    </a:srgbClr>
                  </a:outerShdw>
                </a:effectLst>
                <a:ea typeface="ＭＳ Ｐゴシック" pitchFamily="34" charset="-128"/>
                <a:cs typeface="Arial" charset="0"/>
              </a:rPr>
              <a:t>Source of Admission</a:t>
            </a:r>
          </a:p>
        </p:txBody>
      </p:sp>
    </p:spTree>
    <p:extLst>
      <p:ext uri="{BB962C8B-B14F-4D97-AF65-F5344CB8AC3E}">
        <p14:creationId xmlns:p14="http://schemas.microsoft.com/office/powerpoint/2010/main" val="11326187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Title 1"/>
          <p:cNvSpPr>
            <a:spLocks noGrp="1"/>
          </p:cNvSpPr>
          <p:nvPr>
            <p:ph type="title"/>
          </p:nvPr>
        </p:nvSpPr>
        <p:spPr>
          <a:xfrm>
            <a:off x="0" y="87313"/>
            <a:ext cx="7534275" cy="641350"/>
          </a:xfrm>
        </p:spPr>
        <p:txBody>
          <a:bodyPr/>
          <a:lstStyle/>
          <a:p>
            <a:pPr algn="ctr"/>
            <a:r>
              <a:rPr lang="en-US" altLang="en-US" sz="1800" smtClean="0">
                <a:latin typeface="Arial" charset="0"/>
                <a:ea typeface="ＭＳ Ｐゴシック" pitchFamily="34" charset="-128"/>
                <a:cs typeface="Arial" charset="0"/>
              </a:rPr>
              <a:t>How Do I Count Patients Admitted from the Emergency Department (ED) in the Casemix Hospital Discharge Data (HDD)?  </a:t>
            </a:r>
            <a:r>
              <a:rPr lang="en-US" altLang="en-US" sz="1800" b="0" i="1" smtClean="0">
                <a:latin typeface="Arial" charset="0"/>
                <a:ea typeface="ＭＳ Ｐゴシック" pitchFamily="34" charset="-128"/>
                <a:cs typeface="Arial" charset="0"/>
              </a:rPr>
              <a:t>(concluded)</a:t>
            </a:r>
          </a:p>
        </p:txBody>
      </p:sp>
      <p:pic>
        <p:nvPicPr>
          <p:cNvPr id="135171" name="Picture 5" descr="http://mylocalhealthguide.com/wp-content/uploads/2008/12/emergency-room.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743825" y="77788"/>
            <a:ext cx="1169988" cy="793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3438525" y="752475"/>
            <a:ext cx="2133600" cy="461963"/>
          </a:xfrm>
          <a:prstGeom prst="rect">
            <a:avLst/>
          </a:prstGeom>
          <a:noFill/>
        </p:spPr>
        <p:txBody>
          <a:bodyPr wrap="none">
            <a:spAutoFit/>
          </a:bodyPr>
          <a:lstStyle/>
          <a:p>
            <a:pPr defTabSz="457200" fontAlgn="base">
              <a:spcBef>
                <a:spcPct val="0"/>
              </a:spcBef>
              <a:spcAft>
                <a:spcPct val="0"/>
              </a:spcAft>
              <a:defRPr/>
            </a:pPr>
            <a:r>
              <a:rPr lang="en-US" sz="2400" b="1" dirty="0">
                <a:solidFill>
                  <a:srgbClr val="0070C0"/>
                </a:solidFill>
                <a:effectLst>
                  <a:outerShdw blurRad="38100" dist="38100" dir="2700000" algn="tl">
                    <a:srgbClr val="000000">
                      <a:alpha val="43137"/>
                    </a:srgbClr>
                  </a:outerShdw>
                </a:effectLst>
                <a:ea typeface="ＭＳ Ｐゴシック" pitchFamily="34" charset="-128"/>
                <a:cs typeface="Arial" charset="0"/>
              </a:rPr>
              <a:t>Revenue Codes</a:t>
            </a:r>
          </a:p>
        </p:txBody>
      </p:sp>
      <p:sp>
        <p:nvSpPr>
          <p:cNvPr id="135173" name="TextBox 3"/>
          <p:cNvSpPr txBox="1">
            <a:spLocks noChangeArrowheads="1"/>
          </p:cNvSpPr>
          <p:nvPr/>
        </p:nvSpPr>
        <p:spPr bwMode="auto">
          <a:xfrm>
            <a:off x="200025" y="1171575"/>
            <a:ext cx="866775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defTabSz="457200" eaLnBrk="0" hangingPunct="0">
              <a:spcBef>
                <a:spcPct val="20000"/>
              </a:spcBef>
              <a:buFont typeface="Arial" charset="0"/>
              <a:defRPr sz="2000">
                <a:solidFill>
                  <a:schemeClr val="tx1"/>
                </a:solidFill>
                <a:latin typeface="Arial" charset="0"/>
                <a:ea typeface="ＭＳ Ｐゴシック" pitchFamily="34" charset="-128"/>
                <a:cs typeface="ＭＳ Ｐゴシック" pitchFamily="34" charset="-128"/>
              </a:defRPr>
            </a:lvl1pPr>
            <a:lvl2pPr marL="742950" indent="-285750" defTabSz="457200" eaLnBrk="0" hangingPunct="0">
              <a:spcBef>
                <a:spcPct val="20000"/>
              </a:spcBef>
              <a:buFont typeface="Wingdings" pitchFamily="2" charset="2"/>
              <a:defRPr sz="2400">
                <a:solidFill>
                  <a:schemeClr val="tx1"/>
                </a:solidFill>
                <a:latin typeface="Arial" charset="0"/>
                <a:ea typeface="ＭＳ Ｐゴシック" pitchFamily="34" charset="-128"/>
                <a:cs typeface="Arial" charset="0"/>
              </a:defRPr>
            </a:lvl2pPr>
            <a:lvl3pPr marL="1143000" indent="-228600" defTabSz="457200" eaLnBrk="0" hangingPunct="0">
              <a:spcBef>
                <a:spcPct val="20000"/>
              </a:spcBef>
              <a:buFont typeface="Arial" charset="0"/>
              <a:buChar char="•"/>
              <a:defRPr sz="2400">
                <a:solidFill>
                  <a:schemeClr val="tx1"/>
                </a:solidFill>
                <a:latin typeface="Calibri" pitchFamily="34" charset="0"/>
                <a:ea typeface="Arial" charset="0"/>
                <a:cs typeface="Arial" charset="0"/>
              </a:defRPr>
            </a:lvl3pPr>
            <a:lvl4pPr marL="1600200" indent="-228600" defTabSz="457200" eaLnBrk="0" hangingPunct="0">
              <a:spcBef>
                <a:spcPct val="20000"/>
              </a:spcBef>
              <a:buFont typeface="Arial" charset="0"/>
              <a:buChar char="–"/>
              <a:defRPr sz="2000">
                <a:solidFill>
                  <a:schemeClr val="tx1"/>
                </a:solidFill>
                <a:latin typeface="Calibri" pitchFamily="34" charset="0"/>
                <a:ea typeface="Arial" charset="0"/>
                <a:cs typeface="Arial" charset="0"/>
              </a:defRPr>
            </a:lvl4pPr>
            <a:lvl5pPr marL="2057400" indent="-228600" defTabSz="457200" eaLnBrk="0" hangingPunct="0">
              <a:spcBef>
                <a:spcPct val="20000"/>
              </a:spcBef>
              <a:buFont typeface="Arial" charset="0"/>
              <a:buChar char="»"/>
              <a:defRPr sz="2000">
                <a:solidFill>
                  <a:schemeClr val="tx1"/>
                </a:solidFill>
                <a:latin typeface="Calibri" pitchFamily="34" charset="0"/>
                <a:ea typeface="Arial" charset="0"/>
                <a:cs typeface="Arial" charset="0"/>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Arial" charset="0"/>
                <a:cs typeface="Arial" charset="0"/>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Arial" charset="0"/>
                <a:cs typeface="Arial" charset="0"/>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Arial" charset="0"/>
                <a:cs typeface="Arial" charset="0"/>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Arial" charset="0"/>
                <a:cs typeface="Arial" charset="0"/>
              </a:defRPr>
            </a:lvl9pPr>
          </a:lstStyle>
          <a:p>
            <a:pPr algn="l" eaLnBrk="1" fontAlgn="base" hangingPunct="1">
              <a:spcBef>
                <a:spcPct val="0"/>
              </a:spcBef>
              <a:spcAft>
                <a:spcPct val="0"/>
              </a:spcAft>
              <a:buFontTx/>
              <a:buNone/>
            </a:pPr>
            <a:r>
              <a:rPr lang="en-US" altLang="en-US" sz="1400">
                <a:solidFill>
                  <a:srgbClr val="000000"/>
                </a:solidFill>
                <a:latin typeface="Calibri" pitchFamily="34" charset="0"/>
              </a:rPr>
              <a:t>Outpatient ED services provided to those admitted to inpatient status appear in the inpatient HDD </a:t>
            </a:r>
            <a:r>
              <a:rPr lang="en-US" altLang="en-US" sz="1400" b="1">
                <a:solidFill>
                  <a:srgbClr val="000000"/>
                </a:solidFill>
                <a:latin typeface="Calibri" pitchFamily="34" charset="0"/>
              </a:rPr>
              <a:t>Revenue Codes</a:t>
            </a:r>
            <a:r>
              <a:rPr lang="en-US" altLang="en-US" sz="1400">
                <a:solidFill>
                  <a:srgbClr val="000000"/>
                </a:solidFill>
                <a:latin typeface="Calibri" pitchFamily="34" charset="0"/>
              </a:rPr>
              <a:t>.</a:t>
            </a:r>
          </a:p>
        </p:txBody>
      </p:sp>
      <p:sp>
        <p:nvSpPr>
          <p:cNvPr id="135174" name="TextBox 6"/>
          <p:cNvSpPr txBox="1">
            <a:spLocks noChangeArrowheads="1"/>
          </p:cNvSpPr>
          <p:nvPr/>
        </p:nvSpPr>
        <p:spPr bwMode="auto">
          <a:xfrm>
            <a:off x="179388" y="1560513"/>
            <a:ext cx="8964612" cy="430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ctr" defTabSz="457200" eaLnBrk="0" hangingPunct="0">
              <a:spcBef>
                <a:spcPct val="20000"/>
              </a:spcBef>
              <a:buFont typeface="Arial" charset="0"/>
              <a:defRPr sz="2000">
                <a:solidFill>
                  <a:schemeClr val="tx1"/>
                </a:solidFill>
                <a:latin typeface="Arial" charset="0"/>
                <a:ea typeface="ＭＳ Ｐゴシック" pitchFamily="34" charset="-128"/>
                <a:cs typeface="ＭＳ Ｐゴシック" pitchFamily="34" charset="-128"/>
              </a:defRPr>
            </a:lvl1pPr>
            <a:lvl2pPr marL="742950" indent="-285750" defTabSz="457200" eaLnBrk="0" hangingPunct="0">
              <a:spcBef>
                <a:spcPct val="20000"/>
              </a:spcBef>
              <a:buFont typeface="Wingdings" pitchFamily="2" charset="2"/>
              <a:defRPr sz="2400">
                <a:solidFill>
                  <a:schemeClr val="tx1"/>
                </a:solidFill>
                <a:latin typeface="Arial" charset="0"/>
                <a:ea typeface="ＭＳ Ｐゴシック" pitchFamily="34" charset="-128"/>
                <a:cs typeface="Arial" charset="0"/>
              </a:defRPr>
            </a:lvl2pPr>
            <a:lvl3pPr marL="1143000" indent="-228600" defTabSz="457200" eaLnBrk="0" hangingPunct="0">
              <a:spcBef>
                <a:spcPct val="20000"/>
              </a:spcBef>
              <a:buFont typeface="Arial" charset="0"/>
              <a:buChar char="•"/>
              <a:defRPr sz="2400">
                <a:solidFill>
                  <a:schemeClr val="tx1"/>
                </a:solidFill>
                <a:latin typeface="Calibri" pitchFamily="34" charset="0"/>
                <a:ea typeface="Arial" charset="0"/>
                <a:cs typeface="Arial" charset="0"/>
              </a:defRPr>
            </a:lvl3pPr>
            <a:lvl4pPr marL="1600200" indent="-228600" defTabSz="457200" eaLnBrk="0" hangingPunct="0">
              <a:spcBef>
                <a:spcPct val="20000"/>
              </a:spcBef>
              <a:buFont typeface="Arial" charset="0"/>
              <a:buChar char="–"/>
              <a:defRPr sz="2000">
                <a:solidFill>
                  <a:schemeClr val="tx1"/>
                </a:solidFill>
                <a:latin typeface="Calibri" pitchFamily="34" charset="0"/>
                <a:ea typeface="Arial" charset="0"/>
                <a:cs typeface="Arial" charset="0"/>
              </a:defRPr>
            </a:lvl4pPr>
            <a:lvl5pPr marL="2057400" indent="-228600" defTabSz="457200" eaLnBrk="0" hangingPunct="0">
              <a:spcBef>
                <a:spcPct val="20000"/>
              </a:spcBef>
              <a:buFont typeface="Arial" charset="0"/>
              <a:buChar char="»"/>
              <a:defRPr sz="2000">
                <a:solidFill>
                  <a:schemeClr val="tx1"/>
                </a:solidFill>
                <a:latin typeface="Calibri" pitchFamily="34" charset="0"/>
                <a:ea typeface="Arial" charset="0"/>
                <a:cs typeface="Arial" charset="0"/>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Arial" charset="0"/>
                <a:cs typeface="Arial" charset="0"/>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Arial" charset="0"/>
                <a:cs typeface="Arial" charset="0"/>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Arial" charset="0"/>
                <a:cs typeface="Arial" charset="0"/>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Arial" charset="0"/>
                <a:cs typeface="Arial" charset="0"/>
              </a:defRPr>
            </a:lvl9pPr>
          </a:lstStyle>
          <a:p>
            <a:pPr algn="l" eaLnBrk="1" fontAlgn="base" hangingPunct="1">
              <a:spcBef>
                <a:spcPct val="0"/>
              </a:spcBef>
              <a:spcAft>
                <a:spcPct val="0"/>
              </a:spcAft>
              <a:buFontTx/>
              <a:buNone/>
            </a:pPr>
            <a:r>
              <a:rPr lang="en-US" altLang="en-US" sz="2200" u="sng">
                <a:solidFill>
                  <a:srgbClr val="0070C0"/>
                </a:solidFill>
                <a:latin typeface="Calibri" pitchFamily="34" charset="0"/>
                <a:cs typeface="Arial" charset="0"/>
              </a:rPr>
              <a:t>HDD contains </a:t>
            </a:r>
            <a:r>
              <a:rPr lang="en-US" altLang="en-US" sz="2200" b="1" u="sng">
                <a:solidFill>
                  <a:srgbClr val="0070C0"/>
                </a:solidFill>
                <a:latin typeface="Calibri" pitchFamily="34" charset="0"/>
                <a:cs typeface="Arial" charset="0"/>
              </a:rPr>
              <a:t>Revenue Codes with </a:t>
            </a:r>
            <a:r>
              <a:rPr lang="en-US" altLang="en-US" sz="2200" u="sng">
                <a:solidFill>
                  <a:srgbClr val="0070C0"/>
                </a:solidFill>
                <a:latin typeface="Calibri" pitchFamily="34" charset="0"/>
                <a:cs typeface="Arial" charset="0"/>
              </a:rPr>
              <a:t>the following coding options for ED use:</a:t>
            </a:r>
          </a:p>
        </p:txBody>
      </p:sp>
      <p:sp>
        <p:nvSpPr>
          <p:cNvPr id="21" name="TextBox 20"/>
          <p:cNvSpPr txBox="1"/>
          <p:nvPr/>
        </p:nvSpPr>
        <p:spPr>
          <a:xfrm>
            <a:off x="5862638" y="1984375"/>
            <a:ext cx="1352550" cy="461963"/>
          </a:xfrm>
          <a:prstGeom prst="rect">
            <a:avLst/>
          </a:prstGeom>
          <a:noFill/>
        </p:spPr>
        <p:txBody>
          <a:bodyPr wrap="none">
            <a:spAutoFit/>
          </a:bodyPr>
          <a:lstStyle/>
          <a:p>
            <a:pPr defTabSz="457200" fontAlgn="base">
              <a:spcBef>
                <a:spcPct val="0"/>
              </a:spcBef>
              <a:spcAft>
                <a:spcPct val="0"/>
              </a:spcAft>
              <a:defRPr/>
            </a:pPr>
            <a:r>
              <a:rPr lang="en-US" sz="2400" b="1" dirty="0">
                <a:solidFill>
                  <a:srgbClr val="0070C0"/>
                </a:solidFill>
                <a:effectLst>
                  <a:outerShdw blurRad="38100" dist="38100" dir="2700000" algn="tl">
                    <a:srgbClr val="000000">
                      <a:alpha val="43137"/>
                    </a:srgbClr>
                  </a:outerShdw>
                </a:effectLst>
                <a:ea typeface="ＭＳ Ｐゴシック" pitchFamily="34" charset="-128"/>
                <a:cs typeface="Arial" charset="0"/>
              </a:rPr>
              <a:t>METHOD</a:t>
            </a:r>
          </a:p>
        </p:txBody>
      </p:sp>
      <p:graphicFrame>
        <p:nvGraphicFramePr>
          <p:cNvPr id="5" name="Table 4"/>
          <p:cNvGraphicFramePr>
            <a:graphicFrameLocks noGrp="1"/>
          </p:cNvGraphicFramePr>
          <p:nvPr/>
        </p:nvGraphicFramePr>
        <p:xfrm>
          <a:off x="77788" y="2265363"/>
          <a:ext cx="4370387" cy="1143000"/>
        </p:xfrm>
        <a:graphic>
          <a:graphicData uri="http://schemas.openxmlformats.org/drawingml/2006/table">
            <a:tbl>
              <a:tblPr>
                <a:tableStyleId>{7DF18680-E054-41AD-8BC1-D1AEF772440D}</a:tableStyleId>
              </a:tblPr>
              <a:tblGrid>
                <a:gridCol w="4370387"/>
              </a:tblGrid>
              <a:tr h="190500">
                <a:tc>
                  <a:txBody>
                    <a:bodyPr/>
                    <a:lstStyle/>
                    <a:p>
                      <a:pPr algn="l" fontAlgn="b"/>
                      <a:r>
                        <a:rPr lang="en-US" sz="1100" u="none" strike="noStrike" dirty="0">
                          <a:effectLst/>
                        </a:rPr>
                        <a:t>0450 = Emergency Room</a:t>
                      </a:r>
                      <a:endParaRPr lang="en-US" sz="1100" b="0" i="0" u="none" strike="noStrike" dirty="0">
                        <a:solidFill>
                          <a:srgbClr val="000000"/>
                        </a:solidFill>
                        <a:effectLst/>
                        <a:latin typeface="Calibri"/>
                      </a:endParaRPr>
                    </a:p>
                  </a:txBody>
                  <a:tcPr marL="9525" marR="9525" marT="9525" marB="0" anchor="b"/>
                </a:tc>
              </a:tr>
              <a:tr h="190500">
                <a:tc>
                  <a:txBody>
                    <a:bodyPr/>
                    <a:lstStyle/>
                    <a:p>
                      <a:pPr algn="l" fontAlgn="b"/>
                      <a:r>
                        <a:rPr lang="en-US" sz="1100" u="none" strike="noStrike" dirty="0">
                          <a:effectLst/>
                        </a:rPr>
                        <a:t>0451 = </a:t>
                      </a:r>
                      <a:r>
                        <a:rPr lang="en-US" sz="1100" u="none" strike="noStrike" dirty="0" smtClean="0">
                          <a:effectLst/>
                        </a:rPr>
                        <a:t>Emergency </a:t>
                      </a:r>
                      <a:r>
                        <a:rPr lang="en-US" sz="1100" u="none" strike="noStrike" dirty="0">
                          <a:effectLst/>
                        </a:rPr>
                        <a:t>Room: EM/EMTALA</a:t>
                      </a:r>
                      <a:endParaRPr lang="en-US" sz="1100" b="0" i="0" u="none" strike="noStrike" dirty="0">
                        <a:solidFill>
                          <a:srgbClr val="000000"/>
                        </a:solidFill>
                        <a:effectLst/>
                        <a:latin typeface="Calibri"/>
                      </a:endParaRPr>
                    </a:p>
                  </a:txBody>
                  <a:tcPr marL="9525" marR="9525" marT="9525" marB="0" anchor="b"/>
                </a:tc>
              </a:tr>
              <a:tr h="190500">
                <a:tc>
                  <a:txBody>
                    <a:bodyPr/>
                    <a:lstStyle/>
                    <a:p>
                      <a:pPr algn="l" fontAlgn="b"/>
                      <a:r>
                        <a:rPr lang="en-US" sz="1100" u="none" strike="noStrike" dirty="0">
                          <a:effectLst/>
                        </a:rPr>
                        <a:t>0452 </a:t>
                      </a:r>
                      <a:r>
                        <a:rPr lang="en-US" sz="1100" u="none" strike="noStrike" dirty="0" smtClean="0">
                          <a:effectLst/>
                        </a:rPr>
                        <a:t>= </a:t>
                      </a:r>
                      <a:r>
                        <a:rPr lang="en-US" sz="1100" u="none" strike="noStrike" dirty="0">
                          <a:effectLst/>
                        </a:rPr>
                        <a:t>Emergency Room: ER/ Beyond EMTALA</a:t>
                      </a:r>
                      <a:endParaRPr lang="en-US" sz="1100" b="0" i="0" u="none" strike="noStrike" dirty="0">
                        <a:solidFill>
                          <a:srgbClr val="000000"/>
                        </a:solidFill>
                        <a:effectLst/>
                        <a:latin typeface="Calibri"/>
                      </a:endParaRPr>
                    </a:p>
                  </a:txBody>
                  <a:tcPr marL="9525" marR="9525" marT="9525" marB="0" anchor="b"/>
                </a:tc>
              </a:tr>
              <a:tr h="190500">
                <a:tc>
                  <a:txBody>
                    <a:bodyPr/>
                    <a:lstStyle/>
                    <a:p>
                      <a:pPr algn="l" fontAlgn="b"/>
                      <a:r>
                        <a:rPr lang="en-US" sz="1100" u="none" strike="noStrike" dirty="0">
                          <a:effectLst/>
                        </a:rPr>
                        <a:t>0456 </a:t>
                      </a:r>
                      <a:r>
                        <a:rPr lang="en-US" sz="1100" u="none" strike="noStrike" dirty="0" smtClean="0">
                          <a:effectLst/>
                        </a:rPr>
                        <a:t>= Emergency </a:t>
                      </a:r>
                      <a:r>
                        <a:rPr lang="en-US" sz="1100" u="none" strike="noStrike" dirty="0">
                          <a:effectLst/>
                        </a:rPr>
                        <a:t>Room: Urgent care</a:t>
                      </a:r>
                      <a:endParaRPr lang="en-US" sz="1100" b="0" i="0" u="none" strike="noStrike" dirty="0">
                        <a:solidFill>
                          <a:srgbClr val="000000"/>
                        </a:solidFill>
                        <a:effectLst/>
                        <a:latin typeface="Calibri"/>
                      </a:endParaRPr>
                    </a:p>
                  </a:txBody>
                  <a:tcPr marL="9525" marR="9525" marT="9525" marB="0" anchor="b"/>
                </a:tc>
              </a:tr>
              <a:tr h="190500">
                <a:tc>
                  <a:txBody>
                    <a:bodyPr/>
                    <a:lstStyle/>
                    <a:p>
                      <a:pPr algn="l" fontAlgn="b"/>
                      <a:r>
                        <a:rPr lang="en-US" sz="1100" u="none" strike="noStrike" dirty="0">
                          <a:effectLst/>
                        </a:rPr>
                        <a:t>0459 </a:t>
                      </a:r>
                      <a:r>
                        <a:rPr lang="en-US" sz="1100" u="none" strike="noStrike" dirty="0" smtClean="0">
                          <a:effectLst/>
                        </a:rPr>
                        <a:t>= </a:t>
                      </a:r>
                      <a:r>
                        <a:rPr lang="en-US" sz="1100" u="none" strike="noStrike" dirty="0">
                          <a:effectLst/>
                        </a:rPr>
                        <a:t>Emergency Room: Other emergency room</a:t>
                      </a:r>
                      <a:endParaRPr lang="en-US" sz="1100" b="0" i="0" u="none" strike="noStrike" dirty="0">
                        <a:solidFill>
                          <a:srgbClr val="000000"/>
                        </a:solidFill>
                        <a:effectLst/>
                        <a:latin typeface="Calibri"/>
                      </a:endParaRPr>
                    </a:p>
                  </a:txBody>
                  <a:tcPr marL="9525" marR="9525" marT="9525" marB="0" anchor="b"/>
                </a:tc>
              </a:tr>
              <a:tr h="190500">
                <a:tc>
                  <a:txBody>
                    <a:bodyPr/>
                    <a:lstStyle/>
                    <a:p>
                      <a:pPr algn="l" fontAlgn="b"/>
                      <a:r>
                        <a:rPr lang="en-US" sz="1100" u="none" strike="noStrike" dirty="0">
                          <a:effectLst/>
                        </a:rPr>
                        <a:t>0981 = </a:t>
                      </a:r>
                      <a:r>
                        <a:rPr lang="en-US" sz="1100" u="none" strike="noStrike" dirty="0" smtClean="0">
                          <a:effectLst/>
                        </a:rPr>
                        <a:t>Professional </a:t>
                      </a:r>
                      <a:r>
                        <a:rPr lang="en-US" sz="1100" u="none" strike="noStrike" dirty="0">
                          <a:effectLst/>
                        </a:rPr>
                        <a:t>fees </a:t>
                      </a:r>
                      <a:r>
                        <a:rPr lang="en-US" sz="1100" u="none" strike="noStrike" dirty="0" smtClean="0">
                          <a:effectLst/>
                        </a:rPr>
                        <a:t>: Emergency </a:t>
                      </a:r>
                      <a:r>
                        <a:rPr lang="en-US" sz="1100" u="none" strike="noStrike" dirty="0">
                          <a:effectLst/>
                        </a:rPr>
                        <a:t>room</a:t>
                      </a:r>
                      <a:endParaRPr lang="en-US" sz="1100" b="0" i="0" u="none" strike="noStrike" dirty="0">
                        <a:solidFill>
                          <a:srgbClr val="000000"/>
                        </a:solidFill>
                        <a:effectLst/>
                        <a:latin typeface="Calibri"/>
                      </a:endParaRPr>
                    </a:p>
                  </a:txBody>
                  <a:tcPr marL="9525" marR="9525" marT="9525" marB="0" anchor="b"/>
                </a:tc>
              </a:tr>
            </a:tbl>
          </a:graphicData>
        </a:graphic>
      </p:graphicFrame>
      <p:sp>
        <p:nvSpPr>
          <p:cNvPr id="135192" name="TextBox 3"/>
          <p:cNvSpPr txBox="1">
            <a:spLocks noChangeArrowheads="1"/>
          </p:cNvSpPr>
          <p:nvPr/>
        </p:nvSpPr>
        <p:spPr bwMode="auto">
          <a:xfrm>
            <a:off x="7689850" y="2079625"/>
            <a:ext cx="129222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ctr" defTabSz="457200" eaLnBrk="0" hangingPunct="0">
              <a:spcBef>
                <a:spcPct val="20000"/>
              </a:spcBef>
              <a:buFont typeface="Arial" charset="0"/>
              <a:defRPr sz="2000">
                <a:solidFill>
                  <a:schemeClr val="tx1"/>
                </a:solidFill>
                <a:latin typeface="Arial" charset="0"/>
                <a:ea typeface="ＭＳ Ｐゴシック" pitchFamily="34" charset="-128"/>
                <a:cs typeface="ＭＳ Ｐゴシック" pitchFamily="34" charset="-128"/>
              </a:defRPr>
            </a:lvl1pPr>
            <a:lvl2pPr marL="742950" indent="-285750" defTabSz="457200" eaLnBrk="0" hangingPunct="0">
              <a:spcBef>
                <a:spcPct val="20000"/>
              </a:spcBef>
              <a:buFont typeface="Wingdings" pitchFamily="2" charset="2"/>
              <a:defRPr sz="2400">
                <a:solidFill>
                  <a:schemeClr val="tx1"/>
                </a:solidFill>
                <a:latin typeface="Arial" charset="0"/>
                <a:ea typeface="ＭＳ Ｐゴシック" pitchFamily="34" charset="-128"/>
                <a:cs typeface="Arial" charset="0"/>
              </a:defRPr>
            </a:lvl2pPr>
            <a:lvl3pPr marL="1143000" indent="-228600" defTabSz="457200" eaLnBrk="0" hangingPunct="0">
              <a:spcBef>
                <a:spcPct val="20000"/>
              </a:spcBef>
              <a:buFont typeface="Arial" charset="0"/>
              <a:buChar char="•"/>
              <a:defRPr sz="2400">
                <a:solidFill>
                  <a:schemeClr val="tx1"/>
                </a:solidFill>
                <a:latin typeface="Calibri" pitchFamily="34" charset="0"/>
                <a:ea typeface="Arial" charset="0"/>
                <a:cs typeface="Arial" charset="0"/>
              </a:defRPr>
            </a:lvl3pPr>
            <a:lvl4pPr marL="1600200" indent="-228600" defTabSz="457200" eaLnBrk="0" hangingPunct="0">
              <a:spcBef>
                <a:spcPct val="20000"/>
              </a:spcBef>
              <a:buFont typeface="Arial" charset="0"/>
              <a:buChar char="–"/>
              <a:defRPr sz="2000">
                <a:solidFill>
                  <a:schemeClr val="tx1"/>
                </a:solidFill>
                <a:latin typeface="Calibri" pitchFamily="34" charset="0"/>
                <a:ea typeface="Arial" charset="0"/>
                <a:cs typeface="Arial" charset="0"/>
              </a:defRPr>
            </a:lvl4pPr>
            <a:lvl5pPr marL="2057400" indent="-228600" defTabSz="457200" eaLnBrk="0" hangingPunct="0">
              <a:spcBef>
                <a:spcPct val="20000"/>
              </a:spcBef>
              <a:buFont typeface="Arial" charset="0"/>
              <a:buChar char="»"/>
              <a:defRPr sz="2000">
                <a:solidFill>
                  <a:schemeClr val="tx1"/>
                </a:solidFill>
                <a:latin typeface="Calibri" pitchFamily="34" charset="0"/>
                <a:ea typeface="Arial" charset="0"/>
                <a:cs typeface="Arial" charset="0"/>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Arial" charset="0"/>
                <a:cs typeface="Arial" charset="0"/>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Arial" charset="0"/>
                <a:cs typeface="Arial" charset="0"/>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Arial" charset="0"/>
                <a:cs typeface="Arial" charset="0"/>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Arial" charset="0"/>
                <a:cs typeface="Arial" charset="0"/>
              </a:defRPr>
            </a:lvl9pPr>
          </a:lstStyle>
          <a:p>
            <a:pPr eaLnBrk="1" fontAlgn="base" hangingPunct="1">
              <a:spcBef>
                <a:spcPct val="0"/>
              </a:spcBef>
              <a:spcAft>
                <a:spcPct val="0"/>
              </a:spcAft>
              <a:buFontTx/>
              <a:buNone/>
            </a:pPr>
            <a:r>
              <a:rPr lang="en-US" altLang="en-US" sz="1200" b="1">
                <a:solidFill>
                  <a:srgbClr val="0070C0"/>
                </a:solidFill>
                <a:latin typeface="Calibri" pitchFamily="34" charset="0"/>
                <a:cs typeface="Arial" charset="0"/>
              </a:rPr>
              <a:t>Filter by Revenue</a:t>
            </a:r>
          </a:p>
          <a:p>
            <a:pPr eaLnBrk="1" fontAlgn="base" hangingPunct="1">
              <a:spcBef>
                <a:spcPct val="0"/>
              </a:spcBef>
              <a:spcAft>
                <a:spcPct val="0"/>
              </a:spcAft>
              <a:buFontTx/>
              <a:buNone/>
            </a:pPr>
            <a:r>
              <a:rPr lang="en-US" altLang="en-US" sz="1200" b="1">
                <a:solidFill>
                  <a:srgbClr val="0070C0"/>
                </a:solidFill>
                <a:latin typeface="Calibri" pitchFamily="34" charset="0"/>
                <a:cs typeface="Arial" charset="0"/>
              </a:rPr>
              <a:t>Codes</a:t>
            </a:r>
          </a:p>
        </p:txBody>
      </p:sp>
      <p:pic>
        <p:nvPicPr>
          <p:cNvPr id="135193" name="Picture 7" descr="http://www.google.com/url?sa=i&amp;source=images&amp;cd=&amp;docid=dILm2u2Zm0HlgM&amp;tbnid=FHy4p59pOk8I_M&amp;ved=0CAUQjBw&amp;url=http%3A%2F%2Ficonizer.net%2Ffiles%2FPlastic_XP%2Forig%2Ffilter_data.png&amp;ei=KxT2U63wGZLmsASh_oLgAg&amp;psig=AFQjCNGro0YGwsLILaj7pEpLL_uXjZfGcA&amp;ust=140872234751348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67638" y="2465388"/>
            <a:ext cx="885825" cy="885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33" name="Diagram 32"/>
          <p:cNvGraphicFramePr/>
          <p:nvPr/>
        </p:nvGraphicFramePr>
        <p:xfrm>
          <a:off x="4359409" y="2377806"/>
          <a:ext cx="3398119" cy="1274322"/>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135195" name="TextBox 33"/>
          <p:cNvSpPr txBox="1">
            <a:spLocks noChangeArrowheads="1"/>
          </p:cNvSpPr>
          <p:nvPr/>
        </p:nvSpPr>
        <p:spPr bwMode="auto">
          <a:xfrm>
            <a:off x="742950" y="3819525"/>
            <a:ext cx="758190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defTabSz="457200" eaLnBrk="0" hangingPunct="0">
              <a:spcBef>
                <a:spcPct val="20000"/>
              </a:spcBef>
              <a:buFont typeface="Arial" charset="0"/>
              <a:defRPr sz="2000">
                <a:solidFill>
                  <a:schemeClr val="tx1"/>
                </a:solidFill>
                <a:latin typeface="Arial" charset="0"/>
                <a:ea typeface="ＭＳ Ｐゴシック" pitchFamily="34" charset="-128"/>
                <a:cs typeface="ＭＳ Ｐゴシック" pitchFamily="34" charset="-128"/>
              </a:defRPr>
            </a:lvl1pPr>
            <a:lvl2pPr marL="742950" indent="-285750" defTabSz="457200" eaLnBrk="0" hangingPunct="0">
              <a:spcBef>
                <a:spcPct val="20000"/>
              </a:spcBef>
              <a:buFont typeface="Wingdings" pitchFamily="2" charset="2"/>
              <a:defRPr sz="2400">
                <a:solidFill>
                  <a:schemeClr val="tx1"/>
                </a:solidFill>
                <a:latin typeface="Arial" charset="0"/>
                <a:ea typeface="ＭＳ Ｐゴシック" pitchFamily="34" charset="-128"/>
                <a:cs typeface="Arial" charset="0"/>
              </a:defRPr>
            </a:lvl2pPr>
            <a:lvl3pPr marL="1143000" indent="-228600" defTabSz="457200" eaLnBrk="0" hangingPunct="0">
              <a:spcBef>
                <a:spcPct val="20000"/>
              </a:spcBef>
              <a:buFont typeface="Arial" charset="0"/>
              <a:buChar char="•"/>
              <a:defRPr sz="2400">
                <a:solidFill>
                  <a:schemeClr val="tx1"/>
                </a:solidFill>
                <a:latin typeface="Calibri" pitchFamily="34" charset="0"/>
                <a:ea typeface="Arial" charset="0"/>
                <a:cs typeface="Arial" charset="0"/>
              </a:defRPr>
            </a:lvl3pPr>
            <a:lvl4pPr marL="1600200" indent="-228600" defTabSz="457200" eaLnBrk="0" hangingPunct="0">
              <a:spcBef>
                <a:spcPct val="20000"/>
              </a:spcBef>
              <a:buFont typeface="Arial" charset="0"/>
              <a:buChar char="–"/>
              <a:defRPr sz="2000">
                <a:solidFill>
                  <a:schemeClr val="tx1"/>
                </a:solidFill>
                <a:latin typeface="Calibri" pitchFamily="34" charset="0"/>
                <a:ea typeface="Arial" charset="0"/>
                <a:cs typeface="Arial" charset="0"/>
              </a:defRPr>
            </a:lvl4pPr>
            <a:lvl5pPr marL="2057400" indent="-228600" defTabSz="457200" eaLnBrk="0" hangingPunct="0">
              <a:spcBef>
                <a:spcPct val="20000"/>
              </a:spcBef>
              <a:buFont typeface="Arial" charset="0"/>
              <a:buChar char="»"/>
              <a:defRPr sz="2000">
                <a:solidFill>
                  <a:schemeClr val="tx1"/>
                </a:solidFill>
                <a:latin typeface="Calibri" pitchFamily="34" charset="0"/>
                <a:ea typeface="Arial" charset="0"/>
                <a:cs typeface="Arial" charset="0"/>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Arial" charset="0"/>
                <a:cs typeface="Arial" charset="0"/>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Arial" charset="0"/>
                <a:cs typeface="Arial" charset="0"/>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Arial" charset="0"/>
                <a:cs typeface="Arial" charset="0"/>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Arial" charset="0"/>
                <a:cs typeface="Arial" charset="0"/>
              </a:defRPr>
            </a:lvl9pPr>
          </a:lstStyle>
          <a:p>
            <a:pPr algn="l" eaLnBrk="1" fontAlgn="base" hangingPunct="1">
              <a:spcBef>
                <a:spcPct val="0"/>
              </a:spcBef>
              <a:spcAft>
                <a:spcPct val="0"/>
              </a:spcAft>
              <a:buFontTx/>
              <a:buNone/>
            </a:pPr>
            <a:r>
              <a:rPr lang="en-US" altLang="en-US" sz="1800" b="1" i="1">
                <a:solidFill>
                  <a:srgbClr val="FF1B09"/>
                </a:solidFill>
                <a:latin typeface="Calibri" pitchFamily="34" charset="0"/>
              </a:rPr>
              <a:t>The most commonly used revenue code for emergency department services is Revenue Code 0450. In the past 2 years, a few began using codes 0459 and 0981.</a:t>
            </a:r>
          </a:p>
        </p:txBody>
      </p:sp>
    </p:spTree>
    <p:extLst>
      <p:ext uri="{BB962C8B-B14F-4D97-AF65-F5344CB8AC3E}">
        <p14:creationId xmlns:p14="http://schemas.microsoft.com/office/powerpoint/2010/main" val="3140330589"/>
      </p:ext>
    </p:extLst>
  </p:cSld>
  <p:clrMapOvr>
    <a:masterClrMapping/>
  </p:clrMapOvr>
  <p:timing>
    <p:tnLst>
      <p:par>
        <p:cTn id="1" dur="indefinite" restart="never" nodeType="tmRoot"/>
      </p:par>
    </p:tnLst>
  </p:timing>
</p:sld>
</file>

<file path=ppt/theme/theme1.xml><?xml version="1.0" encoding="utf-8"?>
<a:theme xmlns:a="http://schemas.openxmlformats.org/drawingml/2006/main" name="HIT January 2014">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FINALPowerPointTEMPLATE 5_28">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9</TotalTime>
  <Words>723</Words>
  <Application>Microsoft Office PowerPoint</Application>
  <PresentationFormat>On-screen Show (4:3)</PresentationFormat>
  <Paragraphs>76</Paragraphs>
  <Slides>5</Slides>
  <Notes>0</Notes>
  <HiddenSlides>0</HiddenSlides>
  <MMClips>0</MMClips>
  <ScaleCrop>false</ScaleCrop>
  <HeadingPairs>
    <vt:vector size="4" baseType="variant">
      <vt:variant>
        <vt:lpstr>Theme</vt:lpstr>
      </vt:variant>
      <vt:variant>
        <vt:i4>2</vt:i4>
      </vt:variant>
      <vt:variant>
        <vt:lpstr>Slide Titles</vt:lpstr>
      </vt:variant>
      <vt:variant>
        <vt:i4>5</vt:i4>
      </vt:variant>
    </vt:vector>
  </HeadingPairs>
  <TitlesOfParts>
    <vt:vector size="7" baseType="lpstr">
      <vt:lpstr>HIT January 2014</vt:lpstr>
      <vt:lpstr>FINALPowerPointTEMPLATE 5_28</vt:lpstr>
      <vt:lpstr>TUTORIAL</vt:lpstr>
      <vt:lpstr>How Do I Count Patients Admitted from the Emergency Department (ED) in the Casemix Hospital Discharge Data (HDD)?  </vt:lpstr>
      <vt:lpstr>How to Count Patients Admitted from the Emergency Department (ED) in the Casemix Hospital Discharge Data (HDD)</vt:lpstr>
      <vt:lpstr>How Do I Count Patients Admitted from the Emergency Department (ED) in the Casemix Hospital Discharge Data (HDD)? (continued) </vt:lpstr>
      <vt:lpstr>How Do I Count Patients Admitted from the Emergency Department (ED) in the Casemix Hospital Discharge Data (HDD)?  (concluded)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TUTORIAL</dc:title>
  <dc:creator>Tapply, Adam</dc:creator>
  <cp:lastModifiedBy>Tapply, Adam</cp:lastModifiedBy>
  <cp:revision>1</cp:revision>
  <dcterms:created xsi:type="dcterms:W3CDTF">2016-03-17T20:08:26Z</dcterms:created>
  <dcterms:modified xsi:type="dcterms:W3CDTF">2016-03-17T20:17:44Z</dcterms:modified>
</cp:coreProperties>
</file>