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6" r:id="rId2"/>
    <p:sldMasterId id="2147483697" r:id="rId3"/>
  </p:sldMasterIdLst>
  <p:notesMasterIdLst>
    <p:notesMasterId r:id="rId6"/>
  </p:notesMasterIdLst>
  <p:handoutMasterIdLst>
    <p:handoutMasterId r:id="rId7"/>
  </p:handoutMasterIdLst>
  <p:sldIdLst>
    <p:sldId id="730" r:id="rId4"/>
    <p:sldId id="731" r:id="rId5"/>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91" autoAdjust="0"/>
    <p:restoredTop sz="89371" autoAdjust="0"/>
  </p:normalViewPr>
  <p:slideViewPr>
    <p:cSldViewPr snapToGrid="0" snapToObjects="1" showGuides="1">
      <p:cViewPr varScale="1">
        <p:scale>
          <a:sx n="78" d="100"/>
          <a:sy n="78" d="100"/>
        </p:scale>
        <p:origin x="1260" y="90"/>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2/21/2022</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2/21/2022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a:t>Click to edit Master title style</a:t>
            </a:r>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a:t>Click to edit Master text styles</a:t>
            </a:r>
          </a:p>
          <a:p>
            <a:pPr lvl="1"/>
            <a:r>
              <a:rPr lang="en-US" dirty="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8675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5069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7667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975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a:t>Click to edit Master title style</a:t>
            </a:r>
          </a:p>
        </p:txBody>
      </p:sp>
      <p:sp>
        <p:nvSpPr>
          <p:cNvPr id="5" name="Text Placeholder 4"/>
          <p:cNvSpPr>
            <a:spLocks noGrp="1"/>
          </p:cNvSpPr>
          <p:nvPr>
            <p:ph type="body" sz="quarter" idx="11"/>
          </p:nvPr>
        </p:nvSpPr>
        <p:spPr>
          <a:xfrm>
            <a:off x="704638" y="1866138"/>
            <a:ext cx="7734717" cy="1231023"/>
          </a:xfrm>
        </p:spPr>
        <p:txBody>
          <a:bodyPr/>
          <a:lstStyle/>
          <a:p>
            <a:pPr lvl="0"/>
            <a:r>
              <a:rPr lang="en-US" dirty="0"/>
              <a:t>Click to edit Master text styles</a:t>
            </a:r>
          </a:p>
          <a:p>
            <a:pPr lvl="1"/>
            <a:r>
              <a:rPr lang="en-US" dirty="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84037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0079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83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8885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6252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0646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E61906-26B4-43AA-A151-64D8B059D45F}" type="datetimeFigureOut">
              <a:rPr lang="en-US" smtClean="0">
                <a:solidFill>
                  <a:prstClr val="black">
                    <a:tint val="75000"/>
                  </a:prstClr>
                </a:solidFill>
              </a:rPr>
              <a:pPr/>
              <a:t>2/21/2022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40B2C0E-698A-433F-ADE4-60B4C2C2D79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21573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62E61906-26B4-43AA-A151-64D8B059D45F}" type="datetimeFigureOut">
              <a:rPr lang="en-US" smtClean="0">
                <a:solidFill>
                  <a:prstClr val="black">
                    <a:tint val="75000"/>
                  </a:prstClr>
                </a:solidFill>
                <a:latin typeface="Calibri"/>
                <a:ea typeface="+mn-ea"/>
                <a:cs typeface="+mn-cs"/>
              </a:rPr>
              <a:pPr defTabSz="914400" fontAlgn="auto">
                <a:spcBef>
                  <a:spcPts val="0"/>
                </a:spcBef>
                <a:spcAft>
                  <a:spcPts val="0"/>
                </a:spcAft>
              </a:pPr>
              <a:t>2/21/2022</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140B2C0E-698A-433F-ADE4-60B4C2C2D79D}"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2672424624"/>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391400" cy="792162"/>
          </a:xfrm>
        </p:spPr>
        <p:txBody>
          <a:bodyPr>
            <a:noAutofit/>
          </a:bodyPr>
          <a:lstStyle/>
          <a:p>
            <a:pPr algn="l"/>
            <a:r>
              <a:rPr lang="en-US" sz="1800" b="1" u="sng" dirty="0">
                <a:solidFill>
                  <a:schemeClr val="tx2"/>
                </a:solidFill>
              </a:rPr>
              <a:t>Question</a:t>
            </a:r>
            <a:r>
              <a:rPr lang="en-US" sz="1800" dirty="0">
                <a:solidFill>
                  <a:schemeClr val="tx2"/>
                </a:solidFill>
              </a:rPr>
              <a:t>: I have a couple of questions regarding the pharmacy data. The </a:t>
            </a:r>
            <a:r>
              <a:rPr lang="en-US" sz="1800" b="1" dirty="0">
                <a:solidFill>
                  <a:schemeClr val="tx2"/>
                </a:solidFill>
              </a:rPr>
              <a:t>Quantity dispensed</a:t>
            </a:r>
            <a:r>
              <a:rPr lang="en-US" sz="1800" dirty="0">
                <a:solidFill>
                  <a:schemeClr val="tx2"/>
                </a:solidFill>
              </a:rPr>
              <a:t> field contains some very large numbers.  What do they mean? What are the units? Is there any relationship between </a:t>
            </a:r>
            <a:r>
              <a:rPr lang="en-US" sz="1800" b="1" dirty="0">
                <a:solidFill>
                  <a:schemeClr val="tx2"/>
                </a:solidFill>
              </a:rPr>
              <a:t>Drug units of Measure </a:t>
            </a:r>
            <a:r>
              <a:rPr lang="en-US" sz="1800" dirty="0">
                <a:solidFill>
                  <a:schemeClr val="tx2"/>
                </a:solidFill>
              </a:rPr>
              <a:t>field and </a:t>
            </a:r>
            <a:r>
              <a:rPr lang="en-US" sz="1800" b="1" dirty="0">
                <a:solidFill>
                  <a:schemeClr val="tx2"/>
                </a:solidFill>
              </a:rPr>
              <a:t>Quantity Dispensed </a:t>
            </a:r>
            <a:r>
              <a:rPr lang="en-US" sz="1800" dirty="0">
                <a:solidFill>
                  <a:schemeClr val="tx2"/>
                </a:solidFill>
              </a:rPr>
              <a:t>field? </a:t>
            </a:r>
          </a:p>
        </p:txBody>
      </p:sp>
      <p:pic>
        <p:nvPicPr>
          <p:cNvPr id="1028" name="Picture 4" descr="Increasing Cost Of Health Car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107" t="22572" r="29553" b="8066"/>
          <a:stretch/>
        </p:blipFill>
        <p:spPr bwMode="auto">
          <a:xfrm>
            <a:off x="7467600" y="76200"/>
            <a:ext cx="1548419" cy="115573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1219200"/>
            <a:ext cx="8839200" cy="5432256"/>
          </a:xfrm>
          <a:prstGeom prst="rect">
            <a:avLst/>
          </a:prstGeom>
        </p:spPr>
        <p:txBody>
          <a:bodyPr wrap="square">
            <a:spAutoFit/>
          </a:bodyPr>
          <a:lstStyle/>
          <a:p>
            <a:pPr defTabSz="914400" fontAlgn="auto">
              <a:spcBef>
                <a:spcPts val="0"/>
              </a:spcBef>
              <a:spcAft>
                <a:spcPts val="0"/>
              </a:spcAft>
            </a:pPr>
            <a:r>
              <a:rPr lang="en-US" b="1" u="sng" dirty="0">
                <a:solidFill>
                  <a:prstClr val="black"/>
                </a:solidFill>
                <a:latin typeface="Calibri"/>
                <a:ea typeface="+mn-ea"/>
                <a:cs typeface="+mn-cs"/>
              </a:rPr>
              <a:t>Answer</a:t>
            </a:r>
            <a:r>
              <a:rPr lang="en-US" dirty="0">
                <a:solidFill>
                  <a:prstClr val="black"/>
                </a:solidFill>
                <a:latin typeface="Calibri"/>
                <a:ea typeface="+mn-ea"/>
                <a:cs typeface="+mn-cs"/>
              </a:rPr>
              <a:t>: Yes, there is a relationship between </a:t>
            </a:r>
            <a:r>
              <a:rPr lang="en-US" sz="1600" b="1" dirty="0">
                <a:solidFill>
                  <a:prstClr val="black"/>
                </a:solidFill>
                <a:latin typeface="Calibri"/>
                <a:ea typeface="+mn-ea"/>
                <a:cs typeface="+mn-cs"/>
              </a:rPr>
              <a:t>Quantity Dispensed</a:t>
            </a:r>
            <a:r>
              <a:rPr lang="en-US" sz="1600" dirty="0">
                <a:solidFill>
                  <a:prstClr val="black"/>
                </a:solidFill>
                <a:latin typeface="Calibri"/>
                <a:ea typeface="+mn-ea"/>
                <a:cs typeface="+mn-cs"/>
              </a:rPr>
              <a:t>  and </a:t>
            </a:r>
            <a:r>
              <a:rPr lang="en-US" sz="1600" b="1" dirty="0">
                <a:solidFill>
                  <a:prstClr val="black"/>
                </a:solidFill>
                <a:latin typeface="Calibri"/>
                <a:ea typeface="+mn-ea"/>
                <a:cs typeface="+mn-cs"/>
              </a:rPr>
              <a:t>Drug Units of Measure</a:t>
            </a:r>
            <a:r>
              <a:rPr lang="en-US" sz="1600" dirty="0">
                <a:solidFill>
                  <a:prstClr val="black"/>
                </a:solidFill>
                <a:latin typeface="Calibri"/>
                <a:ea typeface="+mn-ea"/>
                <a:cs typeface="+mn-cs"/>
              </a:rPr>
              <a:t> and also </a:t>
            </a:r>
            <a:r>
              <a:rPr lang="en-US" sz="1600" b="1" dirty="0">
                <a:solidFill>
                  <a:prstClr val="black"/>
                </a:solidFill>
                <a:latin typeface="Calibri"/>
                <a:ea typeface="+mn-ea"/>
                <a:cs typeface="+mn-cs"/>
              </a:rPr>
              <a:t>Days Supply.  </a:t>
            </a:r>
            <a:r>
              <a:rPr lang="en-US" sz="1600" dirty="0">
                <a:solidFill>
                  <a:prstClr val="black"/>
                </a:solidFill>
                <a:latin typeface="Calibri"/>
                <a:ea typeface="+mn-ea"/>
                <a:cs typeface="+mn-cs"/>
              </a:rPr>
              <a:t>Different </a:t>
            </a:r>
            <a:r>
              <a:rPr lang="en-US" sz="1600" b="1" dirty="0">
                <a:solidFill>
                  <a:prstClr val="black"/>
                </a:solidFill>
                <a:latin typeface="Calibri"/>
                <a:ea typeface="+mn-ea"/>
                <a:cs typeface="+mn-cs"/>
              </a:rPr>
              <a:t>Drug Units of Measure</a:t>
            </a:r>
            <a:r>
              <a:rPr lang="en-US" sz="1600" dirty="0">
                <a:solidFill>
                  <a:prstClr val="black"/>
                </a:solidFill>
                <a:latin typeface="Calibri"/>
                <a:ea typeface="+mn-ea"/>
                <a:cs typeface="+mn-cs"/>
              </a:rPr>
              <a:t> and </a:t>
            </a:r>
            <a:r>
              <a:rPr lang="en-US" sz="1600" b="1" dirty="0">
                <a:solidFill>
                  <a:prstClr val="black"/>
                </a:solidFill>
                <a:latin typeface="Calibri"/>
                <a:ea typeface="+mn-ea"/>
                <a:cs typeface="+mn-cs"/>
              </a:rPr>
              <a:t>Days Supply </a:t>
            </a:r>
            <a:r>
              <a:rPr lang="en-US" sz="1600" dirty="0">
                <a:solidFill>
                  <a:prstClr val="black"/>
                </a:solidFill>
                <a:latin typeface="Calibri"/>
                <a:ea typeface="+mn-ea"/>
                <a:cs typeface="+mn-cs"/>
              </a:rPr>
              <a:t>impact the value of </a:t>
            </a:r>
            <a:r>
              <a:rPr lang="en-US" sz="1600" b="1" dirty="0">
                <a:solidFill>
                  <a:prstClr val="black"/>
                </a:solidFill>
                <a:latin typeface="Calibri"/>
                <a:ea typeface="+mn-ea"/>
                <a:cs typeface="+mn-cs"/>
              </a:rPr>
              <a:t>Quantity Dispensed</a:t>
            </a:r>
            <a:r>
              <a:rPr lang="en-US" sz="1600" dirty="0">
                <a:solidFill>
                  <a:prstClr val="black"/>
                </a:solidFill>
                <a:latin typeface="Calibri"/>
                <a:ea typeface="+mn-ea"/>
                <a:cs typeface="+mn-cs"/>
              </a:rPr>
              <a:t>. </a:t>
            </a:r>
            <a:r>
              <a:rPr lang="en-US" sz="1600" b="1" dirty="0">
                <a:solidFill>
                  <a:prstClr val="black"/>
                </a:solidFill>
                <a:latin typeface="Calibri"/>
                <a:ea typeface="+mn-ea"/>
                <a:cs typeface="+mn-cs"/>
              </a:rPr>
              <a:t>Quantity Dispensed </a:t>
            </a:r>
            <a:r>
              <a:rPr lang="en-US" sz="1600" dirty="0">
                <a:solidFill>
                  <a:prstClr val="black"/>
                </a:solidFill>
                <a:latin typeface="Calibri"/>
                <a:ea typeface="+mn-ea"/>
                <a:cs typeface="+mn-cs"/>
              </a:rPr>
              <a:t>is defined as the number of metric units of medication dispensed. </a:t>
            </a:r>
          </a:p>
          <a:p>
            <a:pPr defTabSz="914400" fontAlgn="auto">
              <a:spcBef>
                <a:spcPts val="0"/>
              </a:spcBef>
              <a:spcAft>
                <a:spcPts val="0"/>
              </a:spcAft>
            </a:pPr>
            <a:r>
              <a:rPr lang="en-US" sz="1600" b="1" dirty="0">
                <a:solidFill>
                  <a:prstClr val="black"/>
                </a:solidFill>
                <a:latin typeface="Calibri"/>
                <a:ea typeface="+mn-ea"/>
                <a:cs typeface="+mn-cs"/>
              </a:rPr>
              <a:t>Days Supply</a:t>
            </a:r>
            <a:r>
              <a:rPr lang="en-US" sz="1600" dirty="0">
                <a:solidFill>
                  <a:prstClr val="black"/>
                </a:solidFill>
                <a:latin typeface="Calibri"/>
                <a:ea typeface="+mn-ea"/>
                <a:cs typeface="+mn-cs"/>
              </a:rPr>
              <a:t> are the number of days the prescription will last if taken as prescribed. </a:t>
            </a:r>
            <a:r>
              <a:rPr lang="en-US" sz="1600" b="1" dirty="0">
                <a:solidFill>
                  <a:prstClr val="black"/>
                </a:solidFill>
                <a:latin typeface="Calibri"/>
                <a:ea typeface="+mn-ea"/>
                <a:cs typeface="+mn-cs"/>
              </a:rPr>
              <a:t>Drug Units of Measure</a:t>
            </a:r>
            <a:r>
              <a:rPr lang="en-US" sz="1600" dirty="0">
                <a:solidFill>
                  <a:prstClr val="black"/>
                </a:solidFill>
                <a:latin typeface="Calibri"/>
                <a:ea typeface="+mn-ea"/>
                <a:cs typeface="+mn-cs"/>
              </a:rPr>
              <a:t> are the units of measure for drug dispensed using the following values:</a:t>
            </a:r>
            <a:endParaRPr lang="en-US" sz="700" dirty="0">
              <a:solidFill>
                <a:prstClr val="black"/>
              </a:solidFill>
              <a:latin typeface="Calibri"/>
              <a:ea typeface="+mn-ea"/>
              <a:cs typeface="+mn-cs"/>
            </a:endParaRPr>
          </a:p>
          <a:p>
            <a:pPr defTabSz="914400" fontAlgn="auto">
              <a:spcBef>
                <a:spcPts val="0"/>
              </a:spcBef>
              <a:spcAft>
                <a:spcPts val="0"/>
              </a:spcAft>
            </a:pPr>
            <a:r>
              <a:rPr lang="en-US" sz="700" dirty="0">
                <a:solidFill>
                  <a:prstClr val="black"/>
                </a:solidFill>
                <a:latin typeface="Calibri"/>
                <a:ea typeface="+mn-ea"/>
                <a:cs typeface="+mn-cs"/>
              </a:rPr>
              <a:t> </a:t>
            </a:r>
          </a:p>
          <a:p>
            <a:pPr lvl="2" defTabSz="914400" fontAlgn="auto">
              <a:spcBef>
                <a:spcPts val="0"/>
              </a:spcBef>
              <a:spcAft>
                <a:spcPts val="0"/>
              </a:spcAft>
            </a:pPr>
            <a:r>
              <a:rPr lang="en-US" sz="1400" b="1" u="sng" dirty="0">
                <a:solidFill>
                  <a:prstClr val="black"/>
                </a:solidFill>
                <a:latin typeface="Calibri"/>
                <a:ea typeface="+mn-ea"/>
                <a:cs typeface="+mn-cs"/>
              </a:rPr>
              <a:t>Code</a:t>
            </a:r>
            <a:r>
              <a:rPr lang="en-US" sz="1400" b="1" dirty="0">
                <a:solidFill>
                  <a:prstClr val="black"/>
                </a:solidFill>
                <a:latin typeface="Calibri"/>
                <a:ea typeface="+mn-ea"/>
                <a:cs typeface="+mn-cs"/>
              </a:rPr>
              <a:t>   </a:t>
            </a:r>
            <a:r>
              <a:rPr lang="en-US" sz="1400" b="1" u="sng" dirty="0">
                <a:solidFill>
                  <a:prstClr val="black"/>
                </a:solidFill>
                <a:latin typeface="Calibri"/>
                <a:ea typeface="+mn-ea"/>
                <a:cs typeface="+mn-cs"/>
              </a:rPr>
              <a:t>Description</a:t>
            </a:r>
            <a:endParaRPr lang="en-US" sz="1400" dirty="0">
              <a:solidFill>
                <a:prstClr val="black"/>
              </a:solidFill>
              <a:latin typeface="Calibri"/>
              <a:ea typeface="+mn-ea"/>
              <a:cs typeface="+mn-cs"/>
            </a:endParaRPr>
          </a:p>
          <a:p>
            <a:pPr lvl="2" defTabSz="914400" fontAlgn="auto">
              <a:spcBef>
                <a:spcPts val="0"/>
              </a:spcBef>
              <a:spcAft>
                <a:spcPts val="0"/>
              </a:spcAft>
            </a:pPr>
            <a:r>
              <a:rPr lang="en-US" sz="1400" dirty="0">
                <a:solidFill>
                  <a:prstClr val="black"/>
                </a:solidFill>
                <a:latin typeface="Calibri"/>
                <a:ea typeface="+mn-ea"/>
                <a:cs typeface="+mn-cs"/>
              </a:rPr>
              <a:t>EA       Each</a:t>
            </a:r>
          </a:p>
          <a:p>
            <a:pPr lvl="2" defTabSz="914400" fontAlgn="auto">
              <a:spcBef>
                <a:spcPts val="0"/>
              </a:spcBef>
              <a:spcAft>
                <a:spcPts val="0"/>
              </a:spcAft>
            </a:pPr>
            <a:r>
              <a:rPr lang="en-US" sz="1400" dirty="0">
                <a:solidFill>
                  <a:prstClr val="black"/>
                </a:solidFill>
                <a:latin typeface="Calibri"/>
                <a:ea typeface="+mn-ea"/>
                <a:cs typeface="+mn-cs"/>
              </a:rPr>
              <a:t>F2        International Units</a:t>
            </a:r>
          </a:p>
          <a:p>
            <a:pPr lvl="2" defTabSz="914400" fontAlgn="auto">
              <a:spcBef>
                <a:spcPts val="0"/>
              </a:spcBef>
              <a:spcAft>
                <a:spcPts val="0"/>
              </a:spcAft>
            </a:pPr>
            <a:r>
              <a:rPr lang="en-US" sz="1400" dirty="0">
                <a:solidFill>
                  <a:prstClr val="black"/>
                </a:solidFill>
                <a:latin typeface="Calibri"/>
                <a:ea typeface="+mn-ea"/>
                <a:cs typeface="+mn-cs"/>
              </a:rPr>
              <a:t>GM      Grams</a:t>
            </a:r>
          </a:p>
          <a:p>
            <a:pPr lvl="2" defTabSz="914400" fontAlgn="auto">
              <a:spcBef>
                <a:spcPts val="0"/>
              </a:spcBef>
              <a:spcAft>
                <a:spcPts val="0"/>
              </a:spcAft>
            </a:pPr>
            <a:r>
              <a:rPr lang="en-US" sz="1400" dirty="0">
                <a:solidFill>
                  <a:prstClr val="black"/>
                </a:solidFill>
                <a:latin typeface="Calibri"/>
                <a:ea typeface="+mn-ea"/>
                <a:cs typeface="+mn-cs"/>
              </a:rPr>
              <a:t>ML       Milliliters</a:t>
            </a:r>
            <a:endParaRPr lang="en-US" sz="1400" i="1" dirty="0">
              <a:solidFill>
                <a:prstClr val="black"/>
              </a:solidFill>
              <a:latin typeface="Calibri"/>
              <a:ea typeface="+mn-ea"/>
              <a:cs typeface="+mn-cs"/>
            </a:endParaRPr>
          </a:p>
          <a:p>
            <a:pPr lvl="2" defTabSz="914400" fontAlgn="auto">
              <a:spcBef>
                <a:spcPts val="0"/>
              </a:spcBef>
              <a:spcAft>
                <a:spcPts val="0"/>
              </a:spcAft>
            </a:pPr>
            <a:r>
              <a:rPr lang="en-US" sz="1400" dirty="0">
                <a:solidFill>
                  <a:prstClr val="black"/>
                </a:solidFill>
                <a:latin typeface="Calibri"/>
                <a:ea typeface="+mn-ea"/>
                <a:cs typeface="+mn-cs"/>
              </a:rPr>
              <a:t>MG      Milligram</a:t>
            </a:r>
          </a:p>
          <a:p>
            <a:pPr lvl="2" defTabSz="914400" fontAlgn="auto">
              <a:spcBef>
                <a:spcPts val="0"/>
              </a:spcBef>
              <a:spcAft>
                <a:spcPts val="0"/>
              </a:spcAft>
            </a:pPr>
            <a:r>
              <a:rPr lang="en-US" sz="1400" dirty="0">
                <a:solidFill>
                  <a:prstClr val="black"/>
                </a:solidFill>
                <a:latin typeface="Calibri"/>
                <a:ea typeface="+mn-ea"/>
                <a:cs typeface="+mn-cs"/>
              </a:rPr>
              <a:t>MEQ    Milliequivalent</a:t>
            </a:r>
          </a:p>
          <a:p>
            <a:pPr lvl="2" defTabSz="914400" fontAlgn="auto">
              <a:spcBef>
                <a:spcPts val="0"/>
              </a:spcBef>
              <a:spcAft>
                <a:spcPts val="0"/>
              </a:spcAft>
            </a:pPr>
            <a:r>
              <a:rPr lang="en-US" sz="1400" dirty="0">
                <a:solidFill>
                  <a:prstClr val="black"/>
                </a:solidFill>
                <a:latin typeface="Calibri"/>
                <a:ea typeface="+mn-ea"/>
                <a:cs typeface="+mn-cs"/>
              </a:rPr>
              <a:t>MM      Millimeter</a:t>
            </a:r>
          </a:p>
          <a:p>
            <a:pPr lvl="2" defTabSz="914400" fontAlgn="auto">
              <a:spcBef>
                <a:spcPts val="0"/>
              </a:spcBef>
              <a:spcAft>
                <a:spcPts val="0"/>
              </a:spcAft>
            </a:pPr>
            <a:r>
              <a:rPr lang="en-US" sz="1400" dirty="0">
                <a:solidFill>
                  <a:prstClr val="black"/>
                </a:solidFill>
                <a:latin typeface="Calibri"/>
                <a:ea typeface="+mn-ea"/>
                <a:cs typeface="+mn-cs"/>
              </a:rPr>
              <a:t>UG       Microgram</a:t>
            </a:r>
          </a:p>
          <a:p>
            <a:pPr lvl="2" defTabSz="914400" fontAlgn="auto">
              <a:spcBef>
                <a:spcPts val="0"/>
              </a:spcBef>
              <a:spcAft>
                <a:spcPts val="0"/>
              </a:spcAft>
            </a:pPr>
            <a:r>
              <a:rPr lang="en-US" sz="1400" dirty="0">
                <a:solidFill>
                  <a:prstClr val="black"/>
                </a:solidFill>
                <a:latin typeface="Calibri"/>
                <a:ea typeface="+mn-ea"/>
                <a:cs typeface="+mn-cs"/>
              </a:rPr>
              <a:t>UU       Unit</a:t>
            </a:r>
          </a:p>
          <a:p>
            <a:pPr defTabSz="914400" fontAlgn="auto">
              <a:spcBef>
                <a:spcPts val="0"/>
              </a:spcBef>
              <a:spcAft>
                <a:spcPts val="0"/>
              </a:spcAft>
            </a:pPr>
            <a:endParaRPr lang="en-US" sz="400" dirty="0">
              <a:solidFill>
                <a:prstClr val="black"/>
              </a:solidFill>
              <a:latin typeface="Calibri"/>
              <a:ea typeface="+mn-ea"/>
              <a:cs typeface="+mn-cs"/>
            </a:endParaRPr>
          </a:p>
          <a:p>
            <a:pPr defTabSz="914400" fontAlgn="auto">
              <a:spcBef>
                <a:spcPts val="0"/>
              </a:spcBef>
              <a:spcAft>
                <a:spcPts val="0"/>
              </a:spcAft>
            </a:pPr>
            <a:r>
              <a:rPr lang="en-US" b="1" dirty="0">
                <a:solidFill>
                  <a:prstClr val="black"/>
                </a:solidFill>
                <a:latin typeface="Calibri"/>
                <a:ea typeface="+mn-ea"/>
                <a:cs typeface="+mn-cs"/>
              </a:rPr>
              <a:t>Quantity Dispensed</a:t>
            </a:r>
            <a:r>
              <a:rPr lang="en-US" dirty="0">
                <a:solidFill>
                  <a:prstClr val="black"/>
                </a:solidFill>
                <a:latin typeface="Calibri"/>
                <a:ea typeface="+mn-ea"/>
                <a:cs typeface="+mn-cs"/>
              </a:rPr>
              <a:t>, the </a:t>
            </a:r>
            <a:r>
              <a:rPr lang="en-US" b="1" dirty="0">
                <a:solidFill>
                  <a:prstClr val="black"/>
                </a:solidFill>
                <a:latin typeface="Calibri"/>
                <a:ea typeface="+mn-ea"/>
                <a:cs typeface="+mn-cs"/>
              </a:rPr>
              <a:t>Drug Units of Measure</a:t>
            </a:r>
            <a:r>
              <a:rPr lang="en-US" dirty="0">
                <a:solidFill>
                  <a:prstClr val="black"/>
                </a:solidFill>
                <a:latin typeface="Calibri"/>
                <a:ea typeface="+mn-ea"/>
                <a:cs typeface="+mn-cs"/>
              </a:rPr>
              <a:t>, and </a:t>
            </a:r>
            <a:r>
              <a:rPr lang="en-US" b="1" dirty="0">
                <a:solidFill>
                  <a:prstClr val="black"/>
                </a:solidFill>
                <a:latin typeface="Calibri"/>
                <a:ea typeface="+mn-ea"/>
                <a:cs typeface="+mn-cs"/>
              </a:rPr>
              <a:t>Days Supply can </a:t>
            </a:r>
            <a:r>
              <a:rPr lang="en-US" dirty="0">
                <a:solidFill>
                  <a:prstClr val="black"/>
                </a:solidFill>
                <a:latin typeface="Calibri"/>
                <a:ea typeface="+mn-ea"/>
                <a:cs typeface="+mn-cs"/>
              </a:rPr>
              <a:t>in combination be used to calculate dosage. </a:t>
            </a:r>
          </a:p>
          <a:p>
            <a:pPr algn="ctr" defTabSz="914400" fontAlgn="auto">
              <a:spcBef>
                <a:spcPts val="0"/>
              </a:spcBef>
              <a:spcAft>
                <a:spcPts val="0"/>
              </a:spcAft>
            </a:pPr>
            <a:r>
              <a:rPr lang="en-US" sz="1600" dirty="0">
                <a:solidFill>
                  <a:prstClr val="black"/>
                </a:solidFill>
                <a:latin typeface="Calibri"/>
                <a:ea typeface="+mn-ea"/>
                <a:cs typeface="+mn-cs"/>
              </a:rPr>
              <a:t> </a:t>
            </a:r>
            <a:r>
              <a:rPr lang="en-US" b="1" u="sng" dirty="0">
                <a:solidFill>
                  <a:srgbClr val="00B050"/>
                </a:solidFill>
                <a:latin typeface="Calibri"/>
                <a:ea typeface="+mn-ea"/>
                <a:cs typeface="+mn-cs"/>
              </a:rPr>
              <a:t>Dosage Calculation Example</a:t>
            </a:r>
          </a:p>
          <a:p>
            <a:pPr defTabSz="914400" fontAlgn="auto">
              <a:spcBef>
                <a:spcPts val="0"/>
              </a:spcBef>
              <a:spcAft>
                <a:spcPts val="0"/>
              </a:spcAft>
            </a:pPr>
            <a:r>
              <a:rPr lang="en-US" dirty="0">
                <a:solidFill>
                  <a:prstClr val="black"/>
                </a:solidFill>
                <a:latin typeface="Calibri"/>
                <a:ea typeface="+mn-ea"/>
                <a:cs typeface="+mn-cs"/>
              </a:rPr>
              <a:t>If a 15-day supply consists of 30 pills at 200 mg per pill, then the daily dose would be 400 mg/day according to the following formula:</a:t>
            </a:r>
            <a:endParaRPr lang="en-US" sz="200" dirty="0">
              <a:solidFill>
                <a:prstClr val="black"/>
              </a:solidFill>
              <a:latin typeface="Calibri"/>
              <a:ea typeface="+mn-ea"/>
              <a:cs typeface="+mn-cs"/>
            </a:endParaRPr>
          </a:p>
          <a:p>
            <a:pPr algn="ctr" defTabSz="914400" fontAlgn="auto">
              <a:spcBef>
                <a:spcPts val="0"/>
              </a:spcBef>
              <a:spcAft>
                <a:spcPts val="0"/>
              </a:spcAft>
            </a:pPr>
            <a:endParaRPr lang="en-US" sz="200" i="1" dirty="0">
              <a:solidFill>
                <a:prstClr val="black"/>
              </a:solidFill>
              <a:latin typeface="Calibri"/>
              <a:ea typeface="+mn-ea"/>
              <a:cs typeface="+mn-cs"/>
            </a:endParaRPr>
          </a:p>
          <a:p>
            <a:pPr algn="ctr" defTabSz="914400" fontAlgn="auto">
              <a:spcBef>
                <a:spcPts val="0"/>
              </a:spcBef>
              <a:spcAft>
                <a:spcPts val="0"/>
              </a:spcAft>
            </a:pPr>
            <a:endParaRPr lang="en-US" sz="200" i="1" dirty="0">
              <a:solidFill>
                <a:prstClr val="black"/>
              </a:solidFill>
              <a:latin typeface="Calibri"/>
              <a:ea typeface="+mn-ea"/>
              <a:cs typeface="+mn-cs"/>
            </a:endParaRPr>
          </a:p>
          <a:p>
            <a:pPr algn="ctr" defTabSz="914400" fontAlgn="auto">
              <a:spcBef>
                <a:spcPts val="0"/>
              </a:spcBef>
              <a:spcAft>
                <a:spcPts val="0"/>
              </a:spcAft>
            </a:pPr>
            <a:endParaRPr lang="en-US" sz="200" i="1" dirty="0">
              <a:solidFill>
                <a:prstClr val="black"/>
              </a:solidFill>
              <a:latin typeface="Calibri"/>
              <a:ea typeface="+mn-ea"/>
              <a:cs typeface="+mn-cs"/>
            </a:endParaRPr>
          </a:p>
          <a:p>
            <a:pPr algn="ctr" defTabSz="914400" fontAlgn="auto">
              <a:spcBef>
                <a:spcPts val="0"/>
              </a:spcBef>
              <a:spcAft>
                <a:spcPts val="0"/>
              </a:spcAft>
            </a:pPr>
            <a:r>
              <a:rPr lang="en-US" i="1" dirty="0">
                <a:solidFill>
                  <a:prstClr val="black"/>
                </a:solidFill>
                <a:latin typeface="Calibri"/>
                <a:ea typeface="+mn-ea"/>
                <a:cs typeface="+mn-cs"/>
              </a:rPr>
              <a:t>Daily Dose = (# Units Dispensed * Strength per Unit) / (Days Supplied)</a:t>
            </a:r>
            <a:endParaRPr lang="en-US" dirty="0">
              <a:solidFill>
                <a:prstClr val="black"/>
              </a:solidFill>
              <a:latin typeface="Calibri"/>
              <a:ea typeface="+mn-ea"/>
              <a:cs typeface="+mn-cs"/>
            </a:endParaRPr>
          </a:p>
        </p:txBody>
      </p:sp>
      <p:sp>
        <p:nvSpPr>
          <p:cNvPr id="3" name="TextBox 2"/>
          <p:cNvSpPr txBox="1"/>
          <p:nvPr/>
        </p:nvSpPr>
        <p:spPr>
          <a:xfrm>
            <a:off x="3657600" y="2819400"/>
            <a:ext cx="5191648" cy="1200329"/>
          </a:xfrm>
          <a:prstGeom prst="rect">
            <a:avLst/>
          </a:prstGeom>
          <a:solidFill>
            <a:srgbClr val="FFFF00">
              <a:alpha val="17000"/>
            </a:srgbClr>
          </a:solidFill>
          <a:ln>
            <a:solidFill>
              <a:schemeClr val="accent1"/>
            </a:solidFill>
          </a:ln>
        </p:spPr>
        <p:txBody>
          <a:bodyPr wrap="square" rtlCol="0">
            <a:spAutoFit/>
          </a:bodyPr>
          <a:lstStyle/>
          <a:p>
            <a:pPr algn="ctr" defTabSz="914400" fontAlgn="auto">
              <a:spcBef>
                <a:spcPts val="0"/>
              </a:spcBef>
              <a:spcAft>
                <a:spcPts val="0"/>
              </a:spcAft>
            </a:pPr>
            <a:r>
              <a:rPr lang="en-US" sz="1600" b="1" u="sng" dirty="0">
                <a:solidFill>
                  <a:srgbClr val="00B050"/>
                </a:solidFill>
                <a:latin typeface="Calibri"/>
                <a:ea typeface="+mn-ea"/>
                <a:cs typeface="+mn-cs"/>
              </a:rPr>
              <a:t>QUANTITY DISPENSED EXAMPLES</a:t>
            </a:r>
          </a:p>
          <a:p>
            <a:pPr marL="285750" indent="-285750" defTabSz="914400" fontAlgn="auto">
              <a:spcBef>
                <a:spcPts val="0"/>
              </a:spcBef>
              <a:spcAft>
                <a:spcPts val="0"/>
              </a:spcAft>
              <a:buFont typeface="Arial" panose="020B0604020202020204" pitchFamily="34" charset="0"/>
              <a:buChar char="•"/>
            </a:pPr>
            <a:r>
              <a:rPr lang="en-US" sz="1400" b="1" dirty="0">
                <a:solidFill>
                  <a:prstClr val="black"/>
                </a:solidFill>
                <a:latin typeface="Calibri"/>
                <a:ea typeface="+mn-ea"/>
                <a:cs typeface="+mn-cs"/>
              </a:rPr>
              <a:t>QUANTITY DISPENSED of ‘ORALYTE ELECTROLYTE ‘ is 15,000 for 30 days,  where DRUGUNITOFMEASURE= ‘ML’  (e.g. Liquid)</a:t>
            </a:r>
          </a:p>
          <a:p>
            <a:pPr marL="285750" indent="-285750" defTabSz="914400" fontAlgn="auto">
              <a:spcBef>
                <a:spcPts val="0"/>
              </a:spcBef>
              <a:spcAft>
                <a:spcPts val="0"/>
              </a:spcAft>
              <a:buFont typeface="Arial" panose="020B0604020202020204" pitchFamily="34" charset="0"/>
              <a:buChar char="•"/>
            </a:pPr>
            <a:r>
              <a:rPr lang="en-US" sz="1400" b="1" dirty="0">
                <a:solidFill>
                  <a:prstClr val="black"/>
                </a:solidFill>
                <a:latin typeface="Calibri"/>
                <a:ea typeface="+mn-ea"/>
                <a:cs typeface="+mn-cs"/>
              </a:rPr>
              <a:t>QUANTITY DISPENSED  of ‘PREDNISONE‘ is 810 for 90 days, where DRUG UNIT OF MEASURE= ‘EA’  (e.g. Tablet)</a:t>
            </a:r>
            <a:endParaRPr lang="en-US" sz="1400" dirty="0">
              <a:solidFill>
                <a:prstClr val="black"/>
              </a:solidFill>
              <a:latin typeface="Calibri"/>
              <a:ea typeface="+mn-ea"/>
              <a:cs typeface="+mn-cs"/>
            </a:endParaRPr>
          </a:p>
        </p:txBody>
      </p:sp>
    </p:spTree>
    <p:extLst>
      <p:ext uri="{BB962C8B-B14F-4D97-AF65-F5344CB8AC3E}">
        <p14:creationId xmlns:p14="http://schemas.microsoft.com/office/powerpoint/2010/main" val="309876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391400" cy="792162"/>
          </a:xfrm>
        </p:spPr>
        <p:txBody>
          <a:bodyPr>
            <a:noAutofit/>
          </a:bodyPr>
          <a:lstStyle/>
          <a:p>
            <a:pPr algn="l"/>
            <a:r>
              <a:rPr lang="en-US" sz="1800" b="1" u="sng" dirty="0">
                <a:solidFill>
                  <a:schemeClr val="tx2"/>
                </a:solidFill>
              </a:rPr>
              <a:t>Question</a:t>
            </a:r>
            <a:r>
              <a:rPr lang="en-US" sz="1800" dirty="0">
                <a:solidFill>
                  <a:schemeClr val="tx2"/>
                </a:solidFill>
              </a:rPr>
              <a:t>: I have a couple of questions regarding  the pharmacy data. The </a:t>
            </a:r>
            <a:r>
              <a:rPr lang="en-US" sz="1800" b="1" dirty="0">
                <a:solidFill>
                  <a:schemeClr val="tx2"/>
                </a:solidFill>
              </a:rPr>
              <a:t>Quantity dispensed </a:t>
            </a:r>
            <a:r>
              <a:rPr lang="en-US" sz="1800" dirty="0">
                <a:solidFill>
                  <a:schemeClr val="tx2"/>
                </a:solidFill>
              </a:rPr>
              <a:t>field contains some very large numbers.  What do they mean? What are the units? Is there any relationship between </a:t>
            </a:r>
            <a:r>
              <a:rPr lang="en-US" sz="1800" b="1" dirty="0">
                <a:solidFill>
                  <a:schemeClr val="tx2"/>
                </a:solidFill>
              </a:rPr>
              <a:t>Drug units of Measure</a:t>
            </a:r>
            <a:r>
              <a:rPr lang="en-US" sz="1800" dirty="0">
                <a:solidFill>
                  <a:schemeClr val="tx2"/>
                </a:solidFill>
              </a:rPr>
              <a:t>  field and </a:t>
            </a:r>
            <a:r>
              <a:rPr lang="en-US" sz="1800" b="1" dirty="0">
                <a:solidFill>
                  <a:schemeClr val="tx2"/>
                </a:solidFill>
              </a:rPr>
              <a:t>Quantity Dispensed </a:t>
            </a:r>
            <a:r>
              <a:rPr lang="en-US" sz="1800" dirty="0">
                <a:solidFill>
                  <a:schemeClr val="tx2"/>
                </a:solidFill>
              </a:rPr>
              <a:t>field?  </a:t>
            </a:r>
            <a:r>
              <a:rPr lang="en-US" sz="1800" i="1" dirty="0">
                <a:solidFill>
                  <a:srgbClr val="FF0000"/>
                </a:solidFill>
              </a:rPr>
              <a:t>(continued)</a:t>
            </a:r>
          </a:p>
        </p:txBody>
      </p:sp>
      <p:pic>
        <p:nvPicPr>
          <p:cNvPr id="1028" name="Picture 4" descr="Increasing Cost Of Health Car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107" t="22572" r="29553" b="8066"/>
          <a:stretch/>
        </p:blipFill>
        <p:spPr bwMode="auto">
          <a:xfrm>
            <a:off x="7467600" y="76200"/>
            <a:ext cx="1548419" cy="115573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1371600"/>
            <a:ext cx="8839200" cy="5016758"/>
          </a:xfrm>
          <a:prstGeom prst="rect">
            <a:avLst/>
          </a:prstGeom>
        </p:spPr>
        <p:txBody>
          <a:bodyPr wrap="square">
            <a:spAutoFit/>
          </a:bodyPr>
          <a:lstStyle/>
          <a:p>
            <a:pPr defTabSz="914400" fontAlgn="auto">
              <a:spcBef>
                <a:spcPts val="0"/>
              </a:spcBef>
              <a:spcAft>
                <a:spcPts val="0"/>
              </a:spcAft>
            </a:pPr>
            <a:r>
              <a:rPr lang="en-US" sz="1600" b="1" u="sng" dirty="0">
                <a:solidFill>
                  <a:prstClr val="black"/>
                </a:solidFill>
                <a:latin typeface="Calibri"/>
                <a:ea typeface="+mn-ea"/>
                <a:cs typeface="+mn-cs"/>
              </a:rPr>
              <a:t>Answer</a:t>
            </a:r>
            <a:r>
              <a:rPr lang="en-US" sz="1600" dirty="0">
                <a:solidFill>
                  <a:prstClr val="black"/>
                </a:solidFill>
                <a:latin typeface="Calibri"/>
                <a:ea typeface="+mn-ea"/>
                <a:cs typeface="+mn-cs"/>
              </a:rPr>
              <a:t>:  For </a:t>
            </a:r>
            <a:r>
              <a:rPr lang="en-US" sz="1600" b="1" dirty="0">
                <a:solidFill>
                  <a:prstClr val="black"/>
                </a:solidFill>
                <a:latin typeface="Calibri"/>
                <a:ea typeface="+mn-ea"/>
                <a:cs typeface="+mn-cs"/>
              </a:rPr>
              <a:t>Drug Units of Measure</a:t>
            </a:r>
            <a:r>
              <a:rPr lang="en-US" sz="1600" dirty="0">
                <a:solidFill>
                  <a:prstClr val="black"/>
                </a:solidFill>
                <a:latin typeface="Calibri"/>
                <a:ea typeface="+mn-ea"/>
                <a:cs typeface="+mn-cs"/>
              </a:rPr>
              <a:t>, to illustrate the variation in metric units other than weight that measure drug properties, the Massachusetts Department of Public Health provides to pharmacists the following three examples:</a:t>
            </a:r>
          </a:p>
          <a:p>
            <a:pPr algn="ctr" defTabSz="914400" fontAlgn="auto">
              <a:spcBef>
                <a:spcPts val="0"/>
              </a:spcBef>
              <a:spcAft>
                <a:spcPts val="0"/>
              </a:spcAft>
            </a:pPr>
            <a:r>
              <a:rPr lang="en-US" sz="2000" b="1" u="sng" dirty="0">
                <a:solidFill>
                  <a:srgbClr val="00B050"/>
                </a:solidFill>
                <a:latin typeface="Calibri"/>
                <a:ea typeface="+mn-ea"/>
                <a:cs typeface="+mn-cs"/>
              </a:rPr>
              <a:t>Drug Units of Measure Examples</a:t>
            </a:r>
          </a:p>
          <a:p>
            <a:pPr algn="ctr" defTabSz="914400" fontAlgn="auto">
              <a:spcBef>
                <a:spcPts val="0"/>
              </a:spcBef>
              <a:spcAft>
                <a:spcPts val="0"/>
              </a:spcAft>
            </a:pPr>
            <a:endParaRPr lang="en-US" sz="1600" b="1" u="sng" dirty="0">
              <a:solidFill>
                <a:srgbClr val="00B050"/>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“Each” </a:t>
            </a:r>
            <a:r>
              <a:rPr lang="en-US" sz="1600" dirty="0">
                <a:solidFill>
                  <a:prstClr val="black"/>
                </a:solidFill>
                <a:latin typeface="Calibri"/>
                <a:ea typeface="+mn-ea"/>
                <a:cs typeface="+mn-cs"/>
              </a:rPr>
              <a:t>is used when referring to the following dosage forms: capsule, diaphragm, disc, patch, plaster, suppository, suture, tablet, troche, and wafer.  </a:t>
            </a:r>
          </a:p>
          <a:p>
            <a:pPr marL="285750" indent="-285750" defTabSz="914400" fontAlgn="auto">
              <a:spcBef>
                <a:spcPts val="0"/>
              </a:spcBef>
              <a:spcAft>
                <a:spcPts val="0"/>
              </a:spcAft>
              <a:buFont typeface="Arial" panose="020B0604020202020204" pitchFamily="34" charset="0"/>
              <a:buChar char="•"/>
            </a:pPr>
            <a:endParaRPr lang="en-US" sz="1600" dirty="0">
              <a:solidFill>
                <a:prstClr val="black"/>
              </a:solidFill>
              <a:latin typeface="Calibri"/>
              <a:ea typeface="+mn-ea"/>
              <a:cs typeface="+mn-cs"/>
            </a:endParaRP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“ML” </a:t>
            </a:r>
            <a:r>
              <a:rPr lang="en-US" sz="1600" dirty="0">
                <a:solidFill>
                  <a:prstClr val="black"/>
                </a:solidFill>
                <a:latin typeface="Calibri"/>
                <a:ea typeface="+mn-ea"/>
                <a:cs typeface="+mn-cs"/>
              </a:rPr>
              <a:t>is used when referring to the following dosage forms: aerosol liquids (note: some formulations are powders, use “gm”), elixirs, emulsions, extracts, mouthwash, oils, shampoos, liquid soaps, solutions, sprays, suspensions, syrups, tinctures.  </a:t>
            </a:r>
          </a:p>
          <a:p>
            <a:pPr defTabSz="914400" fontAlgn="auto">
              <a:spcBef>
                <a:spcPts val="0"/>
              </a:spcBef>
              <a:spcAft>
                <a:spcPts val="0"/>
              </a:spcAft>
            </a:pPr>
            <a:endParaRPr lang="en-US" sz="1600" dirty="0">
              <a:solidFill>
                <a:prstClr val="black"/>
              </a:solidFill>
              <a:latin typeface="Calibri"/>
              <a:ea typeface="+mn-ea"/>
              <a:cs typeface="+mn-cs"/>
            </a:endParaRPr>
          </a:p>
          <a:p>
            <a:pPr lvl="3" defTabSz="914400" fontAlgn="auto">
              <a:spcBef>
                <a:spcPts val="0"/>
              </a:spcBef>
              <a:spcAft>
                <a:spcPts val="0"/>
              </a:spcAft>
            </a:pPr>
            <a:r>
              <a:rPr lang="en-US" sz="1600" dirty="0">
                <a:solidFill>
                  <a:prstClr val="black"/>
                </a:solidFill>
                <a:latin typeface="Calibri"/>
                <a:ea typeface="+mn-ea"/>
                <a:cs typeface="+mn-cs"/>
              </a:rPr>
              <a:t>For example:  A pharmacist dispensed 1 package of 10 morphine sulfate syringes, each syringe containing 2 mL of 10 mg/mL morphine. The total volume dispensed is 20 mL and the </a:t>
            </a:r>
            <a:r>
              <a:rPr lang="en-US" sz="1600" b="1" dirty="0">
                <a:solidFill>
                  <a:prstClr val="black"/>
                </a:solidFill>
                <a:latin typeface="Calibri"/>
                <a:ea typeface="+mn-ea"/>
                <a:cs typeface="+mn-cs"/>
              </a:rPr>
              <a:t>Quantity Dispensed </a:t>
            </a:r>
            <a:r>
              <a:rPr lang="en-US" sz="1600" dirty="0">
                <a:solidFill>
                  <a:prstClr val="black"/>
                </a:solidFill>
                <a:latin typeface="Calibri"/>
                <a:ea typeface="+mn-ea"/>
                <a:cs typeface="+mn-cs"/>
              </a:rPr>
              <a:t>reported will be “20”.</a:t>
            </a:r>
          </a:p>
          <a:p>
            <a:pPr defTabSz="914400" fontAlgn="auto">
              <a:spcBef>
                <a:spcPts val="0"/>
              </a:spcBef>
              <a:spcAft>
                <a:spcPts val="0"/>
              </a:spcAft>
            </a:pPr>
            <a:r>
              <a:rPr lang="en-US" sz="1600" dirty="0">
                <a:solidFill>
                  <a:prstClr val="black"/>
                </a:solidFill>
                <a:latin typeface="Calibri"/>
                <a:ea typeface="+mn-ea"/>
                <a:cs typeface="+mn-cs"/>
              </a:rPr>
              <a:t>  </a:t>
            </a:r>
          </a:p>
          <a:p>
            <a:pPr marL="285750" indent="-285750" defTabSz="914400" fontAlgn="auto">
              <a:spcBef>
                <a:spcPts val="0"/>
              </a:spcBef>
              <a:spcAft>
                <a:spcPts val="0"/>
              </a:spcAft>
              <a:buFont typeface="Arial" panose="020B0604020202020204" pitchFamily="34" charset="0"/>
              <a:buChar char="•"/>
            </a:pPr>
            <a:r>
              <a:rPr lang="en-US" sz="1600" b="1" dirty="0">
                <a:solidFill>
                  <a:srgbClr val="00B050"/>
                </a:solidFill>
                <a:latin typeface="Calibri"/>
                <a:ea typeface="+mn-ea"/>
                <a:cs typeface="+mn-cs"/>
              </a:rPr>
              <a:t>“GM” </a:t>
            </a:r>
            <a:r>
              <a:rPr lang="en-US" sz="1600" dirty="0">
                <a:solidFill>
                  <a:prstClr val="black"/>
                </a:solidFill>
                <a:latin typeface="Calibri"/>
                <a:ea typeface="+mn-ea"/>
                <a:cs typeface="+mn-cs"/>
              </a:rPr>
              <a:t> is used when referring to the following dosage forms: aerosol powders (note: some formulations are liquids, use “mL”), creams, crystals, gels, jellies, granules, ointments, powders.</a:t>
            </a:r>
          </a:p>
          <a:p>
            <a:pPr algn="ctr" defTabSz="914400" fontAlgn="auto">
              <a:spcBef>
                <a:spcPts val="0"/>
              </a:spcBef>
              <a:spcAft>
                <a:spcPts val="0"/>
              </a:spcAft>
            </a:pPr>
            <a:endParaRPr lang="en-US" sz="1600" dirty="0">
              <a:solidFill>
                <a:prstClr val="black"/>
              </a:solidFill>
              <a:latin typeface="Calibri"/>
              <a:ea typeface="+mn-ea"/>
              <a:cs typeface="+mn-cs"/>
            </a:endParaRPr>
          </a:p>
        </p:txBody>
      </p:sp>
    </p:spTree>
    <p:extLst>
      <p:ext uri="{BB962C8B-B14F-4D97-AF65-F5344CB8AC3E}">
        <p14:creationId xmlns:p14="http://schemas.microsoft.com/office/powerpoint/2010/main" val="2434899254"/>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25456</TotalTime>
  <Words>545</Words>
  <Application>Microsoft Office PowerPoint</Application>
  <PresentationFormat>On-screen Show (4:3)</PresentationFormat>
  <Paragraphs>36</Paragraphs>
  <Slides>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vt:i4>
      </vt:variant>
    </vt:vector>
  </HeadingPairs>
  <TitlesOfParts>
    <vt:vector size="9" baseType="lpstr">
      <vt:lpstr>Arial</vt:lpstr>
      <vt:lpstr>Calibri</vt:lpstr>
      <vt:lpstr>Times</vt:lpstr>
      <vt:lpstr>Wingdings</vt:lpstr>
      <vt:lpstr>content option A</vt:lpstr>
      <vt:lpstr>1_content option A</vt:lpstr>
      <vt:lpstr>Office Theme</vt:lpstr>
      <vt:lpstr>Question: I have a couple of questions regarding the pharmacy data. The Quantity dispensed field contains some very large numbers.  What do they mean? What are the units? Is there any relationship between Drug units of Measure field and Quantity Dispensed field? </vt:lpstr>
      <vt:lpstr>Question: I have a couple of questions regarding  the pharmacy data. The Quantity dispensed field contains some very large numbers.  What do they mean? What are the units? Is there any relationship between Drug units of Measure  field and Quantity Dispensed field?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Sylvia Hobbs</cp:lastModifiedBy>
  <cp:revision>542</cp:revision>
  <cp:lastPrinted>2019-01-22T19:45:46Z</cp:lastPrinted>
  <dcterms:created xsi:type="dcterms:W3CDTF">2014-04-22T00:14:56Z</dcterms:created>
  <dcterms:modified xsi:type="dcterms:W3CDTF">2022-02-21T17:33:56Z</dcterms:modified>
</cp:coreProperties>
</file>