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9" r:id="rId2"/>
    <p:sldId id="340" r:id="rId3"/>
    <p:sldId id="341" r:id="rId4"/>
    <p:sldId id="351" r:id="rId5"/>
    <p:sldId id="343" r:id="rId6"/>
    <p:sldId id="274" r:id="rId7"/>
    <p:sldId id="350" r:id="rId8"/>
    <p:sldId id="347" r:id="rId9"/>
    <p:sldId id="346" r:id="rId10"/>
    <p:sldId id="338" r:id="rId11"/>
    <p:sldId id="337" r:id="rId12"/>
    <p:sldId id="335" r:id="rId13"/>
    <p:sldId id="336" r:id="rId14"/>
    <p:sldId id="319" r:id="rId15"/>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480"/>
    <a:srgbClr val="FDFDFD"/>
    <a:srgbClr val="0F5FBF"/>
    <a:srgbClr val="0083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22" autoAdjust="0"/>
    <p:restoredTop sz="99513" autoAdjust="0"/>
  </p:normalViewPr>
  <p:slideViewPr>
    <p:cSldViewPr snapToGrid="0" snapToObjects="1" showGuides="1">
      <p:cViewPr varScale="1">
        <p:scale>
          <a:sx n="144" d="100"/>
          <a:sy n="144" d="100"/>
        </p:scale>
        <p:origin x="-11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microsoft.com/office/2011/relationships/chartStyle" Target="style10.xml"/><Relationship Id="rId3" Type="http://schemas.microsoft.com/office/2011/relationships/chartColorStyle" Target="colors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 Id="rId2" Type="http://schemas.microsoft.com/office/2011/relationships/chartStyle" Target="style11.xml"/><Relationship Id="rId3" Type="http://schemas.microsoft.com/office/2011/relationships/chartColorStyle" Target="colors11.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Sheet16.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4" Type="http://schemas.microsoft.com/office/2011/relationships/chartColorStyle" Target="colors2.xml"/><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4" Type="http://schemas.microsoft.com/office/2011/relationships/chartColorStyle" Target="colors3.xml"/><Relationship Id="rId1" Type="http://schemas.openxmlformats.org/officeDocument/2006/relationships/package" Target="../embeddings/Microsoft_Excel_Sheet3.xlsx"/><Relationship Id="rId2"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Style" Target="style5.xml"/><Relationship Id="rId3" Type="http://schemas.microsoft.com/office/2011/relationships/chartColorStyle" Target="colors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microsoft.com/office/2011/relationships/chartStyle" Target="style6.xml"/><Relationship Id="rId3" Type="http://schemas.microsoft.com/office/2011/relationships/chartColorStyle" Target="colors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microsoft.com/office/2011/relationships/chartStyle" Target="style7.xml"/><Relationship Id="rId3" Type="http://schemas.microsoft.com/office/2011/relationships/chartColorStyle" Target="colors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microsoft.com/office/2011/relationships/chartStyle" Target="style8.xml"/><Relationship Id="rId3" Type="http://schemas.microsoft.com/office/2011/relationships/chartColorStyle" Target="colors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microsoft.com/office/2011/relationships/chartStyle" Target="style9.xml"/><Relationship Id="rId3" Type="http://schemas.microsoft.com/office/2011/relationships/chartColorStyle" Target="colors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1" i="0" u="none" strike="noStrike" kern="1200" spc="0" baseline="0" dirty="0" smtClean="0">
                <a:solidFill>
                  <a:srgbClr val="005480"/>
                </a:solidFill>
                <a:latin typeface="Arial"/>
                <a:ea typeface="+mn-ea"/>
                <a:cs typeface="Arial"/>
              </a:defRPr>
            </a:pPr>
            <a:r>
              <a:rPr lang="en-US" sz="1100" b="1" kern="1200" dirty="0" smtClean="0">
                <a:solidFill>
                  <a:srgbClr val="005480"/>
                </a:solidFill>
                <a:latin typeface="Arial"/>
                <a:ea typeface="+mn-ea"/>
                <a:cs typeface="Arial"/>
              </a:rPr>
              <a:t>Figure 1. Close 2014 Pre-Gobeille Alignment between MA Census Estimate and MA APCD Population by Age Group </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CENSUS 2014</c:v>
                </c:pt>
              </c:strCache>
            </c:strRef>
          </c:tx>
          <c:spPr>
            <a:solidFill>
              <a:srgbClr val="7030A0"/>
            </a:solidFill>
            <a:ln>
              <a:no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Sheet1!$B$2:$B$7</c:f>
              <c:numCache>
                <c:formatCode>#,##0</c:formatCode>
                <c:ptCount val="6"/>
                <c:pt idx="0">
                  <c:v>365967.0</c:v>
                </c:pt>
                <c:pt idx="1">
                  <c:v>774581.0</c:v>
                </c:pt>
                <c:pt idx="2">
                  <c:v>1.879224E6</c:v>
                </c:pt>
                <c:pt idx="3">
                  <c:v>1.824426E6</c:v>
                </c:pt>
                <c:pt idx="4">
                  <c:v>885633.0</c:v>
                </c:pt>
                <c:pt idx="5">
                  <c:v>1.015577E6</c:v>
                </c:pt>
              </c:numCache>
            </c:numRef>
          </c:val>
        </c:ser>
        <c:ser>
          <c:idx val="1"/>
          <c:order val="1"/>
          <c:tx>
            <c:strRef>
              <c:f>Sheet1!$C$1</c:f>
              <c:strCache>
                <c:ptCount val="1"/>
                <c:pt idx="0">
                  <c:v>MA APCD 2014</c:v>
                </c:pt>
              </c:strCache>
            </c:strRef>
          </c:tx>
          <c:spPr>
            <a:solidFill>
              <a:srgbClr val="0070C0"/>
            </a:solidFill>
            <a:ln>
              <a:no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Sheet1!$C$2:$C$7</c:f>
              <c:numCache>
                <c:formatCode>#,##0</c:formatCode>
                <c:ptCount val="6"/>
                <c:pt idx="0">
                  <c:v>391804.0</c:v>
                </c:pt>
                <c:pt idx="1">
                  <c:v>786128.0</c:v>
                </c:pt>
                <c:pt idx="2">
                  <c:v>1.93953E6</c:v>
                </c:pt>
                <c:pt idx="3">
                  <c:v>1.823174E6</c:v>
                </c:pt>
                <c:pt idx="4">
                  <c:v>870196.0</c:v>
                </c:pt>
                <c:pt idx="5">
                  <c:v>1.020974E6</c:v>
                </c:pt>
              </c:numCache>
            </c:numRef>
          </c:val>
        </c:ser>
        <c:dLbls>
          <c:showLegendKey val="0"/>
          <c:showVal val="0"/>
          <c:showCatName val="0"/>
          <c:showSerName val="0"/>
          <c:showPercent val="0"/>
          <c:showBubbleSize val="0"/>
        </c:dLbls>
        <c:gapWidth val="219"/>
        <c:axId val="2087350024"/>
        <c:axId val="2087261560"/>
      </c:barChart>
      <c:catAx>
        <c:axId val="2087350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87261560"/>
        <c:crosses val="autoZero"/>
        <c:auto val="1"/>
        <c:lblAlgn val="ctr"/>
        <c:lblOffset val="100"/>
        <c:noMultiLvlLbl val="0"/>
      </c:catAx>
      <c:valAx>
        <c:axId val="2087261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87350024"/>
        <c:crosses val="autoZero"/>
        <c:crossBetween val="between"/>
        <c:majorUnit val="3000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Pre-Gobeille 2015</c:v>
                </c:pt>
              </c:strCache>
            </c:strRef>
          </c:tx>
          <c:spPr>
            <a:solidFill>
              <a:schemeClr val="accent1"/>
            </a:solidFill>
            <a:ln>
              <a:solidFill>
                <a:schemeClr val="bg1"/>
              </a:solid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Sheet1!$B$2:$B$7</c:f>
              <c:numCache>
                <c:formatCode>General</c:formatCode>
                <c:ptCount val="6"/>
                <c:pt idx="0">
                  <c:v>-186768.0</c:v>
                </c:pt>
                <c:pt idx="1">
                  <c:v>-395875.0</c:v>
                </c:pt>
                <c:pt idx="2">
                  <c:v>-1.345461E6</c:v>
                </c:pt>
                <c:pt idx="3">
                  <c:v>-1.301929E6</c:v>
                </c:pt>
                <c:pt idx="4">
                  <c:v>-685447.0</c:v>
                </c:pt>
                <c:pt idx="5">
                  <c:v>-823675.0</c:v>
                </c:pt>
              </c:numCache>
            </c:numRef>
          </c:val>
        </c:ser>
        <c:ser>
          <c:idx val="1"/>
          <c:order val="1"/>
          <c:tx>
            <c:strRef>
              <c:f>Sheet1!$C$1</c:f>
              <c:strCache>
                <c:ptCount val="1"/>
                <c:pt idx="0">
                  <c:v>Post-Gobeille 2017</c:v>
                </c:pt>
              </c:strCache>
            </c:strRef>
          </c:tx>
          <c:spPr>
            <a:solidFill>
              <a:schemeClr val="accent2"/>
            </a:solidFill>
            <a:ln>
              <a:solidFill>
                <a:schemeClr val="bg1"/>
              </a:solid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Sheet1!$C$2:$C$7</c:f>
              <c:numCache>
                <c:formatCode>General</c:formatCode>
                <c:ptCount val="6"/>
                <c:pt idx="0">
                  <c:v>109977.0</c:v>
                </c:pt>
                <c:pt idx="1">
                  <c:v>223511.0</c:v>
                </c:pt>
                <c:pt idx="2">
                  <c:v>999295.0</c:v>
                </c:pt>
                <c:pt idx="3">
                  <c:v>938882.0</c:v>
                </c:pt>
                <c:pt idx="4">
                  <c:v>530490.0</c:v>
                </c:pt>
                <c:pt idx="5">
                  <c:v>777586.0</c:v>
                </c:pt>
              </c:numCache>
            </c:numRef>
          </c:val>
        </c:ser>
        <c:dLbls>
          <c:showLegendKey val="0"/>
          <c:showVal val="0"/>
          <c:showCatName val="0"/>
          <c:showSerName val="0"/>
          <c:showPercent val="0"/>
          <c:showBubbleSize val="0"/>
        </c:dLbls>
        <c:gapWidth val="0"/>
        <c:overlap val="100"/>
        <c:axId val="2078962120"/>
        <c:axId val="2079017912"/>
      </c:barChart>
      <c:catAx>
        <c:axId val="20789621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9017912"/>
        <c:crosses val="autoZero"/>
        <c:auto val="1"/>
        <c:lblAlgn val="ctr"/>
        <c:lblOffset val="100"/>
        <c:noMultiLvlLbl val="0"/>
      </c:catAx>
      <c:valAx>
        <c:axId val="207901791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Black]#,##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78962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Pre-Gobeille 2014</c:v>
                </c:pt>
              </c:strCache>
            </c:strRef>
          </c:tx>
          <c:spPr>
            <a:solidFill>
              <a:schemeClr val="accent1"/>
            </a:solidFill>
            <a:ln>
              <a:solidFill>
                <a:schemeClr val="bg1"/>
              </a:solid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Sheet1!$B$2:$B$7</c:f>
              <c:numCache>
                <c:formatCode>General</c:formatCode>
                <c:ptCount val="6"/>
                <c:pt idx="0">
                  <c:v>-196241.0</c:v>
                </c:pt>
                <c:pt idx="1">
                  <c:v>-422412.0</c:v>
                </c:pt>
                <c:pt idx="2">
                  <c:v>-1.306891E6</c:v>
                </c:pt>
                <c:pt idx="3">
                  <c:v>-1.337409E6</c:v>
                </c:pt>
                <c:pt idx="4">
                  <c:v>-683430.0</c:v>
                </c:pt>
                <c:pt idx="5">
                  <c:v>-812285.0</c:v>
                </c:pt>
              </c:numCache>
            </c:numRef>
          </c:val>
        </c:ser>
        <c:ser>
          <c:idx val="1"/>
          <c:order val="1"/>
          <c:tx>
            <c:strRef>
              <c:f>Sheet1!$C$1</c:f>
              <c:strCache>
                <c:ptCount val="1"/>
                <c:pt idx="0">
                  <c:v>Post-Gobeille 2016</c:v>
                </c:pt>
              </c:strCache>
            </c:strRef>
          </c:tx>
          <c:spPr>
            <a:solidFill>
              <a:schemeClr val="accent2"/>
            </a:solidFill>
            <a:ln>
              <a:solidFill>
                <a:schemeClr val="bg1"/>
              </a:solid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Sheet1!$C$2:$C$7</c:f>
              <c:numCache>
                <c:formatCode>General</c:formatCode>
                <c:ptCount val="6"/>
                <c:pt idx="0">
                  <c:v>118399.0</c:v>
                </c:pt>
                <c:pt idx="1">
                  <c:v>252443.0</c:v>
                </c:pt>
                <c:pt idx="2">
                  <c:v>1.004997E6</c:v>
                </c:pt>
                <c:pt idx="3">
                  <c:v>939151.0</c:v>
                </c:pt>
                <c:pt idx="4">
                  <c:v>532027.0</c:v>
                </c:pt>
                <c:pt idx="5">
                  <c:v>745552.0</c:v>
                </c:pt>
              </c:numCache>
            </c:numRef>
          </c:val>
        </c:ser>
        <c:dLbls>
          <c:showLegendKey val="0"/>
          <c:showVal val="0"/>
          <c:showCatName val="0"/>
          <c:showSerName val="0"/>
          <c:showPercent val="0"/>
          <c:showBubbleSize val="0"/>
        </c:dLbls>
        <c:gapWidth val="0"/>
        <c:overlap val="100"/>
        <c:axId val="2086675832"/>
        <c:axId val="2079306344"/>
      </c:barChart>
      <c:catAx>
        <c:axId val="2086675832"/>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79306344"/>
        <c:crosses val="autoZero"/>
        <c:auto val="1"/>
        <c:lblAlgn val="ctr"/>
        <c:lblOffset val="100"/>
        <c:noMultiLvlLbl val="0"/>
      </c:catAx>
      <c:valAx>
        <c:axId val="207930634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Black]#,##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2086675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Female</c:v>
                </c:pt>
              </c:strCache>
            </c:strRef>
          </c:tx>
          <c:invertIfNegative val="0"/>
          <c:cat>
            <c:strRef>
              <c:f>Sheet1!$B$1:$F$1</c:f>
              <c:strCache>
                <c:ptCount val="5"/>
                <c:pt idx="0">
                  <c:v>2013</c:v>
                </c:pt>
                <c:pt idx="1">
                  <c:v>2014</c:v>
                </c:pt>
                <c:pt idx="2">
                  <c:v>2015</c:v>
                </c:pt>
                <c:pt idx="3">
                  <c:v>2016</c:v>
                </c:pt>
                <c:pt idx="4">
                  <c:v>2017</c:v>
                </c:pt>
              </c:strCache>
            </c:strRef>
          </c:cat>
          <c:val>
            <c:numRef>
              <c:f>Sheet1!$B$2:$F$2</c:f>
              <c:numCache>
                <c:formatCode>_(* #,##0_);_(* \(#,##0\);_(* "-"??_);_(@_)</c:formatCode>
                <c:ptCount val="5"/>
                <c:pt idx="0">
                  <c:v>1.808861E6</c:v>
                </c:pt>
                <c:pt idx="1">
                  <c:v>1.911472E6</c:v>
                </c:pt>
                <c:pt idx="2">
                  <c:v>1.796312E6</c:v>
                </c:pt>
                <c:pt idx="3">
                  <c:v>572586.0</c:v>
                </c:pt>
                <c:pt idx="4">
                  <c:v>603577.0</c:v>
                </c:pt>
              </c:numCache>
            </c:numRef>
          </c:val>
        </c:ser>
        <c:ser>
          <c:idx val="1"/>
          <c:order val="1"/>
          <c:tx>
            <c:strRef>
              <c:f>Sheet1!$A$3</c:f>
              <c:strCache>
                <c:ptCount val="1"/>
                <c:pt idx="0">
                  <c:v>Male</c:v>
                </c:pt>
              </c:strCache>
            </c:strRef>
          </c:tx>
          <c:invertIfNegative val="0"/>
          <c:cat>
            <c:strRef>
              <c:f>Sheet1!$B$1:$F$1</c:f>
              <c:strCache>
                <c:ptCount val="5"/>
                <c:pt idx="0">
                  <c:v>2013</c:v>
                </c:pt>
                <c:pt idx="1">
                  <c:v>2014</c:v>
                </c:pt>
                <c:pt idx="2">
                  <c:v>2015</c:v>
                </c:pt>
                <c:pt idx="3">
                  <c:v>2016</c:v>
                </c:pt>
                <c:pt idx="4">
                  <c:v>2017</c:v>
                </c:pt>
              </c:strCache>
            </c:strRef>
          </c:cat>
          <c:val>
            <c:numRef>
              <c:f>Sheet1!$B$3:$F$3</c:f>
              <c:numCache>
                <c:formatCode>_(* #,##0_);_(* \(#,##0\);_(* "-"??_);_(@_)</c:formatCode>
                <c:ptCount val="5"/>
                <c:pt idx="0">
                  <c:v>1.698644E6</c:v>
                </c:pt>
                <c:pt idx="1">
                  <c:v>1.809589E6</c:v>
                </c:pt>
                <c:pt idx="2">
                  <c:v>1.721057E6</c:v>
                </c:pt>
                <c:pt idx="3">
                  <c:v>544129.0</c:v>
                </c:pt>
                <c:pt idx="4">
                  <c:v>564723.0</c:v>
                </c:pt>
              </c:numCache>
            </c:numRef>
          </c:val>
        </c:ser>
        <c:ser>
          <c:idx val="2"/>
          <c:order val="2"/>
          <c:tx>
            <c:strRef>
              <c:f>Sheet1!$A$4</c:f>
              <c:strCache>
                <c:ptCount val="1"/>
                <c:pt idx="0">
                  <c:v>Unknown</c:v>
                </c:pt>
              </c:strCache>
            </c:strRef>
          </c:tx>
          <c:invertIfNegative val="0"/>
          <c:cat>
            <c:strRef>
              <c:f>Sheet1!$B$1:$F$1</c:f>
              <c:strCache>
                <c:ptCount val="5"/>
                <c:pt idx="0">
                  <c:v>2013</c:v>
                </c:pt>
                <c:pt idx="1">
                  <c:v>2014</c:v>
                </c:pt>
                <c:pt idx="2">
                  <c:v>2015</c:v>
                </c:pt>
                <c:pt idx="3">
                  <c:v>2016</c:v>
                </c:pt>
                <c:pt idx="4">
                  <c:v>2017</c:v>
                </c:pt>
              </c:strCache>
            </c:strRef>
          </c:cat>
          <c:val>
            <c:numRef>
              <c:f>Sheet1!$B$4:$F$4</c:f>
              <c:numCache>
                <c:formatCode>_(* #,##0_);_(* \(#,##0\);_(* "-"??_);_(@_)</c:formatCode>
                <c:ptCount val="5"/>
                <c:pt idx="0">
                  <c:v>23761.0</c:v>
                </c:pt>
                <c:pt idx="1">
                  <c:v>66097.0</c:v>
                </c:pt>
                <c:pt idx="2">
                  <c:v>43099.0</c:v>
                </c:pt>
                <c:pt idx="3">
                  <c:v>44493.0</c:v>
                </c:pt>
                <c:pt idx="4">
                  <c:v>42778.0</c:v>
                </c:pt>
              </c:numCache>
            </c:numRef>
          </c:val>
        </c:ser>
        <c:dLbls>
          <c:showLegendKey val="0"/>
          <c:showVal val="0"/>
          <c:showCatName val="0"/>
          <c:showSerName val="0"/>
          <c:showPercent val="0"/>
          <c:showBubbleSize val="0"/>
        </c:dLbls>
        <c:gapWidth val="150"/>
        <c:axId val="2088384120"/>
        <c:axId val="2088387208"/>
      </c:barChart>
      <c:catAx>
        <c:axId val="2088384120"/>
        <c:scaling>
          <c:orientation val="minMax"/>
        </c:scaling>
        <c:delete val="0"/>
        <c:axPos val="b"/>
        <c:numFmt formatCode="General" sourceLinked="0"/>
        <c:majorTickMark val="none"/>
        <c:minorTickMark val="none"/>
        <c:tickLblPos val="nextTo"/>
        <c:txPr>
          <a:bodyPr/>
          <a:lstStyle/>
          <a:p>
            <a:pPr>
              <a:defRPr sz="1200" baseline="0"/>
            </a:pPr>
            <a:endParaRPr lang="en-US"/>
          </a:p>
        </c:txPr>
        <c:crossAx val="2088387208"/>
        <c:crosses val="autoZero"/>
        <c:auto val="1"/>
        <c:lblAlgn val="ctr"/>
        <c:lblOffset val="100"/>
        <c:noMultiLvlLbl val="0"/>
      </c:catAx>
      <c:valAx>
        <c:axId val="2088387208"/>
        <c:scaling>
          <c:orientation val="minMax"/>
          <c:max val="2.0E6"/>
        </c:scaling>
        <c:delete val="0"/>
        <c:axPos val="l"/>
        <c:majorGridlines/>
        <c:title>
          <c:tx>
            <c:rich>
              <a:bodyPr rot="-5400000" vert="horz"/>
              <a:lstStyle/>
              <a:p>
                <a:pPr>
                  <a:defRPr baseline="0">
                    <a:solidFill>
                      <a:srgbClr val="FF0000"/>
                    </a:solidFill>
                  </a:defRPr>
                </a:pPr>
                <a:r>
                  <a:rPr lang="en-US" sz="1000" baseline="0" dirty="0" smtClean="0">
                    <a:solidFill>
                      <a:srgbClr val="FF0000"/>
                    </a:solidFill>
                  </a:rPr>
                  <a:t>Distinct MEIDS</a:t>
                </a:r>
                <a:endParaRPr lang="en-US" sz="1000" baseline="0" dirty="0">
                  <a:solidFill>
                    <a:srgbClr val="FF0000"/>
                  </a:solidFill>
                </a:endParaRPr>
              </a:p>
            </c:rich>
          </c:tx>
          <c:layout/>
          <c:overlay val="0"/>
        </c:title>
        <c:numFmt formatCode="_(* #,##0_);_(* \(#,##0\);_(* &quot;-&quot;??_);_(@_)" sourceLinked="1"/>
        <c:majorTickMark val="out"/>
        <c:minorTickMark val="none"/>
        <c:tickLblPos val="nextTo"/>
        <c:txPr>
          <a:bodyPr/>
          <a:lstStyle/>
          <a:p>
            <a:pPr>
              <a:defRPr sz="1200" baseline="0"/>
            </a:pPr>
            <a:endParaRPr lang="en-US"/>
          </a:p>
        </c:txPr>
        <c:crossAx val="2088384120"/>
        <c:crosses val="autoZero"/>
        <c:crossBetween val="between"/>
      </c:valAx>
    </c:plotArea>
    <c:legend>
      <c:legendPos val="r"/>
      <c:layout>
        <c:manualLayout>
          <c:xMode val="edge"/>
          <c:yMode val="edge"/>
          <c:x val="0.596847987751531"/>
          <c:y val="0.102187226596675"/>
          <c:w val="0.383707567804025"/>
          <c:h val="0.184513810773653"/>
        </c:manualLayout>
      </c:layout>
      <c:overlay val="1"/>
      <c:txPr>
        <a:bodyPr/>
        <a:lstStyle/>
        <a:p>
          <a:pPr>
            <a:defRPr sz="900" baseline="0"/>
          </a:pPr>
          <a:endParaRPr lang="en-US"/>
        </a:p>
      </c:txPr>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Female</c:v>
                </c:pt>
              </c:strCache>
            </c:strRef>
          </c:tx>
          <c:invertIfNegative val="0"/>
          <c:cat>
            <c:strRef>
              <c:f>Sheet1!$B$1:$F$1</c:f>
              <c:strCache>
                <c:ptCount val="5"/>
                <c:pt idx="0">
                  <c:v>2013</c:v>
                </c:pt>
                <c:pt idx="1">
                  <c:v>2014</c:v>
                </c:pt>
                <c:pt idx="2">
                  <c:v>2015</c:v>
                </c:pt>
                <c:pt idx="3">
                  <c:v>2016</c:v>
                </c:pt>
                <c:pt idx="4">
                  <c:v>2017</c:v>
                </c:pt>
              </c:strCache>
            </c:strRef>
          </c:cat>
          <c:val>
            <c:numRef>
              <c:f>Sheet1!$B$2:$F$2</c:f>
              <c:numCache>
                <c:formatCode>_(* #,##0_);_(* \(#,##0\);_(* "-"??_);_(@_)</c:formatCode>
                <c:ptCount val="5"/>
                <c:pt idx="0">
                  <c:v>1.298569E6</c:v>
                </c:pt>
                <c:pt idx="1">
                  <c:v>1.313653E6</c:v>
                </c:pt>
                <c:pt idx="2">
                  <c:v>1.215547E6</c:v>
                </c:pt>
                <c:pt idx="3">
                  <c:v>524248.0</c:v>
                </c:pt>
                <c:pt idx="4">
                  <c:v>498777.0</c:v>
                </c:pt>
              </c:numCache>
            </c:numRef>
          </c:val>
        </c:ser>
        <c:ser>
          <c:idx val="1"/>
          <c:order val="1"/>
          <c:tx>
            <c:strRef>
              <c:f>Sheet1!$A$3</c:f>
              <c:strCache>
                <c:ptCount val="1"/>
                <c:pt idx="0">
                  <c:v>Male</c:v>
                </c:pt>
              </c:strCache>
            </c:strRef>
          </c:tx>
          <c:invertIfNegative val="0"/>
          <c:cat>
            <c:strRef>
              <c:f>Sheet1!$B$1:$F$1</c:f>
              <c:strCache>
                <c:ptCount val="5"/>
                <c:pt idx="0">
                  <c:v>2013</c:v>
                </c:pt>
                <c:pt idx="1">
                  <c:v>2014</c:v>
                </c:pt>
                <c:pt idx="2">
                  <c:v>2015</c:v>
                </c:pt>
                <c:pt idx="3">
                  <c:v>2016</c:v>
                </c:pt>
                <c:pt idx="4">
                  <c:v>2017</c:v>
                </c:pt>
              </c:strCache>
            </c:strRef>
          </c:cat>
          <c:val>
            <c:numRef>
              <c:f>Sheet1!$B$3:$F$3</c:f>
              <c:numCache>
                <c:formatCode>_(* #,##0_);_(* \(#,##0\);_(* "-"??_);_(@_)</c:formatCode>
                <c:ptCount val="5"/>
                <c:pt idx="0">
                  <c:v>1.226976E6</c:v>
                </c:pt>
                <c:pt idx="1">
                  <c:v>1.254112E6</c:v>
                </c:pt>
                <c:pt idx="2">
                  <c:v>1.174218E6</c:v>
                </c:pt>
                <c:pt idx="3">
                  <c:v>497018.0</c:v>
                </c:pt>
                <c:pt idx="4">
                  <c:v>465410.0</c:v>
                </c:pt>
              </c:numCache>
            </c:numRef>
          </c:val>
        </c:ser>
        <c:ser>
          <c:idx val="2"/>
          <c:order val="2"/>
          <c:tx>
            <c:strRef>
              <c:f>Sheet1!$A$4</c:f>
              <c:strCache>
                <c:ptCount val="1"/>
                <c:pt idx="0">
                  <c:v>Unknown</c:v>
                </c:pt>
              </c:strCache>
            </c:strRef>
          </c:tx>
          <c:invertIfNegative val="0"/>
          <c:cat>
            <c:strRef>
              <c:f>Sheet1!$B$1:$F$1</c:f>
              <c:strCache>
                <c:ptCount val="5"/>
                <c:pt idx="0">
                  <c:v>2013</c:v>
                </c:pt>
                <c:pt idx="1">
                  <c:v>2014</c:v>
                </c:pt>
                <c:pt idx="2">
                  <c:v>2015</c:v>
                </c:pt>
                <c:pt idx="3">
                  <c:v>2016</c:v>
                </c:pt>
                <c:pt idx="4">
                  <c:v>2017</c:v>
                </c:pt>
              </c:strCache>
            </c:strRef>
          </c:cat>
          <c:val>
            <c:numRef>
              <c:f>Sheet1!$B$4:$F$4</c:f>
              <c:numCache>
                <c:formatCode>_(* #,##0_);_(* \(#,##0\);_(* "-"??_);_(@_)</c:formatCode>
                <c:ptCount val="5"/>
                <c:pt idx="0">
                  <c:v>21344.0</c:v>
                </c:pt>
                <c:pt idx="1">
                  <c:v>61575.0</c:v>
                </c:pt>
                <c:pt idx="2">
                  <c:v>40572.0</c:v>
                </c:pt>
                <c:pt idx="3">
                  <c:v>42351.0</c:v>
                </c:pt>
                <c:pt idx="4">
                  <c:v>39994.0</c:v>
                </c:pt>
              </c:numCache>
            </c:numRef>
          </c:val>
        </c:ser>
        <c:dLbls>
          <c:showLegendKey val="0"/>
          <c:showVal val="0"/>
          <c:showCatName val="0"/>
          <c:showSerName val="0"/>
          <c:showPercent val="0"/>
          <c:showBubbleSize val="0"/>
        </c:dLbls>
        <c:gapWidth val="150"/>
        <c:axId val="2088421448"/>
        <c:axId val="2088424536"/>
      </c:barChart>
      <c:catAx>
        <c:axId val="2088421448"/>
        <c:scaling>
          <c:orientation val="minMax"/>
        </c:scaling>
        <c:delete val="0"/>
        <c:axPos val="b"/>
        <c:numFmt formatCode="General" sourceLinked="0"/>
        <c:majorTickMark val="none"/>
        <c:minorTickMark val="none"/>
        <c:tickLblPos val="nextTo"/>
        <c:txPr>
          <a:bodyPr/>
          <a:lstStyle/>
          <a:p>
            <a:pPr>
              <a:defRPr sz="1200" baseline="0"/>
            </a:pPr>
            <a:endParaRPr lang="en-US"/>
          </a:p>
        </c:txPr>
        <c:crossAx val="2088424536"/>
        <c:crosses val="autoZero"/>
        <c:auto val="1"/>
        <c:lblAlgn val="ctr"/>
        <c:lblOffset val="100"/>
        <c:noMultiLvlLbl val="0"/>
      </c:catAx>
      <c:valAx>
        <c:axId val="2088424536"/>
        <c:scaling>
          <c:orientation val="minMax"/>
          <c:max val="2.0E6"/>
        </c:scaling>
        <c:delete val="0"/>
        <c:axPos val="l"/>
        <c:majorGridlines/>
        <c:title>
          <c:tx>
            <c:rich>
              <a:bodyPr rot="-5400000" vert="horz"/>
              <a:lstStyle/>
              <a:p>
                <a:pPr>
                  <a:defRPr baseline="0">
                    <a:solidFill>
                      <a:srgbClr val="FF0000"/>
                    </a:solidFill>
                  </a:defRPr>
                </a:pPr>
                <a:r>
                  <a:rPr lang="en-US" sz="1000" baseline="0" dirty="0" smtClean="0">
                    <a:solidFill>
                      <a:srgbClr val="FF0000"/>
                    </a:solidFill>
                  </a:rPr>
                  <a:t>Distinct MEIDS</a:t>
                </a:r>
                <a:endParaRPr lang="en-US" sz="1000" baseline="0" dirty="0">
                  <a:solidFill>
                    <a:srgbClr val="FF0000"/>
                  </a:solidFill>
                </a:endParaRPr>
              </a:p>
            </c:rich>
          </c:tx>
          <c:layout/>
          <c:overlay val="0"/>
        </c:title>
        <c:numFmt formatCode="_(* #,##0_);_(* \(#,##0\);_(* &quot;-&quot;??_);_(@_)" sourceLinked="1"/>
        <c:majorTickMark val="out"/>
        <c:minorTickMark val="none"/>
        <c:tickLblPos val="nextTo"/>
        <c:txPr>
          <a:bodyPr/>
          <a:lstStyle/>
          <a:p>
            <a:pPr>
              <a:defRPr sz="1200" baseline="0"/>
            </a:pPr>
            <a:endParaRPr lang="en-US"/>
          </a:p>
        </c:txPr>
        <c:crossAx val="2088421448"/>
        <c:crosses val="autoZero"/>
        <c:crossBetween val="between"/>
      </c:valAx>
    </c:plotArea>
    <c:legend>
      <c:legendPos val="r"/>
      <c:layout>
        <c:manualLayout>
          <c:xMode val="edge"/>
          <c:yMode val="edge"/>
          <c:x val="0.596847987751531"/>
          <c:y val="0.102187226596675"/>
          <c:w val="0.383707567804025"/>
          <c:h val="0.184513810773653"/>
        </c:manualLayout>
      </c:layout>
      <c:overlay val="1"/>
      <c:txPr>
        <a:bodyPr/>
        <a:lstStyle/>
        <a:p>
          <a:pPr>
            <a:defRPr sz="900" baseline="0"/>
          </a:pPr>
          <a:endParaRPr lang="en-US"/>
        </a:p>
      </c:txPr>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Female</c:v>
                </c:pt>
              </c:strCache>
            </c:strRef>
          </c:tx>
          <c:invertIfNegative val="0"/>
          <c:cat>
            <c:strRef>
              <c:f>Sheet1!$B$1:$F$1</c:f>
              <c:strCache>
                <c:ptCount val="5"/>
                <c:pt idx="0">
                  <c:v>2013</c:v>
                </c:pt>
                <c:pt idx="1">
                  <c:v>2014</c:v>
                </c:pt>
                <c:pt idx="2">
                  <c:v>2015</c:v>
                </c:pt>
                <c:pt idx="3">
                  <c:v>2016</c:v>
                </c:pt>
                <c:pt idx="4">
                  <c:v>2017</c:v>
                </c:pt>
              </c:strCache>
            </c:strRef>
          </c:cat>
          <c:val>
            <c:numRef>
              <c:f>Sheet1!$B$2:$F$2</c:f>
              <c:numCache>
                <c:formatCode>_(* #,##0_);_(* \(#,##0\);_(* "-"??_);_(@_)</c:formatCode>
                <c:ptCount val="5"/>
                <c:pt idx="0">
                  <c:v>516050.0</c:v>
                </c:pt>
                <c:pt idx="1">
                  <c:v>604019.0</c:v>
                </c:pt>
                <c:pt idx="2">
                  <c:v>586923.0</c:v>
                </c:pt>
                <c:pt idx="3">
                  <c:v>49416.0</c:v>
                </c:pt>
                <c:pt idx="4">
                  <c:v>106080.0</c:v>
                </c:pt>
              </c:numCache>
            </c:numRef>
          </c:val>
        </c:ser>
        <c:ser>
          <c:idx val="1"/>
          <c:order val="1"/>
          <c:tx>
            <c:strRef>
              <c:f>Sheet1!$A$3</c:f>
              <c:strCache>
                <c:ptCount val="1"/>
                <c:pt idx="0">
                  <c:v>Male</c:v>
                </c:pt>
              </c:strCache>
            </c:strRef>
          </c:tx>
          <c:invertIfNegative val="0"/>
          <c:cat>
            <c:strRef>
              <c:f>Sheet1!$B$1:$F$1</c:f>
              <c:strCache>
                <c:ptCount val="5"/>
                <c:pt idx="0">
                  <c:v>2013</c:v>
                </c:pt>
                <c:pt idx="1">
                  <c:v>2014</c:v>
                </c:pt>
                <c:pt idx="2">
                  <c:v>2015</c:v>
                </c:pt>
                <c:pt idx="3">
                  <c:v>2016</c:v>
                </c:pt>
                <c:pt idx="4">
                  <c:v>2017</c:v>
                </c:pt>
              </c:strCache>
            </c:strRef>
          </c:cat>
          <c:val>
            <c:numRef>
              <c:f>Sheet1!$B$3:$F$3</c:f>
              <c:numCache>
                <c:formatCode>_(* #,##0_);_(* \(#,##0\);_(* "-"??_);_(@_)</c:formatCode>
                <c:ptCount val="5"/>
                <c:pt idx="0">
                  <c:v>476363.0</c:v>
                </c:pt>
                <c:pt idx="1">
                  <c:v>560656.0</c:v>
                </c:pt>
                <c:pt idx="2">
                  <c:v>552596.0</c:v>
                </c:pt>
                <c:pt idx="3">
                  <c:v>47964.0</c:v>
                </c:pt>
                <c:pt idx="4">
                  <c:v>100413.0</c:v>
                </c:pt>
              </c:numCache>
            </c:numRef>
          </c:val>
        </c:ser>
        <c:ser>
          <c:idx val="2"/>
          <c:order val="2"/>
          <c:tx>
            <c:strRef>
              <c:f>Sheet1!$A$4</c:f>
              <c:strCache>
                <c:ptCount val="1"/>
                <c:pt idx="0">
                  <c:v>Unknown</c:v>
                </c:pt>
              </c:strCache>
            </c:strRef>
          </c:tx>
          <c:invertIfNegative val="0"/>
          <c:cat>
            <c:strRef>
              <c:f>Sheet1!$B$1:$F$1</c:f>
              <c:strCache>
                <c:ptCount val="5"/>
                <c:pt idx="0">
                  <c:v>2013</c:v>
                </c:pt>
                <c:pt idx="1">
                  <c:v>2014</c:v>
                </c:pt>
                <c:pt idx="2">
                  <c:v>2015</c:v>
                </c:pt>
                <c:pt idx="3">
                  <c:v>2016</c:v>
                </c:pt>
                <c:pt idx="4">
                  <c:v>2017</c:v>
                </c:pt>
              </c:strCache>
            </c:strRef>
          </c:cat>
          <c:val>
            <c:numRef>
              <c:f>Sheet1!$B$4:$F$4</c:f>
              <c:numCache>
                <c:formatCode>_(* #,##0_);_(* \(#,##0\);_(* "-"??_);_(@_)</c:formatCode>
                <c:ptCount val="5"/>
                <c:pt idx="0">
                  <c:v>2471.0</c:v>
                </c:pt>
                <c:pt idx="1">
                  <c:v>5045.0</c:v>
                </c:pt>
                <c:pt idx="2">
                  <c:v>2658.0</c:v>
                </c:pt>
                <c:pt idx="3">
                  <c:v>2277.0</c:v>
                </c:pt>
                <c:pt idx="4">
                  <c:v>2894.0</c:v>
                </c:pt>
              </c:numCache>
            </c:numRef>
          </c:val>
        </c:ser>
        <c:dLbls>
          <c:showLegendKey val="0"/>
          <c:showVal val="0"/>
          <c:showCatName val="0"/>
          <c:showSerName val="0"/>
          <c:showPercent val="0"/>
          <c:showBubbleSize val="0"/>
        </c:dLbls>
        <c:gapWidth val="150"/>
        <c:axId val="2088458216"/>
        <c:axId val="2088461304"/>
      </c:barChart>
      <c:catAx>
        <c:axId val="2088458216"/>
        <c:scaling>
          <c:orientation val="minMax"/>
        </c:scaling>
        <c:delete val="0"/>
        <c:axPos val="b"/>
        <c:numFmt formatCode="General" sourceLinked="0"/>
        <c:majorTickMark val="none"/>
        <c:minorTickMark val="none"/>
        <c:tickLblPos val="nextTo"/>
        <c:txPr>
          <a:bodyPr/>
          <a:lstStyle/>
          <a:p>
            <a:pPr>
              <a:defRPr sz="1200" baseline="0"/>
            </a:pPr>
            <a:endParaRPr lang="en-US"/>
          </a:p>
        </c:txPr>
        <c:crossAx val="2088461304"/>
        <c:crosses val="autoZero"/>
        <c:auto val="1"/>
        <c:lblAlgn val="ctr"/>
        <c:lblOffset val="100"/>
        <c:noMultiLvlLbl val="0"/>
      </c:catAx>
      <c:valAx>
        <c:axId val="2088461304"/>
        <c:scaling>
          <c:orientation val="minMax"/>
          <c:max val="750000.0"/>
          <c:min val="0.0"/>
        </c:scaling>
        <c:delete val="0"/>
        <c:axPos val="l"/>
        <c:majorGridlines/>
        <c:title>
          <c:tx>
            <c:rich>
              <a:bodyPr rot="-5400000" vert="horz"/>
              <a:lstStyle/>
              <a:p>
                <a:pPr>
                  <a:defRPr baseline="0">
                    <a:solidFill>
                      <a:srgbClr val="FF0000"/>
                    </a:solidFill>
                  </a:defRPr>
                </a:pPr>
                <a:r>
                  <a:rPr lang="en-US" sz="1000" baseline="0" dirty="0" smtClean="0">
                    <a:solidFill>
                      <a:srgbClr val="FF0000"/>
                    </a:solidFill>
                  </a:rPr>
                  <a:t>Distinct MEIDS</a:t>
                </a:r>
                <a:endParaRPr lang="en-US" sz="1000" baseline="0" dirty="0">
                  <a:solidFill>
                    <a:srgbClr val="FF0000"/>
                  </a:solidFill>
                </a:endParaRPr>
              </a:p>
            </c:rich>
          </c:tx>
          <c:layout/>
          <c:overlay val="0"/>
        </c:title>
        <c:numFmt formatCode="_(* #,##0_);_(* \(#,##0\);_(* &quot;-&quot;??_);_(@_)" sourceLinked="1"/>
        <c:majorTickMark val="out"/>
        <c:minorTickMark val="none"/>
        <c:tickLblPos val="nextTo"/>
        <c:txPr>
          <a:bodyPr/>
          <a:lstStyle/>
          <a:p>
            <a:pPr>
              <a:defRPr sz="1200" baseline="0"/>
            </a:pPr>
            <a:endParaRPr lang="en-US"/>
          </a:p>
        </c:txPr>
        <c:crossAx val="2088458216"/>
        <c:crosses val="autoZero"/>
        <c:crossBetween val="between"/>
        <c:majorUnit val="175000.0"/>
      </c:valAx>
    </c:plotArea>
    <c:legend>
      <c:legendPos val="r"/>
      <c:layout>
        <c:manualLayout>
          <c:xMode val="edge"/>
          <c:yMode val="edge"/>
          <c:x val="0.602800431196101"/>
          <c:y val="0.143853674540682"/>
          <c:w val="0.383707567804025"/>
          <c:h val="0.184513810773653"/>
        </c:manualLayout>
      </c:layout>
      <c:overlay val="1"/>
      <c:txPr>
        <a:bodyPr/>
        <a:lstStyle/>
        <a:p>
          <a:pPr>
            <a:defRPr sz="900" baseline="0"/>
          </a:pPr>
          <a:endParaRPr lang="en-US"/>
        </a:p>
      </c:txPr>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Self-Insured Group Enrollee</c:v>
                </c:pt>
              </c:strCache>
            </c:strRef>
          </c:tx>
          <c:invertIfNegative val="0"/>
          <c:cat>
            <c:strRef>
              <c:f>Sheet1!$B$1:$F$1</c:f>
              <c:strCache>
                <c:ptCount val="5"/>
                <c:pt idx="0">
                  <c:v>2013</c:v>
                </c:pt>
                <c:pt idx="1">
                  <c:v>2014</c:v>
                </c:pt>
                <c:pt idx="2">
                  <c:v>2015</c:v>
                </c:pt>
                <c:pt idx="3">
                  <c:v>2016</c:v>
                </c:pt>
                <c:pt idx="4">
                  <c:v>2017</c:v>
                </c:pt>
              </c:strCache>
            </c:strRef>
          </c:cat>
          <c:val>
            <c:numRef>
              <c:f>Sheet1!$B$2:$F$2</c:f>
              <c:numCache>
                <c:formatCode>_(* #,##0_);_(* \(#,##0\);_(* "-"??_);_(@_)</c:formatCode>
                <c:ptCount val="5"/>
                <c:pt idx="0">
                  <c:v>2.525475E6</c:v>
                </c:pt>
                <c:pt idx="1">
                  <c:v>2.58965E6</c:v>
                </c:pt>
                <c:pt idx="2">
                  <c:v>2.404009E6</c:v>
                </c:pt>
                <c:pt idx="3">
                  <c:v>1.055013E6</c:v>
                </c:pt>
                <c:pt idx="4">
                  <c:v>995770.0</c:v>
                </c:pt>
              </c:numCache>
            </c:numRef>
          </c:val>
        </c:ser>
        <c:dLbls>
          <c:showLegendKey val="0"/>
          <c:showVal val="0"/>
          <c:showCatName val="0"/>
          <c:showSerName val="0"/>
          <c:showPercent val="0"/>
          <c:showBubbleSize val="0"/>
        </c:dLbls>
        <c:gapWidth val="150"/>
        <c:axId val="2087598856"/>
        <c:axId val="2079284216"/>
      </c:barChart>
      <c:catAx>
        <c:axId val="2087598856"/>
        <c:scaling>
          <c:orientation val="minMax"/>
        </c:scaling>
        <c:delete val="0"/>
        <c:axPos val="b"/>
        <c:numFmt formatCode="General" sourceLinked="0"/>
        <c:majorTickMark val="out"/>
        <c:minorTickMark val="none"/>
        <c:tickLblPos val="nextTo"/>
        <c:txPr>
          <a:bodyPr/>
          <a:lstStyle/>
          <a:p>
            <a:pPr>
              <a:defRPr sz="1000" baseline="0"/>
            </a:pPr>
            <a:endParaRPr lang="en-US"/>
          </a:p>
        </c:txPr>
        <c:crossAx val="2079284216"/>
        <c:crosses val="autoZero"/>
        <c:auto val="1"/>
        <c:lblAlgn val="ctr"/>
        <c:lblOffset val="100"/>
        <c:noMultiLvlLbl val="0"/>
      </c:catAx>
      <c:valAx>
        <c:axId val="2079284216"/>
        <c:scaling>
          <c:orientation val="minMax"/>
        </c:scaling>
        <c:delete val="0"/>
        <c:axPos val="l"/>
        <c:majorGridlines/>
        <c:numFmt formatCode="_(* #,##0_);_(* \(#,##0\);_(* &quot;-&quot;??_);_(@_)" sourceLinked="1"/>
        <c:majorTickMark val="out"/>
        <c:minorTickMark val="none"/>
        <c:tickLblPos val="nextTo"/>
        <c:txPr>
          <a:bodyPr/>
          <a:lstStyle/>
          <a:p>
            <a:pPr>
              <a:defRPr sz="800" baseline="0"/>
            </a:pPr>
            <a:endParaRPr lang="en-US"/>
          </a:p>
        </c:txPr>
        <c:crossAx val="2087598856"/>
        <c:crosses val="autoZero"/>
        <c:crossBetween val="between"/>
      </c:valAx>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Self-Insured Group Enrollee</c:v>
                </c:pt>
              </c:strCache>
            </c:strRef>
          </c:tx>
          <c:invertIfNegative val="0"/>
          <c:cat>
            <c:strRef>
              <c:f>Sheet1!$B$1:$F$1</c:f>
              <c:strCache>
                <c:ptCount val="5"/>
                <c:pt idx="0">
                  <c:v>2013</c:v>
                </c:pt>
                <c:pt idx="1">
                  <c:v>2014</c:v>
                </c:pt>
                <c:pt idx="2">
                  <c:v>2015</c:v>
                </c:pt>
                <c:pt idx="3">
                  <c:v>2016</c:v>
                </c:pt>
                <c:pt idx="4">
                  <c:v>2017</c:v>
                </c:pt>
              </c:strCache>
            </c:strRef>
          </c:cat>
          <c:val>
            <c:numRef>
              <c:f>Sheet1!$B$2:$F$2</c:f>
              <c:numCache>
                <c:formatCode>_(* #,##0_);_(* \(#,##0\);_(* "-"??_);_(@_)</c:formatCode>
                <c:ptCount val="5"/>
                <c:pt idx="0">
                  <c:v>1.000019E6</c:v>
                </c:pt>
                <c:pt idx="1">
                  <c:v>1.173495E6</c:v>
                </c:pt>
                <c:pt idx="2">
                  <c:v>1.146391E6</c:v>
                </c:pt>
                <c:pt idx="3">
                  <c:v>99711.0</c:v>
                </c:pt>
                <c:pt idx="4">
                  <c:v>209714.0</c:v>
                </c:pt>
              </c:numCache>
            </c:numRef>
          </c:val>
        </c:ser>
        <c:dLbls>
          <c:showLegendKey val="0"/>
          <c:showVal val="0"/>
          <c:showCatName val="0"/>
          <c:showSerName val="0"/>
          <c:showPercent val="0"/>
          <c:showBubbleSize val="0"/>
        </c:dLbls>
        <c:gapWidth val="150"/>
        <c:axId val="2079247464"/>
        <c:axId val="2079250472"/>
      </c:barChart>
      <c:catAx>
        <c:axId val="2079247464"/>
        <c:scaling>
          <c:orientation val="minMax"/>
        </c:scaling>
        <c:delete val="0"/>
        <c:axPos val="b"/>
        <c:numFmt formatCode="General" sourceLinked="0"/>
        <c:majorTickMark val="out"/>
        <c:minorTickMark val="none"/>
        <c:tickLblPos val="nextTo"/>
        <c:txPr>
          <a:bodyPr/>
          <a:lstStyle/>
          <a:p>
            <a:pPr>
              <a:defRPr sz="1000" baseline="0"/>
            </a:pPr>
            <a:endParaRPr lang="en-US"/>
          </a:p>
        </c:txPr>
        <c:crossAx val="2079250472"/>
        <c:crosses val="autoZero"/>
        <c:auto val="1"/>
        <c:lblAlgn val="ctr"/>
        <c:lblOffset val="100"/>
        <c:noMultiLvlLbl val="0"/>
      </c:catAx>
      <c:valAx>
        <c:axId val="2079250472"/>
        <c:scaling>
          <c:orientation val="minMax"/>
        </c:scaling>
        <c:delete val="0"/>
        <c:axPos val="l"/>
        <c:majorGridlines/>
        <c:numFmt formatCode="_(* #,##0_);_(* \(#,##0\);_(* &quot;-&quot;??_);_(@_)" sourceLinked="1"/>
        <c:majorTickMark val="out"/>
        <c:minorTickMark val="none"/>
        <c:tickLblPos val="nextTo"/>
        <c:txPr>
          <a:bodyPr/>
          <a:lstStyle/>
          <a:p>
            <a:pPr>
              <a:defRPr sz="800" baseline="0"/>
            </a:pPr>
            <a:endParaRPr lang="en-US"/>
          </a:p>
        </c:txPr>
        <c:crossAx val="2079247464"/>
        <c:crosses val="autoZero"/>
        <c:crossBetween val="between"/>
      </c:valAx>
    </c:plotArea>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rgbClr val="005480"/>
                </a:solidFill>
                <a:latin typeface="+mn-lt"/>
                <a:ea typeface="+mn-ea"/>
                <a:cs typeface="+mn-cs"/>
              </a:defRPr>
            </a:pPr>
            <a:r>
              <a:rPr lang="en-US" sz="1200" b="1" dirty="0" smtClean="0">
                <a:solidFill>
                  <a:srgbClr val="005480"/>
                </a:solidFill>
              </a:rPr>
              <a:t>Fig</a:t>
            </a:r>
            <a:r>
              <a:rPr lang="en-US" sz="1200" b="1" baseline="0" dirty="0" smtClean="0">
                <a:solidFill>
                  <a:srgbClr val="005480"/>
                </a:solidFill>
              </a:rPr>
              <a:t> </a:t>
            </a:r>
            <a:r>
              <a:rPr lang="en-US" sz="1200" b="1" dirty="0" smtClean="0">
                <a:solidFill>
                  <a:srgbClr val="005480"/>
                </a:solidFill>
              </a:rPr>
              <a:t>1. MA </a:t>
            </a:r>
            <a:r>
              <a:rPr lang="en-US" sz="1200" b="1" dirty="0">
                <a:solidFill>
                  <a:srgbClr val="005480"/>
                </a:solidFill>
              </a:rPr>
              <a:t>APCD Medical Claims </a:t>
            </a:r>
            <a:r>
              <a:rPr lang="en-US" sz="1200" b="1" dirty="0" smtClean="0">
                <a:solidFill>
                  <a:srgbClr val="005480"/>
                </a:solidFill>
              </a:rPr>
              <a:t>Total Volume (Private and Public) by </a:t>
            </a:r>
            <a:r>
              <a:rPr lang="en-US" sz="1200" b="1" dirty="0">
                <a:solidFill>
                  <a:srgbClr val="005480"/>
                </a:solidFill>
              </a:rPr>
              <a:t>Incurred Year</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Claims Volume</c:v>
                </c:pt>
              </c:strCache>
            </c:strRef>
          </c:tx>
          <c:spPr>
            <a:solidFill>
              <a:srgbClr val="0F5FB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2013.0</c:v>
                </c:pt>
                <c:pt idx="1">
                  <c:v>2014.0</c:v>
                </c:pt>
                <c:pt idx="2">
                  <c:v>2015.0</c:v>
                </c:pt>
                <c:pt idx="3">
                  <c:v>2016.0</c:v>
                </c:pt>
                <c:pt idx="4">
                  <c:v>2017.0</c:v>
                </c:pt>
              </c:numCache>
            </c:numRef>
          </c:cat>
          <c:val>
            <c:numRef>
              <c:f>Sheet1!$B$2:$B$6</c:f>
              <c:numCache>
                <c:formatCode>General</c:formatCode>
                <c:ptCount val="5"/>
                <c:pt idx="0">
                  <c:v>3.35793678E8</c:v>
                </c:pt>
                <c:pt idx="1">
                  <c:v>3.51418629E8</c:v>
                </c:pt>
                <c:pt idx="2">
                  <c:v>3.54433093E8</c:v>
                </c:pt>
                <c:pt idx="3">
                  <c:v>3.02611215E8</c:v>
                </c:pt>
                <c:pt idx="4">
                  <c:v>2.96336963E8</c:v>
                </c:pt>
              </c:numCache>
            </c:numRef>
          </c:val>
        </c:ser>
        <c:dLbls>
          <c:dLblPos val="outEnd"/>
          <c:showLegendKey val="0"/>
          <c:showVal val="1"/>
          <c:showCatName val="0"/>
          <c:showSerName val="0"/>
          <c:showPercent val="0"/>
          <c:showBubbleSize val="0"/>
        </c:dLbls>
        <c:gapWidth val="219"/>
        <c:overlap val="-27"/>
        <c:axId val="2080853272"/>
        <c:axId val="2087930696"/>
      </c:barChart>
      <c:catAx>
        <c:axId val="2080853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5480"/>
                </a:solidFill>
                <a:latin typeface="+mn-lt"/>
                <a:ea typeface="+mn-ea"/>
                <a:cs typeface="+mn-cs"/>
              </a:defRPr>
            </a:pPr>
            <a:endParaRPr lang="en-US"/>
          </a:p>
        </c:txPr>
        <c:crossAx val="2087930696"/>
        <c:crosses val="autoZero"/>
        <c:auto val="1"/>
        <c:lblAlgn val="ctr"/>
        <c:lblOffset val="100"/>
        <c:noMultiLvlLbl val="0"/>
      </c:catAx>
      <c:valAx>
        <c:axId val="2087930696"/>
        <c:scaling>
          <c:orientation val="minMax"/>
          <c:max val="3.75E8"/>
          <c:min val="2.75E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0853272"/>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FF0000"/>
                </a:solidFill>
                <a:latin typeface="+mn-lt"/>
                <a:ea typeface="+mn-ea"/>
                <a:cs typeface="+mn-cs"/>
              </a:defRPr>
            </a:pPr>
            <a:r>
              <a:rPr lang="en-US" sz="1200" b="1" dirty="0" smtClean="0">
                <a:solidFill>
                  <a:srgbClr val="005480"/>
                </a:solidFill>
              </a:rPr>
              <a:t>Fig 2. MA </a:t>
            </a:r>
            <a:r>
              <a:rPr lang="en-US" sz="1200" b="1" dirty="0">
                <a:solidFill>
                  <a:srgbClr val="005480"/>
                </a:solidFill>
              </a:rPr>
              <a:t>APCD Medical Claims </a:t>
            </a:r>
            <a:r>
              <a:rPr lang="en-US" sz="1200" b="1" dirty="0" smtClean="0">
                <a:solidFill>
                  <a:srgbClr val="005480"/>
                </a:solidFill>
              </a:rPr>
              <a:t>Total Volume (Private) by </a:t>
            </a:r>
            <a:r>
              <a:rPr lang="en-US" sz="1200" b="1" dirty="0">
                <a:solidFill>
                  <a:srgbClr val="005480"/>
                </a:solidFill>
              </a:rPr>
              <a:t>Incurred Year</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Claims Volume</c:v>
                </c:pt>
              </c:strCache>
            </c:strRef>
          </c:tx>
          <c:spPr>
            <a:solidFill>
              <a:srgbClr val="0F5FBF"/>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2013.0</c:v>
                </c:pt>
                <c:pt idx="1">
                  <c:v>2014.0</c:v>
                </c:pt>
                <c:pt idx="2">
                  <c:v>2015.0</c:v>
                </c:pt>
                <c:pt idx="3">
                  <c:v>2016.0</c:v>
                </c:pt>
                <c:pt idx="4">
                  <c:v>2017.0</c:v>
                </c:pt>
              </c:numCache>
            </c:numRef>
          </c:cat>
          <c:val>
            <c:numRef>
              <c:f>Sheet1!$B$2:$B$6</c:f>
              <c:numCache>
                <c:formatCode>General</c:formatCode>
                <c:ptCount val="5"/>
                <c:pt idx="0">
                  <c:v>2.30743669E8</c:v>
                </c:pt>
                <c:pt idx="1">
                  <c:v>2.25530993E8</c:v>
                </c:pt>
                <c:pt idx="2">
                  <c:v>2.23355925E8</c:v>
                </c:pt>
                <c:pt idx="3">
                  <c:v>1.62618682E8</c:v>
                </c:pt>
                <c:pt idx="4">
                  <c:v>1.63003246E8</c:v>
                </c:pt>
              </c:numCache>
            </c:numRef>
          </c:val>
        </c:ser>
        <c:dLbls>
          <c:dLblPos val="outEnd"/>
          <c:showLegendKey val="0"/>
          <c:showVal val="1"/>
          <c:showCatName val="0"/>
          <c:showSerName val="0"/>
          <c:showPercent val="0"/>
          <c:showBubbleSize val="0"/>
        </c:dLbls>
        <c:gapWidth val="219"/>
        <c:overlap val="-27"/>
        <c:axId val="2087371160"/>
        <c:axId val="2087393928"/>
      </c:barChart>
      <c:catAx>
        <c:axId val="2087371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5480"/>
                </a:solidFill>
                <a:latin typeface="+mn-lt"/>
                <a:ea typeface="+mn-ea"/>
                <a:cs typeface="+mn-cs"/>
              </a:defRPr>
            </a:pPr>
            <a:endParaRPr lang="en-US"/>
          </a:p>
        </c:txPr>
        <c:crossAx val="2087393928"/>
        <c:crosses val="autoZero"/>
        <c:auto val="1"/>
        <c:lblAlgn val="ctr"/>
        <c:lblOffset val="100"/>
        <c:noMultiLvlLbl val="0"/>
      </c:catAx>
      <c:valAx>
        <c:axId val="2087393928"/>
        <c:scaling>
          <c:orientation val="minMax"/>
          <c:max val="2.5E8"/>
          <c:min val="1.4E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7371160"/>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CENSUS 2014</c:v>
                </c:pt>
              </c:strCache>
            </c:strRef>
          </c:tx>
          <c:spPr>
            <a:solidFill>
              <a:srgbClr val="005480"/>
            </a:solidFill>
            <a:ln>
              <a:no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Sheet1!$B$2:$B$7</c:f>
              <c:numCache>
                <c:formatCode>#,##0</c:formatCode>
                <c:ptCount val="6"/>
                <c:pt idx="0">
                  <c:v>365967.0</c:v>
                </c:pt>
                <c:pt idx="1">
                  <c:v>774581.0</c:v>
                </c:pt>
                <c:pt idx="2">
                  <c:v>1.879224E6</c:v>
                </c:pt>
                <c:pt idx="3">
                  <c:v>1.824426E6</c:v>
                </c:pt>
                <c:pt idx="4">
                  <c:v>885633.0</c:v>
                </c:pt>
                <c:pt idx="5">
                  <c:v>1.015577E6</c:v>
                </c:pt>
              </c:numCache>
            </c:numRef>
          </c:val>
        </c:ser>
        <c:ser>
          <c:idx val="1"/>
          <c:order val="1"/>
          <c:tx>
            <c:strRef>
              <c:f>Sheet1!$C$1</c:f>
              <c:strCache>
                <c:ptCount val="1"/>
                <c:pt idx="0">
                  <c:v>MA APCD 2014</c:v>
                </c:pt>
              </c:strCache>
            </c:strRef>
          </c:tx>
          <c:spPr>
            <a:solidFill>
              <a:schemeClr val="tx1">
                <a:lumMod val="50000"/>
                <a:lumOff val="50000"/>
              </a:schemeClr>
            </a:solidFill>
            <a:ln>
              <a:no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Sheet1!$C$2:$C$7</c:f>
              <c:numCache>
                <c:formatCode>#,##0</c:formatCode>
                <c:ptCount val="6"/>
                <c:pt idx="0">
                  <c:v>391804.0</c:v>
                </c:pt>
                <c:pt idx="1">
                  <c:v>786128.0</c:v>
                </c:pt>
                <c:pt idx="2">
                  <c:v>1.93953E6</c:v>
                </c:pt>
                <c:pt idx="3">
                  <c:v>1.823174E6</c:v>
                </c:pt>
                <c:pt idx="4">
                  <c:v>870196.0</c:v>
                </c:pt>
                <c:pt idx="5">
                  <c:v>1.020974E6</c:v>
                </c:pt>
              </c:numCache>
            </c:numRef>
          </c:val>
        </c:ser>
        <c:dLbls>
          <c:showLegendKey val="0"/>
          <c:showVal val="0"/>
          <c:showCatName val="0"/>
          <c:showSerName val="0"/>
          <c:showPercent val="0"/>
          <c:showBubbleSize val="0"/>
        </c:dLbls>
        <c:gapWidth val="219"/>
        <c:axId val="2087526200"/>
        <c:axId val="2087529688"/>
      </c:barChart>
      <c:catAx>
        <c:axId val="2087526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087529688"/>
        <c:crosses val="autoZero"/>
        <c:auto val="1"/>
        <c:lblAlgn val="ctr"/>
        <c:lblOffset val="100"/>
        <c:noMultiLvlLbl val="0"/>
      </c:catAx>
      <c:valAx>
        <c:axId val="2087529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87526200"/>
        <c:crosses val="autoZero"/>
        <c:crossBetween val="between"/>
        <c:majorUnit val="3000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CENSUS 2015</c:v>
                </c:pt>
              </c:strCache>
            </c:strRef>
          </c:tx>
          <c:spPr>
            <a:solidFill>
              <a:srgbClr val="005480"/>
            </a:solidFill>
            <a:ln>
              <a:no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Sheet1!$B$2:$B$7</c:f>
              <c:numCache>
                <c:formatCode>#,##0</c:formatCode>
                <c:ptCount val="6"/>
                <c:pt idx="0">
                  <c:v>365383.0</c:v>
                </c:pt>
                <c:pt idx="1">
                  <c:v>770866.0</c:v>
                </c:pt>
                <c:pt idx="2">
                  <c:v>1.893305E6</c:v>
                </c:pt>
                <c:pt idx="3">
                  <c:v>1.815005E6</c:v>
                </c:pt>
                <c:pt idx="4">
                  <c:v>905637.0</c:v>
                </c:pt>
                <c:pt idx="5">
                  <c:v>1.044226E6</c:v>
                </c:pt>
              </c:numCache>
            </c:numRef>
          </c:val>
        </c:ser>
        <c:ser>
          <c:idx val="1"/>
          <c:order val="1"/>
          <c:tx>
            <c:strRef>
              <c:f>Sheet1!$C$1</c:f>
              <c:strCache>
                <c:ptCount val="1"/>
                <c:pt idx="0">
                  <c:v>MA APCD 2015</c:v>
                </c:pt>
              </c:strCache>
            </c:strRef>
          </c:tx>
          <c:spPr>
            <a:solidFill>
              <a:schemeClr val="accent4">
                <a:lumMod val="40000"/>
                <a:lumOff val="60000"/>
              </a:schemeClr>
            </a:solidFill>
            <a:ln>
              <a:no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Sheet1!$C$2:$C$7</c:f>
              <c:numCache>
                <c:formatCode>#,##0</c:formatCode>
                <c:ptCount val="6"/>
                <c:pt idx="0">
                  <c:v>388048.0</c:v>
                </c:pt>
                <c:pt idx="1">
                  <c:v>772499.0</c:v>
                </c:pt>
                <c:pt idx="2">
                  <c:v>1.996351E6</c:v>
                </c:pt>
                <c:pt idx="3">
                  <c:v>1.801947E6</c:v>
                </c:pt>
                <c:pt idx="4">
                  <c:v>880173.0</c:v>
                </c:pt>
                <c:pt idx="5">
                  <c:v>1.040569E6</c:v>
                </c:pt>
              </c:numCache>
            </c:numRef>
          </c:val>
        </c:ser>
        <c:dLbls>
          <c:showLegendKey val="0"/>
          <c:showVal val="0"/>
          <c:showCatName val="0"/>
          <c:showSerName val="0"/>
          <c:showPercent val="0"/>
          <c:showBubbleSize val="0"/>
        </c:dLbls>
        <c:gapWidth val="219"/>
        <c:axId val="2087633416"/>
        <c:axId val="2087637064"/>
      </c:barChart>
      <c:catAx>
        <c:axId val="2087633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087637064"/>
        <c:crosses val="autoZero"/>
        <c:auto val="1"/>
        <c:lblAlgn val="ctr"/>
        <c:lblOffset val="100"/>
        <c:noMultiLvlLbl val="0"/>
      </c:catAx>
      <c:valAx>
        <c:axId val="2087637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87633416"/>
        <c:crosses val="autoZero"/>
        <c:crossBetween val="between"/>
        <c:majorUnit val="3000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CENSUS 2016</c:v>
                </c:pt>
              </c:strCache>
            </c:strRef>
          </c:tx>
          <c:spPr>
            <a:solidFill>
              <a:srgbClr val="005480"/>
            </a:solidFill>
            <a:ln>
              <a:no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Sheet1!$B$2:$B$7</c:f>
              <c:numCache>
                <c:formatCode>#,##0</c:formatCode>
                <c:ptCount val="6"/>
                <c:pt idx="0">
                  <c:v>359774.0</c:v>
                </c:pt>
                <c:pt idx="1">
                  <c:v>768772.0</c:v>
                </c:pt>
                <c:pt idx="2">
                  <c:v>1.906675E6</c:v>
                </c:pt>
                <c:pt idx="3">
                  <c:v>1.786767E6</c:v>
                </c:pt>
                <c:pt idx="4">
                  <c:v>915366.0</c:v>
                </c:pt>
                <c:pt idx="5">
                  <c:v>1.074425E6</c:v>
                </c:pt>
              </c:numCache>
            </c:numRef>
          </c:val>
        </c:ser>
        <c:ser>
          <c:idx val="1"/>
          <c:order val="1"/>
          <c:tx>
            <c:strRef>
              <c:f>Sheet1!$C$1</c:f>
              <c:strCache>
                <c:ptCount val="1"/>
                <c:pt idx="0">
                  <c:v>MA APCD 2016</c:v>
                </c:pt>
              </c:strCache>
            </c:strRef>
          </c:tx>
          <c:spPr>
            <a:solidFill>
              <a:schemeClr val="accent1">
                <a:lumMod val="40000"/>
                <a:lumOff val="60000"/>
              </a:schemeClr>
            </a:solidFill>
            <a:ln>
              <a:no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Sheet1!$C$2:$C$7</c:f>
              <c:numCache>
                <c:formatCode>#,##0</c:formatCode>
                <c:ptCount val="6"/>
                <c:pt idx="0">
                  <c:v>327185.0</c:v>
                </c:pt>
                <c:pt idx="1">
                  <c:v>651221.0</c:v>
                </c:pt>
                <c:pt idx="2">
                  <c:v>1.673169E6</c:v>
                </c:pt>
                <c:pt idx="3">
                  <c:v>1.447033E6</c:v>
                </c:pt>
                <c:pt idx="4">
                  <c:v>724707.0</c:v>
                </c:pt>
                <c:pt idx="5">
                  <c:v>974777.0</c:v>
                </c:pt>
              </c:numCache>
            </c:numRef>
          </c:val>
        </c:ser>
        <c:dLbls>
          <c:showLegendKey val="0"/>
          <c:showVal val="0"/>
          <c:showCatName val="0"/>
          <c:showSerName val="0"/>
          <c:showPercent val="0"/>
          <c:showBubbleSize val="0"/>
        </c:dLbls>
        <c:gapWidth val="219"/>
        <c:axId val="2087669768"/>
        <c:axId val="2087673416"/>
      </c:barChart>
      <c:catAx>
        <c:axId val="2087669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087673416"/>
        <c:crosses val="autoZero"/>
        <c:auto val="1"/>
        <c:lblAlgn val="ctr"/>
        <c:lblOffset val="100"/>
        <c:noMultiLvlLbl val="0"/>
      </c:catAx>
      <c:valAx>
        <c:axId val="2087673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87669768"/>
        <c:crosses val="autoZero"/>
        <c:crossBetween val="between"/>
        <c:majorUnit val="3000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CENSUS 2017</c:v>
                </c:pt>
              </c:strCache>
            </c:strRef>
          </c:tx>
          <c:spPr>
            <a:solidFill>
              <a:srgbClr val="005480"/>
            </a:solidFill>
            <a:ln>
              <a:no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Sheet1!$B$2:$B$7</c:f>
              <c:numCache>
                <c:formatCode>#,##0</c:formatCode>
                <c:ptCount val="6"/>
                <c:pt idx="0">
                  <c:v>360336.0</c:v>
                </c:pt>
                <c:pt idx="1">
                  <c:v>760717.0</c:v>
                </c:pt>
                <c:pt idx="2">
                  <c:v>1.99234E6</c:v>
                </c:pt>
                <c:pt idx="3">
                  <c:v>1.778156E6</c:v>
                </c:pt>
                <c:pt idx="4">
                  <c:v>930446.0</c:v>
                </c:pt>
                <c:pt idx="5">
                  <c:v>1.107824E6</c:v>
                </c:pt>
              </c:numCache>
            </c:numRef>
          </c:val>
        </c:ser>
        <c:ser>
          <c:idx val="1"/>
          <c:order val="1"/>
          <c:tx>
            <c:strRef>
              <c:f>Sheet1!$C$1</c:f>
              <c:strCache>
                <c:ptCount val="1"/>
                <c:pt idx="0">
                  <c:v>MA APCD 2017</c:v>
                </c:pt>
              </c:strCache>
            </c:strRef>
          </c:tx>
          <c:spPr>
            <a:solidFill>
              <a:schemeClr val="accent1"/>
            </a:solidFill>
            <a:ln>
              <a:noFill/>
            </a:ln>
            <a:effectLst/>
          </c:spPr>
          <c:invertIfNegative val="0"/>
          <c:cat>
            <c:strRef>
              <c:f>Sheet1!$A$2:$A$7</c:f>
              <c:strCache>
                <c:ptCount val="6"/>
                <c:pt idx="0">
                  <c:v>Under 5 years</c:v>
                </c:pt>
                <c:pt idx="1">
                  <c:v>5 to 14 years</c:v>
                </c:pt>
                <c:pt idx="2">
                  <c:v>15 to 34 years</c:v>
                </c:pt>
                <c:pt idx="3">
                  <c:v>35 to 54 years</c:v>
                </c:pt>
                <c:pt idx="4">
                  <c:v>55 to 64 years</c:v>
                </c:pt>
                <c:pt idx="5">
                  <c:v>65 years and over</c:v>
                </c:pt>
              </c:strCache>
            </c:strRef>
          </c:cat>
          <c:val>
            <c:numRef>
              <c:f>Sheet1!$C$2:$C$7</c:f>
              <c:numCache>
                <c:formatCode>#,##0</c:formatCode>
                <c:ptCount val="6"/>
                <c:pt idx="0">
                  <c:v>316793.0</c:v>
                </c:pt>
                <c:pt idx="1">
                  <c:v>623827.0</c:v>
                </c:pt>
                <c:pt idx="2">
                  <c:v>1.600074E6</c:v>
                </c:pt>
                <c:pt idx="3">
                  <c:v>1.387244E6</c:v>
                </c:pt>
                <c:pt idx="4">
                  <c:v>701740.0</c:v>
                </c:pt>
                <c:pt idx="5">
                  <c:v>1.002785E6</c:v>
                </c:pt>
              </c:numCache>
            </c:numRef>
          </c:val>
        </c:ser>
        <c:dLbls>
          <c:showLegendKey val="0"/>
          <c:showVal val="0"/>
          <c:showCatName val="0"/>
          <c:showSerName val="0"/>
          <c:showPercent val="0"/>
          <c:showBubbleSize val="0"/>
        </c:dLbls>
        <c:gapWidth val="219"/>
        <c:axId val="2086784424"/>
        <c:axId val="2086780728"/>
      </c:barChart>
      <c:catAx>
        <c:axId val="2086784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086780728"/>
        <c:crosses val="autoZero"/>
        <c:auto val="1"/>
        <c:lblAlgn val="ctr"/>
        <c:lblOffset val="100"/>
        <c:noMultiLvlLbl val="0"/>
      </c:catAx>
      <c:valAx>
        <c:axId val="2086780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2086784424"/>
        <c:crosses val="autoZero"/>
        <c:crossBetween val="between"/>
        <c:majorUnit val="30000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7016432728518"/>
          <c:y val="0.12471359384171"/>
          <c:w val="0.912732511696907"/>
          <c:h val="0.714262831340613"/>
        </c:manualLayout>
      </c:layout>
      <c:barChart>
        <c:barDir val="bar"/>
        <c:grouping val="stacked"/>
        <c:varyColors val="0"/>
        <c:ser>
          <c:idx val="0"/>
          <c:order val="0"/>
          <c:tx>
            <c:strRef>
              <c:f>Sheet1!$B$1</c:f>
              <c:strCache>
                <c:ptCount val="1"/>
                <c:pt idx="0">
                  <c:v>CENSUS 2014</c:v>
                </c:pt>
              </c:strCache>
            </c:strRef>
          </c:tx>
          <c:spPr>
            <a:solidFill>
              <a:schemeClr val="accent1"/>
            </a:solidFill>
            <a:ln>
              <a:solidFill>
                <a:schemeClr val="bg1"/>
              </a:solidFill>
            </a:ln>
            <a:effectLst/>
          </c:spPr>
          <c:invertIfNegative val="0"/>
          <c:cat>
            <c:strRef>
              <c:f>Sheet1!$A$2:$A$7</c:f>
              <c:strCache>
                <c:ptCount val="6"/>
                <c:pt idx="0">
                  <c:v>65 years and over</c:v>
                </c:pt>
                <c:pt idx="1">
                  <c:v>55 to 64 years</c:v>
                </c:pt>
                <c:pt idx="2">
                  <c:v>35 to 54 years</c:v>
                </c:pt>
                <c:pt idx="3">
                  <c:v>15 to 34 years</c:v>
                </c:pt>
                <c:pt idx="4">
                  <c:v>5 to 14 years</c:v>
                </c:pt>
                <c:pt idx="5">
                  <c:v>Under 5 years</c:v>
                </c:pt>
              </c:strCache>
            </c:strRef>
          </c:cat>
          <c:val>
            <c:numRef>
              <c:f>Sheet1!$B$2:$B$7</c:f>
              <c:numCache>
                <c:formatCode>#,##0</c:formatCode>
                <c:ptCount val="6"/>
                <c:pt idx="0">
                  <c:v>-1.015577E6</c:v>
                </c:pt>
                <c:pt idx="1">
                  <c:v>-885633.0</c:v>
                </c:pt>
                <c:pt idx="2">
                  <c:v>-1.824426E6</c:v>
                </c:pt>
                <c:pt idx="3">
                  <c:v>-1.879224E6</c:v>
                </c:pt>
                <c:pt idx="4">
                  <c:v>-774581.0</c:v>
                </c:pt>
                <c:pt idx="5">
                  <c:v>-365967.0</c:v>
                </c:pt>
              </c:numCache>
            </c:numRef>
          </c:val>
        </c:ser>
        <c:ser>
          <c:idx val="1"/>
          <c:order val="1"/>
          <c:tx>
            <c:strRef>
              <c:f>Sheet1!$C$1</c:f>
              <c:strCache>
                <c:ptCount val="1"/>
                <c:pt idx="0">
                  <c:v>MA APCD Private 2014</c:v>
                </c:pt>
              </c:strCache>
            </c:strRef>
          </c:tx>
          <c:spPr>
            <a:solidFill>
              <a:schemeClr val="accent2"/>
            </a:solidFill>
            <a:ln>
              <a:solidFill>
                <a:schemeClr val="bg1"/>
              </a:solidFill>
            </a:ln>
            <a:effectLst/>
          </c:spPr>
          <c:invertIfNegative val="0"/>
          <c:cat>
            <c:strRef>
              <c:f>Sheet1!$A$2:$A$7</c:f>
              <c:strCache>
                <c:ptCount val="6"/>
                <c:pt idx="0">
                  <c:v>65 years and over</c:v>
                </c:pt>
                <c:pt idx="1">
                  <c:v>55 to 64 years</c:v>
                </c:pt>
                <c:pt idx="2">
                  <c:v>35 to 54 years</c:v>
                </c:pt>
                <c:pt idx="3">
                  <c:v>15 to 34 years</c:v>
                </c:pt>
                <c:pt idx="4">
                  <c:v>5 to 14 years</c:v>
                </c:pt>
                <c:pt idx="5">
                  <c:v>Under 5 years</c:v>
                </c:pt>
              </c:strCache>
            </c:strRef>
          </c:cat>
          <c:val>
            <c:numRef>
              <c:f>Sheet1!$C$2:$C$7</c:f>
              <c:numCache>
                <c:formatCode>General</c:formatCode>
                <c:ptCount val="6"/>
                <c:pt idx="0">
                  <c:v>812285.0</c:v>
                </c:pt>
                <c:pt idx="1">
                  <c:v>683430.0</c:v>
                </c:pt>
                <c:pt idx="2">
                  <c:v>1.337409E6</c:v>
                </c:pt>
                <c:pt idx="3">
                  <c:v>1.306891E6</c:v>
                </c:pt>
                <c:pt idx="4">
                  <c:v>422412.0</c:v>
                </c:pt>
                <c:pt idx="5">
                  <c:v>196241.0</c:v>
                </c:pt>
              </c:numCache>
            </c:numRef>
          </c:val>
        </c:ser>
        <c:ser>
          <c:idx val="2"/>
          <c:order val="2"/>
          <c:tx>
            <c:strRef>
              <c:f>Sheet1!$D$1</c:f>
              <c:strCache>
                <c:ptCount val="1"/>
                <c:pt idx="0">
                  <c:v>MA APCD Public 2014</c:v>
                </c:pt>
              </c:strCache>
            </c:strRef>
          </c:tx>
          <c:spPr>
            <a:solidFill>
              <a:schemeClr val="accent3"/>
            </a:solidFill>
            <a:ln>
              <a:noFill/>
            </a:ln>
            <a:effectLst/>
          </c:spPr>
          <c:invertIfNegative val="0"/>
          <c:cat>
            <c:strRef>
              <c:f>Sheet1!$A$2:$A$7</c:f>
              <c:strCache>
                <c:ptCount val="6"/>
                <c:pt idx="0">
                  <c:v>65 years and over</c:v>
                </c:pt>
                <c:pt idx="1">
                  <c:v>55 to 64 years</c:v>
                </c:pt>
                <c:pt idx="2">
                  <c:v>35 to 54 years</c:v>
                </c:pt>
                <c:pt idx="3">
                  <c:v>15 to 34 years</c:v>
                </c:pt>
                <c:pt idx="4">
                  <c:v>5 to 14 years</c:v>
                </c:pt>
                <c:pt idx="5">
                  <c:v>Under 5 years</c:v>
                </c:pt>
              </c:strCache>
            </c:strRef>
          </c:cat>
          <c:val>
            <c:numRef>
              <c:f>Sheet1!$D$2:$D$7</c:f>
              <c:numCache>
                <c:formatCode>General</c:formatCode>
                <c:ptCount val="6"/>
                <c:pt idx="0">
                  <c:v>208689.0</c:v>
                </c:pt>
                <c:pt idx="1">
                  <c:v>186766.0</c:v>
                </c:pt>
                <c:pt idx="2">
                  <c:v>485765.0</c:v>
                </c:pt>
                <c:pt idx="3">
                  <c:v>632639.0</c:v>
                </c:pt>
                <c:pt idx="4">
                  <c:v>363716.0</c:v>
                </c:pt>
                <c:pt idx="5">
                  <c:v>195563.0</c:v>
                </c:pt>
              </c:numCache>
            </c:numRef>
          </c:val>
        </c:ser>
        <c:dLbls>
          <c:showLegendKey val="0"/>
          <c:showVal val="0"/>
          <c:showCatName val="0"/>
          <c:showSerName val="0"/>
          <c:showPercent val="0"/>
          <c:showBubbleSize val="0"/>
        </c:dLbls>
        <c:gapWidth val="0"/>
        <c:overlap val="100"/>
        <c:axId val="2086729240"/>
        <c:axId val="2086725544"/>
      </c:barChart>
      <c:catAx>
        <c:axId val="208672924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6725544"/>
        <c:crosses val="autoZero"/>
        <c:auto val="1"/>
        <c:lblAlgn val="ctr"/>
        <c:lblOffset val="100"/>
        <c:noMultiLvlLbl val="0"/>
      </c:catAx>
      <c:valAx>
        <c:axId val="2086725544"/>
        <c:scaling>
          <c:orientation val="minMax"/>
        </c:scaling>
        <c:delete val="0"/>
        <c:axPos val="b"/>
        <c:majorGridlines>
          <c:spPr>
            <a:ln w="9525" cap="flat" cmpd="sng" algn="ctr">
              <a:solidFill>
                <a:schemeClr val="tx1">
                  <a:lumMod val="15000"/>
                  <a:lumOff val="85000"/>
                </a:schemeClr>
              </a:solidFill>
              <a:round/>
            </a:ln>
            <a:effectLst/>
          </c:spPr>
        </c:majorGridlines>
        <c:numFmt formatCode="#,##0;[Black]#,##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867292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87016432728518"/>
          <c:y val="0.12471359384171"/>
          <c:w val="0.912732511696907"/>
          <c:h val="0.714262831340613"/>
        </c:manualLayout>
      </c:layout>
      <c:barChart>
        <c:barDir val="bar"/>
        <c:grouping val="stacked"/>
        <c:varyColors val="0"/>
        <c:ser>
          <c:idx val="0"/>
          <c:order val="0"/>
          <c:tx>
            <c:strRef>
              <c:f>Sheet1!$B$1</c:f>
              <c:strCache>
                <c:ptCount val="1"/>
                <c:pt idx="0">
                  <c:v>CENSUS 2017</c:v>
                </c:pt>
              </c:strCache>
            </c:strRef>
          </c:tx>
          <c:spPr>
            <a:solidFill>
              <a:schemeClr val="accent1"/>
            </a:solidFill>
            <a:ln>
              <a:solidFill>
                <a:schemeClr val="bg1"/>
              </a:solidFill>
            </a:ln>
            <a:effectLst/>
          </c:spPr>
          <c:invertIfNegative val="0"/>
          <c:cat>
            <c:strRef>
              <c:f>Sheet1!$A$2:$A$7</c:f>
              <c:strCache>
                <c:ptCount val="6"/>
                <c:pt idx="0">
                  <c:v>65 years and over</c:v>
                </c:pt>
                <c:pt idx="1">
                  <c:v>55 to 64 years</c:v>
                </c:pt>
                <c:pt idx="2">
                  <c:v>35 to 54 years</c:v>
                </c:pt>
                <c:pt idx="3">
                  <c:v>15 to 34 years</c:v>
                </c:pt>
                <c:pt idx="4">
                  <c:v>5 to 14 years</c:v>
                </c:pt>
                <c:pt idx="5">
                  <c:v>Under 5 years</c:v>
                </c:pt>
              </c:strCache>
            </c:strRef>
          </c:cat>
          <c:val>
            <c:numRef>
              <c:f>Sheet1!$B$2:$B$7</c:f>
              <c:numCache>
                <c:formatCode>#,##0</c:formatCode>
                <c:ptCount val="6"/>
                <c:pt idx="0">
                  <c:v>-1.107824E6</c:v>
                </c:pt>
                <c:pt idx="1">
                  <c:v>-930446.0</c:v>
                </c:pt>
                <c:pt idx="2">
                  <c:v>-1.778156E6</c:v>
                </c:pt>
                <c:pt idx="3">
                  <c:v>-1.99234E6</c:v>
                </c:pt>
                <c:pt idx="4">
                  <c:v>-760717.0</c:v>
                </c:pt>
                <c:pt idx="5">
                  <c:v>-360336.0</c:v>
                </c:pt>
              </c:numCache>
            </c:numRef>
          </c:val>
        </c:ser>
        <c:ser>
          <c:idx val="1"/>
          <c:order val="1"/>
          <c:tx>
            <c:strRef>
              <c:f>Sheet1!$C$1</c:f>
              <c:strCache>
                <c:ptCount val="1"/>
                <c:pt idx="0">
                  <c:v>MA APCD Private 2017</c:v>
                </c:pt>
              </c:strCache>
            </c:strRef>
          </c:tx>
          <c:spPr>
            <a:solidFill>
              <a:schemeClr val="accent2"/>
            </a:solidFill>
            <a:ln>
              <a:solidFill>
                <a:schemeClr val="bg1"/>
              </a:solidFill>
            </a:ln>
            <a:effectLst/>
          </c:spPr>
          <c:invertIfNegative val="0"/>
          <c:cat>
            <c:strRef>
              <c:f>Sheet1!$A$2:$A$7</c:f>
              <c:strCache>
                <c:ptCount val="6"/>
                <c:pt idx="0">
                  <c:v>65 years and over</c:v>
                </c:pt>
                <c:pt idx="1">
                  <c:v>55 to 64 years</c:v>
                </c:pt>
                <c:pt idx="2">
                  <c:v>35 to 54 years</c:v>
                </c:pt>
                <c:pt idx="3">
                  <c:v>15 to 34 years</c:v>
                </c:pt>
                <c:pt idx="4">
                  <c:v>5 to 14 years</c:v>
                </c:pt>
                <c:pt idx="5">
                  <c:v>Under 5 years</c:v>
                </c:pt>
              </c:strCache>
            </c:strRef>
          </c:cat>
          <c:val>
            <c:numRef>
              <c:f>Sheet1!$C$2:$C$7</c:f>
              <c:numCache>
                <c:formatCode>#,##0</c:formatCode>
                <c:ptCount val="6"/>
                <c:pt idx="0">
                  <c:v>777586.0</c:v>
                </c:pt>
                <c:pt idx="1">
                  <c:v>530490.0</c:v>
                </c:pt>
                <c:pt idx="2">
                  <c:v>938882.0</c:v>
                </c:pt>
                <c:pt idx="3">
                  <c:v>999295.0</c:v>
                </c:pt>
                <c:pt idx="4">
                  <c:v>223511.0</c:v>
                </c:pt>
                <c:pt idx="5">
                  <c:v>109977.0</c:v>
                </c:pt>
              </c:numCache>
            </c:numRef>
          </c:val>
        </c:ser>
        <c:ser>
          <c:idx val="2"/>
          <c:order val="2"/>
          <c:tx>
            <c:strRef>
              <c:f>Sheet1!$D$1</c:f>
              <c:strCache>
                <c:ptCount val="1"/>
                <c:pt idx="0">
                  <c:v>MA APCD Public 2017</c:v>
                </c:pt>
              </c:strCache>
            </c:strRef>
          </c:tx>
          <c:spPr>
            <a:solidFill>
              <a:schemeClr val="accent3"/>
            </a:solidFill>
            <a:ln>
              <a:noFill/>
            </a:ln>
            <a:effectLst/>
          </c:spPr>
          <c:invertIfNegative val="0"/>
          <c:cat>
            <c:strRef>
              <c:f>Sheet1!$A$2:$A$7</c:f>
              <c:strCache>
                <c:ptCount val="6"/>
                <c:pt idx="0">
                  <c:v>65 years and over</c:v>
                </c:pt>
                <c:pt idx="1">
                  <c:v>55 to 64 years</c:v>
                </c:pt>
                <c:pt idx="2">
                  <c:v>35 to 54 years</c:v>
                </c:pt>
                <c:pt idx="3">
                  <c:v>15 to 34 years</c:v>
                </c:pt>
                <c:pt idx="4">
                  <c:v>5 to 14 years</c:v>
                </c:pt>
                <c:pt idx="5">
                  <c:v>Under 5 years</c:v>
                </c:pt>
              </c:strCache>
            </c:strRef>
          </c:cat>
          <c:val>
            <c:numRef>
              <c:f>Sheet1!$D$2:$D$7</c:f>
              <c:numCache>
                <c:formatCode>#,##0</c:formatCode>
                <c:ptCount val="6"/>
                <c:pt idx="0">
                  <c:v>225199.0</c:v>
                </c:pt>
                <c:pt idx="1">
                  <c:v>171250.0</c:v>
                </c:pt>
                <c:pt idx="2">
                  <c:v>448362.0</c:v>
                </c:pt>
                <c:pt idx="3">
                  <c:v>600779.0</c:v>
                </c:pt>
                <c:pt idx="4">
                  <c:v>400316.0</c:v>
                </c:pt>
                <c:pt idx="5">
                  <c:v>206816.0</c:v>
                </c:pt>
              </c:numCache>
            </c:numRef>
          </c:val>
        </c:ser>
        <c:dLbls>
          <c:showLegendKey val="0"/>
          <c:showVal val="0"/>
          <c:showCatName val="0"/>
          <c:showSerName val="0"/>
          <c:showPercent val="0"/>
          <c:showBubbleSize val="0"/>
        </c:dLbls>
        <c:gapWidth val="0"/>
        <c:overlap val="100"/>
        <c:axId val="2086688824"/>
        <c:axId val="2086685128"/>
      </c:barChart>
      <c:catAx>
        <c:axId val="2086688824"/>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6685128"/>
        <c:crosses val="autoZero"/>
        <c:auto val="1"/>
        <c:lblAlgn val="ctr"/>
        <c:lblOffset val="100"/>
        <c:noMultiLvlLbl val="0"/>
      </c:catAx>
      <c:valAx>
        <c:axId val="2086685128"/>
        <c:scaling>
          <c:orientation val="minMax"/>
          <c:max val="2.5E6"/>
        </c:scaling>
        <c:delete val="0"/>
        <c:axPos val="b"/>
        <c:majorGridlines>
          <c:spPr>
            <a:ln w="9525" cap="flat" cmpd="sng" algn="ctr">
              <a:solidFill>
                <a:schemeClr val="tx1">
                  <a:lumMod val="15000"/>
                  <a:lumOff val="85000"/>
                </a:schemeClr>
              </a:solidFill>
              <a:round/>
            </a:ln>
            <a:effectLst/>
          </c:spPr>
        </c:majorGridlines>
        <c:numFmt formatCode="#,##0;[Black]#,##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0866888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58823-6790-409B-BA56-44A8CE92DD79}" type="doc">
      <dgm:prSet loTypeId="urn:microsoft.com/office/officeart/2011/layout/HexagonRadial" loCatId="cycle" qsTypeId="urn:microsoft.com/office/officeart/2005/8/quickstyle/simple2" qsCatId="simple" csTypeId="urn:microsoft.com/office/officeart/2005/8/colors/accent2_2" csCatId="accent2" phldr="1"/>
      <dgm:spPr/>
      <dgm:t>
        <a:bodyPr/>
        <a:lstStyle/>
        <a:p>
          <a:endParaRPr lang="en-US"/>
        </a:p>
      </dgm:t>
    </dgm:pt>
    <dgm:pt modelId="{B102FA13-35FF-4F37-AC16-D5B0F6490035}">
      <dgm:prSet phldrT="[Text]" custT="1"/>
      <dgm:spPr/>
      <dgm:t>
        <a:bodyPr/>
        <a:lstStyle/>
        <a:p>
          <a:r>
            <a:rPr lang="en-US" sz="1200" b="1" i="0" baseline="0" dirty="0" smtClean="0"/>
            <a:t>Gender</a:t>
          </a:r>
          <a:endParaRPr lang="en-US" sz="1200" b="1" i="0" baseline="0" dirty="0"/>
        </a:p>
      </dgm:t>
    </dgm:pt>
    <dgm:pt modelId="{A1CFC0CF-6181-4F8C-B729-ECD752C36EA1}" type="parTrans" cxnId="{1CC4680D-5B5E-4125-AC29-B7EF8B197911}">
      <dgm:prSet/>
      <dgm:spPr/>
      <dgm:t>
        <a:bodyPr/>
        <a:lstStyle/>
        <a:p>
          <a:endParaRPr lang="en-US"/>
        </a:p>
      </dgm:t>
    </dgm:pt>
    <dgm:pt modelId="{94B7E95B-CEFA-4090-A606-2B6B9C8BB65E}" type="sibTrans" cxnId="{1CC4680D-5B5E-4125-AC29-B7EF8B197911}">
      <dgm:prSet/>
      <dgm:spPr/>
      <dgm:t>
        <a:bodyPr/>
        <a:lstStyle/>
        <a:p>
          <a:endParaRPr lang="en-US"/>
        </a:p>
      </dgm:t>
    </dgm:pt>
    <dgm:pt modelId="{24FC0364-C9FA-453A-8E22-09A3F1695FDF}">
      <dgm:prSet phldrT="[Text]" custT="1"/>
      <dgm:spPr/>
      <dgm:t>
        <a:bodyPr/>
        <a:lstStyle/>
        <a:p>
          <a:r>
            <a:rPr lang="en-US" sz="1200" b="1" i="0" baseline="0" dirty="0" smtClean="0"/>
            <a:t>Age</a:t>
          </a:r>
          <a:endParaRPr lang="en-US" sz="1200" b="1" i="0" baseline="0" dirty="0"/>
        </a:p>
      </dgm:t>
    </dgm:pt>
    <dgm:pt modelId="{9D981510-BD9A-4E02-97BD-F0D7C1875246}" type="parTrans" cxnId="{DBDC3575-5E71-495B-AE81-77A6134AB68C}">
      <dgm:prSet/>
      <dgm:spPr/>
      <dgm:t>
        <a:bodyPr/>
        <a:lstStyle/>
        <a:p>
          <a:endParaRPr lang="en-US"/>
        </a:p>
      </dgm:t>
    </dgm:pt>
    <dgm:pt modelId="{E5A936BA-03B2-4437-B9B6-16AAE3625909}" type="sibTrans" cxnId="{DBDC3575-5E71-495B-AE81-77A6134AB68C}">
      <dgm:prSet/>
      <dgm:spPr/>
      <dgm:t>
        <a:bodyPr/>
        <a:lstStyle/>
        <a:p>
          <a:endParaRPr lang="en-US"/>
        </a:p>
      </dgm:t>
    </dgm:pt>
    <dgm:pt modelId="{69F427EB-C334-4EDD-98A2-E906F0424319}">
      <dgm:prSet phldrT="[Text]"/>
      <dgm:spPr/>
      <dgm:t>
        <a:bodyPr/>
        <a:lstStyle/>
        <a:p>
          <a:endParaRPr lang="en-US" dirty="0"/>
        </a:p>
      </dgm:t>
    </dgm:pt>
    <dgm:pt modelId="{906E3ADC-38F3-4FE3-B079-76FE9DA7662F}" type="parTrans" cxnId="{3C544DA6-5271-4369-AD4B-448F1391FEEA}">
      <dgm:prSet/>
      <dgm:spPr/>
      <dgm:t>
        <a:bodyPr/>
        <a:lstStyle/>
        <a:p>
          <a:endParaRPr lang="en-US"/>
        </a:p>
      </dgm:t>
    </dgm:pt>
    <dgm:pt modelId="{74BF2B56-A6D9-4DEB-891F-8AB255906366}" type="sibTrans" cxnId="{3C544DA6-5271-4369-AD4B-448F1391FEEA}">
      <dgm:prSet/>
      <dgm:spPr/>
      <dgm:t>
        <a:bodyPr/>
        <a:lstStyle/>
        <a:p>
          <a:endParaRPr lang="en-US"/>
        </a:p>
      </dgm:t>
    </dgm:pt>
    <dgm:pt modelId="{D4DBFC4E-7045-49DC-B4D5-BA2CC5ECE5EB}">
      <dgm:prSet phldrT="[Text]" custT="1"/>
      <dgm:spPr>
        <a:blipFill rotWithShape="0">
          <a:blip xmlns:r="http://schemas.openxmlformats.org/officeDocument/2006/relationships" r:embed="rId1"/>
          <a:stretch>
            <a:fillRect/>
          </a:stretch>
        </a:blipFill>
      </dgm:spPr>
      <dgm:t>
        <a:bodyPr/>
        <a:lstStyle/>
        <a:p>
          <a:endParaRPr lang="en-US" dirty="0"/>
        </a:p>
      </dgm:t>
    </dgm:pt>
    <dgm:pt modelId="{9E269897-0266-45DF-8E8F-B8952ECA69DE}" type="sibTrans" cxnId="{49A43CF5-5F3D-4328-9BEE-98039AE4A9D3}">
      <dgm:prSet/>
      <dgm:spPr/>
      <dgm:t>
        <a:bodyPr/>
        <a:lstStyle/>
        <a:p>
          <a:endParaRPr lang="en-US"/>
        </a:p>
      </dgm:t>
    </dgm:pt>
    <dgm:pt modelId="{989DAA50-C2B5-4E6A-A595-E38FC30435A9}" type="parTrans" cxnId="{49A43CF5-5F3D-4328-9BEE-98039AE4A9D3}">
      <dgm:prSet/>
      <dgm:spPr/>
      <dgm:t>
        <a:bodyPr/>
        <a:lstStyle/>
        <a:p>
          <a:endParaRPr lang="en-US"/>
        </a:p>
      </dgm:t>
    </dgm:pt>
    <dgm:pt modelId="{3333BAFA-58F2-4512-B1A8-E3B02CE7E56B}">
      <dgm:prSet phldrT="[Text]" custT="1"/>
      <dgm:spPr/>
      <dgm:t>
        <a:bodyPr/>
        <a:lstStyle/>
        <a:p>
          <a:r>
            <a:rPr lang="en-US" sz="1200" b="1" i="0" baseline="0" dirty="0" smtClean="0"/>
            <a:t>Geography</a:t>
          </a:r>
          <a:endParaRPr lang="en-US" sz="1200" b="1" i="0" baseline="0" dirty="0"/>
        </a:p>
      </dgm:t>
    </dgm:pt>
    <dgm:pt modelId="{68824665-D7A3-4BC4-9860-E64915ABD87D}" type="parTrans" cxnId="{0B7FB496-403F-4720-8F28-F95C18120CBE}">
      <dgm:prSet/>
      <dgm:spPr/>
      <dgm:t>
        <a:bodyPr/>
        <a:lstStyle/>
        <a:p>
          <a:endParaRPr lang="en-US"/>
        </a:p>
      </dgm:t>
    </dgm:pt>
    <dgm:pt modelId="{9861750C-7F03-45BF-9BDE-AF969627ABB6}" type="sibTrans" cxnId="{0B7FB496-403F-4720-8F28-F95C18120CBE}">
      <dgm:prSet/>
      <dgm:spPr/>
      <dgm:t>
        <a:bodyPr/>
        <a:lstStyle/>
        <a:p>
          <a:endParaRPr lang="en-US"/>
        </a:p>
      </dgm:t>
    </dgm:pt>
    <dgm:pt modelId="{42A56105-9FB8-4D6E-AC92-8A09D99E64C2}" type="pres">
      <dgm:prSet presAssocID="{7C958823-6790-409B-BA56-44A8CE92DD79}" presName="Name0" presStyleCnt="0">
        <dgm:presLayoutVars>
          <dgm:chMax val="1"/>
          <dgm:chPref val="1"/>
          <dgm:dir/>
          <dgm:animOne val="branch"/>
          <dgm:animLvl val="lvl"/>
        </dgm:presLayoutVars>
      </dgm:prSet>
      <dgm:spPr/>
      <dgm:t>
        <a:bodyPr/>
        <a:lstStyle/>
        <a:p>
          <a:endParaRPr lang="en-US"/>
        </a:p>
      </dgm:t>
    </dgm:pt>
    <dgm:pt modelId="{0D96E4B7-44B8-405F-B148-2E32DAFA1E10}" type="pres">
      <dgm:prSet presAssocID="{D4DBFC4E-7045-49DC-B4D5-BA2CC5ECE5EB}" presName="Parent" presStyleLbl="node0" presStyleIdx="0" presStyleCnt="1">
        <dgm:presLayoutVars>
          <dgm:chMax val="6"/>
          <dgm:chPref val="6"/>
        </dgm:presLayoutVars>
      </dgm:prSet>
      <dgm:spPr/>
      <dgm:t>
        <a:bodyPr/>
        <a:lstStyle/>
        <a:p>
          <a:endParaRPr lang="en-US"/>
        </a:p>
      </dgm:t>
    </dgm:pt>
    <dgm:pt modelId="{84FAC0C1-07F7-43CA-B9D4-F47E0FBEE568}" type="pres">
      <dgm:prSet presAssocID="{B102FA13-35FF-4F37-AC16-D5B0F6490035}" presName="Accent1" presStyleCnt="0"/>
      <dgm:spPr/>
    </dgm:pt>
    <dgm:pt modelId="{733AC400-558C-4C38-9626-BFD60276F770}" type="pres">
      <dgm:prSet presAssocID="{B102FA13-35FF-4F37-AC16-D5B0F6490035}" presName="Accent" presStyleLbl="bgShp" presStyleIdx="0" presStyleCnt="3"/>
      <dgm:spPr/>
    </dgm:pt>
    <dgm:pt modelId="{3DA913FB-D7B3-436D-9C0C-430A348C7A59}" type="pres">
      <dgm:prSet presAssocID="{B102FA13-35FF-4F37-AC16-D5B0F6490035}" presName="Child1" presStyleLbl="node1" presStyleIdx="0" presStyleCnt="3">
        <dgm:presLayoutVars>
          <dgm:chMax val="0"/>
          <dgm:chPref val="0"/>
          <dgm:bulletEnabled val="1"/>
        </dgm:presLayoutVars>
      </dgm:prSet>
      <dgm:spPr/>
      <dgm:t>
        <a:bodyPr/>
        <a:lstStyle/>
        <a:p>
          <a:endParaRPr lang="en-US"/>
        </a:p>
      </dgm:t>
    </dgm:pt>
    <dgm:pt modelId="{D3AA0273-EEBD-4737-94D3-8B94E47967E8}" type="pres">
      <dgm:prSet presAssocID="{3333BAFA-58F2-4512-B1A8-E3B02CE7E56B}" presName="Accent2" presStyleCnt="0"/>
      <dgm:spPr/>
    </dgm:pt>
    <dgm:pt modelId="{1FFD48A1-612B-47C9-BE75-1588A70FA918}" type="pres">
      <dgm:prSet presAssocID="{3333BAFA-58F2-4512-B1A8-E3B02CE7E56B}" presName="Accent" presStyleLbl="bgShp" presStyleIdx="1" presStyleCnt="3"/>
      <dgm:spPr/>
    </dgm:pt>
    <dgm:pt modelId="{669274D5-3F0E-498B-962C-5F4DC03E3C9F}" type="pres">
      <dgm:prSet presAssocID="{3333BAFA-58F2-4512-B1A8-E3B02CE7E56B}" presName="Child2" presStyleLbl="node1" presStyleIdx="1" presStyleCnt="3">
        <dgm:presLayoutVars>
          <dgm:chMax val="0"/>
          <dgm:chPref val="0"/>
          <dgm:bulletEnabled val="1"/>
        </dgm:presLayoutVars>
      </dgm:prSet>
      <dgm:spPr/>
      <dgm:t>
        <a:bodyPr/>
        <a:lstStyle/>
        <a:p>
          <a:endParaRPr lang="en-US"/>
        </a:p>
      </dgm:t>
    </dgm:pt>
    <dgm:pt modelId="{2D421182-EEE2-4328-A239-A2AF7BCA8096}" type="pres">
      <dgm:prSet presAssocID="{24FC0364-C9FA-453A-8E22-09A3F1695FDF}" presName="Accent3" presStyleCnt="0"/>
      <dgm:spPr/>
    </dgm:pt>
    <dgm:pt modelId="{77BB95F0-C4B2-43D8-9E15-1FDEF8EFF2DE}" type="pres">
      <dgm:prSet presAssocID="{24FC0364-C9FA-453A-8E22-09A3F1695FDF}" presName="Accent" presStyleLbl="bgShp" presStyleIdx="2" presStyleCnt="3"/>
      <dgm:spPr/>
    </dgm:pt>
    <dgm:pt modelId="{1708617B-20B3-446A-92E5-F5A81399291E}" type="pres">
      <dgm:prSet presAssocID="{24FC0364-C9FA-453A-8E22-09A3F1695FDF}" presName="Child3" presStyleLbl="node1" presStyleIdx="2" presStyleCnt="3">
        <dgm:presLayoutVars>
          <dgm:chMax val="0"/>
          <dgm:chPref val="0"/>
          <dgm:bulletEnabled val="1"/>
        </dgm:presLayoutVars>
      </dgm:prSet>
      <dgm:spPr/>
      <dgm:t>
        <a:bodyPr/>
        <a:lstStyle/>
        <a:p>
          <a:endParaRPr lang="en-US"/>
        </a:p>
      </dgm:t>
    </dgm:pt>
  </dgm:ptLst>
  <dgm:cxnLst>
    <dgm:cxn modelId="{A29F510B-E16F-4F26-B620-8DE9850C8D5E}" type="presOf" srcId="{24FC0364-C9FA-453A-8E22-09A3F1695FDF}" destId="{1708617B-20B3-446A-92E5-F5A81399291E}" srcOrd="0" destOrd="0" presId="urn:microsoft.com/office/officeart/2011/layout/HexagonRadial"/>
    <dgm:cxn modelId="{3439E60D-4B49-4500-8D15-1DD0C85B1E81}" type="presOf" srcId="{3333BAFA-58F2-4512-B1A8-E3B02CE7E56B}" destId="{669274D5-3F0E-498B-962C-5F4DC03E3C9F}" srcOrd="0" destOrd="0" presId="urn:microsoft.com/office/officeart/2011/layout/HexagonRadial"/>
    <dgm:cxn modelId="{80EF0A6B-49D8-4A9B-B569-FD36588137E4}" type="presOf" srcId="{D4DBFC4E-7045-49DC-B4D5-BA2CC5ECE5EB}" destId="{0D96E4B7-44B8-405F-B148-2E32DAFA1E10}" srcOrd="0" destOrd="0" presId="urn:microsoft.com/office/officeart/2011/layout/HexagonRadial"/>
    <dgm:cxn modelId="{1CC4680D-5B5E-4125-AC29-B7EF8B197911}" srcId="{D4DBFC4E-7045-49DC-B4D5-BA2CC5ECE5EB}" destId="{B102FA13-35FF-4F37-AC16-D5B0F6490035}" srcOrd="0" destOrd="0" parTransId="{A1CFC0CF-6181-4F8C-B729-ECD752C36EA1}" sibTransId="{94B7E95B-CEFA-4090-A606-2B6B9C8BB65E}"/>
    <dgm:cxn modelId="{49A43CF5-5F3D-4328-9BEE-98039AE4A9D3}" srcId="{7C958823-6790-409B-BA56-44A8CE92DD79}" destId="{D4DBFC4E-7045-49DC-B4D5-BA2CC5ECE5EB}" srcOrd="0" destOrd="0" parTransId="{989DAA50-C2B5-4E6A-A595-E38FC30435A9}" sibTransId="{9E269897-0266-45DF-8E8F-B8952ECA69DE}"/>
    <dgm:cxn modelId="{7438ECB0-5D81-420A-912D-6E2F7D59DCA9}" type="presOf" srcId="{7C958823-6790-409B-BA56-44A8CE92DD79}" destId="{42A56105-9FB8-4D6E-AC92-8A09D99E64C2}" srcOrd="0" destOrd="0" presId="urn:microsoft.com/office/officeart/2011/layout/HexagonRadial"/>
    <dgm:cxn modelId="{77DD642E-A94D-437B-AE33-67F0486CB9B4}" type="presOf" srcId="{B102FA13-35FF-4F37-AC16-D5B0F6490035}" destId="{3DA913FB-D7B3-436D-9C0C-430A348C7A59}" srcOrd="0" destOrd="0" presId="urn:microsoft.com/office/officeart/2011/layout/HexagonRadial"/>
    <dgm:cxn modelId="{0B7FB496-403F-4720-8F28-F95C18120CBE}" srcId="{D4DBFC4E-7045-49DC-B4D5-BA2CC5ECE5EB}" destId="{3333BAFA-58F2-4512-B1A8-E3B02CE7E56B}" srcOrd="1" destOrd="0" parTransId="{68824665-D7A3-4BC4-9860-E64915ABD87D}" sibTransId="{9861750C-7F03-45BF-9BDE-AF969627ABB6}"/>
    <dgm:cxn modelId="{3C544DA6-5271-4369-AD4B-448F1391FEEA}" srcId="{7C958823-6790-409B-BA56-44A8CE92DD79}" destId="{69F427EB-C334-4EDD-98A2-E906F0424319}" srcOrd="1" destOrd="0" parTransId="{906E3ADC-38F3-4FE3-B079-76FE9DA7662F}" sibTransId="{74BF2B56-A6D9-4DEB-891F-8AB255906366}"/>
    <dgm:cxn modelId="{DBDC3575-5E71-495B-AE81-77A6134AB68C}" srcId="{D4DBFC4E-7045-49DC-B4D5-BA2CC5ECE5EB}" destId="{24FC0364-C9FA-453A-8E22-09A3F1695FDF}" srcOrd="2" destOrd="0" parTransId="{9D981510-BD9A-4E02-97BD-F0D7C1875246}" sibTransId="{E5A936BA-03B2-4437-B9B6-16AAE3625909}"/>
    <dgm:cxn modelId="{ABA56BCF-EAE8-443D-90F7-875372C2EA42}" type="presParOf" srcId="{42A56105-9FB8-4D6E-AC92-8A09D99E64C2}" destId="{0D96E4B7-44B8-405F-B148-2E32DAFA1E10}" srcOrd="0" destOrd="0" presId="urn:microsoft.com/office/officeart/2011/layout/HexagonRadial"/>
    <dgm:cxn modelId="{13DD7D59-E40D-4BD4-8A47-F265198A8E35}" type="presParOf" srcId="{42A56105-9FB8-4D6E-AC92-8A09D99E64C2}" destId="{84FAC0C1-07F7-43CA-B9D4-F47E0FBEE568}" srcOrd="1" destOrd="0" presId="urn:microsoft.com/office/officeart/2011/layout/HexagonRadial"/>
    <dgm:cxn modelId="{457AC70C-9A2F-4F09-A790-CFFDB83ED68D}" type="presParOf" srcId="{84FAC0C1-07F7-43CA-B9D4-F47E0FBEE568}" destId="{733AC400-558C-4C38-9626-BFD60276F770}" srcOrd="0" destOrd="0" presId="urn:microsoft.com/office/officeart/2011/layout/HexagonRadial"/>
    <dgm:cxn modelId="{20E46454-AF0C-4FE3-A58D-54B4C99E9401}" type="presParOf" srcId="{42A56105-9FB8-4D6E-AC92-8A09D99E64C2}" destId="{3DA913FB-D7B3-436D-9C0C-430A348C7A59}" srcOrd="2" destOrd="0" presId="urn:microsoft.com/office/officeart/2011/layout/HexagonRadial"/>
    <dgm:cxn modelId="{6E341D05-18A9-4A98-9BA3-ED636273CB5B}" type="presParOf" srcId="{42A56105-9FB8-4D6E-AC92-8A09D99E64C2}" destId="{D3AA0273-EEBD-4737-94D3-8B94E47967E8}" srcOrd="3" destOrd="0" presId="urn:microsoft.com/office/officeart/2011/layout/HexagonRadial"/>
    <dgm:cxn modelId="{CE03367E-EEE2-43E1-846A-649FA67382C1}" type="presParOf" srcId="{D3AA0273-EEBD-4737-94D3-8B94E47967E8}" destId="{1FFD48A1-612B-47C9-BE75-1588A70FA918}" srcOrd="0" destOrd="0" presId="urn:microsoft.com/office/officeart/2011/layout/HexagonRadial"/>
    <dgm:cxn modelId="{6FF4944D-2609-4550-84B4-3CA46293A33E}" type="presParOf" srcId="{42A56105-9FB8-4D6E-AC92-8A09D99E64C2}" destId="{669274D5-3F0E-498B-962C-5F4DC03E3C9F}" srcOrd="4" destOrd="0" presId="urn:microsoft.com/office/officeart/2011/layout/HexagonRadial"/>
    <dgm:cxn modelId="{2734E723-C30C-4C74-835B-EEDFD16DB384}" type="presParOf" srcId="{42A56105-9FB8-4D6E-AC92-8A09D99E64C2}" destId="{2D421182-EEE2-4328-A239-A2AF7BCA8096}" srcOrd="5" destOrd="0" presId="urn:microsoft.com/office/officeart/2011/layout/HexagonRadial"/>
    <dgm:cxn modelId="{6069388C-0024-4D5D-89D4-CA3A0BE73C30}" type="presParOf" srcId="{2D421182-EEE2-4328-A239-A2AF7BCA8096}" destId="{77BB95F0-C4B2-43D8-9E15-1FDEF8EFF2DE}" srcOrd="0" destOrd="0" presId="urn:microsoft.com/office/officeart/2011/layout/HexagonRadial"/>
    <dgm:cxn modelId="{FCFD3DF1-30BB-414A-AB8F-7FCAD81194B9}" type="presParOf" srcId="{42A56105-9FB8-4D6E-AC92-8A09D99E64C2}" destId="{1708617B-20B3-446A-92E5-F5A81399291E}" srcOrd="6"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6E4B7-44B8-405F-B148-2E32DAFA1E10}">
      <dsp:nvSpPr>
        <dsp:cNvPr id="0" name=""/>
        <dsp:cNvSpPr/>
      </dsp:nvSpPr>
      <dsp:spPr>
        <a:xfrm>
          <a:off x="466561" y="564513"/>
          <a:ext cx="1609976" cy="1392424"/>
        </a:xfrm>
        <a:prstGeom prst="hexagon">
          <a:avLst>
            <a:gd name="adj" fmla="val 28570"/>
            <a:gd name="vf" fmla="val 115470"/>
          </a:avLst>
        </a:prstGeom>
        <a:blipFill rotWithShape="0">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733331" y="795235"/>
        <a:ext cx="1076436" cy="930980"/>
      </dsp:txXfrm>
    </dsp:sp>
    <dsp:sp modelId="{1FFD48A1-612B-47C9-BE75-1588A70FA918}">
      <dsp:nvSpPr>
        <dsp:cNvPr id="0" name=""/>
        <dsp:cNvSpPr/>
      </dsp:nvSpPr>
      <dsp:spPr>
        <a:xfrm>
          <a:off x="2183637" y="876592"/>
          <a:ext cx="607522" cy="52324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A913FB-D7B3-436D-9C0C-430A348C7A59}">
      <dsp:nvSpPr>
        <dsp:cNvPr id="0" name=""/>
        <dsp:cNvSpPr/>
      </dsp:nvSpPr>
      <dsp:spPr>
        <a:xfrm>
          <a:off x="1824853" y="0"/>
          <a:ext cx="1319200" cy="1141279"/>
        </a:xfrm>
        <a:prstGeom prst="hexagon">
          <a:avLst>
            <a:gd name="adj" fmla="val 28570"/>
            <a:gd name="vf" fmla="val 1154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baseline="0" dirty="0" smtClean="0"/>
            <a:t>Gender</a:t>
          </a:r>
          <a:endParaRPr lang="en-US" sz="1200" b="1" i="0" kern="1200" baseline="0" dirty="0"/>
        </a:p>
      </dsp:txBody>
      <dsp:txXfrm>
        <a:off x="2043474" y="189136"/>
        <a:ext cx="881958" cy="763007"/>
      </dsp:txXfrm>
    </dsp:sp>
    <dsp:sp modelId="{77BB95F0-C4B2-43D8-9E15-1FDEF8EFF2DE}">
      <dsp:nvSpPr>
        <dsp:cNvPr id="0" name=""/>
        <dsp:cNvSpPr/>
      </dsp:nvSpPr>
      <dsp:spPr>
        <a:xfrm>
          <a:off x="1690978" y="1981118"/>
          <a:ext cx="607522" cy="523247"/>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274D5-3F0E-498B-962C-5F4DC03E3C9F}">
      <dsp:nvSpPr>
        <dsp:cNvPr id="0" name=""/>
        <dsp:cNvSpPr/>
      </dsp:nvSpPr>
      <dsp:spPr>
        <a:xfrm>
          <a:off x="1824853" y="1379851"/>
          <a:ext cx="1319200" cy="1141279"/>
        </a:xfrm>
        <a:prstGeom prst="hexagon">
          <a:avLst>
            <a:gd name="adj" fmla="val 28570"/>
            <a:gd name="vf" fmla="val 1154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baseline="0" dirty="0" smtClean="0"/>
            <a:t>Geography</a:t>
          </a:r>
          <a:endParaRPr lang="en-US" sz="1200" b="1" i="0" kern="1200" baseline="0" dirty="0"/>
        </a:p>
      </dsp:txBody>
      <dsp:txXfrm>
        <a:off x="2043474" y="1568987"/>
        <a:ext cx="881958" cy="763007"/>
      </dsp:txXfrm>
    </dsp:sp>
    <dsp:sp modelId="{1708617B-20B3-446A-92E5-F5A81399291E}">
      <dsp:nvSpPr>
        <dsp:cNvPr id="0" name=""/>
        <dsp:cNvSpPr/>
      </dsp:nvSpPr>
      <dsp:spPr>
        <a:xfrm>
          <a:off x="614894" y="2082672"/>
          <a:ext cx="1319200" cy="1141279"/>
        </a:xfrm>
        <a:prstGeom prst="hexagon">
          <a:avLst>
            <a:gd name="adj" fmla="val 28570"/>
            <a:gd name="vf" fmla="val 1154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i="0" kern="1200" baseline="0" dirty="0" smtClean="0"/>
            <a:t>Age</a:t>
          </a:r>
          <a:endParaRPr lang="en-US" sz="1200" b="1" i="0" kern="1200" baseline="0" dirty="0"/>
        </a:p>
      </dsp:txBody>
      <dsp:txXfrm>
        <a:off x="833515" y="2271808"/>
        <a:ext cx="881958" cy="76300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0.67957</cdr:x>
      <cdr:y>0.28583</cdr:y>
    </cdr:from>
    <cdr:to>
      <cdr:x>0.98933</cdr:x>
      <cdr:y>0.52729</cdr:y>
    </cdr:to>
    <cdr:sp macro="" textlink="">
      <cdr:nvSpPr>
        <cdr:cNvPr id="3" name="Left Arrow 2"/>
        <cdr:cNvSpPr/>
      </cdr:nvSpPr>
      <cdr:spPr>
        <a:xfrm xmlns:a="http://schemas.openxmlformats.org/drawingml/2006/main" flipH="1">
          <a:off x="6946711" y="651933"/>
          <a:ext cx="3166376" cy="550718"/>
        </a:xfrm>
        <a:prstGeom xmlns:a="http://schemas.openxmlformats.org/drawingml/2006/main" prst="leftArrow">
          <a:avLst/>
        </a:prstGeom>
        <a:solidFill xmlns:a="http://schemas.openxmlformats.org/drawingml/2006/main">
          <a:schemeClr val="accent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100" b="1" dirty="0" smtClean="0">
              <a:solidFill>
                <a:schemeClr val="tx1"/>
              </a:solidFill>
            </a:rPr>
            <a:t>Post-Gobeille</a:t>
          </a:r>
          <a:endParaRPr lang="en-US" sz="11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0.67957</cdr:x>
      <cdr:y>0.28583</cdr:y>
    </cdr:from>
    <cdr:to>
      <cdr:x>0.98933</cdr:x>
      <cdr:y>0.52729</cdr:y>
    </cdr:to>
    <cdr:sp macro="" textlink="">
      <cdr:nvSpPr>
        <cdr:cNvPr id="3" name="Left Arrow 2"/>
        <cdr:cNvSpPr/>
      </cdr:nvSpPr>
      <cdr:spPr>
        <a:xfrm xmlns:a="http://schemas.openxmlformats.org/drawingml/2006/main" flipH="1">
          <a:off x="6946711" y="651933"/>
          <a:ext cx="3166376" cy="550718"/>
        </a:xfrm>
        <a:prstGeom xmlns:a="http://schemas.openxmlformats.org/drawingml/2006/main" prst="leftArrow">
          <a:avLst/>
        </a:prstGeom>
        <a:solidFill xmlns:a="http://schemas.openxmlformats.org/drawingml/2006/main">
          <a:schemeClr val="accent1"/>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n-US" sz="1100" b="1" dirty="0" smtClean="0">
              <a:solidFill>
                <a:schemeClr val="tx1"/>
              </a:solidFill>
            </a:rPr>
            <a:t>Post-Gobeille</a:t>
          </a:r>
          <a:endParaRPr lang="en-US" sz="11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CFBA7D7E-EBC1-43A8-BC4A-BFA86EFBFF02}" type="datetimeFigureOut">
              <a:rPr lang="en-US" smtClean="0"/>
              <a:t>12/18/20</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CAF6AB30-5BC2-4E69-8FBC-39581DAF8B3F}" type="slidenum">
              <a:rPr lang="en-US" smtClean="0"/>
              <a:t>‹#›</a:t>
            </a:fld>
            <a:endParaRPr lang="en-US"/>
          </a:p>
        </p:txBody>
      </p:sp>
    </p:spTree>
    <p:extLst>
      <p:ext uri="{BB962C8B-B14F-4D97-AF65-F5344CB8AC3E}">
        <p14:creationId xmlns:p14="http://schemas.microsoft.com/office/powerpoint/2010/main" val="615549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F6AB30-5BC2-4E69-8FBC-39581DAF8B3F}" type="slidenum">
              <a:rPr lang="en-US" smtClean="0"/>
              <a:t>7</a:t>
            </a:fld>
            <a:endParaRPr lang="en-US"/>
          </a:p>
        </p:txBody>
      </p:sp>
    </p:spTree>
    <p:extLst>
      <p:ext uri="{BB962C8B-B14F-4D97-AF65-F5344CB8AC3E}">
        <p14:creationId xmlns:p14="http://schemas.microsoft.com/office/powerpoint/2010/main" val="345381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960702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20188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7704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19084-C52A-F94C-A0C4-07451512D6CE}" type="datetimeFigureOut">
              <a:rPr lang="en-US" smtClean="0"/>
              <a:t>12/18/20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15140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12/18/20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80577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19084-C52A-F94C-A0C4-07451512D6CE}" type="datetimeFigureOut">
              <a:rPr lang="en-US" smtClean="0"/>
              <a:t>12/18/20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13527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19084-C52A-F94C-A0C4-07451512D6CE}" type="datetimeFigureOut">
              <a:rPr lang="en-US" smtClean="0"/>
              <a:t>12/18/20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54141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19084-C52A-F94C-A0C4-07451512D6CE}" type="datetimeFigureOut">
              <a:rPr lang="en-US" smtClean="0"/>
              <a:t>12/18/20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02824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12/18/20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67461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143641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1741570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12/18/20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398647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4" Type="http://schemas.openxmlformats.org/officeDocument/2006/relationships/chart" Target="../charts/chart14.xml"/><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4" Type="http://schemas.openxmlformats.org/officeDocument/2006/relationships/image" Target="../media/image6.png"/><Relationship Id="rId5"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chart" Target="../charts/char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ink%20to%20Email" TargetMode="External"/><Relationship Id="rId3"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chart" Target="../charts/chart4.xml"/><Relationship Id="rId5" Type="http://schemas.openxmlformats.org/officeDocument/2006/relationships/chart" Target="../charts/chart5.xml"/><Relationship Id="rId6" Type="http://schemas.openxmlformats.org/officeDocument/2006/relationships/chart" Target="../charts/chart6.xml"/><Relationship Id="rId7" Type="http://schemas.openxmlformats.org/officeDocument/2006/relationships/chart" Target="../charts/chart7.xml"/><Relationship Id="rId8" Type="http://schemas.openxmlformats.org/officeDocument/2006/relationships/chart" Target="../charts/chart8.xml"/><Relationship Id="rId9" Type="http://schemas.openxmlformats.org/officeDocument/2006/relationships/chart" Target="../charts/chart9.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chart" Target="../charts/chart11.xml"/><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fontScale="85000"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smtClean="0">
                <a:latin typeface="Arial" charset="0"/>
                <a:ea typeface="Arial" charset="0"/>
                <a:cs typeface="Arial" charset="0"/>
              </a:rPr>
              <a:t>DEMOGRAPHIC Differences in Massachusetts all payer claims data (Ma apcd) before and after Gobeille</a:t>
            </a:r>
            <a:endParaRPr lang="en-US" sz="3200" dirty="0">
              <a:latin typeface="Arial" charset="0"/>
              <a:ea typeface="Arial" charset="0"/>
              <a:cs typeface="Arial" charset="0"/>
            </a:endParaRP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smtClean="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gn="r">
              <a:lnSpc>
                <a:spcPct val="130000"/>
              </a:lnSpc>
            </a:pPr>
            <a:r>
              <a:rPr lang="en-US" sz="1800" b="0" cap="none" spc="20" dirty="0" smtClean="0">
                <a:solidFill>
                  <a:schemeClr val="accent4"/>
                </a:solidFill>
                <a:latin typeface="Arial" charset="0"/>
                <a:ea typeface="Arial" charset="0"/>
                <a:cs typeface="Arial" charset="0"/>
              </a:rPr>
              <a:t>Sylvia D. Hobbs, MPH, Anne Medinus, PhD</a:t>
            </a:r>
          </a:p>
          <a:p>
            <a:pPr algn="r">
              <a:lnSpc>
                <a:spcPct val="130000"/>
              </a:lnSpc>
            </a:pPr>
            <a:endParaRPr lang="en-US" sz="1800" b="0" cap="none" spc="20" dirty="0">
              <a:solidFill>
                <a:schemeClr val="accent4"/>
              </a:solidFill>
              <a:latin typeface="Arial" charset="0"/>
              <a:ea typeface="Arial" charset="0"/>
              <a:cs typeface="Arial" charset="0"/>
            </a:endParaRPr>
          </a:p>
          <a:p>
            <a:pPr algn="r">
              <a:lnSpc>
                <a:spcPct val="130000"/>
              </a:lnSpc>
            </a:pPr>
            <a:endParaRPr lang="en-US" sz="1800" b="0" cap="none" spc="20" dirty="0" smtClean="0">
              <a:solidFill>
                <a:schemeClr val="accent4"/>
              </a:solidFill>
              <a:latin typeface="Arial" charset="0"/>
              <a:ea typeface="Arial" charset="0"/>
              <a:cs typeface="Arial" charset="0"/>
            </a:endParaRPr>
          </a:p>
          <a:p>
            <a:pPr algn="r">
              <a:lnSpc>
                <a:spcPct val="130000"/>
              </a:lnSpc>
            </a:pPr>
            <a:r>
              <a:rPr lang="en-US" sz="1800" b="0" cap="none" spc="20" dirty="0" smtClean="0">
                <a:solidFill>
                  <a:schemeClr val="accent4"/>
                </a:solidFill>
                <a:latin typeface="Arial" charset="0"/>
                <a:ea typeface="Arial" charset="0"/>
                <a:cs typeface="Arial" charset="0"/>
              </a:rPr>
              <a:t>August 2020</a:t>
            </a:r>
            <a:endParaRPr lang="en-US" sz="1800" b="0" cap="none" spc="20" dirty="0">
              <a:solidFill>
                <a:schemeClr val="accent4"/>
              </a:solidFill>
              <a:latin typeface="Arial" charset="0"/>
              <a:ea typeface="Arial" charset="0"/>
              <a:cs typeface="Arial" charset="0"/>
            </a:endParaRP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gen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5" name="AutoShape 4" descr="Image result for gend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a:endParaRPr lang="en-US">
              <a:solidFill>
                <a:prstClr val="black"/>
              </a:solidFill>
            </a:endParaRPr>
          </a:p>
        </p:txBody>
      </p:sp>
      <p:sp>
        <p:nvSpPr>
          <p:cNvPr id="8" name="Rectangle 7"/>
          <p:cNvSpPr/>
          <p:nvPr/>
        </p:nvSpPr>
        <p:spPr>
          <a:xfrm>
            <a:off x="2139008" y="32808"/>
            <a:ext cx="2598789" cy="769441"/>
          </a:xfrm>
          <a:prstGeom prst="rect">
            <a:avLst/>
          </a:prstGeom>
          <a:noFill/>
        </p:spPr>
        <p:txBody>
          <a:bodyPr wrap="none" lIns="91440" tIns="45720" rIns="91440" bIns="45720">
            <a:spAutoFit/>
          </a:bodyPr>
          <a:lstStyle/>
          <a:p>
            <a:pPr algn="ctr"/>
            <a:r>
              <a:rPr lang="en-US" sz="4400" b="1" dirty="0">
                <a:solidFill>
                  <a:srgbClr val="005480"/>
                </a:solidFill>
                <a:latin typeface="Arial"/>
                <a:cs typeface="Arial"/>
              </a:rPr>
              <a:t>GENDER</a:t>
            </a:r>
          </a:p>
        </p:txBody>
      </p:sp>
      <p:graphicFrame>
        <p:nvGraphicFramePr>
          <p:cNvPr id="12" name="Chart 11"/>
          <p:cNvGraphicFramePr/>
          <p:nvPr>
            <p:extLst>
              <p:ext uri="{D42A27DB-BD31-4B8C-83A1-F6EECF244321}">
                <p14:modId xmlns:p14="http://schemas.microsoft.com/office/powerpoint/2010/main" val="3762131561"/>
              </p:ext>
            </p:extLst>
          </p:nvPr>
        </p:nvGraphicFramePr>
        <p:xfrm>
          <a:off x="2286000" y="2971800"/>
          <a:ext cx="4267200" cy="152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ext uri="{D42A27DB-BD31-4B8C-83A1-F6EECF244321}">
                <p14:modId xmlns:p14="http://schemas.microsoft.com/office/powerpoint/2010/main" val="754473791"/>
              </p:ext>
            </p:extLst>
          </p:nvPr>
        </p:nvGraphicFramePr>
        <p:xfrm>
          <a:off x="152400" y="4800600"/>
          <a:ext cx="4267200" cy="152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332477001"/>
              </p:ext>
            </p:extLst>
          </p:nvPr>
        </p:nvGraphicFramePr>
        <p:xfrm>
          <a:off x="4800600" y="4800600"/>
          <a:ext cx="4267200" cy="1524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2209800" y="2667000"/>
            <a:ext cx="5742982" cy="276999"/>
          </a:xfrm>
          <a:prstGeom prst="rect">
            <a:avLst/>
          </a:prstGeom>
          <a:noFill/>
        </p:spPr>
        <p:txBody>
          <a:bodyPr wrap="none" rtlCol="0">
            <a:spAutoFit/>
          </a:bodyPr>
          <a:lstStyle/>
          <a:p>
            <a:pPr defTabSz="914400"/>
            <a:r>
              <a:rPr lang="en-US" sz="1200" b="1" dirty="0" smtClean="0">
                <a:solidFill>
                  <a:srgbClr val="0070C0"/>
                </a:solidFill>
              </a:rPr>
              <a:t>Fig 1. Distinct Beneficiaries Count for All Self-Insured Enrollees by Gender* </a:t>
            </a:r>
            <a:endParaRPr lang="en-US" sz="1200" b="1" dirty="0">
              <a:solidFill>
                <a:srgbClr val="0070C0"/>
              </a:solidFill>
            </a:endParaRPr>
          </a:p>
        </p:txBody>
      </p:sp>
      <p:sp>
        <p:nvSpPr>
          <p:cNvPr id="17" name="TextBox 16"/>
          <p:cNvSpPr txBox="1"/>
          <p:nvPr/>
        </p:nvSpPr>
        <p:spPr>
          <a:xfrm>
            <a:off x="76200" y="4572000"/>
            <a:ext cx="4451283" cy="276999"/>
          </a:xfrm>
          <a:prstGeom prst="rect">
            <a:avLst/>
          </a:prstGeom>
          <a:noFill/>
        </p:spPr>
        <p:txBody>
          <a:bodyPr wrap="none" rtlCol="0">
            <a:spAutoFit/>
          </a:bodyPr>
          <a:lstStyle/>
          <a:p>
            <a:pPr defTabSz="914400"/>
            <a:r>
              <a:rPr lang="en-US" sz="1200" b="1" dirty="0">
                <a:solidFill>
                  <a:srgbClr val="0070C0"/>
                </a:solidFill>
              </a:rPr>
              <a:t>Fig 2. Count for MA Resident Self-Insured Enrollees by Gender*   </a:t>
            </a:r>
          </a:p>
        </p:txBody>
      </p:sp>
      <p:sp>
        <p:nvSpPr>
          <p:cNvPr id="18" name="TextBox 17"/>
          <p:cNvSpPr txBox="1"/>
          <p:nvPr/>
        </p:nvSpPr>
        <p:spPr>
          <a:xfrm>
            <a:off x="4724400" y="4572000"/>
            <a:ext cx="4527906" cy="276999"/>
          </a:xfrm>
          <a:prstGeom prst="rect">
            <a:avLst/>
          </a:prstGeom>
          <a:noFill/>
        </p:spPr>
        <p:txBody>
          <a:bodyPr wrap="none" rtlCol="0">
            <a:spAutoFit/>
          </a:bodyPr>
          <a:lstStyle/>
          <a:p>
            <a:pPr defTabSz="914400"/>
            <a:r>
              <a:rPr lang="en-US" sz="1200" b="1" dirty="0">
                <a:solidFill>
                  <a:srgbClr val="0070C0"/>
                </a:solidFill>
              </a:rPr>
              <a:t>Fig 3. </a:t>
            </a:r>
            <a:r>
              <a:rPr lang="en-US" sz="1200" b="1" dirty="0" smtClean="0">
                <a:solidFill>
                  <a:srgbClr val="0070C0"/>
                </a:solidFill>
              </a:rPr>
              <a:t>Non-MA </a:t>
            </a:r>
            <a:r>
              <a:rPr lang="en-US" sz="1200" b="1" dirty="0">
                <a:solidFill>
                  <a:srgbClr val="0070C0"/>
                </a:solidFill>
              </a:rPr>
              <a:t>Resident Self-Insured Enrollees by Gender*  </a:t>
            </a:r>
          </a:p>
        </p:txBody>
      </p:sp>
      <p:sp>
        <p:nvSpPr>
          <p:cNvPr id="19" name="Title 1"/>
          <p:cNvSpPr txBox="1">
            <a:spLocks/>
          </p:cNvSpPr>
          <p:nvPr/>
        </p:nvSpPr>
        <p:spPr>
          <a:xfrm>
            <a:off x="155575" y="1143000"/>
            <a:ext cx="6922912"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prstClr val="black"/>
                </a:solidFill>
              </a:rPr>
              <a:t>In evaluating the total volume of distinct beneficiaries in the Member </a:t>
            </a:r>
            <a:r>
              <a:rPr lang="en-US" sz="1400" dirty="0">
                <a:solidFill>
                  <a:prstClr val="black"/>
                </a:solidFill>
              </a:rPr>
              <a:t>E</a:t>
            </a:r>
            <a:r>
              <a:rPr lang="en-US" sz="1400" dirty="0" smtClean="0">
                <a:solidFill>
                  <a:prstClr val="black"/>
                </a:solidFill>
              </a:rPr>
              <a:t>ligibility file for all self-insured enrollees by gender regardless of state of residency (</a:t>
            </a:r>
            <a:r>
              <a:rPr lang="en-US" sz="1400" i="1" dirty="0" smtClean="0">
                <a:solidFill>
                  <a:prstClr val="black"/>
                </a:solidFill>
              </a:rPr>
              <a:t>see Fig. 1 below</a:t>
            </a:r>
            <a:r>
              <a:rPr lang="en-US" sz="1400" dirty="0" smtClean="0">
                <a:solidFill>
                  <a:prstClr val="black"/>
                </a:solidFill>
              </a:rPr>
              <a:t>), the percent drop for females from calendar year 2015 to calendar year 2016 was 68.1% vs 68.4% for males.  State residency did not meaningfully impact the difference between males and females.  For MA residents (</a:t>
            </a:r>
            <a:r>
              <a:rPr lang="en-US" sz="1400" i="1" dirty="0" smtClean="0">
                <a:solidFill>
                  <a:prstClr val="black"/>
                </a:solidFill>
              </a:rPr>
              <a:t>see Fig. 2 below</a:t>
            </a:r>
            <a:r>
              <a:rPr lang="en-US" sz="1400" dirty="0" smtClean="0">
                <a:solidFill>
                  <a:prstClr val="black"/>
                </a:solidFill>
              </a:rPr>
              <a:t>),  the decrease was 56.9% for females vs. 57.7% for males.  For non-MA residents (</a:t>
            </a:r>
            <a:r>
              <a:rPr lang="en-US" sz="1400" i="1" dirty="0" smtClean="0">
                <a:solidFill>
                  <a:prstClr val="black"/>
                </a:solidFill>
              </a:rPr>
              <a:t>see Fig. 3 below</a:t>
            </a:r>
            <a:r>
              <a:rPr lang="en-US" sz="1400" dirty="0" smtClean="0">
                <a:solidFill>
                  <a:prstClr val="black"/>
                </a:solidFill>
              </a:rPr>
              <a:t>), the decrease was 91.6% for females vs. 91.3% for males.</a:t>
            </a:r>
            <a:endParaRPr lang="en-US" sz="1400" dirty="0">
              <a:solidFill>
                <a:prstClr val="black"/>
              </a:solidFill>
            </a:endParaRPr>
          </a:p>
        </p:txBody>
      </p:sp>
      <p:sp>
        <p:nvSpPr>
          <p:cNvPr id="16" name="TextBox 15"/>
          <p:cNvSpPr txBox="1"/>
          <p:nvPr/>
        </p:nvSpPr>
        <p:spPr>
          <a:xfrm>
            <a:off x="18107" y="6581001"/>
            <a:ext cx="6038320" cy="276999"/>
          </a:xfrm>
          <a:prstGeom prst="rect">
            <a:avLst/>
          </a:prstGeom>
          <a:noFill/>
        </p:spPr>
        <p:txBody>
          <a:bodyPr wrap="none" rtlCol="0">
            <a:spAutoFit/>
          </a:bodyPr>
          <a:lstStyle/>
          <a:p>
            <a:pPr defTabSz="914400"/>
            <a:r>
              <a:rPr lang="en-US" sz="1200" i="1" dirty="0" smtClean="0">
                <a:solidFill>
                  <a:prstClr val="black"/>
                </a:solidFill>
              </a:rPr>
              <a:t>*Note: The gender </a:t>
            </a:r>
            <a:r>
              <a:rPr lang="en-US" sz="1200" i="1" dirty="0">
                <a:solidFill>
                  <a:prstClr val="black"/>
                </a:solidFill>
              </a:rPr>
              <a:t>c</a:t>
            </a:r>
            <a:r>
              <a:rPr lang="en-US" sz="1200" i="1" dirty="0" smtClean="0">
                <a:solidFill>
                  <a:prstClr val="black"/>
                </a:solidFill>
              </a:rPr>
              <a:t>ategory “Other” was not included </a:t>
            </a:r>
            <a:r>
              <a:rPr lang="en-US" sz="1200" i="1" dirty="0">
                <a:solidFill>
                  <a:prstClr val="black"/>
                </a:solidFill>
              </a:rPr>
              <a:t>d</a:t>
            </a:r>
            <a:r>
              <a:rPr lang="en-US" sz="1200" i="1" dirty="0" smtClean="0">
                <a:solidFill>
                  <a:prstClr val="black"/>
                </a:solidFill>
              </a:rPr>
              <a:t>ue to self-insured enrollee volume &lt; 11 </a:t>
            </a:r>
            <a:endParaRPr lang="en-US" sz="1200" i="1" dirty="0">
              <a:solidFill>
                <a:prstClr val="black"/>
              </a:solidFill>
            </a:endParaRPr>
          </a:p>
        </p:txBody>
      </p:sp>
      <p:cxnSp>
        <p:nvCxnSpPr>
          <p:cNvPr id="20" name="Straight Connector 19"/>
          <p:cNvCxnSpPr/>
          <p:nvPr/>
        </p:nvCxnSpPr>
        <p:spPr>
          <a:xfrm>
            <a:off x="335171" y="802249"/>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2054" name="Picture 6" descr="Image result for sex gend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867" y="155965"/>
            <a:ext cx="2238375" cy="122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2979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413143"/>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p:nvPr>
            <p:extLst>
              <p:ext uri="{D42A27DB-BD31-4B8C-83A1-F6EECF244321}">
                <p14:modId xmlns:p14="http://schemas.microsoft.com/office/powerpoint/2010/main" val="3060174623"/>
              </p:ext>
            </p:extLst>
          </p:nvPr>
        </p:nvGraphicFramePr>
        <p:xfrm>
          <a:off x="457200" y="5410200"/>
          <a:ext cx="4038600" cy="13738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extLst>
              <p:ext uri="{D42A27DB-BD31-4B8C-83A1-F6EECF244321}">
                <p14:modId xmlns:p14="http://schemas.microsoft.com/office/powerpoint/2010/main" val="313595453"/>
              </p:ext>
            </p:extLst>
          </p:nvPr>
        </p:nvGraphicFramePr>
        <p:xfrm>
          <a:off x="4953000" y="5375280"/>
          <a:ext cx="4038600" cy="14500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200400" y="5486400"/>
            <a:ext cx="1211101" cy="307777"/>
          </a:xfrm>
          <a:prstGeom prst="rect">
            <a:avLst/>
          </a:prstGeom>
          <a:solidFill>
            <a:schemeClr val="accent3">
              <a:lumMod val="20000"/>
              <a:lumOff val="80000"/>
            </a:schemeClr>
          </a:solidFill>
        </p:spPr>
        <p:txBody>
          <a:bodyPr wrap="none" rtlCol="0">
            <a:spAutoFit/>
          </a:bodyPr>
          <a:lstStyle/>
          <a:p>
            <a:pPr algn="ctr" defTabSz="914400"/>
            <a:r>
              <a:rPr lang="en-US" sz="1400" b="1" dirty="0" smtClean="0">
                <a:solidFill>
                  <a:srgbClr val="FF0000"/>
                </a:solidFill>
              </a:rPr>
              <a:t>MA Residents</a:t>
            </a:r>
            <a:endParaRPr lang="en-US" sz="1400" b="1" dirty="0">
              <a:solidFill>
                <a:srgbClr val="FF0000"/>
              </a:solidFill>
            </a:endParaRPr>
          </a:p>
        </p:txBody>
      </p:sp>
      <p:sp>
        <p:nvSpPr>
          <p:cNvPr id="12" name="TextBox 11"/>
          <p:cNvSpPr txBox="1"/>
          <p:nvPr/>
        </p:nvSpPr>
        <p:spPr>
          <a:xfrm>
            <a:off x="7315200" y="5486400"/>
            <a:ext cx="1576585" cy="307777"/>
          </a:xfrm>
          <a:prstGeom prst="rect">
            <a:avLst/>
          </a:prstGeom>
          <a:solidFill>
            <a:schemeClr val="accent3">
              <a:lumMod val="20000"/>
              <a:lumOff val="80000"/>
            </a:schemeClr>
          </a:solidFill>
        </p:spPr>
        <p:txBody>
          <a:bodyPr wrap="none" rtlCol="0">
            <a:spAutoFit/>
          </a:bodyPr>
          <a:lstStyle/>
          <a:p>
            <a:pPr algn="ctr" defTabSz="914400"/>
            <a:r>
              <a:rPr lang="en-US" sz="1400" b="1" dirty="0" smtClean="0">
                <a:solidFill>
                  <a:srgbClr val="FF0000"/>
                </a:solidFill>
              </a:rPr>
              <a:t>Non-MA Residents</a:t>
            </a:r>
            <a:endParaRPr lang="en-US" sz="1400" b="1" dirty="0">
              <a:solidFill>
                <a:srgbClr val="FF0000"/>
              </a:solidFill>
            </a:endParaRPr>
          </a:p>
        </p:txBody>
      </p:sp>
      <p:sp>
        <p:nvSpPr>
          <p:cNvPr id="9" name="TextBox 8"/>
          <p:cNvSpPr txBox="1"/>
          <p:nvPr/>
        </p:nvSpPr>
        <p:spPr>
          <a:xfrm>
            <a:off x="1066800" y="5486400"/>
            <a:ext cx="811441" cy="276999"/>
          </a:xfrm>
          <a:prstGeom prst="rect">
            <a:avLst/>
          </a:prstGeom>
          <a:noFill/>
        </p:spPr>
        <p:txBody>
          <a:bodyPr wrap="none" rtlCol="0">
            <a:spAutoFit/>
          </a:bodyPr>
          <a:lstStyle/>
          <a:p>
            <a:pPr defTabSz="914400"/>
            <a:r>
              <a:rPr lang="en-US" sz="1200" b="1" dirty="0" smtClean="0">
                <a:solidFill>
                  <a:srgbClr val="FF0000"/>
                </a:solidFill>
              </a:rPr>
              <a:t>2,525,475</a:t>
            </a:r>
            <a:endParaRPr lang="en-US" sz="1200" b="1" dirty="0">
              <a:solidFill>
                <a:srgbClr val="FF0000"/>
              </a:solidFill>
            </a:endParaRPr>
          </a:p>
        </p:txBody>
      </p:sp>
      <p:sp>
        <p:nvSpPr>
          <p:cNvPr id="14" name="TextBox 13"/>
          <p:cNvSpPr txBox="1"/>
          <p:nvPr/>
        </p:nvSpPr>
        <p:spPr>
          <a:xfrm>
            <a:off x="3657600" y="5943600"/>
            <a:ext cx="814647" cy="276999"/>
          </a:xfrm>
          <a:prstGeom prst="rect">
            <a:avLst/>
          </a:prstGeom>
          <a:noFill/>
        </p:spPr>
        <p:txBody>
          <a:bodyPr wrap="none" rtlCol="0">
            <a:spAutoFit/>
          </a:bodyPr>
          <a:lstStyle/>
          <a:p>
            <a:pPr defTabSz="914400"/>
            <a:r>
              <a:rPr lang="en-US" sz="1200" b="1" dirty="0" smtClean="0">
                <a:solidFill>
                  <a:srgbClr val="FF0000"/>
                </a:solidFill>
              </a:rPr>
              <a:t>1,096,704</a:t>
            </a:r>
            <a:endParaRPr lang="en-US" sz="1200" b="1" dirty="0">
              <a:solidFill>
                <a:srgbClr val="FF0000"/>
              </a:solidFill>
            </a:endParaRPr>
          </a:p>
        </p:txBody>
      </p:sp>
      <p:sp>
        <p:nvSpPr>
          <p:cNvPr id="15" name="TextBox 14"/>
          <p:cNvSpPr txBox="1"/>
          <p:nvPr/>
        </p:nvSpPr>
        <p:spPr>
          <a:xfrm>
            <a:off x="5486400" y="5562600"/>
            <a:ext cx="814647" cy="276999"/>
          </a:xfrm>
          <a:prstGeom prst="rect">
            <a:avLst/>
          </a:prstGeom>
          <a:noFill/>
        </p:spPr>
        <p:txBody>
          <a:bodyPr wrap="none" rtlCol="0">
            <a:spAutoFit/>
          </a:bodyPr>
          <a:lstStyle/>
          <a:p>
            <a:pPr defTabSz="914400"/>
            <a:r>
              <a:rPr lang="en-US" sz="1200" b="1" dirty="0" smtClean="0">
                <a:solidFill>
                  <a:srgbClr val="FF0000"/>
                </a:solidFill>
              </a:rPr>
              <a:t>1,000,019</a:t>
            </a:r>
            <a:endParaRPr lang="en-US" sz="1200" b="1" dirty="0">
              <a:solidFill>
                <a:srgbClr val="FF0000"/>
              </a:solidFill>
            </a:endParaRPr>
          </a:p>
        </p:txBody>
      </p:sp>
      <p:sp>
        <p:nvSpPr>
          <p:cNvPr id="16" name="TextBox 15"/>
          <p:cNvSpPr txBox="1"/>
          <p:nvPr/>
        </p:nvSpPr>
        <p:spPr>
          <a:xfrm>
            <a:off x="8229600" y="6172200"/>
            <a:ext cx="696024" cy="276999"/>
          </a:xfrm>
          <a:prstGeom prst="rect">
            <a:avLst/>
          </a:prstGeom>
          <a:noFill/>
        </p:spPr>
        <p:txBody>
          <a:bodyPr wrap="none" rtlCol="0">
            <a:spAutoFit/>
          </a:bodyPr>
          <a:lstStyle/>
          <a:p>
            <a:pPr defTabSz="914400"/>
            <a:r>
              <a:rPr lang="en-US" sz="1200" b="1" dirty="0" smtClean="0">
                <a:solidFill>
                  <a:srgbClr val="FF0000"/>
                </a:solidFill>
              </a:rPr>
              <a:t>203,166</a:t>
            </a:r>
            <a:endParaRPr lang="en-US" sz="1200" b="1" dirty="0">
              <a:solidFill>
                <a:srgbClr val="FF0000"/>
              </a:solidFill>
            </a:endParaRPr>
          </a:p>
        </p:txBody>
      </p:sp>
      <p:sp>
        <p:nvSpPr>
          <p:cNvPr id="11" name="TextBox 10"/>
          <p:cNvSpPr txBox="1"/>
          <p:nvPr/>
        </p:nvSpPr>
        <p:spPr>
          <a:xfrm>
            <a:off x="235100" y="5143500"/>
            <a:ext cx="8756500" cy="307777"/>
          </a:xfrm>
          <a:prstGeom prst="rect">
            <a:avLst/>
          </a:prstGeom>
          <a:noFill/>
        </p:spPr>
        <p:txBody>
          <a:bodyPr wrap="none" rtlCol="0">
            <a:spAutoFit/>
          </a:bodyPr>
          <a:lstStyle/>
          <a:p>
            <a:pPr defTabSz="914400"/>
            <a:r>
              <a:rPr lang="en-US" sz="1400" b="1" u="sng" dirty="0" smtClean="0">
                <a:solidFill>
                  <a:srgbClr val="FF0000"/>
                </a:solidFill>
              </a:rPr>
              <a:t>Figure 1. Change in Annual Volume of Self-Insured Group Enrollees MA Residency vs. Non-Residents</a:t>
            </a:r>
            <a:endParaRPr lang="en-US" sz="1400" b="1" u="sng" dirty="0">
              <a:solidFill>
                <a:srgbClr val="FF0000"/>
              </a:solidFill>
            </a:endParaRPr>
          </a:p>
        </p:txBody>
      </p:sp>
      <p:sp>
        <p:nvSpPr>
          <p:cNvPr id="13" name="TextBox 12"/>
          <p:cNvSpPr txBox="1"/>
          <p:nvPr/>
        </p:nvSpPr>
        <p:spPr>
          <a:xfrm>
            <a:off x="228600" y="1447800"/>
            <a:ext cx="8333307" cy="307777"/>
          </a:xfrm>
          <a:prstGeom prst="rect">
            <a:avLst/>
          </a:prstGeom>
          <a:noFill/>
        </p:spPr>
        <p:txBody>
          <a:bodyPr wrap="none" rtlCol="0">
            <a:spAutoFit/>
          </a:bodyPr>
          <a:lstStyle/>
          <a:p>
            <a:pPr defTabSz="914400"/>
            <a:r>
              <a:rPr lang="en-US" sz="1400" b="1" u="sng" dirty="0" smtClean="0">
                <a:solidFill>
                  <a:srgbClr val="FF0000"/>
                </a:solidFill>
              </a:rPr>
              <a:t>Table 1. Distribution of Distinct Members by APCD ID Code Enrollee Category  for MA Residents</a:t>
            </a:r>
            <a:endParaRPr lang="en-US" sz="1400" b="1" u="sng" dirty="0">
              <a:solidFill>
                <a:srgbClr val="FF0000"/>
              </a:solidFill>
            </a:endParaRPr>
          </a:p>
        </p:txBody>
      </p:sp>
      <p:pic>
        <p:nvPicPr>
          <p:cNvPr id="1029" name="Picture 5" descr="Image result for massachuset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0339" y="0"/>
            <a:ext cx="2108901" cy="129999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7315200" y="290899"/>
            <a:ext cx="1019703" cy="276999"/>
          </a:xfrm>
          <a:prstGeom prst="rect">
            <a:avLst/>
          </a:prstGeom>
          <a:noFill/>
        </p:spPr>
        <p:txBody>
          <a:bodyPr wrap="none" rtlCol="0">
            <a:spAutoFit/>
          </a:bodyPr>
          <a:lstStyle/>
          <a:p>
            <a:pPr defTabSz="914400"/>
            <a:r>
              <a:rPr lang="en-US" sz="1200" b="1" dirty="0" smtClean="0">
                <a:solidFill>
                  <a:prstClr val="white"/>
                </a:solidFill>
              </a:rPr>
              <a:t>Self-Insured?</a:t>
            </a:r>
            <a:endParaRPr lang="en-US" sz="1200" b="1" dirty="0">
              <a:solidFill>
                <a:prstClr val="white"/>
              </a:solidFill>
            </a:endParaRPr>
          </a:p>
        </p:txBody>
      </p:sp>
      <p:pic>
        <p:nvPicPr>
          <p:cNvPr id="1030"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r="9758"/>
          <a:stretch/>
        </p:blipFill>
        <p:spPr bwMode="auto">
          <a:xfrm>
            <a:off x="687140" y="1754598"/>
            <a:ext cx="7448722" cy="338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itle 1"/>
          <p:cNvSpPr txBox="1">
            <a:spLocks/>
          </p:cNvSpPr>
          <p:nvPr/>
        </p:nvSpPr>
        <p:spPr>
          <a:xfrm>
            <a:off x="0" y="387429"/>
            <a:ext cx="8217115"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a:t>Although the volume of MA residents in MA APCD remains higher than non-MA </a:t>
            </a:r>
            <a:r>
              <a:rPr lang="en-US" sz="1400" dirty="0" smtClean="0"/>
              <a:t>residents</a:t>
            </a:r>
          </a:p>
          <a:p>
            <a:pPr algn="l"/>
            <a:r>
              <a:rPr lang="en-US" sz="1400" dirty="0" smtClean="0"/>
              <a:t>(</a:t>
            </a:r>
            <a:r>
              <a:rPr lang="en-US" sz="1400" i="1" dirty="0"/>
              <a:t>see Fig. 1 below</a:t>
            </a:r>
            <a:r>
              <a:rPr lang="en-US" sz="1400" dirty="0"/>
              <a:t>) , a distinct count of </a:t>
            </a:r>
            <a:r>
              <a:rPr lang="en-US" sz="1400" dirty="0" smtClean="0"/>
              <a:t>beneficiaries </a:t>
            </a:r>
            <a:r>
              <a:rPr lang="en-US" sz="1400" dirty="0"/>
              <a:t>in the Member Eligibility file stratified by MA residency and APCD ID Code enrollment categories reveals a larger proportional drop in in self-insured non-MA residents than self-insured MA residents  (</a:t>
            </a:r>
            <a:r>
              <a:rPr lang="en-US" sz="1400" i="1" dirty="0"/>
              <a:t>see Table 1 below</a:t>
            </a:r>
            <a:r>
              <a:rPr lang="en-US" sz="1400" dirty="0"/>
              <a:t>).</a:t>
            </a:r>
          </a:p>
        </p:txBody>
      </p:sp>
      <p:sp>
        <p:nvSpPr>
          <p:cNvPr id="2" name="TextBox 1"/>
          <p:cNvSpPr txBox="1"/>
          <p:nvPr/>
        </p:nvSpPr>
        <p:spPr>
          <a:xfrm>
            <a:off x="457200" y="30954"/>
            <a:ext cx="6147837" cy="369332"/>
          </a:xfrm>
          <a:prstGeom prst="rect">
            <a:avLst/>
          </a:prstGeom>
          <a:noFill/>
        </p:spPr>
        <p:txBody>
          <a:bodyPr wrap="none" rtlCol="0">
            <a:spAutoFit/>
          </a:bodyPr>
          <a:lstStyle/>
          <a:p>
            <a:pPr algn="ctr"/>
            <a:r>
              <a:rPr lang="en-US" b="1" dirty="0">
                <a:solidFill>
                  <a:srgbClr val="005480"/>
                </a:solidFill>
                <a:latin typeface="Arial"/>
                <a:cs typeface="Arial"/>
              </a:rPr>
              <a:t>Massachusetts Residents compared to Non-Residents</a:t>
            </a:r>
          </a:p>
        </p:txBody>
      </p:sp>
    </p:spTree>
    <p:extLst>
      <p:ext uri="{BB962C8B-B14F-4D97-AF65-F5344CB8AC3E}">
        <p14:creationId xmlns:p14="http://schemas.microsoft.com/office/powerpoint/2010/main" val="1271679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0" y="298271"/>
            <a:ext cx="9019822" cy="461665"/>
          </a:xfrm>
          <a:prstGeom prst="rect">
            <a:avLst/>
          </a:prstGeom>
          <a:noFill/>
        </p:spPr>
        <p:txBody>
          <a:bodyPr wrap="square" rtlCol="0" anchor="b">
            <a:spAutoFit/>
          </a:bodyPr>
          <a:lstStyle/>
          <a:p>
            <a:pPr algn="ctr"/>
            <a:r>
              <a:rPr lang="en-US" sz="2400" b="1" dirty="0" smtClean="0">
                <a:solidFill>
                  <a:srgbClr val="005480"/>
                </a:solidFill>
                <a:latin typeface="Arial"/>
                <a:cs typeface="Arial"/>
              </a:rPr>
              <a:t>RESULTS</a:t>
            </a:r>
          </a:p>
        </p:txBody>
      </p:sp>
      <p:sp>
        <p:nvSpPr>
          <p:cNvPr id="8" name="Date Placeholder 3"/>
          <p:cNvSpPr>
            <a:spLocks noGrp="1"/>
          </p:cNvSpPr>
          <p:nvPr>
            <p:ph type="dt" sz="half" idx="4294967295"/>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12</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759936"/>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1575" y="1181004"/>
            <a:ext cx="8120306" cy="4361194"/>
          </a:xfrm>
          <a:prstGeom prst="rect">
            <a:avLst/>
          </a:prstGeom>
          <a:noFill/>
        </p:spPr>
        <p:txBody>
          <a:bodyPr wrap="square" rtlCol="0">
            <a:spAutoFit/>
          </a:bodyPr>
          <a:lstStyle/>
          <a:p>
            <a:pPr marL="914400" lvl="1" indent="-457200">
              <a:lnSpc>
                <a:spcPct val="110000"/>
              </a:lnSpc>
              <a:spcBef>
                <a:spcPts val="600"/>
              </a:spcBef>
              <a:buClr>
                <a:schemeClr val="accent1"/>
              </a:buClr>
              <a:buFont typeface="Wingdings" panose="05000000000000000000" pitchFamily="2" charset="2"/>
              <a:buChar char="§"/>
            </a:pPr>
            <a:r>
              <a:rPr lang="en-US" dirty="0">
                <a:cs typeface="Arial"/>
              </a:rPr>
              <a:t>For each pre-Gobeille </a:t>
            </a:r>
            <a:r>
              <a:rPr lang="en-US" dirty="0" smtClean="0">
                <a:cs typeface="Arial"/>
              </a:rPr>
              <a:t>year, the </a:t>
            </a:r>
            <a:r>
              <a:rPr lang="en-US" dirty="0">
                <a:cs typeface="Arial"/>
              </a:rPr>
              <a:t>percent total population difference between the </a:t>
            </a:r>
            <a:r>
              <a:rPr lang="en-US" dirty="0" smtClean="0">
                <a:cs typeface="Arial"/>
              </a:rPr>
              <a:t>MA APCD population and Census estimate for Massachusetts remained less than 2%. </a:t>
            </a:r>
            <a:endParaRPr lang="en-US" dirty="0">
              <a:cs typeface="Arial"/>
            </a:endParaRPr>
          </a:p>
          <a:p>
            <a:pPr marL="914400" lvl="1" indent="-457200">
              <a:lnSpc>
                <a:spcPct val="110000"/>
              </a:lnSpc>
              <a:spcBef>
                <a:spcPts val="600"/>
              </a:spcBef>
              <a:buClr>
                <a:schemeClr val="accent1"/>
              </a:buClr>
              <a:buFont typeface="Wingdings" panose="05000000000000000000" pitchFamily="2" charset="2"/>
              <a:buChar char="§"/>
            </a:pPr>
            <a:r>
              <a:rPr lang="en-US" dirty="0" smtClean="0">
                <a:cs typeface="Arial"/>
              </a:rPr>
              <a:t>Post-Gobeille, the percent total population difference between the MA </a:t>
            </a:r>
            <a:r>
              <a:rPr lang="en-US" dirty="0">
                <a:cs typeface="Arial"/>
              </a:rPr>
              <a:t>APCD vs </a:t>
            </a:r>
            <a:r>
              <a:rPr lang="en-US" dirty="0" smtClean="0">
                <a:cs typeface="Arial"/>
              </a:rPr>
              <a:t>Census estimate widened to 24%.</a:t>
            </a:r>
          </a:p>
          <a:p>
            <a:pPr marL="914400" lvl="1" indent="-457200">
              <a:lnSpc>
                <a:spcPct val="110000"/>
              </a:lnSpc>
              <a:spcBef>
                <a:spcPts val="600"/>
              </a:spcBef>
              <a:buClr>
                <a:schemeClr val="accent1"/>
              </a:buClr>
              <a:buFont typeface="Wingdings" panose="05000000000000000000" pitchFamily="2" charset="2"/>
              <a:buChar char="§"/>
            </a:pPr>
            <a:r>
              <a:rPr lang="en-US" dirty="0">
                <a:cs typeface="Arial"/>
              </a:rPr>
              <a:t>The percent post-Gobeille decrease by self-insured enrollment type was highest for non-Massachusetts </a:t>
            </a:r>
            <a:r>
              <a:rPr lang="en-US" dirty="0" smtClean="0">
                <a:cs typeface="Arial"/>
              </a:rPr>
              <a:t>residents. </a:t>
            </a:r>
          </a:p>
          <a:p>
            <a:pPr marL="914400" lvl="1" indent="-457200">
              <a:lnSpc>
                <a:spcPct val="110000"/>
              </a:lnSpc>
              <a:spcBef>
                <a:spcPts val="600"/>
              </a:spcBef>
              <a:buClr>
                <a:schemeClr val="accent1"/>
              </a:buClr>
              <a:buFont typeface="Wingdings" panose="05000000000000000000" pitchFamily="2" charset="2"/>
              <a:buChar char="§"/>
            </a:pPr>
            <a:r>
              <a:rPr lang="en-US" dirty="0" smtClean="0">
                <a:cs typeface="Arial"/>
              </a:rPr>
              <a:t>The </a:t>
            </a:r>
            <a:r>
              <a:rPr lang="en-US" dirty="0">
                <a:cs typeface="Arial"/>
              </a:rPr>
              <a:t>magnitude of difference in decrease between males and females (residents or non-residents) was not </a:t>
            </a:r>
            <a:r>
              <a:rPr lang="en-US" dirty="0" smtClean="0">
                <a:cs typeface="Arial"/>
              </a:rPr>
              <a:t>meaningful, both were equally high (&gt; 50%).</a:t>
            </a:r>
            <a:endParaRPr lang="en-US" dirty="0">
              <a:cs typeface="Arial"/>
            </a:endParaRPr>
          </a:p>
          <a:p>
            <a:pPr marL="914400" lvl="1" indent="-457200">
              <a:lnSpc>
                <a:spcPct val="110000"/>
              </a:lnSpc>
              <a:spcBef>
                <a:spcPts val="600"/>
              </a:spcBef>
              <a:buClr>
                <a:schemeClr val="accent1"/>
              </a:buClr>
              <a:buFont typeface="Wingdings" panose="05000000000000000000" pitchFamily="2" charset="2"/>
              <a:buChar char="§"/>
            </a:pPr>
            <a:r>
              <a:rPr lang="en-US" dirty="0">
                <a:cs typeface="Arial"/>
              </a:rPr>
              <a:t>Applicants should be warned of pronounced age-group differences in decreases and how population-level data deficiencies impact having a fully representative count routinely used for epidemiologic inference</a:t>
            </a:r>
          </a:p>
        </p:txBody>
      </p:sp>
    </p:spTree>
    <p:extLst>
      <p:ext uri="{BB962C8B-B14F-4D97-AF65-F5344CB8AC3E}">
        <p14:creationId xmlns:p14="http://schemas.microsoft.com/office/powerpoint/2010/main" val="7063599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0" y="298271"/>
            <a:ext cx="9019822" cy="461665"/>
          </a:xfrm>
          <a:prstGeom prst="rect">
            <a:avLst/>
          </a:prstGeom>
          <a:noFill/>
        </p:spPr>
        <p:txBody>
          <a:bodyPr wrap="square" rtlCol="0" anchor="b">
            <a:spAutoFit/>
          </a:bodyPr>
          <a:lstStyle/>
          <a:p>
            <a:pPr algn="ctr"/>
            <a:r>
              <a:rPr lang="en-US" sz="2400" b="1" dirty="0" smtClean="0">
                <a:solidFill>
                  <a:srgbClr val="005480"/>
                </a:solidFill>
                <a:latin typeface="Arial"/>
                <a:cs typeface="Arial"/>
              </a:rPr>
              <a:t>CONCLUSION</a:t>
            </a:r>
          </a:p>
        </p:txBody>
      </p:sp>
      <p:sp>
        <p:nvSpPr>
          <p:cNvPr id="8" name="Date Placeholder 3"/>
          <p:cNvSpPr>
            <a:spLocks noGrp="1"/>
          </p:cNvSpPr>
          <p:nvPr>
            <p:ph type="dt" sz="half" idx="4294967295"/>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13</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759936"/>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20671" y="1023721"/>
            <a:ext cx="8758410" cy="5121402"/>
          </a:xfrm>
          <a:prstGeom prst="rect">
            <a:avLst/>
          </a:prstGeom>
        </p:spPr>
        <p:txBody>
          <a:bodyPr wrap="square">
            <a:spAutoFit/>
          </a:bodyPr>
          <a:lstStyle/>
          <a:p>
            <a:pPr marL="914400" lvl="1" indent="-457200">
              <a:lnSpc>
                <a:spcPct val="110000"/>
              </a:lnSpc>
              <a:spcBef>
                <a:spcPts val="600"/>
              </a:spcBef>
              <a:buClr>
                <a:schemeClr val="accent1"/>
              </a:buClr>
              <a:buFont typeface="Arial" panose="020B0604020202020204" pitchFamily="34" charset="0"/>
              <a:buChar char="•"/>
            </a:pPr>
            <a:r>
              <a:rPr lang="en-US" sz="2400" dirty="0"/>
              <a:t>Future efforts to maximize the post-Gobeille utility of the all payer claims data should continue to assess variation in population decreases at the geographic and age-group level that may impact the magnitude of expected </a:t>
            </a:r>
            <a:r>
              <a:rPr lang="en-US" sz="2400" dirty="0" smtClean="0"/>
              <a:t>population for specific types of demographically targeted studies</a:t>
            </a:r>
          </a:p>
          <a:p>
            <a:pPr marL="914400" lvl="1" indent="-457200">
              <a:lnSpc>
                <a:spcPct val="110000"/>
              </a:lnSpc>
              <a:spcBef>
                <a:spcPts val="600"/>
              </a:spcBef>
              <a:buClr>
                <a:schemeClr val="accent1"/>
              </a:buClr>
              <a:buFont typeface="Arial" panose="020B0604020202020204" pitchFamily="34" charset="0"/>
              <a:buChar char="•"/>
            </a:pPr>
            <a:r>
              <a:rPr lang="en-US" sz="2400" dirty="0" smtClean="0"/>
              <a:t>The care setting for data used should be assessed so that the applicant understands the difference between the MA APCD and administrative case mix data</a:t>
            </a:r>
          </a:p>
          <a:p>
            <a:pPr marL="914400" lvl="1" indent="-457200">
              <a:lnSpc>
                <a:spcPct val="110000"/>
              </a:lnSpc>
              <a:spcBef>
                <a:spcPts val="600"/>
              </a:spcBef>
              <a:buClr>
                <a:schemeClr val="accent1"/>
              </a:buClr>
              <a:buFont typeface="Arial" panose="020B0604020202020204" pitchFamily="34" charset="0"/>
              <a:buChar char="•"/>
            </a:pPr>
            <a:r>
              <a:rPr lang="en-US" sz="2400" dirty="0" smtClean="0"/>
              <a:t>Applicants and their institutions are in a unique position to ask their carriers to participate in submitting their institutions data to the MA APCD.</a:t>
            </a:r>
          </a:p>
        </p:txBody>
      </p:sp>
    </p:spTree>
    <p:extLst>
      <p:ext uri="{BB962C8B-B14F-4D97-AF65-F5344CB8AC3E}">
        <p14:creationId xmlns:p14="http://schemas.microsoft.com/office/powerpoint/2010/main" val="4445284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4294967295"/>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14</a:t>
            </a:fld>
            <a:endParaRPr lang="en-US" dirty="0"/>
          </a:p>
        </p:txBody>
      </p:sp>
      <p:sp>
        <p:nvSpPr>
          <p:cNvPr id="11" name="TextBox 10"/>
          <p:cNvSpPr txBox="1"/>
          <p:nvPr/>
        </p:nvSpPr>
        <p:spPr>
          <a:xfrm>
            <a:off x="268496" y="1608954"/>
            <a:ext cx="8162910" cy="2533001"/>
          </a:xfrm>
          <a:prstGeom prst="rect">
            <a:avLst/>
          </a:prstGeom>
          <a:noFill/>
        </p:spPr>
        <p:txBody>
          <a:bodyPr wrap="square" rtlCol="0">
            <a:spAutoFit/>
          </a:bodyPr>
          <a:lstStyle/>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a:lnSpc>
                <a:spcPct val="130000"/>
              </a:lnSpc>
              <a:buClr>
                <a:schemeClr val="accent1"/>
              </a:buClr>
            </a:pPr>
            <a:r>
              <a:rPr lang="en-US" sz="2200" dirty="0" smtClean="0">
                <a:latin typeface="Arial" panose="020B0604020202020204" pitchFamily="34" charset="0"/>
                <a:cs typeface="Arial" panose="020B0604020202020204" pitchFamily="34" charset="0"/>
              </a:rPr>
              <a:t>For questions, please contact:</a:t>
            </a:r>
          </a:p>
          <a:p>
            <a:pPr>
              <a:lnSpc>
                <a:spcPct val="130000"/>
              </a:lnSpc>
              <a:buClr>
                <a:schemeClr val="accent1"/>
              </a:buClr>
            </a:pPr>
            <a:endParaRPr lang="en-US" sz="1000" dirty="0" smtClean="0">
              <a:latin typeface="Arial" panose="020B0604020202020204" pitchFamily="34" charset="0"/>
              <a:cs typeface="Arial" panose="020B0604020202020204" pitchFamily="34" charset="0"/>
            </a:endParaRPr>
          </a:p>
          <a:p>
            <a:pPr marL="800100" lvl="1"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rPr>
              <a:t>Sylvia D. Hobbs, MPH, Manager of Data Strategy </a:t>
            </a:r>
          </a:p>
          <a:p>
            <a:pPr marL="800100" lvl="1"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rPr>
              <a:t>617-872-8111</a:t>
            </a:r>
          </a:p>
          <a:p>
            <a:pPr marL="800100" lvl="1" indent="-342900">
              <a:lnSpc>
                <a:spcPct val="130000"/>
              </a:lnSpc>
              <a:buClr>
                <a:schemeClr val="accent1"/>
              </a:buClr>
              <a:buFont typeface="Wingdings" charset="2"/>
              <a:buChar char="§"/>
            </a:pPr>
            <a:r>
              <a:rPr lang="en-US" sz="2000" dirty="0" smtClean="0">
                <a:latin typeface="Arial" panose="020B0604020202020204" pitchFamily="34" charset="0"/>
                <a:cs typeface="Arial" panose="020B0604020202020204" pitchFamily="34" charset="0"/>
                <a:hlinkClick r:id="rId2"/>
              </a:rPr>
              <a:t>sylvia.hobbs@state.ma.us</a:t>
            </a: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12" name="TextBox 11"/>
          <p:cNvSpPr txBox="1"/>
          <p:nvPr/>
        </p:nvSpPr>
        <p:spPr>
          <a:xfrm>
            <a:off x="268496" y="727075"/>
            <a:ext cx="8030931" cy="523220"/>
          </a:xfrm>
          <a:prstGeom prst="rect">
            <a:avLst/>
          </a:prstGeom>
          <a:noFill/>
        </p:spPr>
        <p:txBody>
          <a:bodyPr wrap="square" rtlCol="0" anchor="b">
            <a:spAutoFit/>
          </a:bodyPr>
          <a:lstStyle/>
          <a:p>
            <a:r>
              <a:rPr lang="en-US" sz="2800" b="1" dirty="0" smtClean="0">
                <a:solidFill>
                  <a:srgbClr val="005480"/>
                </a:solidFill>
                <a:latin typeface="Arial"/>
                <a:cs typeface="Arial"/>
              </a:rPr>
              <a:t>Contact</a:t>
            </a:r>
            <a:endParaRPr lang="en-US" sz="2800" b="1" dirty="0">
              <a:solidFill>
                <a:srgbClr val="005480"/>
              </a:solidFill>
              <a:latin typeface="Arial"/>
              <a:cs typeface="Arial"/>
            </a:endParaRPr>
          </a:p>
        </p:txBody>
      </p:sp>
      <p:pic>
        <p:nvPicPr>
          <p:cNvPr id="16" name="Picture 15"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1406" y="6331113"/>
            <a:ext cx="457200" cy="457200"/>
          </a:xfrm>
          <a:prstGeom prst="rect">
            <a:avLst/>
          </a:prstGeom>
        </p:spPr>
      </p:pic>
      <p:cxnSp>
        <p:nvCxnSpPr>
          <p:cNvPr id="17" name="Straight Connector 16"/>
          <p:cNvCxnSpPr/>
          <p:nvPr/>
        </p:nvCxnSpPr>
        <p:spPr>
          <a:xfrm>
            <a:off x="344696"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57392"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8356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71410" y="285569"/>
            <a:ext cx="6197831" cy="430887"/>
          </a:xfrm>
          <a:prstGeom prst="rect">
            <a:avLst/>
          </a:prstGeom>
          <a:noFill/>
        </p:spPr>
        <p:txBody>
          <a:bodyPr wrap="square" rtlCol="0" anchor="b">
            <a:spAutoFit/>
          </a:bodyPr>
          <a:lstStyle/>
          <a:p>
            <a:r>
              <a:rPr lang="en-US" sz="2200" b="1" dirty="0" smtClean="0">
                <a:solidFill>
                  <a:srgbClr val="005480"/>
                </a:solidFill>
                <a:latin typeface="Arial"/>
                <a:cs typeface="Arial"/>
              </a:rPr>
              <a:t>Population-Based Data and the MA APCD</a:t>
            </a:r>
          </a:p>
        </p:txBody>
      </p:sp>
      <p:sp>
        <p:nvSpPr>
          <p:cNvPr id="8" name="Date Placeholder 3"/>
          <p:cNvSpPr>
            <a:spLocks noGrp="1"/>
          </p:cNvSpPr>
          <p:nvPr>
            <p:ph type="dt" sz="half" idx="4294967295"/>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71410" y="716456"/>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1410" y="716456"/>
            <a:ext cx="8707671" cy="5678478"/>
          </a:xfrm>
          <a:prstGeom prst="rect">
            <a:avLst/>
          </a:prstGeom>
          <a:noFill/>
        </p:spPr>
        <p:txBody>
          <a:bodyPr wrap="square" rtlCol="0">
            <a:spAutoFit/>
          </a:bodyPr>
          <a:lstStyle/>
          <a:p>
            <a:r>
              <a:rPr lang="en-US" sz="1500" dirty="0" smtClean="0"/>
              <a:t>Applicants for the MA APCD are generally aware of the well </a:t>
            </a:r>
          </a:p>
          <a:p>
            <a:r>
              <a:rPr lang="en-US" sz="1500" dirty="0" smtClean="0"/>
              <a:t>published preemptive effect  the federal Employment Retirement</a:t>
            </a:r>
          </a:p>
          <a:p>
            <a:r>
              <a:rPr lang="en-US" sz="1500" dirty="0" smtClean="0"/>
              <a:t>Income and Security Act of 1974 (ERISA) which regulates employee</a:t>
            </a:r>
          </a:p>
          <a:p>
            <a:r>
              <a:rPr lang="en-US" sz="1500" dirty="0" smtClean="0"/>
              <a:t>benefit plans had in the </a:t>
            </a:r>
            <a:r>
              <a:rPr lang="en-US" sz="1500" b="1" i="1" dirty="0" smtClean="0"/>
              <a:t>Gobeille</a:t>
            </a:r>
            <a:r>
              <a:rPr lang="en-US" sz="1500" i="1" dirty="0" smtClean="0"/>
              <a:t> v. Liberty Mutual</a:t>
            </a:r>
            <a:r>
              <a:rPr lang="en-US" sz="1500" dirty="0" smtClean="0"/>
              <a:t> case wherein</a:t>
            </a:r>
          </a:p>
          <a:p>
            <a:r>
              <a:rPr lang="en-US" sz="1500" dirty="0" smtClean="0"/>
              <a:t>2016 the U.S. Supreme Court’s deemed ERISA superseded </a:t>
            </a:r>
          </a:p>
          <a:p>
            <a:pPr>
              <a:buClr>
                <a:schemeClr val="accent1"/>
              </a:buClr>
            </a:pPr>
            <a:r>
              <a:rPr lang="en-US" sz="1500" dirty="0" smtClean="0"/>
              <a:t>Vermont’s APCD reporting requirement. As a consequence in Massachusetts, at </a:t>
            </a:r>
            <a:r>
              <a:rPr lang="en-US" sz="1500" dirty="0"/>
              <a:t>the end of </a:t>
            </a:r>
            <a:r>
              <a:rPr lang="en-US" sz="1500" dirty="0" smtClean="0"/>
              <a:t>2017,  approximately 1.75 </a:t>
            </a:r>
            <a:r>
              <a:rPr lang="en-US" sz="1500" dirty="0"/>
              <a:t>million </a:t>
            </a:r>
            <a:r>
              <a:rPr lang="en-US" sz="1500" dirty="0" smtClean="0"/>
              <a:t>self-insured beneficiaries (that is, 75% of the self-insured) were no longer in the MA APCD. </a:t>
            </a:r>
          </a:p>
          <a:p>
            <a:pPr>
              <a:buClr>
                <a:schemeClr val="accent1"/>
              </a:buClr>
            </a:pPr>
            <a:endParaRPr lang="en-US" sz="1500" dirty="0"/>
          </a:p>
          <a:p>
            <a:r>
              <a:rPr lang="en-US" sz="1500" dirty="0" smtClean="0"/>
              <a:t>Prior to </a:t>
            </a:r>
            <a:r>
              <a:rPr lang="en-US" sz="1500" b="1" i="1" dirty="0" smtClean="0"/>
              <a:t>Gobeille</a:t>
            </a:r>
            <a:r>
              <a:rPr lang="en-US" sz="1500" dirty="0" smtClean="0"/>
              <a:t>, </a:t>
            </a:r>
            <a:r>
              <a:rPr lang="en-US" sz="1500" dirty="0"/>
              <a:t>a</a:t>
            </a:r>
            <a:r>
              <a:rPr lang="en-US" sz="1500" dirty="0" smtClean="0"/>
              <a:t> frequently stated scientific rationale by researchers applying for the MA APCD was that the MA 2006 Health Care Reform Law resulted in nearly 98% of MA residents having health insurance coverage, consequently the MA APCD represented a unique foundation for empirical research demographically representative</a:t>
            </a:r>
          </a:p>
          <a:p>
            <a:r>
              <a:rPr lang="en-US" sz="1500" dirty="0" smtClean="0"/>
              <a:t>of the entire population within </a:t>
            </a:r>
            <a:r>
              <a:rPr lang="en-US" sz="1500" dirty="0"/>
              <a:t>the MA </a:t>
            </a:r>
            <a:endParaRPr lang="en-US" sz="1500" dirty="0" smtClean="0"/>
          </a:p>
          <a:p>
            <a:r>
              <a:rPr lang="en-US" sz="1500" dirty="0" smtClean="0"/>
              <a:t>geographic </a:t>
            </a:r>
            <a:r>
              <a:rPr lang="en-US" sz="1500" dirty="0"/>
              <a:t>boundaries</a:t>
            </a:r>
            <a:r>
              <a:rPr lang="en-US" sz="1500" dirty="0" smtClean="0"/>
              <a:t>. Indeed, as </a:t>
            </a:r>
            <a:r>
              <a:rPr lang="en-US" sz="1500" dirty="0"/>
              <a:t>you </a:t>
            </a:r>
            <a:endParaRPr lang="en-US" sz="1500" dirty="0" smtClean="0"/>
          </a:p>
          <a:p>
            <a:r>
              <a:rPr lang="en-US" sz="1500" dirty="0" smtClean="0"/>
              <a:t>can </a:t>
            </a:r>
            <a:r>
              <a:rPr lang="en-US" sz="1500" dirty="0"/>
              <a:t>see in </a:t>
            </a:r>
            <a:r>
              <a:rPr lang="en-US" sz="1500" b="1" i="1" dirty="0"/>
              <a:t>Figure 1</a:t>
            </a:r>
            <a:r>
              <a:rPr lang="en-US" sz="1500" dirty="0"/>
              <a:t>, </a:t>
            </a:r>
            <a:r>
              <a:rPr lang="en-US" sz="1500" dirty="0" smtClean="0"/>
              <a:t>there was a </a:t>
            </a:r>
            <a:r>
              <a:rPr lang="en-US" sz="1500" dirty="0"/>
              <a:t>very </a:t>
            </a:r>
            <a:endParaRPr lang="en-US" sz="1500" dirty="0" smtClean="0"/>
          </a:p>
          <a:p>
            <a:r>
              <a:rPr lang="en-US" sz="1500" dirty="0" smtClean="0"/>
              <a:t>close alignment between the MA Census</a:t>
            </a:r>
          </a:p>
          <a:p>
            <a:r>
              <a:rPr lang="en-US" sz="1500" dirty="0" smtClean="0"/>
              <a:t>2014 population estimate and pre-</a:t>
            </a:r>
          </a:p>
          <a:p>
            <a:r>
              <a:rPr lang="en-US" sz="1500" dirty="0" smtClean="0"/>
              <a:t>Gobeille year 2014 MA APCD (both </a:t>
            </a:r>
          </a:p>
          <a:p>
            <a:r>
              <a:rPr lang="en-US" sz="1500" dirty="0" smtClean="0"/>
              <a:t>public and private) insurance </a:t>
            </a:r>
          </a:p>
          <a:p>
            <a:r>
              <a:rPr lang="en-US" sz="1500" dirty="0" smtClean="0"/>
              <a:t>beneficiaries by age group who were </a:t>
            </a:r>
          </a:p>
          <a:p>
            <a:r>
              <a:rPr lang="en-US" sz="1500" dirty="0" smtClean="0"/>
              <a:t>Massachusetts residents with medical</a:t>
            </a:r>
          </a:p>
          <a:p>
            <a:r>
              <a:rPr lang="en-US" sz="1500" dirty="0"/>
              <a:t>c</a:t>
            </a:r>
            <a:r>
              <a:rPr lang="en-US" sz="1500" dirty="0" smtClean="0"/>
              <a:t>overage.</a:t>
            </a:r>
            <a:endParaRPr lang="en-US" dirty="0" smtClean="0"/>
          </a:p>
          <a:p>
            <a:endParaRPr lang="en-US" dirty="0"/>
          </a:p>
        </p:txBody>
      </p:sp>
      <p:graphicFrame>
        <p:nvGraphicFramePr>
          <p:cNvPr id="12" name="Chart 11"/>
          <p:cNvGraphicFramePr/>
          <p:nvPr>
            <p:extLst>
              <p:ext uri="{D42A27DB-BD31-4B8C-83A1-F6EECF244321}">
                <p14:modId xmlns:p14="http://schemas.microsoft.com/office/powerpoint/2010/main" val="1008716410"/>
              </p:ext>
            </p:extLst>
          </p:nvPr>
        </p:nvGraphicFramePr>
        <p:xfrm>
          <a:off x="3791551" y="3624549"/>
          <a:ext cx="5155380" cy="2530044"/>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Demography Expert Witness | ForensisGroup"/>
          <p:cNvPicPr>
            <a:picLocks noChangeAspect="1" noChangeArrowheads="1"/>
          </p:cNvPicPr>
          <p:nvPr/>
        </p:nvPicPr>
        <p:blipFill rotWithShape="1">
          <a:blip r:embed="rId4">
            <a:extLst>
              <a:ext uri="{28A0092B-C50C-407E-A947-70E740481C1C}">
                <a14:useLocalDpi xmlns:a14="http://schemas.microsoft.com/office/drawing/2010/main" val="0"/>
              </a:ext>
            </a:extLst>
          </a:blip>
          <a:srcRect t="8867"/>
          <a:stretch/>
        </p:blipFill>
        <p:spPr bwMode="auto">
          <a:xfrm>
            <a:off x="6169446" y="121185"/>
            <a:ext cx="2850376" cy="173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8623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2349" y="294541"/>
            <a:ext cx="9019822" cy="430887"/>
          </a:xfrm>
          <a:prstGeom prst="rect">
            <a:avLst/>
          </a:prstGeom>
          <a:noFill/>
        </p:spPr>
        <p:txBody>
          <a:bodyPr wrap="square" rtlCol="0" anchor="b">
            <a:spAutoFit/>
          </a:bodyPr>
          <a:lstStyle/>
          <a:p>
            <a:pPr algn="ctr"/>
            <a:r>
              <a:rPr lang="en-US" sz="2200" b="1" dirty="0" smtClean="0">
                <a:solidFill>
                  <a:srgbClr val="005480"/>
                </a:solidFill>
                <a:latin typeface="Arial"/>
                <a:cs typeface="Arial"/>
              </a:rPr>
              <a:t>Questions Raised by Data Applicants in the Aftermath of Gobeille</a:t>
            </a:r>
          </a:p>
        </p:txBody>
      </p:sp>
      <p:sp>
        <p:nvSpPr>
          <p:cNvPr id="8" name="Date Placeholder 3"/>
          <p:cNvSpPr>
            <a:spLocks noGrp="1"/>
          </p:cNvSpPr>
          <p:nvPr>
            <p:ph type="dt" sz="half" idx="4294967295"/>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759936"/>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3089" y="857747"/>
            <a:ext cx="8770741" cy="6170920"/>
          </a:xfrm>
          <a:prstGeom prst="rect">
            <a:avLst/>
          </a:prstGeom>
          <a:noFill/>
        </p:spPr>
        <p:txBody>
          <a:bodyPr wrap="square" rtlCol="0">
            <a:spAutoFit/>
          </a:bodyPr>
          <a:lstStyle/>
          <a:p>
            <a:r>
              <a:rPr lang="en-US" sz="1500" dirty="0" smtClean="0"/>
              <a:t>Even though applicants are aware of </a:t>
            </a:r>
            <a:r>
              <a:rPr lang="en-US" sz="1500" i="1" dirty="0" smtClean="0"/>
              <a:t>Gobeille vs.</a:t>
            </a:r>
          </a:p>
          <a:p>
            <a:r>
              <a:rPr lang="en-US" sz="1500" i="1" dirty="0" smtClean="0"/>
              <a:t>Liberty Mutual</a:t>
            </a:r>
            <a:r>
              <a:rPr lang="en-US" sz="1500" dirty="0" smtClean="0"/>
              <a:t>, a common question asked is </a:t>
            </a:r>
          </a:p>
          <a:p>
            <a:r>
              <a:rPr lang="en-US" sz="1500" dirty="0" smtClean="0"/>
              <a:t>“</a:t>
            </a:r>
            <a:r>
              <a:rPr lang="en-US" sz="1500" b="1" dirty="0" smtClean="0"/>
              <a:t>what is self-insurance?” </a:t>
            </a:r>
            <a:r>
              <a:rPr lang="en-US" sz="1500" dirty="0" smtClean="0"/>
              <a:t>In answering this </a:t>
            </a:r>
          </a:p>
          <a:p>
            <a:r>
              <a:rPr lang="en-US" sz="1500" dirty="0" smtClean="0"/>
              <a:t>question, some applicants become aware that their </a:t>
            </a:r>
          </a:p>
          <a:p>
            <a:r>
              <a:rPr lang="en-US" sz="1500" dirty="0" smtClean="0"/>
              <a:t>institution has a self-funded plan and that they</a:t>
            </a:r>
          </a:p>
          <a:p>
            <a:r>
              <a:rPr lang="en-US" sz="1500" dirty="0" smtClean="0"/>
              <a:t>could potentially explain to the carrier the utility to </a:t>
            </a:r>
          </a:p>
          <a:p>
            <a:r>
              <a:rPr lang="en-US" sz="1500" dirty="0" smtClean="0"/>
              <a:t>the applicant institution (the carrier’s client) of </a:t>
            </a:r>
          </a:p>
          <a:p>
            <a:r>
              <a:rPr lang="en-US" sz="1500" dirty="0" smtClean="0"/>
              <a:t>having their data submitted.</a:t>
            </a:r>
          </a:p>
          <a:p>
            <a:endParaRPr lang="en-US" sz="1500" dirty="0"/>
          </a:p>
          <a:p>
            <a:r>
              <a:rPr lang="en-US" sz="1500" b="1" dirty="0" smtClean="0">
                <a:latin typeface="Arial" panose="020B0604020202020204" pitchFamily="34" charset="0"/>
                <a:cs typeface="Arial" panose="020B0604020202020204" pitchFamily="34" charset="0"/>
              </a:rPr>
              <a:t>                </a:t>
            </a:r>
            <a:r>
              <a:rPr lang="en-US" sz="1500" b="1" u="sng" dirty="0" smtClean="0">
                <a:latin typeface="Arial" panose="020B0604020202020204" pitchFamily="34" charset="0"/>
                <a:cs typeface="Arial" panose="020B0604020202020204" pitchFamily="34" charset="0"/>
              </a:rPr>
              <a:t>What </a:t>
            </a:r>
            <a:r>
              <a:rPr lang="en-US" sz="1500" b="1" u="sng" dirty="0">
                <a:latin typeface="Arial" panose="020B0604020202020204" pitchFamily="34" charset="0"/>
                <a:cs typeface="Arial" panose="020B0604020202020204" pitchFamily="34" charset="0"/>
              </a:rPr>
              <a:t>is Self-Insurance?</a:t>
            </a:r>
            <a:endParaRPr lang="en-US" sz="1500" dirty="0"/>
          </a:p>
          <a:p>
            <a:endParaRPr lang="en-US" sz="1500" dirty="0"/>
          </a:p>
          <a:p>
            <a:r>
              <a:rPr lang="en-US" sz="1500" dirty="0"/>
              <a:t>As defined by the Bureau of Labor Statistics, </a:t>
            </a:r>
            <a:r>
              <a:rPr lang="en-US" sz="1500" dirty="0" smtClean="0"/>
              <a:t>the </a:t>
            </a:r>
          </a:p>
          <a:p>
            <a:r>
              <a:rPr lang="en-US" sz="1500" dirty="0" smtClean="0"/>
              <a:t>concept </a:t>
            </a:r>
            <a:r>
              <a:rPr lang="en-US" sz="1500" dirty="0"/>
              <a:t>of “self-insurance” is a self-funding </a:t>
            </a:r>
            <a:endParaRPr lang="en-US" sz="1500" dirty="0" smtClean="0"/>
          </a:p>
          <a:p>
            <a:r>
              <a:rPr lang="en-US" sz="1500" dirty="0"/>
              <a:t>c</a:t>
            </a:r>
            <a:r>
              <a:rPr lang="en-US" sz="1500" dirty="0" smtClean="0"/>
              <a:t>overage mechanism </a:t>
            </a:r>
            <a:r>
              <a:rPr lang="en-US" sz="1500" dirty="0"/>
              <a:t>of employer sponsored </a:t>
            </a:r>
            <a:endParaRPr lang="en-US" sz="1500" dirty="0" smtClean="0"/>
          </a:p>
          <a:p>
            <a:r>
              <a:rPr lang="en-US" sz="1500" dirty="0" smtClean="0"/>
              <a:t>health insurance </a:t>
            </a:r>
            <a:r>
              <a:rPr lang="en-US" sz="1500" dirty="0"/>
              <a:t>plans where employers directly </a:t>
            </a:r>
            <a:endParaRPr lang="en-US" sz="1500" dirty="0" smtClean="0"/>
          </a:p>
          <a:p>
            <a:r>
              <a:rPr lang="en-US" sz="1500" dirty="0" smtClean="0"/>
              <a:t>assume  the </a:t>
            </a:r>
            <a:r>
              <a:rPr lang="en-US" sz="1500" dirty="0"/>
              <a:t>major cost of health insurance for their </a:t>
            </a:r>
            <a:endParaRPr lang="en-US" sz="1500" dirty="0" smtClean="0"/>
          </a:p>
          <a:p>
            <a:r>
              <a:rPr lang="en-US" sz="1500" dirty="0" smtClean="0"/>
              <a:t>employees</a:t>
            </a:r>
            <a:r>
              <a:rPr lang="en-US" sz="1500" dirty="0"/>
              <a:t>. Some self-insured employer plans bear the entire risk. Other self-insured employers insure against large claims by purchasing stop-loss coverage. Some self-insured employers contract with insurance carriers or third party administrators for claims processing and other administrative services; other self-insured plans are self-administered. Minimum Premium Plans (MPP) are included in the self-insured health plan category. All types of plans (Conventional Indemnity, PPO, EPO, HMO, POS, and PHOs) can be financed on a self-insured basis. Employers may offer both self-insured and fully insured plans to their employees. </a:t>
            </a:r>
          </a:p>
          <a:p>
            <a:endParaRPr lang="en-US" sz="1600" dirty="0" smtClean="0"/>
          </a:p>
          <a:p>
            <a:r>
              <a:rPr lang="en-US" sz="1600" dirty="0" smtClean="0"/>
              <a:t>. </a:t>
            </a:r>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523697727"/>
              </p:ext>
            </p:extLst>
          </p:nvPr>
        </p:nvGraphicFramePr>
        <p:xfrm>
          <a:off x="4811311" y="857747"/>
          <a:ext cx="4090318" cy="3339239"/>
        </p:xfrm>
        <a:graphic>
          <a:graphicData uri="http://schemas.openxmlformats.org/drawingml/2006/table">
            <a:tbl>
              <a:tblPr firstRow="1" bandRow="1">
                <a:tableStyleId>{9DCAF9ED-07DC-4A11-8D7F-57B35C25682E}</a:tableStyleId>
              </a:tblPr>
              <a:tblGrid>
                <a:gridCol w="2175940"/>
                <a:gridCol w="162560"/>
                <a:gridCol w="1751818"/>
              </a:tblGrid>
              <a:tr h="342651">
                <a:tc>
                  <a:txBody>
                    <a:bodyPr/>
                    <a:lstStyle/>
                    <a:p>
                      <a:pPr algn="ctr"/>
                      <a:r>
                        <a:rPr lang="en-US" sz="1600" dirty="0" smtClean="0"/>
                        <a:t>SELF-FUNDED PLAN</a:t>
                      </a:r>
                      <a:endParaRPr lang="en-US" sz="1600" dirty="0"/>
                    </a:p>
                  </a:txBody>
                  <a:tcPr marL="68580" marR="68580" marT="34290" marB="34290"/>
                </a:tc>
                <a:tc>
                  <a:txBody>
                    <a:bodyPr/>
                    <a:lstStyle/>
                    <a:p>
                      <a:endParaRPr lang="en-US" sz="1600" dirty="0"/>
                    </a:p>
                  </a:txBody>
                  <a:tcPr marL="68580" marR="68580" marT="34290" marB="34290">
                    <a:solidFill>
                      <a:schemeClr val="accent5">
                        <a:lumMod val="20000"/>
                        <a:lumOff val="80000"/>
                      </a:schemeClr>
                    </a:solidFill>
                  </a:tcPr>
                </a:tc>
                <a:tc>
                  <a:txBody>
                    <a:bodyPr/>
                    <a:lstStyle/>
                    <a:p>
                      <a:pPr algn="ctr"/>
                      <a:r>
                        <a:rPr lang="en-US" sz="1600" dirty="0" smtClean="0"/>
                        <a:t>INSURED PLAN</a:t>
                      </a:r>
                      <a:endParaRPr lang="en-US" sz="1600" dirty="0"/>
                    </a:p>
                  </a:txBody>
                  <a:tcPr marL="68580" marR="68580" marT="34290" marB="34290"/>
                </a:tc>
              </a:tr>
              <a:tr h="396608">
                <a:tc>
                  <a:txBody>
                    <a:bodyPr/>
                    <a:lstStyle/>
                    <a:p>
                      <a:pPr algn="l"/>
                      <a:r>
                        <a:rPr lang="en-US" sz="1100" dirty="0" smtClean="0"/>
                        <a:t>Employer assumes</a:t>
                      </a:r>
                    </a:p>
                    <a:p>
                      <a:pPr algn="l"/>
                      <a:r>
                        <a:rPr lang="en-US" sz="1100" baseline="0" dirty="0" smtClean="0"/>
                        <a:t> the risk</a:t>
                      </a:r>
                      <a:endParaRPr lang="en-US" sz="1100" dirty="0">
                        <a:solidFill>
                          <a:schemeClr val="bg1"/>
                        </a:solidFill>
                      </a:endParaRPr>
                    </a:p>
                  </a:txBody>
                  <a:tcPr marL="68580" marR="68580" marT="34290" marB="34290"/>
                </a:tc>
                <a:tc>
                  <a:txBody>
                    <a:bodyPr/>
                    <a:lstStyle/>
                    <a:p>
                      <a:endParaRPr lang="en-US" sz="1100" dirty="0">
                        <a:solidFill>
                          <a:schemeClr val="bg1"/>
                        </a:solidFill>
                      </a:endParaRPr>
                    </a:p>
                  </a:txBody>
                  <a:tcPr marL="68580" marR="68580" marT="34290" marB="34290">
                    <a:solidFill>
                      <a:schemeClr val="accent5">
                        <a:lumMod val="20000"/>
                        <a:lumOff val="80000"/>
                      </a:schemeClr>
                    </a:solidFill>
                  </a:tcPr>
                </a:tc>
                <a:tc>
                  <a:txBody>
                    <a:bodyPr/>
                    <a:lstStyle/>
                    <a:p>
                      <a:pPr algn="r"/>
                      <a:r>
                        <a:rPr lang="en-US" sz="1100" dirty="0" smtClean="0"/>
                        <a:t>Insurance Company assumes</a:t>
                      </a:r>
                      <a:r>
                        <a:rPr lang="en-US" sz="1100" baseline="0" dirty="0" smtClean="0"/>
                        <a:t> the risk</a:t>
                      </a:r>
                      <a:endParaRPr lang="en-US" sz="1100" dirty="0">
                        <a:solidFill>
                          <a:schemeClr val="bg1"/>
                        </a:solidFill>
                      </a:endParaRPr>
                    </a:p>
                  </a:txBody>
                  <a:tcPr marL="68580" marR="68580" marT="34290" marB="34290"/>
                </a:tc>
              </a:tr>
              <a:tr h="763928">
                <a:tc>
                  <a:txBody>
                    <a:bodyPr/>
                    <a:lstStyle/>
                    <a:p>
                      <a:pPr algn="l"/>
                      <a:r>
                        <a:rPr lang="en-US" sz="1100" dirty="0" smtClean="0"/>
                        <a:t>The</a:t>
                      </a:r>
                      <a:r>
                        <a:rPr lang="en-US" sz="1100" baseline="0" dirty="0" smtClean="0"/>
                        <a:t> Employment Retirement Income Security Act of 1974 (ERISA) pre-empts </a:t>
                      </a:r>
                    </a:p>
                    <a:p>
                      <a:pPr algn="l"/>
                      <a:r>
                        <a:rPr lang="en-US" sz="1100" baseline="0" dirty="0" smtClean="0"/>
                        <a:t>state regulations.</a:t>
                      </a:r>
                      <a:endParaRPr lang="en-US" sz="1100" dirty="0">
                        <a:solidFill>
                          <a:schemeClr val="bg1"/>
                        </a:solidFill>
                      </a:endParaRPr>
                    </a:p>
                  </a:txBody>
                  <a:tcPr marL="68580" marR="68580" marT="34290" marB="34290"/>
                </a:tc>
                <a:tc>
                  <a:txBody>
                    <a:bodyPr/>
                    <a:lstStyle/>
                    <a:p>
                      <a:endParaRPr lang="en-US" sz="1100" dirty="0">
                        <a:solidFill>
                          <a:schemeClr val="bg1"/>
                        </a:solidFill>
                      </a:endParaRPr>
                    </a:p>
                  </a:txBody>
                  <a:tcPr marL="68580" marR="68580" marT="34290" marB="34290">
                    <a:solidFill>
                      <a:schemeClr val="accent5">
                        <a:lumMod val="20000"/>
                        <a:lumOff val="80000"/>
                      </a:schemeClr>
                    </a:solidFill>
                  </a:tcPr>
                </a:tc>
                <a:tc>
                  <a:txBody>
                    <a:bodyPr/>
                    <a:lstStyle/>
                    <a:p>
                      <a:pPr algn="r"/>
                      <a:r>
                        <a:rPr lang="en-US" sz="1100" dirty="0" smtClean="0"/>
                        <a:t>The Plan must comply with</a:t>
                      </a:r>
                      <a:r>
                        <a:rPr lang="en-US" sz="1100" baseline="0" dirty="0" smtClean="0"/>
                        <a:t> </a:t>
                      </a:r>
                      <a:r>
                        <a:rPr lang="en-US" sz="1100" dirty="0" smtClean="0"/>
                        <a:t>State Regulations.</a:t>
                      </a:r>
                      <a:endParaRPr lang="en-US" sz="1100" dirty="0">
                        <a:solidFill>
                          <a:schemeClr val="bg1"/>
                        </a:solidFill>
                      </a:endParaRPr>
                    </a:p>
                  </a:txBody>
                  <a:tcPr marL="68580" marR="68580" marT="34290" marB="34290"/>
                </a:tc>
              </a:tr>
              <a:tr h="1255923">
                <a:tc>
                  <a:txBody>
                    <a:bodyPr/>
                    <a:lstStyle/>
                    <a:p>
                      <a:pPr algn="l"/>
                      <a:r>
                        <a:rPr lang="en-US" sz="1100" baseline="0" dirty="0" smtClean="0"/>
                        <a:t>The employer does not pay a premium, instead, it pays unbundled fixed costs (administrative fees </a:t>
                      </a:r>
                    </a:p>
                    <a:p>
                      <a:pPr algn="l"/>
                      <a:r>
                        <a:rPr lang="en-US" sz="1100" baseline="0" dirty="0" smtClean="0"/>
                        <a:t>and stop loss premiums)</a:t>
                      </a:r>
                    </a:p>
                    <a:p>
                      <a:pPr algn="l"/>
                      <a:r>
                        <a:rPr lang="en-US" sz="1100" baseline="0" dirty="0" smtClean="0"/>
                        <a:t>and variable costs (employee health care claims)</a:t>
                      </a:r>
                      <a:endParaRPr lang="en-US" sz="1100" dirty="0">
                        <a:solidFill>
                          <a:schemeClr val="bg1"/>
                        </a:solidFill>
                      </a:endParaRPr>
                    </a:p>
                  </a:txBody>
                  <a:tcPr marL="68580" marR="68580" marT="34290" marB="34290"/>
                </a:tc>
                <a:tc>
                  <a:txBody>
                    <a:bodyPr/>
                    <a:lstStyle/>
                    <a:p>
                      <a:endParaRPr lang="en-US" sz="1100" dirty="0">
                        <a:solidFill>
                          <a:schemeClr val="bg1"/>
                        </a:solidFill>
                      </a:endParaRPr>
                    </a:p>
                  </a:txBody>
                  <a:tcPr marL="68580" marR="68580" marT="34290" marB="34290">
                    <a:solidFill>
                      <a:schemeClr val="accent5">
                        <a:lumMod val="20000"/>
                        <a:lumOff val="80000"/>
                      </a:schemeClr>
                    </a:solidFill>
                  </a:tcPr>
                </a:tc>
                <a:tc>
                  <a:txBody>
                    <a:bodyPr/>
                    <a:lstStyle/>
                    <a:p>
                      <a:pPr algn="r"/>
                      <a:r>
                        <a:rPr lang="en-US" sz="1100" dirty="0" smtClean="0"/>
                        <a:t>The employer pays a monthly premium to an insurance carrier.</a:t>
                      </a:r>
                      <a:endParaRPr lang="en-US" sz="1100" dirty="0">
                        <a:solidFill>
                          <a:schemeClr val="bg1"/>
                        </a:solidFill>
                      </a:endParaRPr>
                    </a:p>
                  </a:txBody>
                  <a:tcPr marL="68580" marR="68580" marT="34290" marB="34290"/>
                </a:tc>
              </a:tr>
              <a:tr h="572877">
                <a:tc>
                  <a:txBody>
                    <a:bodyPr/>
                    <a:lstStyle/>
                    <a:p>
                      <a:pPr algn="l"/>
                      <a:r>
                        <a:rPr lang="en-US" sz="1100" dirty="0" smtClean="0"/>
                        <a:t>Employers have more</a:t>
                      </a:r>
                    </a:p>
                    <a:p>
                      <a:pPr algn="l"/>
                      <a:r>
                        <a:rPr lang="en-US" sz="1100" dirty="0" smtClean="0"/>
                        <a:t>control and freedom </a:t>
                      </a:r>
                    </a:p>
                    <a:p>
                      <a:pPr algn="l"/>
                      <a:r>
                        <a:rPr lang="en-US" sz="1100" dirty="0" smtClean="0"/>
                        <a:t>in their plan designs. </a:t>
                      </a:r>
                      <a:endParaRPr lang="en-US" sz="1100" dirty="0">
                        <a:solidFill>
                          <a:schemeClr val="bg1"/>
                        </a:solidFill>
                      </a:endParaRPr>
                    </a:p>
                  </a:txBody>
                  <a:tcPr marL="68580" marR="68580" marT="34290" marB="34290"/>
                </a:tc>
                <a:tc>
                  <a:txBody>
                    <a:bodyPr/>
                    <a:lstStyle/>
                    <a:p>
                      <a:endParaRPr lang="en-US" sz="1100" dirty="0">
                        <a:solidFill>
                          <a:schemeClr val="bg1"/>
                        </a:solidFill>
                      </a:endParaRPr>
                    </a:p>
                  </a:txBody>
                  <a:tcPr marL="68580" marR="68580" marT="34290" marB="34290">
                    <a:solidFill>
                      <a:schemeClr val="accent5">
                        <a:lumMod val="20000"/>
                        <a:lumOff val="80000"/>
                      </a:schemeClr>
                    </a:solidFill>
                  </a:tcPr>
                </a:tc>
                <a:tc>
                  <a:txBody>
                    <a:bodyPr/>
                    <a:lstStyle/>
                    <a:p>
                      <a:pPr algn="r"/>
                      <a:r>
                        <a:rPr lang="en-US" sz="1100" dirty="0" smtClean="0"/>
                        <a:t>Employers are more</a:t>
                      </a:r>
                    </a:p>
                    <a:p>
                      <a:pPr algn="r"/>
                      <a:r>
                        <a:rPr lang="en-US" sz="1100" dirty="0" smtClean="0"/>
                        <a:t> limited by insurers’ </a:t>
                      </a:r>
                    </a:p>
                    <a:p>
                      <a:pPr algn="r"/>
                      <a:r>
                        <a:rPr lang="en-US" sz="1100" dirty="0" smtClean="0"/>
                        <a:t>plan design options.</a:t>
                      </a:r>
                      <a:endParaRPr lang="en-US" sz="1100" dirty="0">
                        <a:solidFill>
                          <a:schemeClr val="bg1"/>
                        </a:solidFill>
                      </a:endParaRPr>
                    </a:p>
                  </a:txBody>
                  <a:tcPr marL="68580" marR="68580" marT="34290" marB="34290"/>
                </a:tc>
              </a:tr>
            </a:tbl>
          </a:graphicData>
        </a:graphic>
      </p:graphicFrame>
      <p:grpSp>
        <p:nvGrpSpPr>
          <p:cNvPr id="6" name="Group 5"/>
          <p:cNvGrpSpPr/>
          <p:nvPr/>
        </p:nvGrpSpPr>
        <p:grpSpPr>
          <a:xfrm>
            <a:off x="6409751" y="1156348"/>
            <a:ext cx="1121657" cy="3040638"/>
            <a:chOff x="6409751" y="1244923"/>
            <a:chExt cx="1121657" cy="3040638"/>
          </a:xfrm>
        </p:grpSpPr>
        <p:sp>
          <p:nvSpPr>
            <p:cNvPr id="14" name="Left-Right Arrow 13"/>
            <p:cNvSpPr/>
            <p:nvPr/>
          </p:nvSpPr>
          <p:spPr>
            <a:xfrm>
              <a:off x="6409751" y="1244923"/>
              <a:ext cx="1121657" cy="485775"/>
            </a:xfrm>
            <a:prstGeom prst="lef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a:solidFill>
                    <a:schemeClr val="tx1"/>
                  </a:solidFill>
                </a:rPr>
                <a:t>Risk</a:t>
              </a:r>
            </a:p>
          </p:txBody>
        </p:sp>
        <p:sp>
          <p:nvSpPr>
            <p:cNvPr id="16" name="Left-Right Arrow 15"/>
            <p:cNvSpPr/>
            <p:nvPr/>
          </p:nvSpPr>
          <p:spPr>
            <a:xfrm>
              <a:off x="6409751" y="2022644"/>
              <a:ext cx="1121657" cy="485775"/>
            </a:xfrm>
            <a:prstGeom prst="lef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a:solidFill>
                    <a:schemeClr val="tx1"/>
                  </a:solidFill>
                </a:rPr>
                <a:t>Governance</a:t>
              </a:r>
            </a:p>
          </p:txBody>
        </p:sp>
        <p:sp>
          <p:nvSpPr>
            <p:cNvPr id="17" name="Left-Right Arrow 16"/>
            <p:cNvSpPr/>
            <p:nvPr/>
          </p:nvSpPr>
          <p:spPr>
            <a:xfrm>
              <a:off x="6409751" y="2751825"/>
              <a:ext cx="1121657" cy="485775"/>
            </a:xfrm>
            <a:prstGeom prst="lef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a:solidFill>
                    <a:schemeClr val="tx1"/>
                  </a:solidFill>
                </a:rPr>
                <a:t>Funding</a:t>
              </a:r>
            </a:p>
          </p:txBody>
        </p:sp>
        <p:sp>
          <p:nvSpPr>
            <p:cNvPr id="18" name="Left-Right Arrow 17"/>
            <p:cNvSpPr/>
            <p:nvPr/>
          </p:nvSpPr>
          <p:spPr>
            <a:xfrm>
              <a:off x="6409751" y="3799786"/>
              <a:ext cx="1121657" cy="485775"/>
            </a:xfrm>
            <a:prstGeom prst="leftRightArrow">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b="1" dirty="0">
                  <a:solidFill>
                    <a:schemeClr val="tx1"/>
                  </a:solidFill>
                </a:rPr>
                <a:t>Plan Design</a:t>
              </a:r>
            </a:p>
          </p:txBody>
        </p:sp>
      </p:grpSp>
    </p:spTree>
    <p:extLst>
      <p:ext uri="{BB962C8B-B14F-4D97-AF65-F5344CB8AC3E}">
        <p14:creationId xmlns:p14="http://schemas.microsoft.com/office/powerpoint/2010/main" val="8128882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2349" y="158723"/>
            <a:ext cx="9019822" cy="430887"/>
          </a:xfrm>
          <a:prstGeom prst="rect">
            <a:avLst/>
          </a:prstGeom>
          <a:noFill/>
        </p:spPr>
        <p:txBody>
          <a:bodyPr wrap="square" rtlCol="0" anchor="b">
            <a:spAutoFit/>
          </a:bodyPr>
          <a:lstStyle/>
          <a:p>
            <a:pPr algn="ctr"/>
            <a:r>
              <a:rPr lang="en-US" sz="2200" b="1" dirty="0" smtClean="0">
                <a:solidFill>
                  <a:srgbClr val="005480"/>
                </a:solidFill>
                <a:latin typeface="Arial"/>
                <a:cs typeface="Arial"/>
              </a:rPr>
              <a:t>Questions Raised by Data Applicants in the Aftermath of Gobeille</a:t>
            </a:r>
          </a:p>
        </p:txBody>
      </p:sp>
      <p:sp>
        <p:nvSpPr>
          <p:cNvPr id="8" name="Date Placeholder 3"/>
          <p:cNvSpPr>
            <a:spLocks noGrp="1"/>
          </p:cNvSpPr>
          <p:nvPr>
            <p:ph type="dt" sz="half" idx="4294967295"/>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4</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80401" y="6147301"/>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5896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32" name="Rectangle 1"/>
          <p:cNvSpPr>
            <a:spLocks noChangeArrowheads="1"/>
          </p:cNvSpPr>
          <p:nvPr/>
        </p:nvSpPr>
        <p:spPr bwMode="auto">
          <a:xfrm>
            <a:off x="380401" y="1036699"/>
            <a:ext cx="8693623" cy="7617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500" dirty="0" smtClean="0">
                <a:latin typeface="+mn-lt"/>
              </a:rPr>
              <a:t>Given the differences in medical, dental, and pharmacy claims volume due to Gobeille and the differences in beneficiaries in the member eligibility file, data applicants ask how to stratify data by the self-insured. The following fields can be used:</a:t>
            </a:r>
            <a:endParaRPr lang="en-US" altLang="en-US" sz="1500" dirty="0">
              <a:latin typeface="+mn-lt"/>
            </a:endParaRPr>
          </a:p>
        </p:txBody>
      </p:sp>
      <p:sp>
        <p:nvSpPr>
          <p:cNvPr id="34" name="Rectangle 33"/>
          <p:cNvSpPr/>
          <p:nvPr/>
        </p:nvSpPr>
        <p:spPr>
          <a:xfrm>
            <a:off x="491137" y="2179320"/>
            <a:ext cx="7218708" cy="1754326"/>
          </a:xfrm>
          <a:prstGeom prst="rect">
            <a:avLst/>
          </a:prstGeom>
          <a:ln>
            <a:solidFill>
              <a:schemeClr val="accent4">
                <a:shade val="50000"/>
              </a:schemeClr>
            </a:solidFill>
          </a:ln>
        </p:spPr>
        <p:txBody>
          <a:bodyPr wrap="square">
            <a:spAutoFit/>
          </a:bodyPr>
          <a:lstStyle/>
          <a:p>
            <a:r>
              <a:rPr lang="en-US" sz="1200" b="1" u="sng" dirty="0"/>
              <a:t>Value</a:t>
            </a:r>
            <a:r>
              <a:rPr lang="en-US" sz="1200" b="1" dirty="0"/>
              <a:t>	</a:t>
            </a:r>
            <a:r>
              <a:rPr lang="en-US" sz="1200" b="1" u="sng" dirty="0"/>
              <a:t>Description</a:t>
            </a:r>
          </a:p>
          <a:p>
            <a:r>
              <a:rPr lang="en-US" sz="1200" dirty="0"/>
              <a:t>  1 	FIG - Fully-Insured Commercial Group Enrollee</a:t>
            </a:r>
          </a:p>
          <a:p>
            <a:r>
              <a:rPr lang="en-US" sz="1200" dirty="0"/>
              <a:t>  2 	SIG - Self-Insured Group Enrollee </a:t>
            </a:r>
          </a:p>
          <a:p>
            <a:r>
              <a:rPr lang="en-US" sz="1200" dirty="0"/>
              <a:t>  3 	GIC - Group Insurance Commission Enrollee</a:t>
            </a:r>
          </a:p>
          <a:p>
            <a:r>
              <a:rPr lang="en-US" sz="1200" dirty="0"/>
              <a:t>  4 	MCO - MassHealth Managed Care Organization Enrollee</a:t>
            </a:r>
          </a:p>
          <a:p>
            <a:r>
              <a:rPr lang="en-US" sz="1200" dirty="0"/>
              <a:t>  5	Supplemental Policy Enrollee</a:t>
            </a:r>
          </a:p>
          <a:p>
            <a:r>
              <a:rPr lang="en-US" sz="1200" dirty="0"/>
              <a:t>  6	ICO – Integrated Care Organization or SCO – Senior Care Option</a:t>
            </a:r>
          </a:p>
          <a:p>
            <a:r>
              <a:rPr lang="en-US" sz="1200" dirty="0"/>
              <a:t>  7	ACO – Accountable Care Organization Enrollee </a:t>
            </a:r>
          </a:p>
          <a:p>
            <a:r>
              <a:rPr lang="en-US" sz="1200" dirty="0"/>
              <a:t>  0 	Unknown / Not Applicable</a:t>
            </a:r>
          </a:p>
        </p:txBody>
      </p:sp>
      <p:sp>
        <p:nvSpPr>
          <p:cNvPr id="35" name="TextBox 34"/>
          <p:cNvSpPr txBox="1"/>
          <p:nvPr/>
        </p:nvSpPr>
        <p:spPr>
          <a:xfrm>
            <a:off x="448549" y="1856155"/>
            <a:ext cx="8693622" cy="323165"/>
          </a:xfrm>
          <a:prstGeom prst="rect">
            <a:avLst/>
          </a:prstGeom>
          <a:noFill/>
        </p:spPr>
        <p:txBody>
          <a:bodyPr wrap="square" rtlCol="0">
            <a:spAutoFit/>
          </a:bodyPr>
          <a:lstStyle/>
          <a:p>
            <a:r>
              <a:rPr lang="en-US" sz="1500" b="1" u="sng" dirty="0">
                <a:solidFill>
                  <a:srgbClr val="0268C4"/>
                </a:solidFill>
              </a:rPr>
              <a:t>APCD ID CODE </a:t>
            </a:r>
            <a:r>
              <a:rPr lang="en-US" sz="1500" b="1" dirty="0">
                <a:solidFill>
                  <a:srgbClr val="0268C4"/>
                </a:solidFill>
              </a:rPr>
              <a:t>– Enrollment Type – I</a:t>
            </a:r>
            <a:r>
              <a:rPr lang="en-US" sz="1500" b="1" dirty="0" smtClean="0">
                <a:solidFill>
                  <a:srgbClr val="0268C4"/>
                </a:solidFill>
              </a:rPr>
              <a:t>ncluded </a:t>
            </a:r>
            <a:r>
              <a:rPr lang="en-US" sz="1500" b="1" dirty="0">
                <a:solidFill>
                  <a:srgbClr val="0268C4"/>
                </a:solidFill>
              </a:rPr>
              <a:t>in ME134, MC241, PC120, DC067</a:t>
            </a:r>
          </a:p>
        </p:txBody>
      </p:sp>
      <p:sp>
        <p:nvSpPr>
          <p:cNvPr id="36" name="Rectangle 35"/>
          <p:cNvSpPr/>
          <p:nvPr/>
        </p:nvSpPr>
        <p:spPr>
          <a:xfrm>
            <a:off x="491137" y="4413802"/>
            <a:ext cx="7277669" cy="1569660"/>
          </a:xfrm>
          <a:prstGeom prst="rect">
            <a:avLst/>
          </a:prstGeom>
          <a:ln>
            <a:solidFill>
              <a:schemeClr val="accent4">
                <a:shade val="50000"/>
              </a:schemeClr>
            </a:solidFill>
          </a:ln>
        </p:spPr>
        <p:txBody>
          <a:bodyPr wrap="square">
            <a:spAutoFit/>
          </a:bodyPr>
          <a:lstStyle/>
          <a:p>
            <a:r>
              <a:rPr lang="en-US" sz="1200" b="1" u="sng" dirty="0"/>
              <a:t>Value</a:t>
            </a:r>
            <a:r>
              <a:rPr lang="en-US" sz="1200" b="1" dirty="0"/>
              <a:t>	</a:t>
            </a:r>
            <a:r>
              <a:rPr lang="en-US" sz="1200" b="1" u="sng" dirty="0"/>
              <a:t>Description</a:t>
            </a:r>
          </a:p>
          <a:p>
            <a:r>
              <a:rPr lang="en-US" sz="1200" dirty="0"/>
              <a:t>ASW	Self-funded plans that are administered by a third-party administrator,  where the employer has </a:t>
            </a:r>
          </a:p>
          <a:p>
            <a:r>
              <a:rPr lang="en-US" sz="1200" dirty="0"/>
              <a:t>                    purchased stop-loss, or group excess, insurance coverage</a:t>
            </a:r>
          </a:p>
          <a:p>
            <a:r>
              <a:rPr lang="en-US" sz="1200" dirty="0"/>
              <a:t>ASO	Self-funded plans that are administered by a third-party administrator, where the employer has not </a:t>
            </a:r>
          </a:p>
          <a:p>
            <a:r>
              <a:rPr lang="en-US" sz="1200" dirty="0"/>
              <a:t>                    purchased stop-loss, or group excess, insurance coverage</a:t>
            </a:r>
          </a:p>
          <a:p>
            <a:r>
              <a:rPr lang="en-US" sz="1200" dirty="0"/>
              <a:t>STN 	Short-term, non-renewable health insurance</a:t>
            </a:r>
          </a:p>
          <a:p>
            <a:r>
              <a:rPr lang="en-US" sz="1200" dirty="0"/>
              <a:t>UND 	Plans underwritten by the insurer</a:t>
            </a:r>
          </a:p>
          <a:p>
            <a:r>
              <a:rPr lang="en-US" sz="1200" dirty="0"/>
              <a:t>OTH 	Any other plan. Insurers using this code shall obtain prior approval.</a:t>
            </a:r>
          </a:p>
        </p:txBody>
      </p:sp>
      <p:sp>
        <p:nvSpPr>
          <p:cNvPr id="37" name="TextBox 36"/>
          <p:cNvSpPr txBox="1"/>
          <p:nvPr/>
        </p:nvSpPr>
        <p:spPr>
          <a:xfrm>
            <a:off x="522225" y="4090637"/>
            <a:ext cx="6211371" cy="323165"/>
          </a:xfrm>
          <a:prstGeom prst="rect">
            <a:avLst/>
          </a:prstGeom>
          <a:noFill/>
        </p:spPr>
        <p:txBody>
          <a:bodyPr wrap="square" rtlCol="0">
            <a:spAutoFit/>
          </a:bodyPr>
          <a:lstStyle/>
          <a:p>
            <a:r>
              <a:rPr lang="en-US" sz="1500" b="1" u="sng" dirty="0">
                <a:solidFill>
                  <a:srgbClr val="0268C4"/>
                </a:solidFill>
              </a:rPr>
              <a:t>COVERAGE TYPE </a:t>
            </a:r>
            <a:r>
              <a:rPr lang="en-US" sz="1500" b="1" dirty="0">
                <a:solidFill>
                  <a:srgbClr val="0268C4"/>
                </a:solidFill>
              </a:rPr>
              <a:t>– Type of Policy Covering Member ME029 </a:t>
            </a:r>
          </a:p>
        </p:txBody>
      </p:sp>
      <p:sp>
        <p:nvSpPr>
          <p:cNvPr id="38" name="Title 2"/>
          <p:cNvSpPr>
            <a:spLocks noGrp="1"/>
          </p:cNvSpPr>
          <p:nvPr>
            <p:ph type="title"/>
          </p:nvPr>
        </p:nvSpPr>
        <p:spPr>
          <a:xfrm>
            <a:off x="335171" y="620497"/>
            <a:ext cx="8321722" cy="473371"/>
          </a:xfrm>
        </p:spPr>
        <p:txBody>
          <a:bodyPr>
            <a:normAutofit/>
          </a:bodyPr>
          <a:lstStyle/>
          <a:p>
            <a:pPr algn="ctr"/>
            <a:r>
              <a:rPr lang="en-US" sz="1800" b="1" u="sng" dirty="0">
                <a:latin typeface="Arial" panose="020B0604020202020204" pitchFamily="34" charset="0"/>
                <a:cs typeface="Arial" panose="020B0604020202020204" pitchFamily="34" charset="0"/>
              </a:rPr>
              <a:t>How to Identify the Self-Insured in the MA APCD</a:t>
            </a:r>
          </a:p>
        </p:txBody>
      </p:sp>
    </p:spTree>
    <p:extLst>
      <p:ext uri="{BB962C8B-B14F-4D97-AF65-F5344CB8AC3E}">
        <p14:creationId xmlns:p14="http://schemas.microsoft.com/office/powerpoint/2010/main" val="41464916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22349" y="158723"/>
            <a:ext cx="9019822" cy="430887"/>
          </a:xfrm>
          <a:prstGeom prst="rect">
            <a:avLst/>
          </a:prstGeom>
          <a:noFill/>
        </p:spPr>
        <p:txBody>
          <a:bodyPr wrap="square" rtlCol="0" anchor="b">
            <a:spAutoFit/>
          </a:bodyPr>
          <a:lstStyle/>
          <a:p>
            <a:pPr algn="ctr"/>
            <a:r>
              <a:rPr lang="en-US" sz="2200" b="1" dirty="0" smtClean="0">
                <a:solidFill>
                  <a:srgbClr val="005480"/>
                </a:solidFill>
                <a:latin typeface="Arial"/>
                <a:cs typeface="Arial"/>
              </a:rPr>
              <a:t>Questions Raised by Data Applicants in the Aftermath of Gobeille</a:t>
            </a:r>
          </a:p>
        </p:txBody>
      </p:sp>
      <p:sp>
        <p:nvSpPr>
          <p:cNvPr id="8" name="Date Placeholder 3"/>
          <p:cNvSpPr>
            <a:spLocks noGrp="1"/>
          </p:cNvSpPr>
          <p:nvPr>
            <p:ph type="dt" sz="half" idx="4294967295"/>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5</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5896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735383" y="2569388"/>
            <a:ext cx="7666631" cy="3613780"/>
            <a:chOff x="748921" y="2047012"/>
            <a:chExt cx="7666631" cy="3613780"/>
          </a:xfrm>
        </p:grpSpPr>
        <p:grpSp>
          <p:nvGrpSpPr>
            <p:cNvPr id="20" name="Group 19"/>
            <p:cNvGrpSpPr/>
            <p:nvPr/>
          </p:nvGrpSpPr>
          <p:grpSpPr>
            <a:xfrm>
              <a:off x="748921" y="2047012"/>
              <a:ext cx="7666631" cy="1710618"/>
              <a:chOff x="1050878" y="1569493"/>
              <a:chExt cx="10222174" cy="2280824"/>
            </a:xfrm>
          </p:grpSpPr>
          <p:graphicFrame>
            <p:nvGraphicFramePr>
              <p:cNvPr id="30" name="Chart 29"/>
              <p:cNvGraphicFramePr/>
              <p:nvPr>
                <p:extLst>
                  <p:ext uri="{D42A27DB-BD31-4B8C-83A1-F6EECF244321}">
                    <p14:modId xmlns:p14="http://schemas.microsoft.com/office/powerpoint/2010/main" val="252498818"/>
                  </p:ext>
                </p:extLst>
              </p:nvPr>
            </p:nvGraphicFramePr>
            <p:xfrm>
              <a:off x="1050878" y="1569493"/>
              <a:ext cx="10222174" cy="2280824"/>
            </p:xfrm>
            <a:graphic>
              <a:graphicData uri="http://schemas.openxmlformats.org/drawingml/2006/chart">
                <c:chart xmlns:c="http://schemas.openxmlformats.org/drawingml/2006/chart" xmlns:r="http://schemas.openxmlformats.org/officeDocument/2006/relationships" r:id="rId3"/>
              </a:graphicData>
            </a:graphic>
          </p:graphicFrame>
          <p:sp>
            <p:nvSpPr>
              <p:cNvPr id="31" name="Left Arrow 30"/>
              <p:cNvSpPr/>
              <p:nvPr/>
            </p:nvSpPr>
            <p:spPr>
              <a:xfrm>
                <a:off x="2866031" y="2726761"/>
                <a:ext cx="3884804" cy="55071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Pre-Gobeille</a:t>
                </a:r>
              </a:p>
            </p:txBody>
          </p:sp>
        </p:grpSp>
        <p:grpSp>
          <p:nvGrpSpPr>
            <p:cNvPr id="21" name="Group 20"/>
            <p:cNvGrpSpPr/>
            <p:nvPr/>
          </p:nvGrpSpPr>
          <p:grpSpPr>
            <a:xfrm>
              <a:off x="748921" y="3950174"/>
              <a:ext cx="7666631" cy="1710618"/>
              <a:chOff x="1050878" y="1569493"/>
              <a:chExt cx="10222174" cy="2280824"/>
            </a:xfrm>
          </p:grpSpPr>
          <p:graphicFrame>
            <p:nvGraphicFramePr>
              <p:cNvPr id="27" name="Chart 26"/>
              <p:cNvGraphicFramePr/>
              <p:nvPr>
                <p:extLst>
                  <p:ext uri="{D42A27DB-BD31-4B8C-83A1-F6EECF244321}">
                    <p14:modId xmlns:p14="http://schemas.microsoft.com/office/powerpoint/2010/main" val="3330575733"/>
                  </p:ext>
                </p:extLst>
              </p:nvPr>
            </p:nvGraphicFramePr>
            <p:xfrm>
              <a:off x="1050878" y="1569493"/>
              <a:ext cx="10222174" cy="2280824"/>
            </p:xfrm>
            <a:graphic>
              <a:graphicData uri="http://schemas.openxmlformats.org/drawingml/2006/chart">
                <c:chart xmlns:c="http://schemas.openxmlformats.org/drawingml/2006/chart" xmlns:r="http://schemas.openxmlformats.org/officeDocument/2006/relationships" r:id="rId4"/>
              </a:graphicData>
            </a:graphic>
          </p:graphicFrame>
          <p:sp>
            <p:nvSpPr>
              <p:cNvPr id="29" name="Left Arrow 28"/>
              <p:cNvSpPr/>
              <p:nvPr/>
            </p:nvSpPr>
            <p:spPr>
              <a:xfrm>
                <a:off x="2866031" y="2726761"/>
                <a:ext cx="3884804" cy="55071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rPr>
                  <a:t>Pre-Gobeille</a:t>
                </a:r>
              </a:p>
            </p:txBody>
          </p:sp>
        </p:grpSp>
        <p:sp>
          <p:nvSpPr>
            <p:cNvPr id="22" name="TextBox 21"/>
            <p:cNvSpPr txBox="1"/>
            <p:nvPr/>
          </p:nvSpPr>
          <p:spPr>
            <a:xfrm>
              <a:off x="5323793" y="4580038"/>
              <a:ext cx="659155" cy="346249"/>
            </a:xfrm>
            <a:prstGeom prst="rect">
              <a:avLst/>
            </a:prstGeom>
            <a:solidFill>
              <a:srgbClr val="FFFF00">
                <a:alpha val="30000"/>
              </a:srgbClr>
            </a:solidFill>
          </p:spPr>
          <p:txBody>
            <a:bodyPr wrap="none" rtlCol="0">
              <a:spAutoFit/>
            </a:bodyPr>
            <a:lstStyle/>
            <a:p>
              <a:pPr algn="ctr"/>
              <a:r>
                <a:rPr lang="en-US" sz="825" b="1" dirty="0">
                  <a:solidFill>
                    <a:srgbClr val="FF0000"/>
                  </a:solidFill>
                </a:rPr>
                <a:t>27% </a:t>
              </a:r>
            </a:p>
            <a:p>
              <a:pPr algn="ctr"/>
              <a:r>
                <a:rPr lang="en-US" sz="825" b="1" dirty="0">
                  <a:solidFill>
                    <a:srgbClr val="FF0000"/>
                  </a:solidFill>
                </a:rPr>
                <a:t>Decrease</a:t>
              </a:r>
            </a:p>
          </p:txBody>
        </p:sp>
        <p:cxnSp>
          <p:nvCxnSpPr>
            <p:cNvPr id="23" name="Straight Arrow Connector 22"/>
            <p:cNvCxnSpPr/>
            <p:nvPr/>
          </p:nvCxnSpPr>
          <p:spPr>
            <a:xfrm>
              <a:off x="5323793" y="4851075"/>
              <a:ext cx="493113" cy="30471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23793" y="2677035"/>
              <a:ext cx="659155" cy="346249"/>
            </a:xfrm>
            <a:prstGeom prst="rect">
              <a:avLst/>
            </a:prstGeom>
            <a:solidFill>
              <a:srgbClr val="FFFF00">
                <a:alpha val="30000"/>
              </a:srgbClr>
            </a:solidFill>
          </p:spPr>
          <p:txBody>
            <a:bodyPr wrap="none" rtlCol="0">
              <a:spAutoFit/>
            </a:bodyPr>
            <a:lstStyle/>
            <a:p>
              <a:pPr algn="ctr"/>
              <a:r>
                <a:rPr lang="en-US" sz="825" b="1" dirty="0">
                  <a:solidFill>
                    <a:srgbClr val="FF0000"/>
                  </a:solidFill>
                </a:rPr>
                <a:t>15% </a:t>
              </a:r>
            </a:p>
            <a:p>
              <a:pPr algn="ctr"/>
              <a:r>
                <a:rPr lang="en-US" sz="825" b="1" dirty="0">
                  <a:solidFill>
                    <a:srgbClr val="FF0000"/>
                  </a:solidFill>
                </a:rPr>
                <a:t>Decrease</a:t>
              </a:r>
            </a:p>
          </p:txBody>
        </p:sp>
        <p:cxnSp>
          <p:nvCxnSpPr>
            <p:cNvPr id="26" name="Straight Arrow Connector 25"/>
            <p:cNvCxnSpPr/>
            <p:nvPr/>
          </p:nvCxnSpPr>
          <p:spPr>
            <a:xfrm>
              <a:off x="5323793" y="3023284"/>
              <a:ext cx="493113" cy="30471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1"/>
          <p:cNvSpPr>
            <a:spLocks noChangeArrowheads="1"/>
          </p:cNvSpPr>
          <p:nvPr/>
        </p:nvSpPr>
        <p:spPr bwMode="auto">
          <a:xfrm>
            <a:off x="263090" y="653479"/>
            <a:ext cx="8693623" cy="191590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sz="1500" dirty="0" smtClean="0"/>
              <a:t>The MA APCD Release </a:t>
            </a:r>
            <a:r>
              <a:rPr lang="en-US" sz="1500" dirty="0"/>
              <a:t>D</a:t>
            </a:r>
            <a:r>
              <a:rPr lang="en-US" sz="1500" dirty="0" smtClean="0"/>
              <a:t>ocumentation on the CHIA website clearly explains that “</a:t>
            </a:r>
            <a:r>
              <a:rPr lang="en-US" sz="1500" i="1" dirty="0" smtClean="0"/>
              <a:t>due </a:t>
            </a:r>
            <a:r>
              <a:rPr lang="en-US" sz="1500" i="1" dirty="0"/>
              <a:t>to the Supreme Court </a:t>
            </a:r>
            <a:r>
              <a:rPr lang="en-US" sz="1500" i="1" dirty="0" smtClean="0"/>
              <a:t>decision, Gobeille </a:t>
            </a:r>
            <a:r>
              <a:rPr lang="en-US" sz="1500" i="1" dirty="0"/>
              <a:t>v. Liberty Mutual, the self-insured plans are severely reduced starting </a:t>
            </a:r>
            <a:r>
              <a:rPr lang="en-US" sz="1500" i="1" dirty="0" smtClean="0"/>
              <a:t>2016</a:t>
            </a:r>
            <a:r>
              <a:rPr lang="en-US" sz="1500" dirty="0" smtClean="0"/>
              <a:t>”,  consequently some applicants do in advance ask, “</a:t>
            </a:r>
            <a:r>
              <a:rPr lang="en-US" sz="1500" b="1" dirty="0">
                <a:solidFill>
                  <a:srgbClr val="FF0000"/>
                </a:solidFill>
              </a:rPr>
              <a:t>H</a:t>
            </a:r>
            <a:r>
              <a:rPr lang="en-US" sz="1500" b="1" dirty="0" smtClean="0">
                <a:solidFill>
                  <a:srgbClr val="FF0000"/>
                </a:solidFill>
              </a:rPr>
              <a:t>ow severe?</a:t>
            </a:r>
            <a:r>
              <a:rPr lang="en-US" sz="1500" dirty="0" smtClean="0"/>
              <a:t>”  Yet other applicants, once they receive the data, nevertheless still ask, “</a:t>
            </a:r>
            <a:r>
              <a:rPr lang="en-US" sz="1500" b="1" dirty="0" smtClean="0">
                <a:solidFill>
                  <a:srgbClr val="FF0000"/>
                </a:solidFill>
              </a:rPr>
              <a:t>Why are data missing? Is something wrong with the extract?</a:t>
            </a:r>
            <a:r>
              <a:rPr lang="en-US" sz="1500" b="1" dirty="0" smtClean="0"/>
              <a:t>”  </a:t>
            </a:r>
            <a:r>
              <a:rPr lang="en-US" sz="1500" dirty="0" smtClean="0"/>
              <a:t>For applicants who have been approved to receive both private and public payer data, the impact on medical claims volume is </a:t>
            </a:r>
            <a:r>
              <a:rPr lang="en-US" sz="1500" i="1" dirty="0" smtClean="0"/>
              <a:t>less severe</a:t>
            </a:r>
            <a:r>
              <a:rPr lang="en-US" sz="1500" dirty="0" smtClean="0"/>
              <a:t>, with a 15% decrease in medical claims volume (</a:t>
            </a:r>
            <a:r>
              <a:rPr lang="en-US" sz="1500" i="1" dirty="0"/>
              <a:t>s</a:t>
            </a:r>
            <a:r>
              <a:rPr lang="en-US" sz="1500" i="1" dirty="0" smtClean="0"/>
              <a:t>ee Fig. 1 below</a:t>
            </a:r>
            <a:r>
              <a:rPr lang="en-US" sz="1500" dirty="0" smtClean="0"/>
              <a:t>). However, for applicants using only private payer data, the impact is </a:t>
            </a:r>
            <a:r>
              <a:rPr lang="en-US" sz="1500" b="1" i="1" dirty="0" smtClean="0">
                <a:solidFill>
                  <a:srgbClr val="FF0000"/>
                </a:solidFill>
              </a:rPr>
              <a:t>quite severe</a:t>
            </a:r>
            <a:r>
              <a:rPr lang="en-US" sz="1500" dirty="0" smtClean="0"/>
              <a:t>, with an overall 27% decrease in medical claims volume (</a:t>
            </a:r>
            <a:r>
              <a:rPr lang="en-US" sz="1500" i="1" dirty="0" smtClean="0"/>
              <a:t>See Fig. 2 below</a:t>
            </a:r>
            <a:r>
              <a:rPr lang="en-US" sz="1500" dirty="0" smtClean="0"/>
              <a:t>).  </a:t>
            </a:r>
            <a:endParaRPr lang="en-US" altLang="en-US" sz="1500" dirty="0">
              <a:latin typeface="+mn-lt"/>
            </a:endParaRPr>
          </a:p>
        </p:txBody>
      </p:sp>
    </p:spTree>
    <p:extLst>
      <p:ext uri="{BB962C8B-B14F-4D97-AF65-F5344CB8AC3E}">
        <p14:creationId xmlns:p14="http://schemas.microsoft.com/office/powerpoint/2010/main" val="36175966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14000"/>
          </a:schemeClr>
        </a:solidFill>
        <a:effectLst/>
      </p:bgPr>
    </p:bg>
    <p:spTree>
      <p:nvGrpSpPr>
        <p:cNvPr id="1" name=""/>
        <p:cNvGrpSpPr/>
        <p:nvPr/>
      </p:nvGrpSpPr>
      <p:grpSpPr>
        <a:xfrm>
          <a:off x="0" y="0"/>
          <a:ext cx="0" cy="0"/>
          <a:chOff x="0" y="0"/>
          <a:chExt cx="0" cy="0"/>
        </a:xfrm>
      </p:grpSpPr>
      <p:sp>
        <p:nvSpPr>
          <p:cNvPr id="28" name="TextBox 27"/>
          <p:cNvSpPr txBox="1"/>
          <p:nvPr/>
        </p:nvSpPr>
        <p:spPr>
          <a:xfrm>
            <a:off x="122349" y="294541"/>
            <a:ext cx="9019822" cy="430887"/>
          </a:xfrm>
          <a:prstGeom prst="rect">
            <a:avLst/>
          </a:prstGeom>
          <a:noFill/>
        </p:spPr>
        <p:txBody>
          <a:bodyPr wrap="square" rtlCol="0" anchor="b">
            <a:spAutoFit/>
          </a:bodyPr>
          <a:lstStyle/>
          <a:p>
            <a:pPr algn="ctr"/>
            <a:r>
              <a:rPr lang="en-US" sz="2200" b="1" dirty="0" smtClean="0">
                <a:solidFill>
                  <a:srgbClr val="005480"/>
                </a:solidFill>
                <a:latin typeface="Arial"/>
                <a:cs typeface="Arial"/>
              </a:rPr>
              <a:t>Questions Raised by Data Applicants in the Aftermath of Gobeille</a:t>
            </a:r>
          </a:p>
        </p:txBody>
      </p:sp>
      <p:sp>
        <p:nvSpPr>
          <p:cNvPr id="8" name="Date Placeholder 3"/>
          <p:cNvSpPr>
            <a:spLocks noGrp="1"/>
          </p:cNvSpPr>
          <p:nvPr>
            <p:ph type="dt" sz="half" idx="4294967295"/>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6</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759936"/>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531556" y="867252"/>
            <a:ext cx="3610615" cy="3223952"/>
            <a:chOff x="4781321" y="1666104"/>
            <a:chExt cx="5442332" cy="3886397"/>
          </a:xfrm>
        </p:grpSpPr>
        <p:graphicFrame>
          <p:nvGraphicFramePr>
            <p:cNvPr id="2" name="Diagram 1"/>
            <p:cNvGraphicFramePr/>
            <p:nvPr>
              <p:extLst>
                <p:ext uri="{D42A27DB-BD31-4B8C-83A1-F6EECF244321}">
                  <p14:modId xmlns:p14="http://schemas.microsoft.com/office/powerpoint/2010/main" val="1035584794"/>
                </p:ext>
              </p:extLst>
            </p:nvPr>
          </p:nvGraphicFramePr>
          <p:xfrm>
            <a:off x="4781321" y="1666104"/>
            <a:ext cx="5442332" cy="38863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87635" y="2995767"/>
              <a:ext cx="1193763" cy="556526"/>
            </a:xfrm>
            <a:prstGeom prst="rect">
              <a:avLst/>
            </a:prstGeom>
            <a:solidFill>
              <a:schemeClr val="bg1">
                <a:alpha val="93000"/>
              </a:schemeClr>
            </a:solidFill>
          </p:spPr>
          <p:txBody>
            <a:bodyPr wrap="none" rtlCol="0">
              <a:spAutoFit/>
            </a:bodyPr>
            <a:lstStyle/>
            <a:p>
              <a:pPr algn="ctr"/>
              <a:r>
                <a:rPr lang="en-US" sz="1200" b="1" dirty="0" smtClean="0"/>
                <a:t>Population</a:t>
              </a:r>
            </a:p>
            <a:p>
              <a:pPr algn="ctr"/>
              <a:r>
                <a:rPr lang="en-US" sz="1200" b="1" dirty="0" smtClean="0"/>
                <a:t>Based</a:t>
              </a:r>
              <a:endParaRPr lang="en-US" sz="1200" b="1" dirty="0"/>
            </a:p>
          </p:txBody>
        </p:sp>
      </p:grpSp>
      <p:sp>
        <p:nvSpPr>
          <p:cNvPr id="4" name="TextBox 3"/>
          <p:cNvSpPr txBox="1"/>
          <p:nvPr/>
        </p:nvSpPr>
        <p:spPr>
          <a:xfrm>
            <a:off x="122349" y="867252"/>
            <a:ext cx="6109118" cy="6309420"/>
          </a:xfrm>
          <a:prstGeom prst="rect">
            <a:avLst/>
          </a:prstGeom>
          <a:noFill/>
        </p:spPr>
        <p:txBody>
          <a:bodyPr wrap="square" rtlCol="0">
            <a:spAutoFit/>
          </a:bodyPr>
          <a:lstStyle/>
          <a:p>
            <a:pPr>
              <a:buClr>
                <a:schemeClr val="accent1"/>
              </a:buClr>
            </a:pPr>
            <a:r>
              <a:rPr lang="en-US" sz="1600" dirty="0" smtClean="0">
                <a:cs typeface="Arial"/>
              </a:rPr>
              <a:t>During the MA APCD application review process, some proposed study plans limit their focus to specific demographic groups. Data applicants consequently ask:</a:t>
            </a:r>
          </a:p>
          <a:p>
            <a:pPr>
              <a:buClr>
                <a:schemeClr val="accent1"/>
              </a:buClr>
            </a:pPr>
            <a:endParaRPr lang="en-US" sz="1600" dirty="0" smtClean="0">
              <a:cs typeface="Arial"/>
            </a:endParaRPr>
          </a:p>
          <a:p>
            <a:pPr marL="342900" indent="-342900">
              <a:buClr>
                <a:schemeClr val="accent1"/>
              </a:buClr>
              <a:buFont typeface="Arial" panose="020B0604020202020204" pitchFamily="34" charset="0"/>
              <a:buChar char="•"/>
            </a:pPr>
            <a:r>
              <a:rPr lang="en-US" sz="1600" dirty="0" smtClean="0">
                <a:cs typeface="Arial"/>
              </a:rPr>
              <a:t>How does the 75% drop from 2.3 million self-insured beneficiaries in the MA APCD before 2016 to 563,000 </a:t>
            </a:r>
          </a:p>
          <a:p>
            <a:pPr marL="342900" indent="-342900">
              <a:buClr>
                <a:schemeClr val="accent1"/>
              </a:buClr>
              <a:buFont typeface="Arial" panose="020B0604020202020204" pitchFamily="34" charset="0"/>
              <a:buChar char="•"/>
            </a:pPr>
            <a:r>
              <a:rPr lang="en-US" sz="1600" dirty="0" smtClean="0">
                <a:cs typeface="Arial"/>
              </a:rPr>
              <a:t>in 2018  and 27% drop in medical claims volume impact my proposed study? </a:t>
            </a:r>
          </a:p>
          <a:p>
            <a:pPr>
              <a:buClr>
                <a:schemeClr val="accent1"/>
              </a:buClr>
            </a:pPr>
            <a:endParaRPr lang="en-US" sz="1600" dirty="0" smtClean="0">
              <a:cs typeface="Arial"/>
            </a:endParaRPr>
          </a:p>
          <a:p>
            <a:pPr marL="342900" indent="-342900">
              <a:buClr>
                <a:schemeClr val="accent1"/>
              </a:buClr>
              <a:buFont typeface="Arial" panose="020B0604020202020204" pitchFamily="34" charset="0"/>
              <a:buChar char="•"/>
            </a:pPr>
            <a:r>
              <a:rPr lang="en-US" sz="1600" dirty="0" smtClean="0">
                <a:cs typeface="Arial"/>
              </a:rPr>
              <a:t>Does the impact of </a:t>
            </a:r>
            <a:r>
              <a:rPr lang="en-US" sz="1600" b="1" i="1" dirty="0" smtClean="0">
                <a:cs typeface="Arial"/>
              </a:rPr>
              <a:t>Gobeille</a:t>
            </a:r>
            <a:r>
              <a:rPr lang="en-US" sz="1600" dirty="0" smtClean="0">
                <a:cs typeface="Arial"/>
              </a:rPr>
              <a:t> on the population distribution differ by specific age, gender,  and geographic levels? </a:t>
            </a:r>
          </a:p>
          <a:p>
            <a:pPr>
              <a:buClr>
                <a:schemeClr val="accent1"/>
              </a:buClr>
            </a:pPr>
            <a:endParaRPr lang="en-US" sz="1600" dirty="0" smtClean="0">
              <a:cs typeface="Arial"/>
            </a:endParaRPr>
          </a:p>
          <a:p>
            <a:pPr marL="342900" indent="-342900">
              <a:buClr>
                <a:schemeClr val="accent1"/>
              </a:buClr>
              <a:buFont typeface="Arial" panose="020B0604020202020204" pitchFamily="34" charset="0"/>
              <a:buChar char="•"/>
            </a:pPr>
            <a:r>
              <a:rPr lang="en-US" sz="1600" dirty="0" smtClean="0">
                <a:cs typeface="Arial"/>
              </a:rPr>
              <a:t>How should I describe my study’s denominator?</a:t>
            </a:r>
          </a:p>
          <a:p>
            <a:pPr>
              <a:buClr>
                <a:schemeClr val="accent1"/>
              </a:buClr>
            </a:pPr>
            <a:endParaRPr lang="en-US" sz="1600" dirty="0" smtClean="0">
              <a:cs typeface="Arial"/>
            </a:endParaRPr>
          </a:p>
          <a:p>
            <a:pPr marL="342900" indent="-342900">
              <a:buClr>
                <a:schemeClr val="accent1"/>
              </a:buClr>
              <a:buFont typeface="Arial" panose="020B0604020202020204" pitchFamily="34" charset="0"/>
              <a:buChar char="•"/>
            </a:pPr>
            <a:r>
              <a:rPr lang="en-US" sz="1600" dirty="0">
                <a:cs typeface="Arial"/>
              </a:rPr>
              <a:t>Does the impact of </a:t>
            </a:r>
            <a:r>
              <a:rPr lang="en-US" sz="1600" b="1" i="1" dirty="0">
                <a:cs typeface="Arial"/>
              </a:rPr>
              <a:t>Gobeille</a:t>
            </a:r>
            <a:r>
              <a:rPr lang="en-US" sz="1600" dirty="0">
                <a:cs typeface="Arial"/>
              </a:rPr>
              <a:t> </a:t>
            </a:r>
            <a:r>
              <a:rPr lang="en-US" sz="1600" dirty="0" smtClean="0">
                <a:cs typeface="Arial"/>
              </a:rPr>
              <a:t>differ by care setting?</a:t>
            </a:r>
          </a:p>
          <a:p>
            <a:pPr>
              <a:buClr>
                <a:schemeClr val="accent1"/>
              </a:buClr>
            </a:pPr>
            <a:endParaRPr lang="en-US" sz="1600" dirty="0" smtClean="0">
              <a:cs typeface="Arial"/>
            </a:endParaRPr>
          </a:p>
          <a:p>
            <a:pPr marL="342900" indent="-342900">
              <a:buClr>
                <a:schemeClr val="accent1"/>
              </a:buClr>
              <a:buFont typeface="Arial" panose="020B0604020202020204" pitchFamily="34" charset="0"/>
              <a:buChar char="•"/>
            </a:pPr>
            <a:r>
              <a:rPr lang="en-US" sz="1600" dirty="0" smtClean="0">
                <a:cs typeface="Arial"/>
              </a:rPr>
              <a:t>Should I use the administrative case mix data instead of the MA APCD?</a:t>
            </a:r>
          </a:p>
          <a:p>
            <a:pPr>
              <a:buClr>
                <a:schemeClr val="accent1"/>
              </a:buClr>
            </a:pPr>
            <a:endParaRPr lang="en-US" sz="1600" dirty="0" smtClean="0">
              <a:cs typeface="Arial"/>
            </a:endParaRPr>
          </a:p>
          <a:p>
            <a:pPr marL="342900" indent="-342900">
              <a:buClr>
                <a:schemeClr val="accent1"/>
              </a:buClr>
              <a:buFont typeface="Arial" panose="020B0604020202020204" pitchFamily="34" charset="0"/>
              <a:buChar char="•"/>
            </a:pPr>
            <a:r>
              <a:rPr lang="en-US" sz="1600" dirty="0" smtClean="0">
                <a:cs typeface="Arial"/>
              </a:rPr>
              <a:t>Should I use both the administrative case mix data and the MA APCD? </a:t>
            </a:r>
            <a:endParaRPr lang="en-US" sz="1600" dirty="0">
              <a:cs typeface="Arial"/>
            </a:endParaRPr>
          </a:p>
          <a:p>
            <a:pPr>
              <a:buClr>
                <a:schemeClr val="accent1"/>
              </a:buClr>
            </a:pPr>
            <a:endParaRPr lang="en-US" sz="1600" dirty="0" smtClean="0">
              <a:cs typeface="Arial"/>
            </a:endParaRPr>
          </a:p>
          <a:p>
            <a:pPr>
              <a:buClr>
                <a:schemeClr val="accent1"/>
              </a:buClr>
            </a:pPr>
            <a:endParaRPr lang="en-US" sz="1600" dirty="0">
              <a:cs typeface="Arial"/>
            </a:endParaRPr>
          </a:p>
          <a:p>
            <a:endParaRPr lang="en-US" dirty="0" smtClean="0"/>
          </a:p>
          <a:p>
            <a:endParaRPr lang="en-US" dirty="0"/>
          </a:p>
        </p:txBody>
      </p:sp>
    </p:spTree>
    <p:extLst>
      <p:ext uri="{BB962C8B-B14F-4D97-AF65-F5344CB8AC3E}">
        <p14:creationId xmlns:p14="http://schemas.microsoft.com/office/powerpoint/2010/main" val="30775071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4294967295"/>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7</a:t>
            </a:fld>
            <a:endParaRPr lang="en-US" dirty="0"/>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759936"/>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03924" y="834868"/>
            <a:ext cx="3479454" cy="5390401"/>
            <a:chOff x="914399" y="493295"/>
            <a:chExt cx="3598703" cy="6100183"/>
          </a:xfrm>
        </p:grpSpPr>
        <p:grpSp>
          <p:nvGrpSpPr>
            <p:cNvPr id="12" name="Group 11"/>
            <p:cNvGrpSpPr/>
            <p:nvPr/>
          </p:nvGrpSpPr>
          <p:grpSpPr>
            <a:xfrm>
              <a:off x="914399" y="556353"/>
              <a:ext cx="3598703" cy="6037125"/>
              <a:chOff x="1678674" y="638240"/>
              <a:chExt cx="3598704" cy="6037125"/>
            </a:xfrm>
          </p:grpSpPr>
          <p:graphicFrame>
            <p:nvGraphicFramePr>
              <p:cNvPr id="19" name="Chart 18"/>
              <p:cNvGraphicFramePr/>
              <p:nvPr>
                <p:extLst/>
              </p:nvPr>
            </p:nvGraphicFramePr>
            <p:xfrm>
              <a:off x="1678674" y="638240"/>
              <a:ext cx="3598704" cy="1407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extLst/>
              </p:nvPr>
            </p:nvGraphicFramePr>
            <p:xfrm>
              <a:off x="1678674" y="2181506"/>
              <a:ext cx="3598704" cy="14073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p:nvPr>
                <p:extLst/>
              </p:nvPr>
            </p:nvGraphicFramePr>
            <p:xfrm>
              <a:off x="1678674" y="3724772"/>
              <a:ext cx="3598704" cy="140732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p:nvPr>
                <p:extLst/>
              </p:nvPr>
            </p:nvGraphicFramePr>
            <p:xfrm>
              <a:off x="1678674" y="5268037"/>
              <a:ext cx="3598704" cy="1407328"/>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13" name="Group 12"/>
            <p:cNvGrpSpPr/>
            <p:nvPr/>
          </p:nvGrpSpPr>
          <p:grpSpPr>
            <a:xfrm>
              <a:off x="1371600" y="493295"/>
              <a:ext cx="1158690" cy="4784147"/>
              <a:chOff x="1371600" y="493296"/>
              <a:chExt cx="1158690" cy="4784146"/>
            </a:xfrm>
          </p:grpSpPr>
          <p:sp>
            <p:nvSpPr>
              <p:cNvPr id="14" name="TextBox 13"/>
              <p:cNvSpPr txBox="1"/>
              <p:nvPr/>
            </p:nvSpPr>
            <p:spPr>
              <a:xfrm>
                <a:off x="1371600" y="493296"/>
                <a:ext cx="1101009" cy="127927"/>
              </a:xfrm>
              <a:prstGeom prst="rect">
                <a:avLst/>
              </a:prstGeom>
              <a:solidFill>
                <a:schemeClr val="bg1"/>
              </a:solidFill>
            </p:spPr>
            <p:txBody>
              <a:bodyPr wrap="none" lIns="0" tIns="0" rIns="0" bIns="0" rtlCol="0">
                <a:spAutoFit/>
              </a:bodyPr>
              <a:lstStyle/>
              <a:p>
                <a:r>
                  <a:rPr lang="en-US" sz="750" b="1" dirty="0"/>
                  <a:t>Pre-Gobeille Year 2014</a:t>
                </a:r>
              </a:p>
            </p:txBody>
          </p:sp>
          <p:sp>
            <p:nvSpPr>
              <p:cNvPr id="16" name="TextBox 15"/>
              <p:cNvSpPr txBox="1"/>
              <p:nvPr/>
            </p:nvSpPr>
            <p:spPr>
              <a:xfrm>
                <a:off x="1371600" y="2045369"/>
                <a:ext cx="1101009" cy="127927"/>
              </a:xfrm>
              <a:prstGeom prst="rect">
                <a:avLst/>
              </a:prstGeom>
              <a:solidFill>
                <a:schemeClr val="bg1"/>
              </a:solidFill>
            </p:spPr>
            <p:txBody>
              <a:bodyPr wrap="none" lIns="0" tIns="0" rIns="0" bIns="0" rtlCol="0">
                <a:spAutoFit/>
              </a:bodyPr>
              <a:lstStyle/>
              <a:p>
                <a:r>
                  <a:rPr lang="en-US" sz="750" b="1" dirty="0"/>
                  <a:t>Pre-Gobeille Year </a:t>
                </a:r>
                <a:r>
                  <a:rPr lang="en-US" sz="750" b="1" dirty="0" smtClean="0"/>
                  <a:t>2015</a:t>
                </a:r>
                <a:endParaRPr lang="en-US" sz="750" b="1" dirty="0"/>
              </a:p>
            </p:txBody>
          </p:sp>
          <p:sp>
            <p:nvSpPr>
              <p:cNvPr id="17" name="TextBox 16"/>
              <p:cNvSpPr txBox="1"/>
              <p:nvPr/>
            </p:nvSpPr>
            <p:spPr>
              <a:xfrm>
                <a:off x="1371600" y="5149515"/>
                <a:ext cx="1158690" cy="127927"/>
              </a:xfrm>
              <a:prstGeom prst="rect">
                <a:avLst/>
              </a:prstGeom>
              <a:solidFill>
                <a:schemeClr val="bg1"/>
              </a:solidFill>
            </p:spPr>
            <p:txBody>
              <a:bodyPr wrap="none" lIns="0" tIns="0" rIns="0" bIns="0" rtlCol="0">
                <a:spAutoFit/>
              </a:bodyPr>
              <a:lstStyle/>
              <a:p>
                <a:r>
                  <a:rPr lang="en-US" sz="750" b="1" dirty="0"/>
                  <a:t>Post-Gobeille Year 2017</a:t>
                </a:r>
              </a:p>
            </p:txBody>
          </p:sp>
          <p:sp>
            <p:nvSpPr>
              <p:cNvPr id="18" name="TextBox 17"/>
              <p:cNvSpPr txBox="1"/>
              <p:nvPr/>
            </p:nvSpPr>
            <p:spPr>
              <a:xfrm>
                <a:off x="1371600" y="3597442"/>
                <a:ext cx="1158690" cy="127927"/>
              </a:xfrm>
              <a:prstGeom prst="rect">
                <a:avLst/>
              </a:prstGeom>
              <a:solidFill>
                <a:schemeClr val="bg1"/>
              </a:solidFill>
            </p:spPr>
            <p:txBody>
              <a:bodyPr wrap="none" lIns="0" tIns="0" rIns="0" bIns="0" rtlCol="0">
                <a:spAutoFit/>
              </a:bodyPr>
              <a:lstStyle/>
              <a:p>
                <a:r>
                  <a:rPr lang="en-US" sz="750" b="1" dirty="0"/>
                  <a:t>Post-Gobeille Year 2016</a:t>
                </a:r>
              </a:p>
            </p:txBody>
          </p:sp>
        </p:grpSp>
      </p:grpSp>
      <p:sp>
        <p:nvSpPr>
          <p:cNvPr id="23" name="TextBox 22"/>
          <p:cNvSpPr txBox="1"/>
          <p:nvPr/>
        </p:nvSpPr>
        <p:spPr>
          <a:xfrm>
            <a:off x="263091" y="127989"/>
            <a:ext cx="9016376" cy="646331"/>
          </a:xfrm>
          <a:prstGeom prst="rect">
            <a:avLst/>
          </a:prstGeom>
          <a:noFill/>
        </p:spPr>
        <p:txBody>
          <a:bodyPr wrap="square" rtlCol="0">
            <a:spAutoFit/>
          </a:bodyPr>
          <a:lstStyle/>
          <a:p>
            <a:pPr algn="ctr"/>
            <a:r>
              <a:rPr lang="en-US" b="1" dirty="0">
                <a:solidFill>
                  <a:srgbClr val="005480"/>
                </a:solidFill>
                <a:latin typeface="Arial"/>
                <a:cs typeface="Arial"/>
              </a:rPr>
              <a:t>MA APCD (</a:t>
            </a:r>
            <a:r>
              <a:rPr lang="en-US" b="1" u="sng" dirty="0">
                <a:solidFill>
                  <a:srgbClr val="005480"/>
                </a:solidFill>
                <a:latin typeface="Arial"/>
                <a:cs typeface="Arial"/>
              </a:rPr>
              <a:t>Public and Private</a:t>
            </a:r>
            <a:r>
              <a:rPr lang="en-US" b="1" dirty="0">
                <a:solidFill>
                  <a:srgbClr val="005480"/>
                </a:solidFill>
                <a:latin typeface="Arial"/>
                <a:cs typeface="Arial"/>
              </a:rPr>
              <a:t>) </a:t>
            </a:r>
            <a:r>
              <a:rPr lang="en-US" b="1" dirty="0" smtClean="0">
                <a:solidFill>
                  <a:srgbClr val="005480"/>
                </a:solidFill>
                <a:latin typeface="Arial"/>
                <a:cs typeface="Arial"/>
              </a:rPr>
              <a:t>Beneficiaries with Medical Coverage and </a:t>
            </a:r>
          </a:p>
          <a:p>
            <a:pPr algn="ctr"/>
            <a:r>
              <a:rPr lang="en-US" b="1" dirty="0" smtClean="0">
                <a:solidFill>
                  <a:srgbClr val="005480"/>
                </a:solidFill>
                <a:latin typeface="Arial"/>
                <a:cs typeface="Arial"/>
              </a:rPr>
              <a:t>Census Pre- </a:t>
            </a:r>
            <a:r>
              <a:rPr lang="en-US" b="1" dirty="0">
                <a:solidFill>
                  <a:srgbClr val="005480"/>
                </a:solidFill>
                <a:latin typeface="Arial"/>
                <a:cs typeface="Arial"/>
              </a:rPr>
              <a:t>and </a:t>
            </a:r>
            <a:r>
              <a:rPr lang="en-US" b="1" dirty="0" smtClean="0">
                <a:solidFill>
                  <a:srgbClr val="005480"/>
                </a:solidFill>
                <a:latin typeface="Arial"/>
                <a:cs typeface="Arial"/>
              </a:rPr>
              <a:t>Post-Gobeille  </a:t>
            </a:r>
            <a:r>
              <a:rPr lang="en-US" b="1" dirty="0">
                <a:solidFill>
                  <a:srgbClr val="005480"/>
                </a:solidFill>
                <a:latin typeface="Arial"/>
                <a:cs typeface="Arial"/>
              </a:rPr>
              <a:t>Age Group Comparison</a:t>
            </a:r>
          </a:p>
        </p:txBody>
      </p:sp>
      <p:sp>
        <p:nvSpPr>
          <p:cNvPr id="6" name="TextBox 5"/>
          <p:cNvSpPr txBox="1"/>
          <p:nvPr/>
        </p:nvSpPr>
        <p:spPr>
          <a:xfrm>
            <a:off x="4083320" y="810729"/>
            <a:ext cx="4787743" cy="1323439"/>
          </a:xfrm>
          <a:prstGeom prst="rect">
            <a:avLst/>
          </a:prstGeom>
          <a:noFill/>
        </p:spPr>
        <p:txBody>
          <a:bodyPr wrap="square" rtlCol="0">
            <a:spAutoFit/>
          </a:bodyPr>
          <a:lstStyle/>
          <a:p>
            <a:r>
              <a:rPr lang="en-US" sz="1600" dirty="0" smtClean="0"/>
              <a:t>In comparing the Census population estimates for Massachusetts by age-group to the MA APCD pre-Gobeille to post-Gobeille using combined public and private payers, age group differences are evident but less pronounced.</a:t>
            </a:r>
            <a:endParaRPr lang="en-US" sz="1600" dirty="0"/>
          </a:p>
        </p:txBody>
      </p:sp>
      <p:graphicFrame>
        <p:nvGraphicFramePr>
          <p:cNvPr id="24" name="Content Placeholder 7"/>
          <p:cNvGraphicFramePr>
            <a:graphicFrameLocks noGrp="1"/>
          </p:cNvGraphicFramePr>
          <p:nvPr>
            <p:ph idx="1"/>
            <p:extLst>
              <p:ext uri="{D42A27DB-BD31-4B8C-83A1-F6EECF244321}">
                <p14:modId xmlns:p14="http://schemas.microsoft.com/office/powerpoint/2010/main" val="2627391307"/>
              </p:ext>
            </p:extLst>
          </p:nvPr>
        </p:nvGraphicFramePr>
        <p:xfrm>
          <a:off x="4068790" y="2134168"/>
          <a:ext cx="4779725" cy="199120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Content Placeholder 7"/>
          <p:cNvGraphicFramePr>
            <a:graphicFrameLocks/>
          </p:cNvGraphicFramePr>
          <p:nvPr>
            <p:extLst>
              <p:ext uri="{D42A27DB-BD31-4B8C-83A1-F6EECF244321}">
                <p14:modId xmlns:p14="http://schemas.microsoft.com/office/powerpoint/2010/main" val="525308765"/>
              </p:ext>
            </p:extLst>
          </p:nvPr>
        </p:nvGraphicFramePr>
        <p:xfrm>
          <a:off x="4079120" y="4153025"/>
          <a:ext cx="4779725" cy="199120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7108870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7"/>
          <p:cNvGraphicFramePr>
            <a:graphicFrameLocks/>
          </p:cNvGraphicFramePr>
          <p:nvPr>
            <p:extLst>
              <p:ext uri="{D42A27DB-BD31-4B8C-83A1-F6EECF244321}">
                <p14:modId xmlns:p14="http://schemas.microsoft.com/office/powerpoint/2010/main" val="1048692062"/>
              </p:ext>
            </p:extLst>
          </p:nvPr>
        </p:nvGraphicFramePr>
        <p:xfrm>
          <a:off x="250792" y="3938127"/>
          <a:ext cx="4728950" cy="2098343"/>
        </p:xfrm>
        <a:graphic>
          <a:graphicData uri="http://schemas.openxmlformats.org/drawingml/2006/chart">
            <c:chart xmlns:c="http://schemas.openxmlformats.org/drawingml/2006/chart" xmlns:r="http://schemas.openxmlformats.org/officeDocument/2006/relationships" r:id="rId2"/>
          </a:graphicData>
        </a:graphic>
      </p:graphicFrame>
      <p:sp>
        <p:nvSpPr>
          <p:cNvPr id="8" name="Date Placeholder 3"/>
          <p:cNvSpPr>
            <a:spLocks noGrp="1"/>
          </p:cNvSpPr>
          <p:nvPr>
            <p:ph type="dt" sz="half" idx="4294967295"/>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8</a:t>
            </a:fld>
            <a:endParaRPr lang="en-US" dirty="0"/>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759936"/>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117283" y="97658"/>
            <a:ext cx="9016376" cy="707886"/>
          </a:xfrm>
          <a:prstGeom prst="rect">
            <a:avLst/>
          </a:prstGeom>
          <a:noFill/>
        </p:spPr>
        <p:txBody>
          <a:bodyPr wrap="square" rtlCol="0">
            <a:spAutoFit/>
          </a:bodyPr>
          <a:lstStyle/>
          <a:p>
            <a:pPr algn="ctr"/>
            <a:r>
              <a:rPr lang="en-US" sz="2000" b="1" dirty="0">
                <a:solidFill>
                  <a:srgbClr val="005480"/>
                </a:solidFill>
                <a:latin typeface="Arial"/>
                <a:cs typeface="Arial"/>
              </a:rPr>
              <a:t>MA APCD </a:t>
            </a:r>
            <a:r>
              <a:rPr lang="en-US" sz="2000" b="1" u="sng" dirty="0" smtClean="0">
                <a:solidFill>
                  <a:srgbClr val="005480"/>
                </a:solidFill>
                <a:latin typeface="Arial"/>
                <a:cs typeface="Arial"/>
              </a:rPr>
              <a:t>Private</a:t>
            </a:r>
            <a:r>
              <a:rPr lang="en-US" sz="2000" b="1" dirty="0" smtClean="0">
                <a:solidFill>
                  <a:srgbClr val="005480"/>
                </a:solidFill>
                <a:latin typeface="Arial"/>
                <a:cs typeface="Arial"/>
              </a:rPr>
              <a:t> Payer Pre- </a:t>
            </a:r>
            <a:r>
              <a:rPr lang="en-US" sz="2000" b="1" dirty="0">
                <a:solidFill>
                  <a:srgbClr val="005480"/>
                </a:solidFill>
                <a:latin typeface="Arial"/>
                <a:cs typeface="Arial"/>
              </a:rPr>
              <a:t>and </a:t>
            </a:r>
            <a:r>
              <a:rPr lang="en-US" sz="2000" b="1" dirty="0" smtClean="0">
                <a:solidFill>
                  <a:srgbClr val="005480"/>
                </a:solidFill>
                <a:latin typeface="Arial"/>
                <a:cs typeface="Arial"/>
              </a:rPr>
              <a:t>Post-Gobeille</a:t>
            </a:r>
          </a:p>
          <a:p>
            <a:pPr algn="ctr"/>
            <a:r>
              <a:rPr lang="en-US" sz="2000" b="1" dirty="0" smtClean="0">
                <a:solidFill>
                  <a:srgbClr val="005480"/>
                </a:solidFill>
                <a:latin typeface="Arial"/>
                <a:cs typeface="Arial"/>
              </a:rPr>
              <a:t>  </a:t>
            </a:r>
            <a:r>
              <a:rPr lang="en-US" sz="2000" b="1" dirty="0">
                <a:solidFill>
                  <a:srgbClr val="005480"/>
                </a:solidFill>
                <a:latin typeface="Arial"/>
                <a:cs typeface="Arial"/>
              </a:rPr>
              <a:t>Age Group Comparison</a:t>
            </a:r>
          </a:p>
        </p:txBody>
      </p:sp>
      <p:graphicFrame>
        <p:nvGraphicFramePr>
          <p:cNvPr id="24" name="Content Placeholder 7"/>
          <p:cNvGraphicFramePr>
            <a:graphicFrameLocks noGrp="1"/>
          </p:cNvGraphicFramePr>
          <p:nvPr>
            <p:ph idx="1"/>
            <p:extLst>
              <p:ext uri="{D42A27DB-BD31-4B8C-83A1-F6EECF244321}">
                <p14:modId xmlns:p14="http://schemas.microsoft.com/office/powerpoint/2010/main" val="4156177876"/>
              </p:ext>
            </p:extLst>
          </p:nvPr>
        </p:nvGraphicFramePr>
        <p:xfrm>
          <a:off x="163774" y="1348570"/>
          <a:ext cx="4728950" cy="2098343"/>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a:off x="2927445" y="1420221"/>
            <a:ext cx="375103" cy="1357295"/>
          </a:xfrm>
          <a:prstGeom prst="rect">
            <a:avLst/>
          </a:prstGeom>
          <a:solidFill>
            <a:schemeClr val="bg1">
              <a:alpha val="80000"/>
            </a:schemeClr>
          </a:solidFill>
        </p:spPr>
        <p:txBody>
          <a:bodyPr wrap="none" lIns="0" tIns="0" rIns="0" bIns="0" rtlCol="0">
            <a:spAutoFit/>
          </a:bodyPr>
          <a:lstStyle/>
          <a:p>
            <a:pPr>
              <a:lnSpc>
                <a:spcPct val="120000"/>
              </a:lnSpc>
            </a:pPr>
            <a:r>
              <a:rPr lang="en-US" sz="1350" b="1" dirty="0">
                <a:effectLst>
                  <a:outerShdw blurRad="38100" dist="38100" dir="2700000" algn="tl">
                    <a:srgbClr val="000000">
                      <a:alpha val="43137"/>
                    </a:srgbClr>
                  </a:outerShdw>
                </a:effectLst>
              </a:rPr>
              <a:t>  </a:t>
            </a:r>
            <a:r>
              <a:rPr lang="en-US" sz="1350" b="1" dirty="0"/>
              <a:t>-</a:t>
            </a:r>
            <a:r>
              <a:rPr lang="en-US" sz="1200" b="1" dirty="0"/>
              <a:t>8%</a:t>
            </a:r>
          </a:p>
          <a:p>
            <a:pPr>
              <a:lnSpc>
                <a:spcPct val="120000"/>
              </a:lnSpc>
            </a:pPr>
            <a:r>
              <a:rPr lang="en-US" sz="1200" b="1" dirty="0"/>
              <a:t>-22%</a:t>
            </a:r>
          </a:p>
          <a:p>
            <a:pPr>
              <a:lnSpc>
                <a:spcPct val="120000"/>
              </a:lnSpc>
            </a:pPr>
            <a:r>
              <a:rPr lang="en-US" sz="1200" b="1" dirty="0"/>
              <a:t>-30%</a:t>
            </a:r>
          </a:p>
          <a:p>
            <a:pPr>
              <a:lnSpc>
                <a:spcPct val="120000"/>
              </a:lnSpc>
            </a:pPr>
            <a:r>
              <a:rPr lang="en-US" sz="1200" b="1" dirty="0"/>
              <a:t>-23%</a:t>
            </a:r>
          </a:p>
          <a:p>
            <a:pPr>
              <a:lnSpc>
                <a:spcPct val="120000"/>
              </a:lnSpc>
            </a:pPr>
            <a:r>
              <a:rPr lang="en-US" sz="1200" b="1" dirty="0"/>
              <a:t>-40%</a:t>
            </a:r>
          </a:p>
          <a:p>
            <a:pPr>
              <a:lnSpc>
                <a:spcPct val="120000"/>
              </a:lnSpc>
            </a:pPr>
            <a:r>
              <a:rPr lang="en-US" sz="1200" b="1" dirty="0"/>
              <a:t>-40%</a:t>
            </a:r>
          </a:p>
        </p:txBody>
      </p:sp>
      <p:sp>
        <p:nvSpPr>
          <p:cNvPr id="29" name="TextBox 28"/>
          <p:cNvSpPr txBox="1"/>
          <p:nvPr/>
        </p:nvSpPr>
        <p:spPr>
          <a:xfrm>
            <a:off x="3114996" y="4037279"/>
            <a:ext cx="375103" cy="1357295"/>
          </a:xfrm>
          <a:prstGeom prst="rect">
            <a:avLst/>
          </a:prstGeom>
          <a:solidFill>
            <a:schemeClr val="bg1">
              <a:alpha val="80000"/>
            </a:schemeClr>
          </a:solidFill>
        </p:spPr>
        <p:txBody>
          <a:bodyPr wrap="none" lIns="0" tIns="0" rIns="0" bIns="0" rtlCol="0">
            <a:spAutoFit/>
          </a:bodyPr>
          <a:lstStyle/>
          <a:p>
            <a:pPr>
              <a:lnSpc>
                <a:spcPct val="120000"/>
              </a:lnSpc>
            </a:pPr>
            <a:r>
              <a:rPr lang="en-US" sz="1350" b="1" dirty="0">
                <a:solidFill>
                  <a:schemeClr val="bg1"/>
                </a:solidFill>
                <a:effectLst>
                  <a:outerShdw blurRad="38100" dist="38100" dir="2700000" algn="tl">
                    <a:srgbClr val="000000">
                      <a:alpha val="43137"/>
                    </a:srgbClr>
                  </a:outerShdw>
                </a:effectLst>
              </a:rPr>
              <a:t>  </a:t>
            </a:r>
            <a:r>
              <a:rPr lang="en-US" sz="1350" b="1" dirty="0"/>
              <a:t>-</a:t>
            </a:r>
            <a:r>
              <a:rPr lang="en-US" sz="1200" b="1" dirty="0"/>
              <a:t>6%</a:t>
            </a:r>
          </a:p>
          <a:p>
            <a:pPr>
              <a:lnSpc>
                <a:spcPct val="120000"/>
              </a:lnSpc>
            </a:pPr>
            <a:r>
              <a:rPr lang="en-US" sz="1200" b="1" dirty="0"/>
              <a:t>-23%</a:t>
            </a:r>
          </a:p>
          <a:p>
            <a:pPr>
              <a:lnSpc>
                <a:spcPct val="120000"/>
              </a:lnSpc>
            </a:pPr>
            <a:r>
              <a:rPr lang="en-US" sz="1200" b="1" dirty="0"/>
              <a:t>-28%</a:t>
            </a:r>
          </a:p>
          <a:p>
            <a:pPr>
              <a:lnSpc>
                <a:spcPct val="120000"/>
              </a:lnSpc>
            </a:pPr>
            <a:r>
              <a:rPr lang="en-US" sz="1200" b="1" dirty="0"/>
              <a:t>-26%</a:t>
            </a:r>
          </a:p>
          <a:p>
            <a:pPr>
              <a:lnSpc>
                <a:spcPct val="120000"/>
              </a:lnSpc>
            </a:pPr>
            <a:r>
              <a:rPr lang="en-US" sz="1200" b="1" dirty="0"/>
              <a:t>-44%</a:t>
            </a:r>
          </a:p>
          <a:p>
            <a:pPr>
              <a:lnSpc>
                <a:spcPct val="120000"/>
              </a:lnSpc>
            </a:pPr>
            <a:r>
              <a:rPr lang="en-US" sz="1200" b="1" dirty="0"/>
              <a:t>-41</a:t>
            </a:r>
            <a:r>
              <a:rPr lang="en-US" sz="1200" dirty="0"/>
              <a:t>%</a:t>
            </a:r>
          </a:p>
        </p:txBody>
      </p:sp>
      <p:sp>
        <p:nvSpPr>
          <p:cNvPr id="31" name="TextBox 30"/>
          <p:cNvSpPr txBox="1"/>
          <p:nvPr/>
        </p:nvSpPr>
        <p:spPr>
          <a:xfrm>
            <a:off x="5138715" y="1808089"/>
            <a:ext cx="3866407" cy="3970318"/>
          </a:xfrm>
          <a:prstGeom prst="rect">
            <a:avLst/>
          </a:prstGeom>
          <a:noFill/>
        </p:spPr>
        <p:txBody>
          <a:bodyPr wrap="square" rtlCol="0">
            <a:spAutoFit/>
          </a:bodyPr>
          <a:lstStyle/>
          <a:p>
            <a:r>
              <a:rPr lang="en-US" dirty="0" smtClean="0"/>
              <a:t>When the public payer beneficiaries are removed and the comparison is limited to pre- and post Gobeille private payer beneficiaries, the age group differences are quite pronounced:</a:t>
            </a:r>
          </a:p>
          <a:p>
            <a:endParaRPr lang="en-US" dirty="0" smtClean="0"/>
          </a:p>
          <a:p>
            <a:pPr marL="342900" indent="-342900">
              <a:buFont typeface="Arial" panose="020B0604020202020204" pitchFamily="34" charset="0"/>
              <a:buChar char="•"/>
            </a:pPr>
            <a:r>
              <a:rPr lang="en-US" b="1" dirty="0" smtClean="0"/>
              <a:t>Highest for the pediatric population</a:t>
            </a:r>
            <a:r>
              <a:rPr lang="en-US" dirty="0" smtClean="0"/>
              <a:t> ages 14 years old and younger (40% and greater) </a:t>
            </a:r>
          </a:p>
          <a:p>
            <a:endParaRPr lang="en-US" dirty="0" smtClean="0"/>
          </a:p>
          <a:p>
            <a:pPr marL="342900" indent="-342900">
              <a:buFont typeface="Arial" panose="020B0604020202020204" pitchFamily="34" charset="0"/>
              <a:buChar char="•"/>
            </a:pPr>
            <a:r>
              <a:rPr lang="en-US" b="1" dirty="0" smtClean="0"/>
              <a:t>Lowest for the senior population </a:t>
            </a:r>
            <a:r>
              <a:rPr lang="en-US" dirty="0" smtClean="0"/>
              <a:t>ages 65 years and older (8% and lower)</a:t>
            </a:r>
            <a:endParaRPr lang="en-US" dirty="0"/>
          </a:p>
        </p:txBody>
      </p:sp>
      <p:sp>
        <p:nvSpPr>
          <p:cNvPr id="3" name="TextBox 2"/>
          <p:cNvSpPr txBox="1"/>
          <p:nvPr/>
        </p:nvSpPr>
        <p:spPr>
          <a:xfrm>
            <a:off x="127624" y="850629"/>
            <a:ext cx="4653325" cy="523220"/>
          </a:xfrm>
          <a:prstGeom prst="rect">
            <a:avLst/>
          </a:prstGeom>
          <a:noFill/>
        </p:spPr>
        <p:txBody>
          <a:bodyPr wrap="none" rtlCol="0">
            <a:spAutoFit/>
          </a:bodyPr>
          <a:lstStyle/>
          <a:p>
            <a:r>
              <a:rPr lang="en-US" sz="1400" b="1" dirty="0" smtClean="0"/>
              <a:t>MA APCD Private Payer Pre-Gobeille 2014 compared</a:t>
            </a:r>
          </a:p>
          <a:p>
            <a:pPr algn="ctr"/>
            <a:r>
              <a:rPr lang="en-US" sz="1400" b="1" dirty="0" smtClean="0"/>
              <a:t> to Post-Gobeille 2016</a:t>
            </a:r>
            <a:endParaRPr lang="en-US" sz="1400" b="1" dirty="0"/>
          </a:p>
        </p:txBody>
      </p:sp>
      <p:sp>
        <p:nvSpPr>
          <p:cNvPr id="32" name="TextBox 31"/>
          <p:cNvSpPr txBox="1"/>
          <p:nvPr/>
        </p:nvSpPr>
        <p:spPr>
          <a:xfrm>
            <a:off x="373673" y="3414907"/>
            <a:ext cx="4653325" cy="523220"/>
          </a:xfrm>
          <a:prstGeom prst="rect">
            <a:avLst/>
          </a:prstGeom>
          <a:noFill/>
        </p:spPr>
        <p:txBody>
          <a:bodyPr wrap="none" rtlCol="0">
            <a:spAutoFit/>
          </a:bodyPr>
          <a:lstStyle/>
          <a:p>
            <a:r>
              <a:rPr lang="en-US" sz="1400" b="1" dirty="0" smtClean="0"/>
              <a:t>MA APCD Private Payer Pre-Gobeille 2015 compared</a:t>
            </a:r>
          </a:p>
          <a:p>
            <a:pPr algn="ctr"/>
            <a:r>
              <a:rPr lang="en-US" sz="1400" b="1" dirty="0" smtClean="0"/>
              <a:t> to Post-Gobeille 2017</a:t>
            </a:r>
            <a:endParaRPr lang="en-US" sz="1400" b="1" dirty="0"/>
          </a:p>
        </p:txBody>
      </p:sp>
      <p:pic>
        <p:nvPicPr>
          <p:cNvPr id="33" name="Picture 2" descr="C:\Users\shobbs\Downloads\29465582_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79" t="16449" r="2673" b="5790"/>
          <a:stretch/>
        </p:blipFill>
        <p:spPr bwMode="auto">
          <a:xfrm>
            <a:off x="6570133" y="81643"/>
            <a:ext cx="2437229" cy="159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761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4294967295"/>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9</a:t>
            </a:fld>
            <a:endParaRPr lang="en-US" dirty="0"/>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497321"/>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3091" y="127989"/>
            <a:ext cx="9016376" cy="369332"/>
          </a:xfrm>
          <a:prstGeom prst="rect">
            <a:avLst/>
          </a:prstGeom>
          <a:noFill/>
        </p:spPr>
        <p:txBody>
          <a:bodyPr wrap="square" rtlCol="0">
            <a:spAutoFit/>
          </a:bodyPr>
          <a:lstStyle/>
          <a:p>
            <a:pPr algn="ctr"/>
            <a:r>
              <a:rPr lang="en-US" b="1" dirty="0" smtClean="0">
                <a:solidFill>
                  <a:srgbClr val="005480"/>
                </a:solidFill>
                <a:latin typeface="Arial"/>
                <a:cs typeface="Arial"/>
              </a:rPr>
              <a:t>Example of High Impact on Pediatric Population</a:t>
            </a:r>
            <a:endParaRPr lang="en-US" b="1" dirty="0">
              <a:solidFill>
                <a:srgbClr val="005480"/>
              </a:solidFill>
              <a:latin typeface="Arial"/>
              <a:cs typeface="Arial"/>
            </a:endParaRPr>
          </a:p>
        </p:txBody>
      </p:sp>
      <p:graphicFrame>
        <p:nvGraphicFramePr>
          <p:cNvPr id="29" name="Table 28"/>
          <p:cNvGraphicFramePr>
            <a:graphicFrameLocks noGrp="1"/>
          </p:cNvGraphicFramePr>
          <p:nvPr>
            <p:extLst>
              <p:ext uri="{D42A27DB-BD31-4B8C-83A1-F6EECF244321}">
                <p14:modId xmlns:p14="http://schemas.microsoft.com/office/powerpoint/2010/main" val="3383013619"/>
              </p:ext>
            </p:extLst>
          </p:nvPr>
        </p:nvGraphicFramePr>
        <p:xfrm>
          <a:off x="263091" y="1090843"/>
          <a:ext cx="8451250" cy="5191209"/>
        </p:xfrm>
        <a:graphic>
          <a:graphicData uri="http://schemas.openxmlformats.org/drawingml/2006/table">
            <a:tbl>
              <a:tblPr>
                <a:tableStyleId>{BC89EF96-8CEA-46FF-86C4-4CE0E7609802}</a:tableStyleId>
              </a:tblPr>
              <a:tblGrid>
                <a:gridCol w="3664817"/>
                <a:gridCol w="952070"/>
                <a:gridCol w="1278121"/>
                <a:gridCol w="1278121"/>
                <a:gridCol w="1278121"/>
              </a:tblGrid>
              <a:tr h="205557">
                <a:tc>
                  <a:txBody>
                    <a:bodyPr/>
                    <a:lstStyle/>
                    <a:p>
                      <a:pPr marL="0" marR="0" fontAlgn="b">
                        <a:lnSpc>
                          <a:spcPct val="107000"/>
                        </a:lnSpc>
                        <a:spcBef>
                          <a:spcPts val="0"/>
                        </a:spcBef>
                        <a:spcAft>
                          <a:spcPts val="0"/>
                        </a:spcAft>
                      </a:pPr>
                      <a:r>
                        <a:rPr lang="en-US" sz="1400" b="1" kern="1200" dirty="0">
                          <a:solidFill>
                            <a:srgbClr val="005480"/>
                          </a:solidFill>
                          <a:latin typeface="Arial"/>
                          <a:ea typeface="+mn-ea"/>
                          <a:cs typeface="Arial"/>
                        </a:rPr>
                        <a:t>OUTPATIENT PRIMARY CARE FY2014</a:t>
                      </a:r>
                    </a:p>
                  </a:txBody>
                  <a:tcPr marL="8006" marR="8006" marT="8006" marB="0" anchor="b"/>
                </a:tc>
                <a:tc gridSpan="2">
                  <a:txBody>
                    <a:bodyPr/>
                    <a:lstStyle/>
                    <a:p>
                      <a:pPr marL="0" marR="0" algn="ctr" fontAlgn="b">
                        <a:lnSpc>
                          <a:spcPct val="107000"/>
                        </a:lnSpc>
                        <a:spcBef>
                          <a:spcPts val="0"/>
                        </a:spcBef>
                        <a:spcAft>
                          <a:spcPts val="0"/>
                        </a:spcAft>
                      </a:pPr>
                      <a:r>
                        <a:rPr lang="en-US" sz="1400" b="1" kern="1200" dirty="0">
                          <a:solidFill>
                            <a:srgbClr val="005480"/>
                          </a:solidFill>
                          <a:latin typeface="Arial"/>
                          <a:ea typeface="+mn-ea"/>
                          <a:cs typeface="Arial"/>
                        </a:rPr>
                        <a:t>Private Insurance</a:t>
                      </a:r>
                    </a:p>
                  </a:txBody>
                  <a:tcPr marL="8006" marR="8006" marT="8006" marB="0" anchor="b"/>
                </a:tc>
                <a:tc hMerge="1">
                  <a:txBody>
                    <a:bodyPr/>
                    <a:lstStyle/>
                    <a:p>
                      <a:endParaRPr lang="en-US"/>
                    </a:p>
                  </a:txBody>
                  <a:tcPr/>
                </a:tc>
                <a:tc gridSpan="2">
                  <a:txBody>
                    <a:bodyPr/>
                    <a:lstStyle/>
                    <a:p>
                      <a:pPr marL="0" marR="0" algn="ctr" fontAlgn="b">
                        <a:lnSpc>
                          <a:spcPct val="107000"/>
                        </a:lnSpc>
                        <a:spcBef>
                          <a:spcPts val="0"/>
                        </a:spcBef>
                        <a:spcAft>
                          <a:spcPts val="0"/>
                        </a:spcAft>
                      </a:pPr>
                      <a:r>
                        <a:rPr lang="en-US" sz="1400" b="1" kern="1200" dirty="0">
                          <a:solidFill>
                            <a:srgbClr val="005480"/>
                          </a:solidFill>
                          <a:latin typeface="Arial"/>
                          <a:ea typeface="+mn-ea"/>
                          <a:cs typeface="Arial"/>
                        </a:rPr>
                        <a:t>Public Insurance</a:t>
                      </a:r>
                    </a:p>
                  </a:txBody>
                  <a:tcPr marL="8006" marR="8006" marT="8006" marB="0" anchor="b"/>
                </a:tc>
                <a:tc hMerge="1">
                  <a:txBody>
                    <a:bodyPr/>
                    <a:lstStyle/>
                    <a:p>
                      <a:endParaRPr lang="en-US"/>
                    </a:p>
                  </a:txBody>
                  <a:tcPr/>
                </a:tc>
              </a:tr>
              <a:tr h="157539">
                <a:tc>
                  <a:txBody>
                    <a:bodyPr/>
                    <a:lstStyle/>
                    <a:p>
                      <a:pPr marL="0" marR="0" fontAlgn="b">
                        <a:lnSpc>
                          <a:spcPct val="107000"/>
                        </a:lnSpc>
                        <a:spcBef>
                          <a:spcPts val="0"/>
                        </a:spcBef>
                        <a:spcAft>
                          <a:spcPts val="0"/>
                        </a:spcAft>
                      </a:pPr>
                      <a:r>
                        <a:rPr lang="en-US" sz="1000" kern="1200">
                          <a:effectLst/>
                        </a:rPr>
                        <a:t>ICD-Code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a:effectLst/>
                        </a:rPr>
                        <a:t># of PCP Visits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a:effectLst/>
                        </a:rPr>
                        <a:t># of Distinct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a:effectLst/>
                        </a:rPr>
                        <a:t># of PCP Visits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dirty="0">
                          <a:effectLst/>
                        </a:rPr>
                        <a:t># of Distinct Patients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r h="351565">
                <a:tc>
                  <a:txBody>
                    <a:bodyPr/>
                    <a:lstStyle/>
                    <a:p>
                      <a:pPr marL="0" marR="0" fontAlgn="b">
                        <a:lnSpc>
                          <a:spcPct val="107000"/>
                        </a:lnSpc>
                        <a:spcBef>
                          <a:spcPts val="0"/>
                        </a:spcBef>
                        <a:spcAft>
                          <a:spcPts val="0"/>
                        </a:spcAft>
                      </a:pPr>
                      <a:r>
                        <a:rPr lang="en-US" sz="1000" kern="1200">
                          <a:effectLst/>
                        </a:rPr>
                        <a:t>All ICD-9-CM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265,393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solidFill>
                            <a:srgbClr val="FF0000"/>
                          </a:solidFill>
                          <a:effectLst/>
                        </a:rPr>
                        <a:t>                       150,598 </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345,898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151,933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r h="351565">
                <a:tc>
                  <a:txBody>
                    <a:bodyPr/>
                    <a:lstStyle/>
                    <a:p>
                      <a:pPr marL="0" marR="0" fontAlgn="b">
                        <a:lnSpc>
                          <a:spcPct val="107000"/>
                        </a:lnSpc>
                        <a:spcBef>
                          <a:spcPts val="0"/>
                        </a:spcBef>
                        <a:spcAft>
                          <a:spcPts val="0"/>
                        </a:spcAft>
                      </a:pPr>
                      <a:r>
                        <a:rPr lang="en-US" sz="1000" kern="1200">
                          <a:effectLst/>
                        </a:rPr>
                        <a:t>493.0X, 493.1X, 493.2X, 493.8X, 493.9X Principal DX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9,674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solidFill>
                            <a:srgbClr val="FF0000"/>
                          </a:solidFill>
                          <a:effectLst/>
                        </a:rPr>
                        <a:t>                           7,067 </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19,303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12,165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r h="351565">
                <a:tc>
                  <a:txBody>
                    <a:bodyPr/>
                    <a:lstStyle/>
                    <a:p>
                      <a:pPr marL="0" marR="0" fontAlgn="b">
                        <a:lnSpc>
                          <a:spcPct val="107000"/>
                        </a:lnSpc>
                        <a:spcBef>
                          <a:spcPts val="0"/>
                        </a:spcBef>
                        <a:spcAft>
                          <a:spcPts val="0"/>
                        </a:spcAft>
                      </a:pPr>
                      <a:r>
                        <a:rPr lang="en-US" sz="1000" kern="1200">
                          <a:effectLst/>
                        </a:rPr>
                        <a:t>493.0X, 493.1X, 493.2X, 493.8X, 493.9X Associated DX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6,990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solidFill>
                            <a:srgbClr val="FF0000"/>
                          </a:solidFill>
                          <a:effectLst/>
                        </a:rPr>
                        <a:t>                           5,723 </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13,993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10,494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r h="177864">
                <a:tc>
                  <a:txBody>
                    <a:bodyPr/>
                    <a:lstStyle/>
                    <a:p>
                      <a:pPr marL="0" marR="0" algn="r" fontAlgn="b">
                        <a:lnSpc>
                          <a:spcPct val="107000"/>
                        </a:lnSpc>
                        <a:spcBef>
                          <a:spcPts val="0"/>
                        </a:spcBef>
                        <a:spcAft>
                          <a:spcPts val="0"/>
                        </a:spcAft>
                      </a:pPr>
                      <a:r>
                        <a:rPr lang="en-US" sz="900" kern="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8006" marR="8006" marT="8006"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8006" marR="8006" marT="8006"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8006" marR="8006" marT="8006"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8006" marR="8006" marT="8006" marB="0" anchor="b"/>
                </a:tc>
              </a:tr>
              <a:tr h="205557">
                <a:tc>
                  <a:txBody>
                    <a:bodyPr/>
                    <a:lstStyle/>
                    <a:p>
                      <a:pPr marL="0" marR="0" algn="ctr" defTabSz="457200" rtl="0" eaLnBrk="1" fontAlgn="b" latinLnBrk="0" hangingPunct="1">
                        <a:lnSpc>
                          <a:spcPct val="107000"/>
                        </a:lnSpc>
                        <a:spcBef>
                          <a:spcPts val="0"/>
                        </a:spcBef>
                        <a:spcAft>
                          <a:spcPts val="0"/>
                        </a:spcAft>
                      </a:pPr>
                      <a:r>
                        <a:rPr lang="en-US" sz="1400" b="1" kern="1200">
                          <a:solidFill>
                            <a:srgbClr val="005480"/>
                          </a:solidFill>
                          <a:latin typeface="Arial"/>
                          <a:ea typeface="+mn-ea"/>
                          <a:cs typeface="Arial"/>
                        </a:rPr>
                        <a:t>OUTPATIENT PRIMARY CARE FY2015</a:t>
                      </a:r>
                    </a:p>
                  </a:txBody>
                  <a:tcPr marL="8006" marR="8006" marT="8006" marB="0" anchor="b"/>
                </a:tc>
                <a:tc gridSpan="2">
                  <a:txBody>
                    <a:bodyPr/>
                    <a:lstStyle/>
                    <a:p>
                      <a:pPr marL="0" marR="0" algn="ctr" defTabSz="457200" rtl="0" eaLnBrk="1" fontAlgn="b" latinLnBrk="0" hangingPunct="1">
                        <a:lnSpc>
                          <a:spcPct val="107000"/>
                        </a:lnSpc>
                        <a:spcBef>
                          <a:spcPts val="0"/>
                        </a:spcBef>
                        <a:spcAft>
                          <a:spcPts val="0"/>
                        </a:spcAft>
                      </a:pPr>
                      <a:r>
                        <a:rPr lang="en-US" sz="1400" b="1" kern="1200">
                          <a:solidFill>
                            <a:srgbClr val="005480"/>
                          </a:solidFill>
                          <a:latin typeface="Arial"/>
                          <a:ea typeface="+mn-ea"/>
                          <a:cs typeface="Arial"/>
                        </a:rPr>
                        <a:t>Private Insurance</a:t>
                      </a:r>
                    </a:p>
                  </a:txBody>
                  <a:tcPr marL="8006" marR="8006" marT="8006" marB="0" anchor="b"/>
                </a:tc>
                <a:tc hMerge="1">
                  <a:txBody>
                    <a:bodyPr/>
                    <a:lstStyle/>
                    <a:p>
                      <a:endParaRPr lang="en-US"/>
                    </a:p>
                  </a:txBody>
                  <a:tcPr/>
                </a:tc>
                <a:tc gridSpan="2">
                  <a:txBody>
                    <a:bodyPr/>
                    <a:lstStyle/>
                    <a:p>
                      <a:pPr marL="0" marR="0" algn="ctr" defTabSz="457200" rtl="0" eaLnBrk="1" fontAlgn="b" latinLnBrk="0" hangingPunct="1">
                        <a:lnSpc>
                          <a:spcPct val="107000"/>
                        </a:lnSpc>
                        <a:spcBef>
                          <a:spcPts val="0"/>
                        </a:spcBef>
                        <a:spcAft>
                          <a:spcPts val="0"/>
                        </a:spcAft>
                      </a:pPr>
                      <a:r>
                        <a:rPr lang="en-US" sz="1400" b="1" kern="1200" dirty="0">
                          <a:solidFill>
                            <a:srgbClr val="005480"/>
                          </a:solidFill>
                          <a:latin typeface="Arial"/>
                          <a:ea typeface="+mn-ea"/>
                          <a:cs typeface="Arial"/>
                        </a:rPr>
                        <a:t>Public Insurance</a:t>
                      </a:r>
                    </a:p>
                  </a:txBody>
                  <a:tcPr marL="8006" marR="8006" marT="8006" marB="0" anchor="b"/>
                </a:tc>
                <a:tc hMerge="1">
                  <a:txBody>
                    <a:bodyPr/>
                    <a:lstStyle/>
                    <a:p>
                      <a:endParaRPr lang="en-US"/>
                    </a:p>
                  </a:txBody>
                  <a:tcPr/>
                </a:tc>
              </a:tr>
              <a:tr h="157539">
                <a:tc>
                  <a:txBody>
                    <a:bodyPr/>
                    <a:lstStyle/>
                    <a:p>
                      <a:pPr marL="0" marR="0" fontAlgn="b">
                        <a:lnSpc>
                          <a:spcPct val="107000"/>
                        </a:lnSpc>
                        <a:spcBef>
                          <a:spcPts val="0"/>
                        </a:spcBef>
                        <a:spcAft>
                          <a:spcPts val="0"/>
                        </a:spcAft>
                      </a:pPr>
                      <a:r>
                        <a:rPr lang="en-US" sz="1000" kern="1200">
                          <a:effectLst/>
                        </a:rPr>
                        <a:t>ICD-Code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a:effectLst/>
                        </a:rPr>
                        <a:t># of PCP Visits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a:effectLst/>
                        </a:rPr>
                        <a:t># of Distinct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a:effectLst/>
                        </a:rPr>
                        <a:t># of PCP Visits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a:effectLst/>
                        </a:rPr>
                        <a:t># of Distinct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r h="351565">
                <a:tc>
                  <a:txBody>
                    <a:bodyPr/>
                    <a:lstStyle/>
                    <a:p>
                      <a:pPr marL="0" marR="0" fontAlgn="b">
                        <a:lnSpc>
                          <a:spcPct val="107000"/>
                        </a:lnSpc>
                        <a:spcBef>
                          <a:spcPts val="0"/>
                        </a:spcBef>
                        <a:spcAft>
                          <a:spcPts val="0"/>
                        </a:spcAft>
                      </a:pPr>
                      <a:r>
                        <a:rPr lang="en-US" sz="1000" kern="1200">
                          <a:effectLst/>
                        </a:rPr>
                        <a:t>All ICD-9-CM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338,518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solidFill>
                            <a:srgbClr val="FF0000"/>
                          </a:solidFill>
                          <a:effectLst/>
                        </a:rPr>
                        <a:t>                       185,176 </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407,794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180,660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r h="276954">
                <a:tc>
                  <a:txBody>
                    <a:bodyPr/>
                    <a:lstStyle/>
                    <a:p>
                      <a:pPr marL="0" marR="0" fontAlgn="b">
                        <a:lnSpc>
                          <a:spcPct val="107000"/>
                        </a:lnSpc>
                        <a:spcBef>
                          <a:spcPts val="0"/>
                        </a:spcBef>
                        <a:spcAft>
                          <a:spcPts val="0"/>
                        </a:spcAft>
                      </a:pPr>
                      <a:r>
                        <a:rPr lang="en-US" sz="1000" kern="1200" dirty="0">
                          <a:effectLst/>
                        </a:rPr>
                        <a:t>493.0X, 493.1X, 493.2X, 493.8X, 493.9X Principal DX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10,090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solidFill>
                            <a:srgbClr val="FF0000"/>
                          </a:solidFill>
                          <a:effectLst/>
                        </a:rPr>
                        <a:t>                           7,467 </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19,994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13,055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r h="351565">
                <a:tc>
                  <a:txBody>
                    <a:bodyPr/>
                    <a:lstStyle/>
                    <a:p>
                      <a:pPr marL="0" marR="0" fontAlgn="b">
                        <a:lnSpc>
                          <a:spcPct val="107000"/>
                        </a:lnSpc>
                        <a:spcBef>
                          <a:spcPts val="0"/>
                        </a:spcBef>
                        <a:spcAft>
                          <a:spcPts val="0"/>
                        </a:spcAft>
                      </a:pPr>
                      <a:r>
                        <a:rPr lang="en-US" sz="1000" kern="1200">
                          <a:effectLst/>
                        </a:rPr>
                        <a:t>493.0X, 493.1X, 493.2X, 493.8X, 493.9X Associated DX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7,773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solidFill>
                            <a:srgbClr val="FF0000"/>
                          </a:solidFill>
                          <a:effectLst/>
                        </a:rPr>
                        <a:t>                           6,310 </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17,724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13,118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r h="177864">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8006" marR="8006" marT="8006"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8006" marR="8006" marT="8006"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8006" marR="8006" marT="8006"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8006" marR="8006" marT="8006" marB="0" anchor="b"/>
                </a:tc>
                <a:tc>
                  <a:txBody>
                    <a:bodyPr/>
                    <a:lstStyle/>
                    <a:p>
                      <a:pPr>
                        <a:lnSpc>
                          <a:spcPct val="107000"/>
                        </a:lnSpc>
                      </a:pPr>
                      <a:endParaRPr lang="en-US" sz="1100">
                        <a:effectLst/>
                        <a:latin typeface="Calibri" panose="020F0502020204030204" pitchFamily="34" charset="0"/>
                        <a:cs typeface="Times New Roman" panose="02020603050405020304" pitchFamily="18" charset="0"/>
                      </a:endParaRPr>
                    </a:p>
                  </a:txBody>
                  <a:tcPr marL="8006" marR="8006" marT="8006" marB="0" anchor="b"/>
                </a:tc>
              </a:tr>
              <a:tr h="205557">
                <a:tc>
                  <a:txBody>
                    <a:bodyPr/>
                    <a:lstStyle/>
                    <a:p>
                      <a:pPr marL="0" marR="0" algn="ctr" defTabSz="457200" rtl="0" eaLnBrk="1" fontAlgn="b" latinLnBrk="0" hangingPunct="1">
                        <a:lnSpc>
                          <a:spcPct val="107000"/>
                        </a:lnSpc>
                        <a:spcBef>
                          <a:spcPts val="0"/>
                        </a:spcBef>
                        <a:spcAft>
                          <a:spcPts val="0"/>
                        </a:spcAft>
                      </a:pPr>
                      <a:r>
                        <a:rPr lang="en-US" sz="1400" b="1" kern="1200">
                          <a:solidFill>
                            <a:srgbClr val="005480"/>
                          </a:solidFill>
                          <a:latin typeface="Arial"/>
                          <a:ea typeface="+mn-ea"/>
                          <a:cs typeface="Arial"/>
                        </a:rPr>
                        <a:t>OUTPATIENT PRIMARY CARE FY2016</a:t>
                      </a:r>
                    </a:p>
                  </a:txBody>
                  <a:tcPr marL="8006" marR="8006" marT="8006" marB="0" anchor="b"/>
                </a:tc>
                <a:tc gridSpan="2">
                  <a:txBody>
                    <a:bodyPr/>
                    <a:lstStyle/>
                    <a:p>
                      <a:pPr marL="0" marR="0" algn="ctr" defTabSz="457200" rtl="0" eaLnBrk="1" fontAlgn="b" latinLnBrk="0" hangingPunct="1">
                        <a:lnSpc>
                          <a:spcPct val="107000"/>
                        </a:lnSpc>
                        <a:spcBef>
                          <a:spcPts val="0"/>
                        </a:spcBef>
                        <a:spcAft>
                          <a:spcPts val="0"/>
                        </a:spcAft>
                      </a:pPr>
                      <a:r>
                        <a:rPr lang="en-US" sz="1400" b="1" kern="1200">
                          <a:solidFill>
                            <a:srgbClr val="005480"/>
                          </a:solidFill>
                          <a:latin typeface="Arial"/>
                          <a:ea typeface="+mn-ea"/>
                          <a:cs typeface="Arial"/>
                        </a:rPr>
                        <a:t>Private Insurance</a:t>
                      </a:r>
                    </a:p>
                  </a:txBody>
                  <a:tcPr marL="8006" marR="8006" marT="8006" marB="0" anchor="b"/>
                </a:tc>
                <a:tc hMerge="1">
                  <a:txBody>
                    <a:bodyPr/>
                    <a:lstStyle/>
                    <a:p>
                      <a:endParaRPr lang="en-US"/>
                    </a:p>
                  </a:txBody>
                  <a:tcPr/>
                </a:tc>
                <a:tc gridSpan="2">
                  <a:txBody>
                    <a:bodyPr/>
                    <a:lstStyle/>
                    <a:p>
                      <a:pPr marL="0" marR="0" algn="ctr" defTabSz="457200" rtl="0" eaLnBrk="1" fontAlgn="b" latinLnBrk="0" hangingPunct="1">
                        <a:lnSpc>
                          <a:spcPct val="107000"/>
                        </a:lnSpc>
                        <a:spcBef>
                          <a:spcPts val="0"/>
                        </a:spcBef>
                        <a:spcAft>
                          <a:spcPts val="0"/>
                        </a:spcAft>
                      </a:pPr>
                      <a:r>
                        <a:rPr lang="en-US" sz="1400" b="1" kern="1200" dirty="0">
                          <a:solidFill>
                            <a:srgbClr val="005480"/>
                          </a:solidFill>
                          <a:latin typeface="Arial"/>
                          <a:ea typeface="+mn-ea"/>
                          <a:cs typeface="Arial"/>
                        </a:rPr>
                        <a:t>Public Insurance</a:t>
                      </a:r>
                    </a:p>
                  </a:txBody>
                  <a:tcPr marL="8006" marR="8006" marT="8006" marB="0" anchor="b"/>
                </a:tc>
                <a:tc hMerge="1">
                  <a:txBody>
                    <a:bodyPr/>
                    <a:lstStyle/>
                    <a:p>
                      <a:endParaRPr lang="en-US"/>
                    </a:p>
                  </a:txBody>
                  <a:tcPr/>
                </a:tc>
              </a:tr>
              <a:tr h="157539">
                <a:tc>
                  <a:txBody>
                    <a:bodyPr/>
                    <a:lstStyle/>
                    <a:p>
                      <a:pPr marL="0" marR="0" fontAlgn="b">
                        <a:lnSpc>
                          <a:spcPct val="107000"/>
                        </a:lnSpc>
                        <a:spcBef>
                          <a:spcPts val="0"/>
                        </a:spcBef>
                        <a:spcAft>
                          <a:spcPts val="0"/>
                        </a:spcAft>
                      </a:pPr>
                      <a:r>
                        <a:rPr lang="en-US" sz="1000" kern="1200">
                          <a:effectLst/>
                        </a:rPr>
                        <a:t>ICD-Code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a:effectLst/>
                        </a:rPr>
                        <a:t># of PCP Visits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a:effectLst/>
                        </a:rPr>
                        <a:t># of Distinct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a:effectLst/>
                        </a:rPr>
                        <a:t># of PCP Visits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000" kern="1200">
                          <a:effectLst/>
                        </a:rPr>
                        <a:t># of Distinct Patients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r h="351565">
                <a:tc>
                  <a:txBody>
                    <a:bodyPr/>
                    <a:lstStyle/>
                    <a:p>
                      <a:pPr marL="0" marR="0" fontAlgn="b">
                        <a:lnSpc>
                          <a:spcPct val="107000"/>
                        </a:lnSpc>
                        <a:spcBef>
                          <a:spcPts val="0"/>
                        </a:spcBef>
                        <a:spcAft>
                          <a:spcPts val="0"/>
                        </a:spcAft>
                      </a:pPr>
                      <a:r>
                        <a:rPr lang="en-US" sz="1000" kern="1200">
                          <a:effectLst/>
                        </a:rPr>
                        <a:t>All ICD-10-CM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143,316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solidFill>
                            <a:srgbClr val="FF0000"/>
                          </a:solidFill>
                          <a:effectLst/>
                        </a:rPr>
                        <a:t>                         79,697 </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434,394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186,554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r h="351565">
                <a:tc>
                  <a:txBody>
                    <a:bodyPr/>
                    <a:lstStyle/>
                    <a:p>
                      <a:pPr marL="0" marR="0" fontAlgn="b">
                        <a:lnSpc>
                          <a:spcPct val="107000"/>
                        </a:lnSpc>
                        <a:spcBef>
                          <a:spcPts val="0"/>
                        </a:spcBef>
                        <a:spcAft>
                          <a:spcPts val="0"/>
                        </a:spcAft>
                      </a:pPr>
                      <a:r>
                        <a:rPr lang="en-US" sz="1000" kern="1200">
                          <a:effectLst/>
                        </a:rPr>
                        <a:t>J45, J45.2X, J45.3X, J45.4X, J45.5X, J45.90X, J45.99X Principal DX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4,236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solidFill>
                            <a:srgbClr val="FF0000"/>
                          </a:solidFill>
                          <a:effectLst/>
                        </a:rPr>
                        <a:t>                           3,081 </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20,289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13,098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r h="351565">
                <a:tc>
                  <a:txBody>
                    <a:bodyPr/>
                    <a:lstStyle/>
                    <a:p>
                      <a:pPr marL="0" marR="0" fontAlgn="b">
                        <a:lnSpc>
                          <a:spcPct val="107000"/>
                        </a:lnSpc>
                        <a:spcBef>
                          <a:spcPts val="0"/>
                        </a:spcBef>
                        <a:spcAft>
                          <a:spcPts val="0"/>
                        </a:spcAft>
                      </a:pPr>
                      <a:r>
                        <a:rPr lang="en-US" sz="1000" kern="1200">
                          <a:effectLst/>
                        </a:rPr>
                        <a:t>J45, J45.2X, J45.3X, J45.4X, J45.5X, J45.90X, J45.99X Associated DX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a:effectLst/>
                        </a:rPr>
                        <a:t>                 3,812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solidFill>
                            <a:srgbClr val="FF0000"/>
                          </a:solidFill>
                          <a:effectLst/>
                        </a:rPr>
                        <a:t>                           3,140 </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19,112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c>
                  <a:txBody>
                    <a:bodyPr/>
                    <a:lstStyle/>
                    <a:p>
                      <a:pPr marL="0" marR="0" algn="ctr" fontAlgn="b">
                        <a:lnSpc>
                          <a:spcPct val="107000"/>
                        </a:lnSpc>
                        <a:spcBef>
                          <a:spcPts val="0"/>
                        </a:spcBef>
                        <a:spcAft>
                          <a:spcPts val="0"/>
                        </a:spcAft>
                      </a:pPr>
                      <a:r>
                        <a:rPr lang="en-US" sz="1200" kern="1200" dirty="0">
                          <a:effectLst/>
                        </a:rPr>
                        <a:t>                         13,984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8006" marR="8006" marT="8006" marB="0" anchor="b"/>
                </a:tc>
              </a:tr>
            </a:tbl>
          </a:graphicData>
        </a:graphic>
      </p:graphicFrame>
      <p:sp>
        <p:nvSpPr>
          <p:cNvPr id="31" name="Rectangle 30"/>
          <p:cNvSpPr/>
          <p:nvPr/>
        </p:nvSpPr>
        <p:spPr>
          <a:xfrm>
            <a:off x="263090" y="613789"/>
            <a:ext cx="8714342" cy="477054"/>
          </a:xfrm>
          <a:prstGeom prst="rect">
            <a:avLst/>
          </a:prstGeom>
        </p:spPr>
        <p:txBody>
          <a:bodyPr wrap="square">
            <a:spAutoFit/>
          </a:bodyPr>
          <a:lstStyle/>
          <a:p>
            <a:pPr algn="ctr"/>
            <a:r>
              <a:rPr lang="en-US" sz="1400" b="1" dirty="0" smtClean="0">
                <a:solidFill>
                  <a:srgbClr val="005480"/>
                </a:solidFill>
                <a:latin typeface="Arial"/>
                <a:cs typeface="Arial"/>
              </a:rPr>
              <a:t>FY2014 to 2016 MA APCD Asthma Outpatient </a:t>
            </a:r>
            <a:r>
              <a:rPr lang="en-US" sz="1400" b="1" dirty="0">
                <a:solidFill>
                  <a:srgbClr val="005480"/>
                </a:solidFill>
                <a:latin typeface="Arial"/>
                <a:cs typeface="Arial"/>
              </a:rPr>
              <a:t>Pediatric Primary Care Report (Ages 2  to 17 years old)</a:t>
            </a:r>
            <a:r>
              <a:rPr lang="en-US" sz="1100" dirty="0">
                <a:solidFill>
                  <a:srgbClr val="005480"/>
                </a:solidFill>
                <a:latin typeface="Arial"/>
                <a:cs typeface="Arial"/>
              </a:rPr>
              <a:t> </a:t>
            </a:r>
            <a:r>
              <a:rPr lang="en-US" sz="1100" dirty="0" smtClean="0">
                <a:solidFill>
                  <a:srgbClr val="005480"/>
                </a:solidFill>
                <a:latin typeface="Arial"/>
                <a:cs typeface="Arial"/>
              </a:rPr>
              <a:t>(Note: Fiscal Year used to align with ICD-10-CM implementation)</a:t>
            </a:r>
            <a:endParaRPr lang="en-US" sz="1100" dirty="0">
              <a:solidFill>
                <a:srgbClr val="005480"/>
              </a:solidFill>
              <a:latin typeface="Arial"/>
              <a:cs typeface="Arial"/>
            </a:endParaRPr>
          </a:p>
        </p:txBody>
      </p:sp>
    </p:spTree>
    <p:extLst>
      <p:ext uri="{BB962C8B-B14F-4D97-AF65-F5344CB8AC3E}">
        <p14:creationId xmlns:p14="http://schemas.microsoft.com/office/powerpoint/2010/main" val="4798324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6535</TotalTime>
  <Words>2181</Words>
  <Application>Microsoft Macintosh PowerPoint</Application>
  <PresentationFormat>On-screen Show (4:3)</PresentationFormat>
  <Paragraphs>276</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How to Identify the Self-Insured in the MA APCD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Rick Vogel</cp:lastModifiedBy>
  <cp:revision>190</cp:revision>
  <cp:lastPrinted>2018-02-01T17:45:01Z</cp:lastPrinted>
  <dcterms:created xsi:type="dcterms:W3CDTF">2018-01-09T20:21:29Z</dcterms:created>
  <dcterms:modified xsi:type="dcterms:W3CDTF">2020-12-18T15:52:46Z</dcterms:modified>
</cp:coreProperties>
</file>