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6" r:id="rId2"/>
    <p:sldMasterId id="2147483697" r:id="rId3"/>
  </p:sldMasterIdLst>
  <p:notesMasterIdLst>
    <p:notesMasterId r:id="rId5"/>
  </p:notesMasterIdLst>
  <p:handoutMasterIdLst>
    <p:handoutMasterId r:id="rId6"/>
  </p:handoutMasterIdLst>
  <p:sldIdLst>
    <p:sldId id="679" r:id="rId4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91" autoAdjust="0"/>
    <p:restoredTop sz="80686" autoAdjust="0"/>
  </p:normalViewPr>
  <p:slideViewPr>
    <p:cSldViewPr snapToGrid="0" snapToObjects="1" showGuides="1">
      <p:cViewPr varScale="1">
        <p:scale>
          <a:sx n="87" d="100"/>
          <a:sy n="87" d="100"/>
        </p:scale>
        <p:origin x="2034" y="96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30" y="115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2/21/2022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6" rIns="93170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6" rIns="93170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1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61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04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86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95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472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0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65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6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73" y="166053"/>
            <a:ext cx="9159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0185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0" kern="1200">
          <a:solidFill>
            <a:schemeClr val="tx1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9355BC3F-332C-4EA5-A8F8-927BA6846D3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2/21/2022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C38E194F-F835-4AAA-B069-527C622E8F1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21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" y="0"/>
            <a:ext cx="6781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u="sng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Question</a:t>
            </a:r>
            <a:r>
              <a:rPr lang="en-US" sz="1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: </a:t>
            </a:r>
            <a:r>
              <a:rPr lang="en-US" sz="1400" b="1" i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 am in the process of applying for NIH grant to use the Case Mix data to conduct pediatric injury surveillance. ICD-10-CM expanded the number of cause diagnosis codes related to injury wounds from bites and I want to be able to provide information in my grant narrative  on whether hospitals are using the full range of bite related codes.</a:t>
            </a:r>
          </a:p>
        </p:txBody>
      </p:sp>
      <p:pic>
        <p:nvPicPr>
          <p:cNvPr id="1026" name="Picture 2" descr="Image result for cat bi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2400"/>
            <a:ext cx="1981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uppies who b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752600"/>
            <a:ext cx="1981200" cy="131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mosquito b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352800"/>
            <a:ext cx="1981200" cy="132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76200" y="914400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Answer</a:t>
            </a:r>
            <a:r>
              <a:rPr lang="en-US" sz="1200" b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:  </a:t>
            </a:r>
            <a:r>
              <a:rPr lang="en-US" sz="1200" i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Yes, the hospitals appear to be using the full range of  the ICD-10-CM bite codes. We looked at the outpatient emergency department data (ED) for FY2016 to determine the extent to which bite codes were being used and </a:t>
            </a:r>
            <a:r>
              <a:rPr lang="en-US" sz="1200" b="1" i="1" u="sng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for one year alone,  444 different ICD-10-CM bite codes were for used </a:t>
            </a:r>
            <a:r>
              <a:rPr lang="en-US" sz="1200" i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for over 30,000 bite related ED visits.  The codes include bite related  </a:t>
            </a:r>
            <a:r>
              <a:rPr lang="en-US" sz="1200" b="1" i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W-Codes (See Table 1 below) </a:t>
            </a:r>
            <a:r>
              <a:rPr lang="en-US" sz="1200" i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and extensive use of</a:t>
            </a:r>
            <a:r>
              <a:rPr lang="en-US" sz="1200" b="1" i="1" dirty="0">
                <a:solidFill>
                  <a:schemeClr val="tx2"/>
                </a:solidFill>
                <a:latin typeface="Calibri"/>
                <a:ea typeface="+mn-ea"/>
                <a:cs typeface="+mn-cs"/>
              </a:rPr>
              <a:t> S-Codes.</a:t>
            </a:r>
            <a:endParaRPr lang="en-US" sz="1200" dirty="0">
              <a:solidFill>
                <a:schemeClr val="tx2"/>
              </a:solidFill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430618"/>
              </p:ext>
            </p:extLst>
          </p:nvPr>
        </p:nvGraphicFramePr>
        <p:xfrm>
          <a:off x="304800" y="1981200"/>
          <a:ext cx="6456556" cy="4674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2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ICD-10-CM Code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Full Description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Rank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W57XXXA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or stung by nonvenomous insect and other nonvenomous arthropods,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W540XXA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dog,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W5501XA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cat,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W540XXD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dog,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W5501XD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cat,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W5581XA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mammals,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W5321XA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squirrel,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W5381XA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rodent,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W57XXXD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or stung by nonvenomous insect and other nonvenomous arthropods,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W5311XA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rat,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10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W5301XA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mouse,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11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W5551XA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raccoon,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12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W5511XA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horse,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13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W5541XA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pig,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14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W6101XA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parrot,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W5651XA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fish,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W6191XA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birds,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17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W503XXD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Accidental bite by another person,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W5541XD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pig,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W5581XD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mammals,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20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W5531XA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hoof stock,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21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W5911XA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nonvenomous snake,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22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W540XXS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dog, sequela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23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W5501XS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cat, sequela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24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W5551XD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raccoon, subsequent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W5681XA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other nonvenomous marine animals,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W5901XA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Bitten by nonvenomous lizards, initial encounter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27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W5301XD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Bitten by mouse, subsequent encounter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60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W6151XA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Bitten by goose,</a:t>
                      </a:r>
                      <a:r>
                        <a:rPr lang="en-US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initial encounter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518" marR="5551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</a:p>
                  </a:txBody>
                  <a:tcPr marL="55518" marR="55518" marT="0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752600"/>
            <a:ext cx="58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Table 1. FY2016 Outpatient ED Visit Top ICD-10-CM W-Codes related to Bites</a:t>
            </a:r>
          </a:p>
        </p:txBody>
      </p:sp>
      <p:pic>
        <p:nvPicPr>
          <p:cNvPr id="1032" name="Picture 8" descr="Image result for baby raccoon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68" r="11632"/>
          <a:stretch/>
        </p:blipFill>
        <p:spPr bwMode="auto">
          <a:xfrm>
            <a:off x="7010400" y="4876800"/>
            <a:ext cx="1981200" cy="169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36834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22997</TotalTime>
  <Words>423</Words>
  <Application>Microsoft Office PowerPoint</Application>
  <PresentationFormat>On-screen Show (4:3)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</vt:lpstr>
      <vt:lpstr>Wingdings</vt:lpstr>
      <vt:lpstr>content option A</vt:lpstr>
      <vt:lpstr>1_content option 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Sylvia Hobbs</cp:lastModifiedBy>
  <cp:revision>478</cp:revision>
  <cp:lastPrinted>2018-08-28T18:28:09Z</cp:lastPrinted>
  <dcterms:created xsi:type="dcterms:W3CDTF">2014-04-22T00:14:56Z</dcterms:created>
  <dcterms:modified xsi:type="dcterms:W3CDTF">2022-02-21T17:40:33Z</dcterms:modified>
</cp:coreProperties>
</file>