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
  </p:notesMasterIdLst>
  <p:handoutMasterIdLst>
    <p:handoutMasterId r:id="rId5"/>
  </p:handoutMasterIdLst>
  <p:sldIdLst>
    <p:sldId id="367" r:id="rId2"/>
    <p:sldId id="368"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6" autoAdjust="0"/>
    <p:restoredTop sz="81811" autoAdjust="0"/>
  </p:normalViewPr>
  <p:slideViewPr>
    <p:cSldViewPr snapToGrid="0" snapToObjects="1" showGuides="1">
      <p:cViewPr varScale="1">
        <p:scale>
          <a:sx n="71" d="100"/>
          <a:sy n="71" d="100"/>
        </p:scale>
        <p:origin x="19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2/15/2022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2/15/2022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58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68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0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7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10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42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55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78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2/15/2022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7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2/15/2022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71933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x12.org/codes/provider-taxonomy-cod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E920ED-EC99-4BED-85FF-0D7C4EC0996C}"/>
              </a:ext>
            </a:extLst>
          </p:cNvPr>
          <p:cNvSpPr/>
          <p:nvPr/>
        </p:nvSpPr>
        <p:spPr>
          <a:xfrm>
            <a:off x="127591" y="168351"/>
            <a:ext cx="7527851" cy="1323439"/>
          </a:xfrm>
          <a:prstGeom prst="rect">
            <a:avLst/>
          </a:prstGeom>
        </p:spPr>
        <p:txBody>
          <a:bodyPr wrap="square">
            <a:spAutoFit/>
          </a:bodyPr>
          <a:lstStyle/>
          <a:p>
            <a:pPr defTabSz="914400">
              <a:spcBef>
                <a:spcPct val="0"/>
              </a:spcBef>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What fields in the MA APCD would I use to identify care provided in outpatient ambulatory surgery centers? Should I expect to see only ambulatory surgery centers in Massachusetts or also surrounding states? If I wanted to ensure that I had the location of all Massachusetts ambulatory surgery centers, would I need to include years prior 2016 drop in self-insured claims due to </a:t>
            </a:r>
            <a:r>
              <a:rPr lang="en-US" sz="1600" b="1" i="1" dirty="0">
                <a:solidFill>
                  <a:srgbClr val="4472C4"/>
                </a:solidFill>
                <a:latin typeface="Calibri Light" panose="020F0302020204030204"/>
              </a:rPr>
              <a:t>Gobeille v Liberty Mutual Insurance Company</a:t>
            </a:r>
            <a:r>
              <a:rPr lang="en-US" sz="1600" b="1" dirty="0">
                <a:solidFill>
                  <a:srgbClr val="4472C4"/>
                </a:solidFill>
                <a:latin typeface="Calibri Light" panose="020F0302020204030204"/>
              </a:rPr>
              <a:t>? </a:t>
            </a:r>
          </a:p>
        </p:txBody>
      </p:sp>
      <p:sp>
        <p:nvSpPr>
          <p:cNvPr id="5" name="TextBox 4">
            <a:extLst>
              <a:ext uri="{FF2B5EF4-FFF2-40B4-BE49-F238E27FC236}">
                <a16:creationId xmlns:a16="http://schemas.microsoft.com/office/drawing/2014/main" id="{15635660-47EC-437E-9DC8-DB05D54602F1}"/>
              </a:ext>
            </a:extLst>
          </p:cNvPr>
          <p:cNvSpPr txBox="1"/>
          <p:nvPr/>
        </p:nvSpPr>
        <p:spPr>
          <a:xfrm>
            <a:off x="7655442" y="190501"/>
            <a:ext cx="1283585" cy="8771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700" b="1" dirty="0">
                <a:solidFill>
                  <a:prstClr val="white"/>
                </a:solidFill>
              </a:rPr>
              <a:t>Ambulatory</a:t>
            </a:r>
          </a:p>
          <a:p>
            <a:pPr algn="ctr"/>
            <a:r>
              <a:rPr lang="en-US" sz="1700" b="1" dirty="0">
                <a:solidFill>
                  <a:prstClr val="white"/>
                </a:solidFill>
              </a:rPr>
              <a:t>Surgery</a:t>
            </a:r>
          </a:p>
          <a:p>
            <a:pPr algn="ctr"/>
            <a:r>
              <a:rPr lang="en-US" sz="1700" b="1" dirty="0">
                <a:solidFill>
                  <a:prstClr val="white"/>
                </a:solidFill>
              </a:rPr>
              <a:t>Centers</a:t>
            </a:r>
          </a:p>
        </p:txBody>
      </p:sp>
      <p:sp>
        <p:nvSpPr>
          <p:cNvPr id="6" name="Rectangle 5">
            <a:extLst>
              <a:ext uri="{FF2B5EF4-FFF2-40B4-BE49-F238E27FC236}">
                <a16:creationId xmlns:a16="http://schemas.microsoft.com/office/drawing/2014/main" id="{12FE3A1A-B822-41EF-985F-ABA0626FB622}"/>
              </a:ext>
            </a:extLst>
          </p:cNvPr>
          <p:cNvSpPr/>
          <p:nvPr/>
        </p:nvSpPr>
        <p:spPr>
          <a:xfrm>
            <a:off x="127591" y="1443841"/>
            <a:ext cx="8811436" cy="3754874"/>
          </a:xfrm>
          <a:prstGeom prst="rect">
            <a:avLst/>
          </a:prstGeom>
        </p:spPr>
        <p:txBody>
          <a:bodyPr wrap="square">
            <a:spAutoFit/>
          </a:bodyPr>
          <a:lstStyle/>
          <a:p>
            <a:pPr defTabSz="914400"/>
            <a:r>
              <a:rPr lang="en-US" sz="1400" b="1" i="1" u="sng" dirty="0">
                <a:solidFill>
                  <a:prstClr val="black"/>
                </a:solidFill>
              </a:rPr>
              <a:t>Answer</a:t>
            </a:r>
            <a:r>
              <a:rPr lang="en-US" sz="1400" b="1" i="1" dirty="0">
                <a:solidFill>
                  <a:prstClr val="black"/>
                </a:solidFill>
              </a:rPr>
              <a:t>:  </a:t>
            </a:r>
            <a:r>
              <a:rPr lang="en-US" sz="1400" i="1" dirty="0">
                <a:solidFill>
                  <a:prstClr val="black"/>
                </a:solidFill>
              </a:rPr>
              <a:t>The medical claims file contains a field called </a:t>
            </a:r>
            <a:r>
              <a:rPr lang="en-US" sz="1400" b="1" i="1" dirty="0">
                <a:solidFill>
                  <a:prstClr val="black"/>
                </a:solidFill>
              </a:rPr>
              <a:t>service</a:t>
            </a:r>
            <a:r>
              <a:rPr lang="en-US" sz="1400" i="1" dirty="0">
                <a:solidFill>
                  <a:prstClr val="black"/>
                </a:solidFill>
              </a:rPr>
              <a:t> </a:t>
            </a:r>
            <a:r>
              <a:rPr lang="en-US" sz="1400" b="1" i="1" dirty="0">
                <a:solidFill>
                  <a:prstClr val="black"/>
                </a:solidFill>
              </a:rPr>
              <a:t>provider taxonomy field (MC032) </a:t>
            </a:r>
            <a:r>
              <a:rPr lang="en-US" sz="1400" i="1" dirty="0">
                <a:solidFill>
                  <a:prstClr val="black"/>
                </a:solidFill>
              </a:rPr>
              <a:t>in the release it is labeled  “serviceproviderspecialty” where carriers report the standard taxonomy code for the provider associated with the service claim line.  The CMS * provider taxonomy  coding indicates the ambulatory surgery center is code </a:t>
            </a:r>
            <a:r>
              <a:rPr lang="en-US" sz="1400" b="1" i="1" dirty="0">
                <a:solidFill>
                  <a:prstClr val="black"/>
                </a:solidFill>
                <a:latin typeface="Fira Code, monospace"/>
              </a:rPr>
              <a:t>'261QA1903X’.  </a:t>
            </a:r>
          </a:p>
          <a:p>
            <a:pPr defTabSz="914400"/>
            <a:endParaRPr lang="en-US" sz="1400" b="1" i="1" dirty="0">
              <a:solidFill>
                <a:prstClr val="black"/>
              </a:solidFill>
              <a:latin typeface="Fira Code, monospace"/>
            </a:endParaRPr>
          </a:p>
          <a:p>
            <a:pPr defTabSz="914400"/>
            <a:endParaRPr lang="en-US" sz="1400" b="1" i="1" dirty="0">
              <a:solidFill>
                <a:prstClr val="black"/>
              </a:solidFill>
              <a:latin typeface="Fira Code, monospace"/>
            </a:endParaRPr>
          </a:p>
          <a:p>
            <a:pPr defTabSz="914400"/>
            <a:endParaRPr lang="en-US" sz="1400" b="1" i="1" dirty="0">
              <a:solidFill>
                <a:prstClr val="black"/>
              </a:solidFill>
              <a:latin typeface="Fira Code, monospace"/>
            </a:endParaRPr>
          </a:p>
          <a:p>
            <a:pPr defTabSz="914400"/>
            <a:r>
              <a:rPr lang="en-US" sz="1400" i="1" dirty="0">
                <a:solidFill>
                  <a:prstClr val="black"/>
                </a:solidFill>
              </a:rPr>
              <a:t>In additional to code '261QA1903X’, there are a few instances where carriers have entered a code ‘49’ which is the CMS specialty code for ambulatory surgery center. These codes can be used to filter medical claims for care provided at ambulatory surgery centers. Provider numbers in the medical claims table include nine different fields. For those who request the provider table, the following six fields in the medical claims table can be linked to the provider table to obtain national provider identifiers and additional information on  MC024 – the Service Provider, MC076 – the Billing Provider, MC112 –  the Referring Provider, MC125 – the Attending Provider, MC134 – the Plan Rendering Provider, and MC135 – the Provider Location. For those who did not request the provider table, the medical claims limited data set table does contain dedicated National Provider Identifier (NPI) fields for three provider types that can be linked to the CMS registry to obtain the name of the ambulatory surgery center.  Those three NPI fields in MA APCD medical claims limited data set are:</a:t>
            </a:r>
          </a:p>
        </p:txBody>
      </p:sp>
      <p:sp>
        <p:nvSpPr>
          <p:cNvPr id="12" name="TextBox 11">
            <a:extLst>
              <a:ext uri="{FF2B5EF4-FFF2-40B4-BE49-F238E27FC236}">
                <a16:creationId xmlns:a16="http://schemas.microsoft.com/office/drawing/2014/main" id="{3DCB5F5F-6CF9-4EE8-9641-BB568161DCEB}"/>
              </a:ext>
            </a:extLst>
          </p:cNvPr>
          <p:cNvSpPr txBox="1"/>
          <p:nvPr/>
        </p:nvSpPr>
        <p:spPr>
          <a:xfrm>
            <a:off x="186661" y="6291297"/>
            <a:ext cx="8676166" cy="461665"/>
          </a:xfrm>
          <a:prstGeom prst="rect">
            <a:avLst/>
          </a:prstGeom>
          <a:noFill/>
        </p:spPr>
        <p:txBody>
          <a:bodyPr wrap="square">
            <a:spAutoFit/>
          </a:bodyPr>
          <a:lstStyle/>
          <a:p>
            <a:r>
              <a:rPr lang="en-US" sz="1200" i="1" dirty="0">
                <a:solidFill>
                  <a:prstClr val="black"/>
                </a:solidFill>
              </a:rPr>
              <a:t>*Source: National Uniform Claim Committee’s   Health Care Provider Taxonomy </a:t>
            </a:r>
          </a:p>
          <a:p>
            <a:r>
              <a:rPr lang="en-US" sz="1200" i="1" dirty="0">
                <a:solidFill>
                  <a:prstClr val="black"/>
                </a:solidFill>
              </a:rPr>
              <a:t>Code Set </a:t>
            </a:r>
            <a:r>
              <a:rPr lang="en-US" sz="1200" i="1" dirty="0">
                <a:solidFill>
                  <a:prstClr val="black"/>
                </a:solidFill>
                <a:hlinkClick r:id="rId2"/>
              </a:rPr>
              <a:t>https://x12.org/codes/provider-taxonomy-codes</a:t>
            </a:r>
            <a:r>
              <a:rPr lang="en-US" sz="1200" i="1" dirty="0">
                <a:solidFill>
                  <a:prstClr val="black"/>
                </a:solidFill>
              </a:rPr>
              <a:t> </a:t>
            </a:r>
          </a:p>
        </p:txBody>
      </p:sp>
      <p:sp>
        <p:nvSpPr>
          <p:cNvPr id="14" name="TextBox 13">
            <a:extLst>
              <a:ext uri="{FF2B5EF4-FFF2-40B4-BE49-F238E27FC236}">
                <a16:creationId xmlns:a16="http://schemas.microsoft.com/office/drawing/2014/main" id="{AD47F677-35D5-4E50-9FAD-D3F6A6909E23}"/>
              </a:ext>
            </a:extLst>
          </p:cNvPr>
          <p:cNvSpPr txBox="1"/>
          <p:nvPr/>
        </p:nvSpPr>
        <p:spPr>
          <a:xfrm>
            <a:off x="2303971" y="2240832"/>
            <a:ext cx="4271426" cy="584775"/>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600" b="1" dirty="0">
                <a:solidFill>
                  <a:prstClr val="white"/>
                </a:solidFill>
              </a:rPr>
              <a:t>Taxonomy Code for Ambulatory Surgery Centers</a:t>
            </a:r>
          </a:p>
          <a:p>
            <a:pPr algn="ctr"/>
            <a:r>
              <a:rPr lang="en-US" sz="1600" b="1" dirty="0">
                <a:solidFill>
                  <a:srgbClr val="FF0000"/>
                </a:solidFill>
                <a:latin typeface="Fira Code, monospace"/>
              </a:rPr>
              <a:t>261QA1903X</a:t>
            </a:r>
            <a:endParaRPr lang="en-US" sz="1600" b="1" dirty="0">
              <a:solidFill>
                <a:prstClr val="white"/>
              </a:solidFill>
            </a:endParaRPr>
          </a:p>
        </p:txBody>
      </p:sp>
      <p:sp>
        <p:nvSpPr>
          <p:cNvPr id="10" name="TextBox 9">
            <a:extLst>
              <a:ext uri="{FF2B5EF4-FFF2-40B4-BE49-F238E27FC236}">
                <a16:creationId xmlns:a16="http://schemas.microsoft.com/office/drawing/2014/main" id="{EF8BB389-364D-4FFE-A35C-477855D26A2A}"/>
              </a:ext>
            </a:extLst>
          </p:cNvPr>
          <p:cNvSpPr txBox="1"/>
          <p:nvPr/>
        </p:nvSpPr>
        <p:spPr>
          <a:xfrm>
            <a:off x="2222203" y="5190734"/>
            <a:ext cx="5550195" cy="830997"/>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algn="ctr">
              <a:defRPr sz="2000" b="1"/>
            </a:lvl1pPr>
          </a:lstStyle>
          <a:p>
            <a:pPr algn="l"/>
            <a:r>
              <a:rPr lang="en-US" sz="1600" dirty="0">
                <a:solidFill>
                  <a:prstClr val="white"/>
                </a:solidFill>
              </a:rPr>
              <a:t>MC026	National Service Provider ID</a:t>
            </a:r>
          </a:p>
          <a:p>
            <a:pPr algn="l"/>
            <a:r>
              <a:rPr lang="en-US" sz="1600" dirty="0">
                <a:solidFill>
                  <a:prstClr val="white"/>
                </a:solidFill>
              </a:rPr>
              <a:t>MC077	National Billing Provider ID</a:t>
            </a:r>
          </a:p>
          <a:p>
            <a:pPr algn="l"/>
            <a:r>
              <a:rPr lang="en-US" sz="1600" dirty="0">
                <a:solidFill>
                  <a:prstClr val="white"/>
                </a:solidFill>
              </a:rPr>
              <a:t>MC242	Plan Rendering Nation Provider ID</a:t>
            </a:r>
          </a:p>
        </p:txBody>
      </p:sp>
      <p:sp>
        <p:nvSpPr>
          <p:cNvPr id="11" name="TextBox 10">
            <a:extLst>
              <a:ext uri="{FF2B5EF4-FFF2-40B4-BE49-F238E27FC236}">
                <a16:creationId xmlns:a16="http://schemas.microsoft.com/office/drawing/2014/main" id="{F66831CE-8396-4C2D-AF2E-DC1F7FEA86BD}"/>
              </a:ext>
            </a:extLst>
          </p:cNvPr>
          <p:cNvSpPr txBox="1"/>
          <p:nvPr/>
        </p:nvSpPr>
        <p:spPr>
          <a:xfrm>
            <a:off x="6753744" y="6347012"/>
            <a:ext cx="1022652" cy="338554"/>
          </a:xfrm>
          <a:prstGeom prst="rect">
            <a:avLst/>
          </a:prstGeom>
          <a:noFill/>
        </p:spPr>
        <p:txBody>
          <a:bodyPr wrap="none" rtlCol="0">
            <a:spAutoFit/>
          </a:bodyPr>
          <a:lstStyle/>
          <a:p>
            <a:r>
              <a:rPr lang="en-US" sz="1600" b="1" dirty="0">
                <a:solidFill>
                  <a:srgbClr val="0070C0"/>
                </a:solidFill>
                <a:latin typeface="Calibri Light" panose="020F0302020204030204"/>
              </a:rPr>
              <a:t>Continued</a:t>
            </a:r>
          </a:p>
        </p:txBody>
      </p:sp>
      <p:cxnSp>
        <p:nvCxnSpPr>
          <p:cNvPr id="13" name="Straight Arrow Connector 12">
            <a:extLst>
              <a:ext uri="{FF2B5EF4-FFF2-40B4-BE49-F238E27FC236}">
                <a16:creationId xmlns:a16="http://schemas.microsoft.com/office/drawing/2014/main" id="{272419A6-72FB-45CB-A95B-568FE69C32D7}"/>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27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286887-1653-4508-A343-980AE4FD331E}"/>
              </a:ext>
            </a:extLst>
          </p:cNvPr>
          <p:cNvSpPr txBox="1"/>
          <p:nvPr/>
        </p:nvSpPr>
        <p:spPr>
          <a:xfrm>
            <a:off x="7655442" y="165590"/>
            <a:ext cx="1283585"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dirty="0">
                <a:solidFill>
                  <a:prstClr val="white"/>
                </a:solidFill>
              </a:rPr>
              <a:t>Ambulatory</a:t>
            </a:r>
          </a:p>
          <a:p>
            <a:pPr algn="ctr"/>
            <a:r>
              <a:rPr lang="en-US" sz="1600" b="1" dirty="0">
                <a:solidFill>
                  <a:prstClr val="white"/>
                </a:solidFill>
              </a:rPr>
              <a:t>Surgery</a:t>
            </a:r>
          </a:p>
          <a:p>
            <a:pPr algn="ctr"/>
            <a:r>
              <a:rPr lang="en-US" sz="1600" b="1" dirty="0">
                <a:solidFill>
                  <a:prstClr val="white"/>
                </a:solidFill>
              </a:rPr>
              <a:t>Centers</a:t>
            </a:r>
          </a:p>
        </p:txBody>
      </p:sp>
      <p:grpSp>
        <p:nvGrpSpPr>
          <p:cNvPr id="14" name="Group 13">
            <a:extLst>
              <a:ext uri="{FF2B5EF4-FFF2-40B4-BE49-F238E27FC236}">
                <a16:creationId xmlns:a16="http://schemas.microsoft.com/office/drawing/2014/main" id="{0F59DFE5-FABC-4421-AF25-5D4074E84137}"/>
              </a:ext>
            </a:extLst>
          </p:cNvPr>
          <p:cNvGrpSpPr/>
          <p:nvPr/>
        </p:nvGrpSpPr>
        <p:grpSpPr>
          <a:xfrm>
            <a:off x="4338083" y="1191887"/>
            <a:ext cx="4688957" cy="5666113"/>
            <a:chOff x="262861" y="1277151"/>
            <a:chExt cx="4596218" cy="5580848"/>
          </a:xfrm>
        </p:grpSpPr>
        <p:pic>
          <p:nvPicPr>
            <p:cNvPr id="9" name="Picture 8" descr="Map&#10;&#10;Description automatically generated">
              <a:extLst>
                <a:ext uri="{FF2B5EF4-FFF2-40B4-BE49-F238E27FC236}">
                  <a16:creationId xmlns:a16="http://schemas.microsoft.com/office/drawing/2014/main" id="{A690BF36-B8D9-4AFB-8564-9F5DE4EF6B21}"/>
                </a:ext>
              </a:extLst>
            </p:cNvPr>
            <p:cNvPicPr>
              <a:picLocks noChangeAspect="1"/>
            </p:cNvPicPr>
            <p:nvPr/>
          </p:nvPicPr>
          <p:blipFill>
            <a:blip r:embed="rId2"/>
            <a:stretch>
              <a:fillRect/>
            </a:stretch>
          </p:blipFill>
          <p:spPr>
            <a:xfrm>
              <a:off x="262861" y="1277151"/>
              <a:ext cx="4596218" cy="2790561"/>
            </a:xfrm>
            <a:prstGeom prst="rect">
              <a:avLst/>
            </a:prstGeom>
          </p:spPr>
        </p:pic>
        <p:pic>
          <p:nvPicPr>
            <p:cNvPr id="13" name="Picture 12" descr="Map&#10;&#10;Description automatically generated">
              <a:extLst>
                <a:ext uri="{FF2B5EF4-FFF2-40B4-BE49-F238E27FC236}">
                  <a16:creationId xmlns:a16="http://schemas.microsoft.com/office/drawing/2014/main" id="{802AF715-8257-4606-9F5F-1051D6ACA3F1}"/>
                </a:ext>
              </a:extLst>
            </p:cNvPr>
            <p:cNvPicPr>
              <a:picLocks noChangeAspect="1"/>
            </p:cNvPicPr>
            <p:nvPr/>
          </p:nvPicPr>
          <p:blipFill>
            <a:blip r:embed="rId3"/>
            <a:stretch>
              <a:fillRect/>
            </a:stretch>
          </p:blipFill>
          <p:spPr>
            <a:xfrm>
              <a:off x="262861" y="4067438"/>
              <a:ext cx="4596218" cy="2790561"/>
            </a:xfrm>
            <a:prstGeom prst="rect">
              <a:avLst/>
            </a:prstGeom>
          </p:spPr>
        </p:pic>
      </p:grpSp>
      <p:sp>
        <p:nvSpPr>
          <p:cNvPr id="15" name="Rectangle 14">
            <a:extLst>
              <a:ext uri="{FF2B5EF4-FFF2-40B4-BE49-F238E27FC236}">
                <a16:creationId xmlns:a16="http://schemas.microsoft.com/office/drawing/2014/main" id="{E03BB7FE-76A7-4C3D-B4A9-04487D0FA808}"/>
              </a:ext>
            </a:extLst>
          </p:cNvPr>
          <p:cNvSpPr/>
          <p:nvPr/>
        </p:nvSpPr>
        <p:spPr>
          <a:xfrm>
            <a:off x="140281" y="165590"/>
            <a:ext cx="8676166" cy="6709529"/>
          </a:xfrm>
          <a:prstGeom prst="rect">
            <a:avLst/>
          </a:prstGeom>
        </p:spPr>
        <p:txBody>
          <a:bodyPr wrap="square">
            <a:spAutoFit/>
          </a:bodyPr>
          <a:lstStyle/>
          <a:p>
            <a:pPr defTabSz="914400"/>
            <a:r>
              <a:rPr lang="en-US" sz="1600" b="1" i="1" u="sng" dirty="0">
                <a:solidFill>
                  <a:prstClr val="black"/>
                </a:solidFill>
              </a:rPr>
              <a:t>Answer (continued)</a:t>
            </a:r>
            <a:r>
              <a:rPr lang="en-US" sz="1600" b="1" i="1" dirty="0">
                <a:solidFill>
                  <a:prstClr val="black"/>
                </a:solidFill>
              </a:rPr>
              <a:t>: </a:t>
            </a:r>
            <a:r>
              <a:rPr lang="en-US" sz="1600" i="1" dirty="0">
                <a:solidFill>
                  <a:prstClr val="black"/>
                </a:solidFill>
              </a:rPr>
              <a:t>While the highest volume of ambulatory surgery center medical </a:t>
            </a:r>
          </a:p>
          <a:p>
            <a:pPr defTabSz="914400"/>
            <a:r>
              <a:rPr lang="en-US" sz="1600" i="1" dirty="0">
                <a:solidFill>
                  <a:prstClr val="black"/>
                </a:solidFill>
              </a:rPr>
              <a:t>claims representing  the largest number of people are from ambulatory surgery</a:t>
            </a:r>
          </a:p>
          <a:p>
            <a:pPr defTabSz="914400"/>
            <a:r>
              <a:rPr lang="en-US" sz="1600" i="1" dirty="0">
                <a:solidFill>
                  <a:prstClr val="black"/>
                </a:solidFill>
              </a:rPr>
              <a:t>centers located Massachusetts, the MA APCD nevertheless contains a certain number </a:t>
            </a:r>
          </a:p>
          <a:p>
            <a:pPr defTabSz="914400"/>
            <a:r>
              <a:rPr lang="en-US" sz="1600" i="1" dirty="0">
                <a:solidFill>
                  <a:prstClr val="black"/>
                </a:solidFill>
              </a:rPr>
              <a:t>of ambulatory surgery center medical claims </a:t>
            </a:r>
          </a:p>
          <a:p>
            <a:pPr defTabSz="914400"/>
            <a:r>
              <a:rPr lang="en-US" sz="1600" i="1" dirty="0">
                <a:solidFill>
                  <a:prstClr val="black"/>
                </a:solidFill>
              </a:rPr>
              <a:t>from every state in the U.S. </a:t>
            </a:r>
          </a:p>
          <a:p>
            <a:pPr defTabSz="914400"/>
            <a:endParaRPr lang="en-US" sz="1600" i="1" dirty="0">
              <a:solidFill>
                <a:prstClr val="black"/>
              </a:solidFill>
            </a:endParaRPr>
          </a:p>
          <a:p>
            <a:pPr defTabSz="914400"/>
            <a:r>
              <a:rPr lang="en-US" sz="1600" i="1" dirty="0">
                <a:solidFill>
                  <a:prstClr val="black"/>
                </a:solidFill>
              </a:rPr>
              <a:t>In 2015 and 2016, </a:t>
            </a:r>
            <a:r>
              <a:rPr lang="en-US" sz="1600" b="1" i="1" dirty="0">
                <a:solidFill>
                  <a:prstClr val="black"/>
                </a:solidFill>
              </a:rPr>
              <a:t>Florida, California, </a:t>
            </a:r>
            <a:r>
              <a:rPr lang="en-US" sz="1600" i="1" dirty="0">
                <a:solidFill>
                  <a:prstClr val="black"/>
                </a:solidFill>
              </a:rPr>
              <a:t>and</a:t>
            </a:r>
            <a:r>
              <a:rPr lang="en-US" sz="1600" b="1" i="1" dirty="0">
                <a:solidFill>
                  <a:prstClr val="black"/>
                </a:solidFill>
              </a:rPr>
              <a:t> Texas</a:t>
            </a:r>
          </a:p>
          <a:p>
            <a:pPr defTabSz="914400"/>
            <a:r>
              <a:rPr lang="en-US" sz="1600" i="1" dirty="0">
                <a:solidFill>
                  <a:prstClr val="black"/>
                </a:solidFill>
              </a:rPr>
              <a:t>each individually surpassed </a:t>
            </a:r>
            <a:r>
              <a:rPr lang="en-US" sz="1600" b="1" i="1" dirty="0">
                <a:solidFill>
                  <a:prstClr val="black"/>
                </a:solidFill>
              </a:rPr>
              <a:t>Massachusetts </a:t>
            </a:r>
            <a:r>
              <a:rPr lang="en-US" sz="1600" i="1" dirty="0">
                <a:solidFill>
                  <a:prstClr val="black"/>
                </a:solidFill>
              </a:rPr>
              <a:t>in </a:t>
            </a:r>
          </a:p>
          <a:p>
            <a:pPr defTabSz="914400"/>
            <a:r>
              <a:rPr lang="en-US" sz="1600" i="1" dirty="0">
                <a:solidFill>
                  <a:prstClr val="black"/>
                </a:solidFill>
              </a:rPr>
              <a:t>having a higher number of distinct providers with </a:t>
            </a:r>
          </a:p>
          <a:p>
            <a:pPr defTabSz="914400"/>
            <a:r>
              <a:rPr lang="en-US" sz="1600" i="1" dirty="0">
                <a:solidFill>
                  <a:prstClr val="black"/>
                </a:solidFill>
              </a:rPr>
              <a:t>an ambulator surgery center in the MA APCD </a:t>
            </a:r>
          </a:p>
          <a:p>
            <a:pPr defTabSz="914400"/>
            <a:r>
              <a:rPr lang="en-US" sz="1600" i="1" dirty="0">
                <a:solidFill>
                  <a:prstClr val="black"/>
                </a:solidFill>
              </a:rPr>
              <a:t>(defined by the taxonomy associated with unique </a:t>
            </a:r>
          </a:p>
          <a:p>
            <a:pPr defTabSz="914400"/>
            <a:r>
              <a:rPr lang="en-US" sz="1600" i="1" dirty="0">
                <a:solidFill>
                  <a:prstClr val="black"/>
                </a:solidFill>
              </a:rPr>
              <a:t>service provider NPIs).  See Figure 1 (Year 2015).</a:t>
            </a:r>
          </a:p>
          <a:p>
            <a:pPr defTabSz="914400"/>
            <a:endParaRPr lang="en-US" sz="1600" i="1" dirty="0">
              <a:solidFill>
                <a:prstClr val="black"/>
              </a:solidFill>
            </a:endParaRPr>
          </a:p>
          <a:p>
            <a:pPr defTabSz="914400"/>
            <a:r>
              <a:rPr lang="en-US" sz="1600" i="1" dirty="0">
                <a:solidFill>
                  <a:prstClr val="black"/>
                </a:solidFill>
              </a:rPr>
              <a:t>Even though there was a reduction in medical </a:t>
            </a:r>
          </a:p>
          <a:p>
            <a:pPr defTabSz="914400"/>
            <a:r>
              <a:rPr lang="en-US" sz="1600" i="1" dirty="0">
                <a:solidFill>
                  <a:prstClr val="black"/>
                </a:solidFill>
              </a:rPr>
              <a:t>claims in 2016 due to Gobeille v Liberty Mutual, </a:t>
            </a:r>
          </a:p>
          <a:p>
            <a:pPr defTabSz="914400"/>
            <a:r>
              <a:rPr lang="en-US" sz="1600" i="1" dirty="0">
                <a:solidFill>
                  <a:prstClr val="black"/>
                </a:solidFill>
              </a:rPr>
              <a:t>in 2017 and 2018, the overall number of </a:t>
            </a:r>
          </a:p>
          <a:p>
            <a:pPr defTabSz="914400"/>
            <a:r>
              <a:rPr lang="en-US" sz="1600" i="1" dirty="0">
                <a:solidFill>
                  <a:prstClr val="black"/>
                </a:solidFill>
              </a:rPr>
              <a:t>ambulatory surgery center service providers in</a:t>
            </a:r>
          </a:p>
          <a:p>
            <a:pPr defTabSz="914400"/>
            <a:r>
              <a:rPr lang="en-US" sz="1600" i="1" dirty="0">
                <a:solidFill>
                  <a:prstClr val="black"/>
                </a:solidFill>
              </a:rPr>
              <a:t>the MA APCD increased. The number of </a:t>
            </a:r>
          </a:p>
          <a:p>
            <a:pPr defTabSz="914400"/>
            <a:r>
              <a:rPr lang="en-US" sz="1600" i="1" dirty="0">
                <a:solidFill>
                  <a:prstClr val="black"/>
                </a:solidFill>
              </a:rPr>
              <a:t>Massachusetts distinct NPIs with an ambulatory</a:t>
            </a:r>
          </a:p>
          <a:p>
            <a:pPr defTabSz="914400"/>
            <a:r>
              <a:rPr lang="en-US" sz="1600" i="1" dirty="0">
                <a:solidFill>
                  <a:prstClr val="black"/>
                </a:solidFill>
              </a:rPr>
              <a:t>surgery center taxonomy in the MA APCD </a:t>
            </a:r>
          </a:p>
          <a:p>
            <a:pPr defTabSz="914400"/>
            <a:r>
              <a:rPr lang="en-US" sz="1600" i="1" dirty="0">
                <a:solidFill>
                  <a:prstClr val="black"/>
                </a:solidFill>
              </a:rPr>
              <a:t>surpassed those of California and Texas in 2017,  </a:t>
            </a:r>
          </a:p>
          <a:p>
            <a:pPr defTabSz="914400"/>
            <a:r>
              <a:rPr lang="en-US" sz="1600" i="1" dirty="0">
                <a:solidFill>
                  <a:prstClr val="black"/>
                </a:solidFill>
              </a:rPr>
              <a:t>and then surpassed Florida in 2018. The number </a:t>
            </a:r>
          </a:p>
          <a:p>
            <a:pPr defTabSz="914400"/>
            <a:r>
              <a:rPr lang="en-US" sz="1600" i="1" dirty="0">
                <a:solidFill>
                  <a:prstClr val="black"/>
                </a:solidFill>
              </a:rPr>
              <a:t>of ambulatory surgery center service providers in </a:t>
            </a:r>
          </a:p>
          <a:p>
            <a:pPr defTabSz="914400"/>
            <a:r>
              <a:rPr lang="en-US" sz="1600" i="1" dirty="0">
                <a:solidFill>
                  <a:prstClr val="black"/>
                </a:solidFill>
              </a:rPr>
              <a:t>Massachusetts more than doubled from</a:t>
            </a:r>
          </a:p>
          <a:p>
            <a:pPr defTabSz="914400"/>
            <a:r>
              <a:rPr lang="en-US" sz="1600" i="1" dirty="0">
                <a:solidFill>
                  <a:prstClr val="black"/>
                </a:solidFill>
              </a:rPr>
              <a:t> 2015 to 2018. Compare Figure 1 (Year 2015) to</a:t>
            </a:r>
          </a:p>
          <a:p>
            <a:pPr defTabSz="914400"/>
            <a:r>
              <a:rPr lang="en-US" sz="1600" i="1" dirty="0">
                <a:solidFill>
                  <a:prstClr val="black"/>
                </a:solidFill>
              </a:rPr>
              <a:t>Figure 2 (Year 2018).</a:t>
            </a:r>
          </a:p>
          <a:p>
            <a:pPr defTabSz="914400"/>
            <a:r>
              <a:rPr lang="en-US" sz="1400" i="1" dirty="0">
                <a:solidFill>
                  <a:prstClr val="black"/>
                </a:solidFill>
              </a:rPr>
              <a:t> </a:t>
            </a:r>
          </a:p>
        </p:txBody>
      </p:sp>
      <p:sp>
        <p:nvSpPr>
          <p:cNvPr id="17" name="TextBox 16">
            <a:extLst>
              <a:ext uri="{FF2B5EF4-FFF2-40B4-BE49-F238E27FC236}">
                <a16:creationId xmlns:a16="http://schemas.microsoft.com/office/drawing/2014/main" id="{B0C1AFEE-387F-4DCA-BCD1-D9FCA48BAFB5}"/>
              </a:ext>
            </a:extLst>
          </p:cNvPr>
          <p:cNvSpPr txBox="1"/>
          <p:nvPr/>
        </p:nvSpPr>
        <p:spPr>
          <a:xfrm>
            <a:off x="4338083" y="1079307"/>
            <a:ext cx="4665636" cy="307777"/>
          </a:xfrm>
          <a:prstGeom prst="rect">
            <a:avLst/>
          </a:prstGeom>
          <a:noFill/>
        </p:spPr>
        <p:txBody>
          <a:bodyPr wrap="none" rtlCol="0">
            <a:spAutoFit/>
          </a:bodyPr>
          <a:lstStyle/>
          <a:p>
            <a:r>
              <a:rPr lang="en-US" sz="1400" b="1" dirty="0">
                <a:solidFill>
                  <a:srgbClr val="FFC000">
                    <a:lumMod val="50000"/>
                  </a:srgbClr>
                </a:solidFill>
              </a:rPr>
              <a:t>Figure 1. Year 2015 Ambulatory Surgery Centers in MA APCD</a:t>
            </a:r>
          </a:p>
        </p:txBody>
      </p:sp>
      <p:sp>
        <p:nvSpPr>
          <p:cNvPr id="18" name="TextBox 17">
            <a:extLst>
              <a:ext uri="{FF2B5EF4-FFF2-40B4-BE49-F238E27FC236}">
                <a16:creationId xmlns:a16="http://schemas.microsoft.com/office/drawing/2014/main" id="{BEE89937-5BE1-40A0-A062-43D9DF7B152F}"/>
              </a:ext>
            </a:extLst>
          </p:cNvPr>
          <p:cNvSpPr txBox="1"/>
          <p:nvPr/>
        </p:nvSpPr>
        <p:spPr>
          <a:xfrm>
            <a:off x="4332579" y="3876991"/>
            <a:ext cx="4665636" cy="307777"/>
          </a:xfrm>
          <a:prstGeom prst="rect">
            <a:avLst/>
          </a:prstGeom>
          <a:noFill/>
        </p:spPr>
        <p:txBody>
          <a:bodyPr wrap="none" rtlCol="0">
            <a:spAutoFit/>
          </a:bodyPr>
          <a:lstStyle/>
          <a:p>
            <a:r>
              <a:rPr lang="en-US" sz="1400" b="1" dirty="0">
                <a:solidFill>
                  <a:srgbClr val="FFC000">
                    <a:lumMod val="50000"/>
                  </a:srgbClr>
                </a:solidFill>
              </a:rPr>
              <a:t>Figure 2. Year 2018 Ambulatory Surgery Centers in MA APCD</a:t>
            </a:r>
          </a:p>
        </p:txBody>
      </p:sp>
    </p:spTree>
    <p:extLst>
      <p:ext uri="{BB962C8B-B14F-4D97-AF65-F5344CB8AC3E}">
        <p14:creationId xmlns:p14="http://schemas.microsoft.com/office/powerpoint/2010/main" val="193759313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5476</TotalTime>
  <Words>610</Words>
  <Application>Microsoft Office PowerPoint</Application>
  <PresentationFormat>On-screen Show (4:3)</PresentationFormat>
  <Paragraphs>49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Fira Code, monospace</vt:lpstr>
      <vt:lpstr>1_Office Theme</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Sylvia Hobbs</cp:lastModifiedBy>
  <cp:revision>183</cp:revision>
  <cp:lastPrinted>2019-07-23T18:41:08Z</cp:lastPrinted>
  <dcterms:created xsi:type="dcterms:W3CDTF">2018-01-09T20:21:29Z</dcterms:created>
  <dcterms:modified xsi:type="dcterms:W3CDTF">2022-02-16T02:55:24Z</dcterms:modified>
</cp:coreProperties>
</file>