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50" r:id="rId5"/>
    <p:sldId id="303" r:id="rId6"/>
    <p:sldId id="353" r:id="rId7"/>
    <p:sldId id="354" r:id="rId8"/>
    <p:sldId id="34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5A09143-2E6F-70DB-6DB3-C52812435897}" name="Haley Farrar-Muir" initials="HF" userId="S::haley.farrar-muir@chiamass.gov::a5c017a2-ea0e-43a8-821b-21bb1f251f02" providerId="AD"/>
  <p188:author id="{1B00BDD1-337C-1DA3-E9AB-ACE84CBFA13A}" name="Marina Lacorazza" initials="ML" userId="S::marina.lacorazza@chiamass.gov::5676160c-a34a-4912-9eda-6137ec428fd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D0ED1B-438A-4592-BBCB-12AC01132CB7}" v="17" dt="2024-02-05T18:41:37.9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8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erine Houston" userId="49a7081a-f45f-43b0-bc4d-3fd5b3876958" providerId="ADAL" clId="{F1D0ED1B-438A-4592-BBCB-12AC01132CB7}"/>
    <pc:docChg chg="undo redo custSel delSld modSld">
      <pc:chgData name="Catherine Houston" userId="49a7081a-f45f-43b0-bc4d-3fd5b3876958" providerId="ADAL" clId="{F1D0ED1B-438A-4592-BBCB-12AC01132CB7}" dt="2024-02-05T19:05:36.150" v="1324" actId="207"/>
      <pc:docMkLst>
        <pc:docMk/>
      </pc:docMkLst>
      <pc:sldChg chg="modSp mod">
        <pc:chgData name="Catherine Houston" userId="49a7081a-f45f-43b0-bc4d-3fd5b3876958" providerId="ADAL" clId="{F1D0ED1B-438A-4592-BBCB-12AC01132CB7}" dt="2024-02-05T18:54:36.778" v="1283" actId="255"/>
        <pc:sldMkLst>
          <pc:docMk/>
          <pc:sldMk cId="695099463" sldId="303"/>
        </pc:sldMkLst>
        <pc:spChg chg="mod">
          <ac:chgData name="Catherine Houston" userId="49a7081a-f45f-43b0-bc4d-3fd5b3876958" providerId="ADAL" clId="{F1D0ED1B-438A-4592-BBCB-12AC01132CB7}" dt="2024-02-05T18:54:36.778" v="1283" actId="255"/>
          <ac:spMkLst>
            <pc:docMk/>
            <pc:sldMk cId="695099463" sldId="303"/>
            <ac:spMk id="28" creationId="{00000000-0000-0000-0000-000000000000}"/>
          </ac:spMkLst>
        </pc:spChg>
        <pc:spChg chg="mod">
          <ac:chgData name="Catherine Houston" userId="49a7081a-f45f-43b0-bc4d-3fd5b3876958" providerId="ADAL" clId="{F1D0ED1B-438A-4592-BBCB-12AC01132CB7}" dt="2024-02-05T17:58:22.319" v="22" actId="20577"/>
          <ac:spMkLst>
            <pc:docMk/>
            <pc:sldMk cId="695099463" sldId="303"/>
            <ac:spMk id="30" creationId="{00000000-0000-0000-0000-000000000000}"/>
          </ac:spMkLst>
        </pc:spChg>
      </pc:sldChg>
      <pc:sldChg chg="del">
        <pc:chgData name="Catherine Houston" userId="49a7081a-f45f-43b0-bc4d-3fd5b3876958" providerId="ADAL" clId="{F1D0ED1B-438A-4592-BBCB-12AC01132CB7}" dt="2024-02-05T18:02:06.515" v="23" actId="47"/>
        <pc:sldMkLst>
          <pc:docMk/>
          <pc:sldMk cId="2840597772" sldId="321"/>
        </pc:sldMkLst>
      </pc:sldChg>
      <pc:sldChg chg="del">
        <pc:chgData name="Catherine Houston" userId="49a7081a-f45f-43b0-bc4d-3fd5b3876958" providerId="ADAL" clId="{F1D0ED1B-438A-4592-BBCB-12AC01132CB7}" dt="2024-02-05T18:02:09.257" v="24" actId="47"/>
        <pc:sldMkLst>
          <pc:docMk/>
          <pc:sldMk cId="3599549969" sldId="322"/>
        </pc:sldMkLst>
      </pc:sldChg>
      <pc:sldChg chg="del">
        <pc:chgData name="Catherine Houston" userId="49a7081a-f45f-43b0-bc4d-3fd5b3876958" providerId="ADAL" clId="{F1D0ED1B-438A-4592-BBCB-12AC01132CB7}" dt="2024-02-05T18:02:17.270" v="25" actId="47"/>
        <pc:sldMkLst>
          <pc:docMk/>
          <pc:sldMk cId="108249758" sldId="323"/>
        </pc:sldMkLst>
      </pc:sldChg>
      <pc:sldChg chg="modSp mod">
        <pc:chgData name="Catherine Houston" userId="49a7081a-f45f-43b0-bc4d-3fd5b3876958" providerId="ADAL" clId="{F1D0ED1B-438A-4592-BBCB-12AC01132CB7}" dt="2024-02-05T19:03:02.273" v="1319" actId="113"/>
        <pc:sldMkLst>
          <pc:docMk/>
          <pc:sldMk cId="263636653" sldId="348"/>
        </pc:sldMkLst>
        <pc:spChg chg="mod">
          <ac:chgData name="Catherine Houston" userId="49a7081a-f45f-43b0-bc4d-3fd5b3876958" providerId="ADAL" clId="{F1D0ED1B-438A-4592-BBCB-12AC01132CB7}" dt="2024-02-05T18:56:22.245" v="1294" actId="1076"/>
          <ac:spMkLst>
            <pc:docMk/>
            <pc:sldMk cId="263636653" sldId="348"/>
            <ac:spMk id="28" creationId="{00000000-0000-0000-0000-000000000000}"/>
          </ac:spMkLst>
        </pc:spChg>
        <pc:spChg chg="mod">
          <ac:chgData name="Catherine Houston" userId="49a7081a-f45f-43b0-bc4d-3fd5b3876958" providerId="ADAL" clId="{F1D0ED1B-438A-4592-BBCB-12AC01132CB7}" dt="2024-02-05T19:03:02.273" v="1319" actId="113"/>
          <ac:spMkLst>
            <pc:docMk/>
            <pc:sldMk cId="263636653" sldId="348"/>
            <ac:spMk id="30" creationId="{00000000-0000-0000-0000-000000000000}"/>
          </ac:spMkLst>
        </pc:spChg>
      </pc:sldChg>
      <pc:sldChg chg="modSp mod">
        <pc:chgData name="Catherine Houston" userId="49a7081a-f45f-43b0-bc4d-3fd5b3876958" providerId="ADAL" clId="{F1D0ED1B-438A-4592-BBCB-12AC01132CB7}" dt="2024-02-05T17:58:02.635" v="14" actId="20577"/>
        <pc:sldMkLst>
          <pc:docMk/>
          <pc:sldMk cId="4289218454" sldId="350"/>
        </pc:sldMkLst>
        <pc:spChg chg="mod">
          <ac:chgData name="Catherine Houston" userId="49a7081a-f45f-43b0-bc4d-3fd5b3876958" providerId="ADAL" clId="{F1D0ED1B-438A-4592-BBCB-12AC01132CB7}" dt="2024-02-05T17:58:02.635" v="14" actId="20577"/>
          <ac:spMkLst>
            <pc:docMk/>
            <pc:sldMk cId="4289218454" sldId="350"/>
            <ac:spMk id="9" creationId="{00000000-0000-0000-0000-000000000000}"/>
          </ac:spMkLst>
        </pc:spChg>
      </pc:sldChg>
      <pc:sldChg chg="del">
        <pc:chgData name="Catherine Houston" userId="49a7081a-f45f-43b0-bc4d-3fd5b3876958" providerId="ADAL" clId="{F1D0ED1B-438A-4592-BBCB-12AC01132CB7}" dt="2024-02-05T18:03:01.983" v="27" actId="47"/>
        <pc:sldMkLst>
          <pc:docMk/>
          <pc:sldMk cId="3879151812" sldId="351"/>
        </pc:sldMkLst>
      </pc:sldChg>
      <pc:sldChg chg="del">
        <pc:chgData name="Catherine Houston" userId="49a7081a-f45f-43b0-bc4d-3fd5b3876958" providerId="ADAL" clId="{F1D0ED1B-438A-4592-BBCB-12AC01132CB7}" dt="2024-02-05T18:02:29.397" v="26" actId="47"/>
        <pc:sldMkLst>
          <pc:docMk/>
          <pc:sldMk cId="538767234" sldId="352"/>
        </pc:sldMkLst>
      </pc:sldChg>
      <pc:sldChg chg="modSp mod">
        <pc:chgData name="Catherine Houston" userId="49a7081a-f45f-43b0-bc4d-3fd5b3876958" providerId="ADAL" clId="{F1D0ED1B-438A-4592-BBCB-12AC01132CB7}" dt="2024-02-05T19:05:36.150" v="1324" actId="207"/>
        <pc:sldMkLst>
          <pc:docMk/>
          <pc:sldMk cId="1063358232" sldId="353"/>
        </pc:sldMkLst>
        <pc:spChg chg="mod">
          <ac:chgData name="Catherine Houston" userId="49a7081a-f45f-43b0-bc4d-3fd5b3876958" providerId="ADAL" clId="{F1D0ED1B-438A-4592-BBCB-12AC01132CB7}" dt="2024-02-05T18:10:29.575" v="287" actId="20577"/>
          <ac:spMkLst>
            <pc:docMk/>
            <pc:sldMk cId="1063358232" sldId="353"/>
            <ac:spMk id="4" creationId="{00000000-0000-0000-0000-000000000000}"/>
          </ac:spMkLst>
        </pc:spChg>
        <pc:spChg chg="mod">
          <ac:chgData name="Catherine Houston" userId="49a7081a-f45f-43b0-bc4d-3fd5b3876958" providerId="ADAL" clId="{F1D0ED1B-438A-4592-BBCB-12AC01132CB7}" dt="2024-02-05T19:05:36.150" v="1324" actId="207"/>
          <ac:spMkLst>
            <pc:docMk/>
            <pc:sldMk cId="1063358232" sldId="353"/>
            <ac:spMk id="10" creationId="{2A957F51-6832-3A36-B46C-B106A6E3B84A}"/>
          </ac:spMkLst>
        </pc:spChg>
      </pc:sldChg>
      <pc:sldChg chg="modSp mod">
        <pc:chgData name="Catherine Houston" userId="49a7081a-f45f-43b0-bc4d-3fd5b3876958" providerId="ADAL" clId="{F1D0ED1B-438A-4592-BBCB-12AC01132CB7}" dt="2024-02-05T18:55:14.735" v="1285" actId="1076"/>
        <pc:sldMkLst>
          <pc:docMk/>
          <pc:sldMk cId="138156819" sldId="354"/>
        </pc:sldMkLst>
        <pc:spChg chg="mod">
          <ac:chgData name="Catherine Houston" userId="49a7081a-f45f-43b0-bc4d-3fd5b3876958" providerId="ADAL" clId="{F1D0ED1B-438A-4592-BBCB-12AC01132CB7}" dt="2024-02-05T18:55:14.735" v="1285" actId="1076"/>
          <ac:spMkLst>
            <pc:docMk/>
            <pc:sldMk cId="138156819" sldId="354"/>
            <ac:spMk id="4" creationId="{00000000-0000-0000-0000-000000000000}"/>
          </ac:spMkLst>
        </pc:spChg>
        <pc:spChg chg="mod">
          <ac:chgData name="Catherine Houston" userId="49a7081a-f45f-43b0-bc4d-3fd5b3876958" providerId="ADAL" clId="{F1D0ED1B-438A-4592-BBCB-12AC01132CB7}" dt="2024-02-05T18:52:48.520" v="1276" actId="404"/>
          <ac:spMkLst>
            <pc:docMk/>
            <pc:sldMk cId="138156819" sldId="354"/>
            <ac:spMk id="10" creationId="{2A957F51-6832-3A36-B46C-B106A6E3B84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935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548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976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579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79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790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529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692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16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99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159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19084-C52A-F94C-A0C4-07451512D6CE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A6123-CB18-7F45-A55A-50B480F99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47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Linda.Stiller@chiamass.gov" TargetMode="External"/><Relationship Id="rId7" Type="http://schemas.openxmlformats.org/officeDocument/2006/relationships/image" Target="../media/image2.png"/><Relationship Id="rId2" Type="http://schemas.openxmlformats.org/officeDocument/2006/relationships/hyperlink" Target="mailto:HospitalData@chiamass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hyperlink" Target="mailto:Jillian.Petrie@chiamass.gov" TargetMode="External"/><Relationship Id="rId4" Type="http://schemas.openxmlformats.org/officeDocument/2006/relationships/hyperlink" Target="mailto:Hadish.Gebremedhin@chiamass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85800" y="1519954"/>
            <a:ext cx="7772400" cy="14255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2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rgbClr val="00548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EHRD submission guide:        CY 2024 Key highlights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09705" y="3009398"/>
            <a:ext cx="7648495" cy="0"/>
          </a:xfrm>
          <a:prstGeom prst="line">
            <a:avLst/>
          </a:prstGeom>
          <a:ln w="190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218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63090" y="640585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0532C6E-236F-4DB2-A3F8-7E6325D185F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" name="Picture 9" descr="CHIAlogoSQ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58971" y="727075"/>
            <a:ext cx="80309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dirty="0">
                <a:solidFill>
                  <a:srgbClr val="005480"/>
                </a:solidFill>
                <a:latin typeface="Arial"/>
                <a:cs typeface="Arial"/>
              </a:rPr>
              <a:t>Agenda: February 8, 2024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347867" y="1345745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58971" y="1561329"/>
            <a:ext cx="8162910" cy="248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Overview of key elements in Electronic Health Record Dataset (EHRD) CY 2024 Submission Guide</a:t>
            </a:r>
          </a:p>
          <a:p>
            <a:pPr marL="457200" indent="-457200">
              <a:lnSpc>
                <a:spcPct val="20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Review Submission Guide</a:t>
            </a:r>
          </a:p>
          <a:p>
            <a:pPr marL="457200" indent="-457200">
              <a:lnSpc>
                <a:spcPct val="20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Q &amp; A</a:t>
            </a:r>
          </a:p>
          <a:p>
            <a:pPr marL="457200" indent="-457200">
              <a:lnSpc>
                <a:spcPct val="150000"/>
              </a:lnSpc>
              <a:buClr>
                <a:schemeClr val="tx2"/>
              </a:buClr>
              <a:buFont typeface="+mj-lt"/>
              <a:buAutoNum type="arabicPeriod"/>
            </a:pPr>
            <a:endParaRPr lang="en-US" dirty="0">
              <a:latin typeface="Arial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E4726A-D470-51E2-FE70-43B96BD8D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7803256" y="6286290"/>
            <a:ext cx="546252" cy="54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99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8973" y="296188"/>
            <a:ext cx="8030931" cy="95410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457200"/>
            <a:r>
              <a:rPr lang="en-US" sz="2800" b="1" dirty="0">
                <a:solidFill>
                  <a:srgbClr val="005480"/>
                </a:solidFill>
                <a:latin typeface="Arial"/>
                <a:cs typeface="Arial"/>
              </a:rPr>
              <a:t>Measurement Year 2 (CY 2024)            Reporting Expectations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63090" y="640585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fld id="{C0532C6E-236F-4DB2-A3F8-7E6325D185F8}" type="slidenum">
              <a:rPr lang="en-US">
                <a:solidFill>
                  <a:srgbClr val="000000"/>
                </a:solidFill>
              </a:rPr>
              <a:pPr defTabSz="457200"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CHIAlogoSQ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7867" y="1342570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2204B16-4C4F-6B10-566E-08025391D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7803256" y="6286290"/>
            <a:ext cx="546252" cy="5462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957F51-6832-3A36-B46C-B106A6E3B84A}"/>
              </a:ext>
            </a:extLst>
          </p:cNvPr>
          <p:cNvSpPr txBox="1"/>
          <p:nvPr/>
        </p:nvSpPr>
        <p:spPr>
          <a:xfrm>
            <a:off x="386205" y="1457011"/>
            <a:ext cx="8371590" cy="3510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>
                <a:solidFill>
                  <a:srgbClr val="000000"/>
                </a:solidFill>
              </a:rPr>
              <a:t>Starting in CY 2024, EHRD submissions will be due quarterly, according to the submittal schedule outlined in the Submission Guide.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b="1" dirty="0">
                <a:solidFill>
                  <a:srgbClr val="000000"/>
                </a:solidFill>
              </a:rPr>
              <a:t>The first quarterly submission for Measurement Year 2 of the MassHealth Health Equity Program is due to CHIA by 4/30/24</a:t>
            </a:r>
            <a:r>
              <a:rPr lang="en-US" dirty="0">
                <a:solidFill>
                  <a:srgbClr val="000000"/>
                </a:solidFill>
              </a:rPr>
              <a:t>, with data for encounters that occurred between January 1 – March 31, 2024.</a:t>
            </a:r>
          </a:p>
          <a:p>
            <a:pPr marL="800100" lvl="1" indent="-342900" fontAlgn="base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</a:rPr>
              <a:t>Valid values for all Record Type 1 data elements will be required</a:t>
            </a:r>
          </a:p>
          <a:p>
            <a:pPr marL="800100" lvl="1" indent="-342900" fontAlgn="base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</a:rPr>
              <a:t>Please consult the Edit Specifications in the Submission Guide for details about Record Type 2 data elements that will require valid values for successful file submission.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358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8973" y="296188"/>
            <a:ext cx="8030931" cy="95410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457200"/>
            <a:r>
              <a:rPr lang="en-US" sz="2800" b="1" dirty="0">
                <a:solidFill>
                  <a:srgbClr val="005480"/>
                </a:solidFill>
                <a:latin typeface="Arial"/>
                <a:cs typeface="Arial"/>
              </a:rPr>
              <a:t>Measurement Year 2 (CY 2024) </a:t>
            </a:r>
          </a:p>
          <a:p>
            <a:pPr defTabSz="457200"/>
            <a:r>
              <a:rPr lang="en-US" sz="2800" b="1" dirty="0">
                <a:solidFill>
                  <a:srgbClr val="005480"/>
                </a:solidFill>
                <a:latin typeface="Arial"/>
                <a:cs typeface="Arial"/>
              </a:rPr>
              <a:t>New Reporting Requirements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63090" y="640585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fld id="{C0532C6E-236F-4DB2-A3F8-7E6325D185F8}" type="slidenum">
              <a:rPr lang="en-US">
                <a:solidFill>
                  <a:srgbClr val="000000"/>
                </a:solidFill>
              </a:rPr>
              <a:pPr defTabSz="457200"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CHIAlogoSQ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7867" y="1342570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2204B16-4C4F-6B10-566E-08025391D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7803256" y="6286290"/>
            <a:ext cx="546252" cy="5462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957F51-6832-3A36-B46C-B106A6E3B84A}"/>
              </a:ext>
            </a:extLst>
          </p:cNvPr>
          <p:cNvSpPr txBox="1"/>
          <p:nvPr/>
        </p:nvSpPr>
        <p:spPr>
          <a:xfrm>
            <a:off x="386205" y="1457011"/>
            <a:ext cx="8371590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r>
              <a:rPr lang="en-US" b="1" u="sng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English Proficiency</a:t>
            </a:r>
            <a:r>
              <a:rPr lang="en-US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 lvl="1" indent="-114300" fontAlgn="base">
              <a:buClr>
                <a:schemeClr val="accent1"/>
              </a:buClr>
              <a:defRPr/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his field is no longer part of the MassHealth health equity program but remains</a:t>
            </a:r>
          </a:p>
          <a:p>
            <a:pPr marL="342900" lvl="1" fontAlgn="base">
              <a:buClr>
                <a:schemeClr val="accent1"/>
              </a:buClr>
              <a:defRPr/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 the submission guide to maintain the file format hospitals have recently built and tested with CHIA.  </a:t>
            </a:r>
            <a:r>
              <a:rPr lang="en-US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CHIA and MassHealth expect it to be submitted blank.</a:t>
            </a:r>
          </a:p>
          <a:p>
            <a:pPr lvl="1" algn="just" fontAlgn="base">
              <a:buClr>
                <a:schemeClr val="accent1"/>
              </a:buClr>
              <a:defRPr/>
            </a:pPr>
            <a:endParaRPr lang="en-US" sz="1600" dirty="0">
              <a:solidFill>
                <a:schemeClr val="accent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b="1" u="sng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Written Language and Spoken Language</a:t>
            </a:r>
            <a:r>
              <a:rPr lang="en-US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 marL="342900" lvl="1" fontAlgn="base">
              <a:buClr>
                <a:schemeClr val="accent1"/>
              </a:buClr>
              <a:defRPr/>
            </a:pPr>
            <a:r>
              <a:rPr lang="en-US" sz="1600" dirty="0">
                <a:solidFill>
                  <a:srgbClr val="4242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These fields will be used for data completeness calculation as part of the MassHealth health equity program. Valid values will be updated in accordance with program requirements. </a:t>
            </a:r>
            <a:r>
              <a:rPr lang="en-US" sz="1600" i="1" dirty="0">
                <a:solidFill>
                  <a:srgbClr val="4242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There are links in the guide to an EHRD Language Codes document posted on CHIA’s website.  </a:t>
            </a:r>
          </a:p>
          <a:p>
            <a:pPr lvl="1" fontAlgn="base">
              <a:buClr>
                <a:schemeClr val="accent1"/>
              </a:buClr>
              <a:defRPr/>
            </a:pPr>
            <a:endParaRPr lang="en-US" sz="1600" dirty="0">
              <a:solidFill>
                <a:srgbClr val="424242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b="1" u="sng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EHRD Data Quality Standards information</a:t>
            </a:r>
            <a:r>
              <a:rPr lang="en-US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 lvl="1" indent="-114300" fontAlgn="base">
              <a:lnSpc>
                <a:spcPct val="90000"/>
              </a:lnSpc>
              <a:buClr>
                <a:schemeClr val="accent1"/>
              </a:buClr>
              <a:defRPr/>
            </a:pPr>
            <a:r>
              <a:rPr lang="en-US" sz="1600" dirty="0">
                <a:solidFill>
                  <a:srgbClr val="4242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CHIA will implement data quality standards similar to those in Case Mix. </a:t>
            </a:r>
          </a:p>
          <a:p>
            <a:pPr marL="342900" lvl="1" fontAlgn="base">
              <a:buClr>
                <a:schemeClr val="accent1"/>
              </a:buClr>
              <a:defRPr/>
            </a:pPr>
            <a:r>
              <a:rPr lang="en-US" sz="1600" dirty="0">
                <a:solidFill>
                  <a:srgbClr val="4242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sz="1600" dirty="0">
                <a:solidFill>
                  <a:srgbClr val="4242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everal fields will still be optional (edit specification: “if present, must be valid”) but data quality standards will be implemented as outlined in the guide for missing data in required fields (edit specification: “must be present”) and invalid codes.</a:t>
            </a:r>
          </a:p>
          <a:p>
            <a:pPr marL="857250" lvl="2" indent="-228600" fontAlgn="base"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Edits and error type categories will not be in place until July 2024.  </a:t>
            </a:r>
          </a:p>
          <a:p>
            <a:pPr marL="857250" lvl="2" indent="-228600" fontAlgn="base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Quarterly EHRD data files submitted prior to that date will be reprocessed.  </a:t>
            </a:r>
            <a:r>
              <a:rPr lang="en-US" sz="1600" dirty="0">
                <a:solidFill>
                  <a:srgbClr val="424242"/>
                </a:solidFill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>
                <a:solidFill>
                  <a:srgbClr val="424242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	</a:t>
            </a:r>
            <a:endParaRPr lang="en-US" sz="1600" dirty="0">
              <a:solidFill>
                <a:srgbClr val="424242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56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335171" y="1361620"/>
            <a:ext cx="8162910" cy="47766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fontAlgn="base">
              <a:spcBef>
                <a:spcPts val="300"/>
              </a:spcBef>
              <a:buClr>
                <a:srgbClr val="F8921E"/>
              </a:buClr>
              <a:buFont typeface="Wingdings" panose="05000000000000000000" pitchFamily="2" charset="2"/>
              <a:buChar char="§"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indent="-342900" fontAlgn="base">
              <a:spcBef>
                <a:spcPts val="400"/>
              </a:spcBef>
              <a:buClr>
                <a:srgbClr val="F8921E"/>
              </a:buClr>
              <a:buFont typeface="Wingdings" panose="05000000000000000000" pitchFamily="2" charset="2"/>
              <a:buChar char="§"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Public comment period closes on 2/27/24 – hospitals will then be notified about the finalized Submission Guide.</a:t>
            </a:r>
          </a:p>
          <a:p>
            <a:pPr fontAlgn="base">
              <a:spcBef>
                <a:spcPts val="400"/>
              </a:spcBef>
              <a:buClr>
                <a:srgbClr val="F8921E"/>
              </a:buClr>
              <a:defRPr/>
            </a:pPr>
            <a:endParaRPr lang="en-US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42900" indent="-342900" fontAlgn="base">
              <a:lnSpc>
                <a:spcPct val="90000"/>
              </a:lnSpc>
              <a:spcBef>
                <a:spcPts val="400"/>
              </a:spcBef>
              <a:spcAft>
                <a:spcPts val="1000"/>
              </a:spcAft>
              <a:buClr>
                <a:srgbClr val="F8921E"/>
              </a:buClr>
              <a:buFont typeface="Wingdings" panose="05000000000000000000" pitchFamily="2" charset="2"/>
              <a:buChar char="§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Please direct any questions or comments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to </a:t>
            </a:r>
            <a:r>
              <a:rPr lang="en-US" dirty="0">
                <a:solidFill>
                  <a:srgbClr val="000000"/>
                </a:solidFill>
                <a:latin typeface="Arial"/>
                <a:hlinkClick r:id="rId2"/>
              </a:rPr>
              <a:t>HospitalData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hlinkClick r:id="rId2"/>
              </a:rPr>
              <a:t>@chiamass.gov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 your assigned CHIA hospital contact:</a:t>
            </a:r>
          </a:p>
          <a:p>
            <a:pPr marL="0" indent="0" algn="l"/>
            <a:endParaRPr lang="en-US" sz="8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Linda Stiller, Manager, Data Intake and Compliance </a:t>
            </a:r>
            <a:r>
              <a:rPr lang="en-US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Linda.Stiller@chiamass.gov</a:t>
            </a:r>
            <a:endParaRPr lang="en-US" dirty="0">
              <a:solidFill>
                <a:schemeClr val="tx2"/>
              </a:solidFill>
            </a:endParaRPr>
          </a:p>
          <a:p>
            <a:pPr lvl="1"/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Hadish Gebremedhin, Senior Health Care Data Liaison </a:t>
            </a:r>
            <a:r>
              <a:rPr lang="en-US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Hadish.Gebremedhin@chiamass.gov</a:t>
            </a:r>
            <a:endParaRPr lang="en-US" dirty="0">
              <a:solidFill>
                <a:schemeClr val="tx2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Jillian Petrie, Health Care Data Liaison </a:t>
            </a:r>
          </a:p>
          <a:p>
            <a:pPr marL="342900" indent="-342900" fontAlgn="base">
              <a:lnSpc>
                <a:spcPct val="90000"/>
              </a:lnSpc>
              <a:buClr>
                <a:srgbClr val="F8921E"/>
              </a:buClr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 	      </a:t>
            </a:r>
            <a:r>
              <a:rPr lang="en-US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Jillian.Petrie@chiamass.gov</a:t>
            </a:r>
            <a:endParaRPr lang="en-US" dirty="0">
              <a:solidFill>
                <a:schemeClr val="tx2"/>
              </a:solidFill>
              <a:latin typeface="Arial"/>
            </a:endParaRPr>
          </a:p>
          <a:p>
            <a:pPr marL="342900" indent="-342900" fontAlgn="base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F8921E"/>
              </a:buClr>
              <a:buFont typeface="Wingdings" panose="05000000000000000000" pitchFamily="2" charset="2"/>
              <a:buChar char="§"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3090" y="754569"/>
            <a:ext cx="80309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54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Next Steps and Additional Resources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63090" y="640585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32C6E-236F-4DB2-A3F8-7E6325D185F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 descr="CHIAlogoSQ.a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7867" y="1340308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F325E216-DBC4-53A3-8A8A-1352ACDD24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 flipV="1">
            <a:off x="7803256" y="6286290"/>
            <a:ext cx="546252" cy="54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665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HIA PPT 2018">
      <a:dk1>
        <a:srgbClr val="000000"/>
      </a:dk1>
      <a:lt1>
        <a:srgbClr val="FFFFFF"/>
      </a:lt1>
      <a:dk2>
        <a:srgbClr val="005480"/>
      </a:dk2>
      <a:lt2>
        <a:srgbClr val="C8C9CE"/>
      </a:lt2>
      <a:accent1>
        <a:srgbClr val="F8921E"/>
      </a:accent1>
      <a:accent2>
        <a:srgbClr val="005480"/>
      </a:accent2>
      <a:accent3>
        <a:srgbClr val="A0A0A4"/>
      </a:accent3>
      <a:accent4>
        <a:srgbClr val="63666A"/>
      </a:accent4>
      <a:accent5>
        <a:srgbClr val="C8C9CE"/>
      </a:accent5>
      <a:accent6>
        <a:srgbClr val="00B5E2"/>
      </a:accent6>
      <a:hlink>
        <a:srgbClr val="00B5E2"/>
      </a:hlink>
      <a:folHlink>
        <a:srgbClr val="00B5E2"/>
      </a:folHlink>
    </a:clrScheme>
    <a:fontScheme name="CHIA PPT 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AEB5510A1CDA499C4FAEA5D2F954A1" ma:contentTypeVersion="7" ma:contentTypeDescription="Create a new document." ma:contentTypeScope="" ma:versionID="7b2381451fcaee1bff9de63c267f533b">
  <xsd:schema xmlns:xsd="http://www.w3.org/2001/XMLSchema" xmlns:xs="http://www.w3.org/2001/XMLSchema" xmlns:p="http://schemas.microsoft.com/office/2006/metadata/properties" xmlns:ns2="0cce03ee-0e28-4b6e-b1f8-cc6a6cd3710f" xmlns:ns3="d93cdd5d-33c7-4258-a3f8-53b38777dca5" targetNamespace="http://schemas.microsoft.com/office/2006/metadata/properties" ma:root="true" ma:fieldsID="b5bbd917a2de258d3be260655d2ac687" ns2:_="" ns3:_="">
    <xsd:import namespace="0cce03ee-0e28-4b6e-b1f8-cc6a6cd3710f"/>
    <xsd:import namespace="d93cdd5d-33c7-4258-a3f8-53b38777dc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ce03ee-0e28-4b6e-b1f8-cc6a6cd371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cdd5d-33c7-4258-a3f8-53b38777dca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2E8096-99C6-4898-A56D-F7DC7B52D4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ce03ee-0e28-4b6e-b1f8-cc6a6cd3710f"/>
    <ds:schemaRef ds:uri="d93cdd5d-33c7-4258-a3f8-53b38777dc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CF5569-1AB7-41A2-9215-E9A007F8AB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900265-825A-4589-B2FE-314CCEE894D8}">
  <ds:schemaRefs>
    <ds:schemaRef ds:uri="93ece108-5e94-48bd-9086-9d6c1d40275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442</Words>
  <Application>Microsoft Office PowerPoint</Application>
  <PresentationFormat>On-screen Show (4:3)</PresentationFormat>
  <Paragraphs>40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Arial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Ahlgren</dc:creator>
  <cp:lastModifiedBy>Catherine Houston</cp:lastModifiedBy>
  <cp:revision>6</cp:revision>
  <dcterms:created xsi:type="dcterms:W3CDTF">2023-05-08T18:46:38Z</dcterms:created>
  <dcterms:modified xsi:type="dcterms:W3CDTF">2024-02-05T19:05:45Z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0x01010062AEB5510A1CDA499C4FAEA5D2F954A1</vt:lpwstr>
  </property>
</Properties>
</file>