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33"/>
  </p:notesMasterIdLst>
  <p:handoutMasterIdLst>
    <p:handoutMasterId r:id="rId34"/>
  </p:handoutMasterIdLst>
  <p:sldIdLst>
    <p:sldId id="256" r:id="rId5"/>
    <p:sldId id="368" r:id="rId6"/>
    <p:sldId id="314" r:id="rId7"/>
    <p:sldId id="366" r:id="rId8"/>
    <p:sldId id="304" r:id="rId9"/>
    <p:sldId id="328" r:id="rId10"/>
    <p:sldId id="369" r:id="rId11"/>
    <p:sldId id="371" r:id="rId12"/>
    <p:sldId id="322" r:id="rId13"/>
    <p:sldId id="359" r:id="rId14"/>
    <p:sldId id="357" r:id="rId15"/>
    <p:sldId id="372" r:id="rId16"/>
    <p:sldId id="356" r:id="rId17"/>
    <p:sldId id="373" r:id="rId18"/>
    <p:sldId id="374" r:id="rId19"/>
    <p:sldId id="354" r:id="rId20"/>
    <p:sldId id="355" r:id="rId21"/>
    <p:sldId id="351" r:id="rId22"/>
    <p:sldId id="376" r:id="rId23"/>
    <p:sldId id="345" r:id="rId24"/>
    <p:sldId id="337" r:id="rId25"/>
    <p:sldId id="340" r:id="rId26"/>
    <p:sldId id="342" r:id="rId27"/>
    <p:sldId id="343" r:id="rId28"/>
    <p:sldId id="312" r:id="rId29"/>
    <p:sldId id="313" r:id="rId30"/>
    <p:sldId id="270" r:id="rId31"/>
    <p:sldId id="282" r:id="rId32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73">
          <p15:clr>
            <a:srgbClr val="A4A3A4"/>
          </p15:clr>
        </p15:guide>
        <p15:guide id="2" pos="332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436E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5AD3C7-89F2-46E5-8CDB-9AD067466079}" v="6" dt="2024-12-06T12:10:34.8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836" y="108"/>
      </p:cViewPr>
      <p:guideLst>
        <p:guide orient="horz" pos="973"/>
        <p:guide pos="3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commentAuthors" Target="commentAuthor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334750-2352-4B2E-BA89-7D4D92F6063F}" type="datetimeFigureOut">
              <a:rPr lang="en-US" altLang="en-US"/>
              <a:pPr/>
              <a:t>12/6/2024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923F82-0C55-4A82-ADB7-C020DF7AEF2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04603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FC4FF3-F2B4-4986-85D7-E6C0D0EDDD3C}" type="datetimeFigureOut">
              <a:rPr lang="en-US" altLang="en-US"/>
              <a:pPr/>
              <a:t>12/6/2024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3E6E6-89C7-4DE2-8571-13BA2D2041F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57505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>
              <a:ea typeface="ＭＳ Ｐゴシック" charset="-128"/>
            </a:endParaRPr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fld id="{F4311CE4-E988-47FC-95D4-86132A681C2E}" type="slidenum">
              <a:rPr lang="en-US" altLang="en-US" sz="1200"/>
              <a:pPr eaLnBrk="1" hangingPunct="1"/>
              <a:t>1</a:t>
            </a:fld>
            <a:endParaRPr lang="en-US" altLang="en-US" sz="12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839372-F3D0-033A-57E6-755A70ED6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43AEFB-6A51-94E8-AB91-271BE974AF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94BE82-02F9-A8B5-03E4-B7F1A69DC4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1A2D9D-B2C9-5925-3B79-9AC392C549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406472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275476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836500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847968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222AC-3E9F-8BE9-E44F-97A0D19F0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3F849F-C7F1-007F-DB5F-7A5860D048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59C140-E54D-09EC-6AD0-5D65B1E47C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F2C320-E754-2B27-F66C-0570F43DE4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368111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2003425" cy="15033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2385061"/>
            <a:ext cx="5608320" cy="6214110"/>
          </a:xfrm>
        </p:spPr>
        <p:txBody>
          <a:bodyPr/>
          <a:lstStyle/>
          <a:p>
            <a:endParaRPr lang="en-US" b="1" dirty="0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7241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25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272801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26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322697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2003425" cy="15033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2385061"/>
            <a:ext cx="5608320" cy="6214110"/>
          </a:xfrm>
        </p:spPr>
        <p:txBody>
          <a:bodyPr/>
          <a:lstStyle/>
          <a:p>
            <a:endParaRPr lang="en-US" b="1" dirty="0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79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98937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2003425" cy="15033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2385061"/>
            <a:ext cx="5608320" cy="6214110"/>
          </a:xfrm>
        </p:spPr>
        <p:txBody>
          <a:bodyPr/>
          <a:lstStyle/>
          <a:p>
            <a:endParaRPr lang="en-US" b="1" dirty="0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7956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27280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2003425" cy="15033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2385061"/>
            <a:ext cx="5608320" cy="6214110"/>
          </a:xfrm>
        </p:spPr>
        <p:txBody>
          <a:bodyPr/>
          <a:lstStyle/>
          <a:p>
            <a:endParaRPr lang="en-US" b="1" dirty="0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795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2003425" cy="15033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2385061"/>
            <a:ext cx="5608320" cy="6214110"/>
          </a:xfrm>
        </p:spPr>
        <p:txBody>
          <a:bodyPr/>
          <a:lstStyle/>
          <a:p>
            <a:endParaRPr lang="en-US" b="1" dirty="0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818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735201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22774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07351F-16C7-37B3-033C-8BC732541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A91EA9-826A-B5F2-5DE6-9778A338FB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0EBD88-3980-EABF-B11A-9B38A0DE40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4135F1-02DB-D0F1-8E69-E4E4ECCDAB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90127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Layou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8039100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 algn="l">
              <a:defRPr/>
            </a:pPr>
            <a:r>
              <a:rPr lang="en-US" dirty="0"/>
              <a:t>Title  |  Name, Position Title  |  Date    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D77F8D-BCE2-4DEF-A10E-9452B17B910D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0676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2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idx="10"/>
          </p:nvPr>
        </p:nvSpPr>
        <p:spPr>
          <a:xfrm>
            <a:off x="4628697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 algn="l">
              <a:defRPr/>
            </a:pPr>
            <a:r>
              <a:rPr lang="en-US" dirty="0"/>
              <a:t>Title  |  Name, Position Title  |  Date  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6BEC1-6C80-4843-84D8-EF9FABDC7B1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59032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overfinal-01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838" y="-2619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853173" y="928285"/>
            <a:ext cx="7772400" cy="516948"/>
          </a:xfrm>
        </p:spPr>
        <p:txBody>
          <a:bodyPr>
            <a:normAutofit/>
          </a:bodyPr>
          <a:lstStyle>
            <a:lvl1pPr algn="r">
              <a:defRPr sz="3800" b="0" cap="all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2224773" y="1505281"/>
            <a:ext cx="6400800" cy="443587"/>
          </a:xfrm>
        </p:spPr>
        <p:txBody>
          <a:bodyPr>
            <a:normAutofit/>
          </a:bodyPr>
          <a:lstStyle>
            <a:lvl1pPr marL="0" indent="0" algn="r">
              <a:buNone/>
              <a:defRPr sz="2400" cap="all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20523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Tex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49263" y="1074078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 bwMode="auto">
          <a:xfrm>
            <a:off x="449263" y="1983716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2pPr marL="457200" indent="-457200">
              <a:buFont typeface="Wingdings" charset="2"/>
              <a:buChar char="§"/>
              <a:defRPr sz="2400" b="0"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54013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>
              <a:defRPr/>
            </a:pPr>
            <a:r>
              <a:rPr lang="en-US" dirty="0"/>
              <a:t>Title  |  Name, Position Title  |  Date    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6A4B19A9-79AC-44A8-B774-53CFB0574B6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93507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Text 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49263" y="1074078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 bwMode="auto">
          <a:xfrm>
            <a:off x="449263" y="1983716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2pPr marL="457200" indent="-457200">
              <a:buFont typeface="Wingdings" charset="2"/>
              <a:buChar char="§"/>
              <a:defRPr sz="2400" b="0"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6A4B19A9-79AC-44A8-B774-53CFB0574B6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2353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Graphics Layou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1065197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idx="10"/>
          </p:nvPr>
        </p:nvSpPr>
        <p:spPr>
          <a:xfrm>
            <a:off x="4628697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46075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rgbClr val="7F7F7F"/>
                </a:solidFill>
              </a:defRPr>
            </a:lvl1pPr>
          </a:lstStyle>
          <a:p>
            <a:pPr algn="l">
              <a:defRPr/>
            </a:pPr>
            <a:r>
              <a:rPr lang="en-US" dirty="0"/>
              <a:t>Title  |  Name, Position Title  |  Date    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453C5610-CA60-43AB-B212-AA21431CD306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0549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bottomborderfinal-04.tif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6045200"/>
            <a:ext cx="9220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519113" y="736600"/>
            <a:ext cx="80391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br>
              <a:rPr lang="en-US" altLang="en-US"/>
            </a:br>
            <a:br>
              <a:rPr lang="en-US" altLang="en-US"/>
            </a:br>
            <a:r>
              <a:rPr lang="en-US" altLang="en-US"/>
              <a:t>Click to Edit Master Title Slide</a:t>
            </a:r>
            <a:br>
              <a:rPr lang="en-US" altLang="en-US"/>
            </a:br>
            <a:br>
              <a:rPr lang="en-US" altLang="en-US"/>
            </a:br>
            <a:endParaRPr lang="en-US" alt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93700" y="6465888"/>
            <a:ext cx="22256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000" dirty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Title  |  Name, Position Title  |  Date     </a:t>
            </a:r>
          </a:p>
          <a:p>
            <a:pPr algn="ctr">
              <a:defRPr/>
            </a:pP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9113" y="1646238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altLang="en-US"/>
              <a:t>Click to add text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03950" y="646588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69A4E1B-3F2C-44F4-9ABA-DF446E66318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4" r:id="rId5"/>
    <p:sldLayoutId id="2147483753" r:id="rId6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ctr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Wingdings" pitchFamily="2" charset="2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Arial" charset="0"/>
          <a:cs typeface="Arial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iamass.gov/behavioral-health-facilities-case-mix-data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Linda.Stiller@CHIAMass.gov" TargetMode="External"/><Relationship Id="rId2" Type="http://schemas.openxmlformats.org/officeDocument/2006/relationships/hyperlink" Target="mailto:Catherine.Houston@CHIAMass.gov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mailto:Jillian.Petrie@CHIAMass.gov" TargetMode="External"/><Relationship Id="rId4" Type="http://schemas.openxmlformats.org/officeDocument/2006/relationships/hyperlink" Target="mailto:Hadish.Gebremedhin@CHIAMass.gov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3" descr="coverfinal-01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2113" y="-2746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800" y="1403349"/>
            <a:ext cx="7772400" cy="1097804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 i="0" kern="1200">
                <a:solidFill>
                  <a:schemeClr val="tx1"/>
                </a:solidFill>
                <a:latin typeface="Times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sz="2600" b="0" cap="all" spc="300" dirty="0">
                <a:solidFill>
                  <a:schemeClr val="bg1"/>
                </a:solidFill>
                <a:latin typeface="Arial"/>
                <a:cs typeface="Arial"/>
              </a:rPr>
              <a:t>FY 2025 BEHAVORIAL HEALTH  </a:t>
            </a:r>
          </a:p>
          <a:p>
            <a:pPr>
              <a:defRPr/>
            </a:pPr>
            <a:r>
              <a:rPr lang="en-US" sz="2600" b="0" cap="all" spc="300" dirty="0">
                <a:solidFill>
                  <a:schemeClr val="bg1"/>
                </a:solidFill>
                <a:latin typeface="Arial"/>
                <a:cs typeface="Arial"/>
              </a:rPr>
              <a:t>SUBMISSION GUIDE Updates </a:t>
            </a:r>
          </a:p>
          <a:p>
            <a:pPr>
              <a:defRPr/>
            </a:pPr>
            <a:r>
              <a:rPr lang="en-US" sz="2600" b="0" cap="all" spc="300" dirty="0">
                <a:solidFill>
                  <a:schemeClr val="bg1"/>
                </a:solidFill>
                <a:latin typeface="Arial"/>
                <a:cs typeface="Arial"/>
              </a:rPr>
              <a:t>Webinar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057400" y="3660775"/>
            <a:ext cx="6400800" cy="4016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Arial"/>
                <a:cs typeface="Times New Roman"/>
              </a:rPr>
              <a:t>December 10,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3201" y="2028825"/>
            <a:ext cx="6760673" cy="142875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Table changes &amp; code Revisions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268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46" y="347414"/>
            <a:ext cx="8039100" cy="894790"/>
          </a:xfrm>
        </p:spPr>
        <p:txBody>
          <a:bodyPr/>
          <a:lstStyle/>
          <a:p>
            <a:br>
              <a:rPr lang="en-US" sz="2400" dirty="0"/>
            </a:br>
            <a:r>
              <a:rPr lang="en-US" sz="2400" dirty="0"/>
              <a:t>   </a:t>
            </a:r>
            <a:br>
              <a:rPr lang="en-US" sz="2400" dirty="0"/>
            </a:br>
            <a:r>
              <a:rPr lang="en-US" sz="2400" dirty="0"/>
              <a:t>   </a:t>
            </a:r>
            <a:r>
              <a:rPr lang="en-US" dirty="0"/>
              <a:t>Patient Sex at Birth</a:t>
            </a:r>
            <a:br>
              <a:rPr lang="en-US" dirty="0"/>
            </a:br>
            <a:r>
              <a:rPr lang="en-US" sz="2400" dirty="0"/>
              <a:t> 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2692324"/>
              </p:ext>
            </p:extLst>
          </p:nvPr>
        </p:nvGraphicFramePr>
        <p:xfrm>
          <a:off x="596896" y="1466491"/>
          <a:ext cx="6718303" cy="24932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6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62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6823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Patient Sex at Birth Code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Patient Sex at Birth Definition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Male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Female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DONTKNOW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Don’t know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5157386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ASKU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Choose not to answer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9857388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UNK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Unknown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9254625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UTC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Unable to collect this information on patient due to lack of clinical capacity of patient to respond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9542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7050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962024"/>
            <a:ext cx="8039100" cy="704851"/>
          </a:xfrm>
        </p:spPr>
        <p:txBody>
          <a:bodyPr/>
          <a:lstStyle/>
          <a:p>
            <a:r>
              <a:rPr lang="en-US" dirty="0"/>
              <a:t>Type of Admission 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609601" y="1485902"/>
          <a:ext cx="6705599" cy="11317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2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435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90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* TYPEADM CODE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* TYPE OF ADMISSION DEFINITION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7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0" algn="l"/>
                        </a:tabLst>
                      </a:pPr>
                      <a:r>
                        <a:rPr lang="en-US" sz="1400" b="1" baseline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Trauma</a:t>
                      </a: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0" algn="l"/>
                        </a:tabLs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D0230B4-559C-8B37-CF50-EE1277BAB3B4}"/>
              </a:ext>
            </a:extLst>
          </p:cNvPr>
          <p:cNvSpPr txBox="1"/>
          <p:nvPr/>
        </p:nvSpPr>
        <p:spPr>
          <a:xfrm>
            <a:off x="609601" y="3198168"/>
            <a:ext cx="624839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Source of Admission 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FB2E101-F857-9A37-3F1E-F2C465E3C53A}"/>
              </a:ext>
            </a:extLst>
          </p:cNvPr>
          <p:cNvGraphicFramePr>
            <a:graphicFrameLocks noGrp="1"/>
          </p:cNvGraphicFramePr>
          <p:nvPr/>
        </p:nvGraphicFramePr>
        <p:xfrm>
          <a:off x="519113" y="4240307"/>
          <a:ext cx="6705599" cy="13423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2081">
                  <a:extLst>
                    <a:ext uri="{9D8B030D-6E8A-4147-A177-3AD203B41FA5}">
                      <a16:colId xmlns:a16="http://schemas.microsoft.com/office/drawing/2014/main" val="1023193734"/>
                    </a:ext>
                  </a:extLst>
                </a:gridCol>
                <a:gridCol w="5243518">
                  <a:extLst>
                    <a:ext uri="{9D8B030D-6E8A-4147-A177-3AD203B41FA5}">
                      <a16:colId xmlns:a16="http://schemas.microsoft.com/office/drawing/2014/main" val="1345375716"/>
                    </a:ext>
                  </a:extLst>
                </a:gridCol>
              </a:tblGrid>
              <a:tr h="4564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* SRCADM CODE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* SOURCE OF ADMISSION DEFINITION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593040861"/>
                  </a:ext>
                </a:extLst>
              </a:tr>
              <a:tr h="6753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0" algn="l"/>
                        </a:tabLst>
                      </a:pPr>
                      <a:r>
                        <a:rPr lang="en-US" sz="1400" b="1" baseline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J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Transfer from One Distinct Unit of the Hospital to another Distinct Unit of the Same Hospital Resulting in a Separate Claim to the Payer</a:t>
                      </a: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0" algn="l"/>
                        </a:tabLs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59576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1172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46" y="347414"/>
            <a:ext cx="8039100" cy="894790"/>
          </a:xfrm>
        </p:spPr>
        <p:txBody>
          <a:bodyPr/>
          <a:lstStyle/>
          <a:p>
            <a:br>
              <a:rPr lang="en-US" sz="2400" dirty="0"/>
            </a:br>
            <a:r>
              <a:rPr lang="en-US" sz="2400" dirty="0"/>
              <a:t>   </a:t>
            </a:r>
            <a:br>
              <a:rPr lang="en-US" sz="2400" dirty="0"/>
            </a:br>
            <a:r>
              <a:rPr lang="en-US" sz="2400" dirty="0"/>
              <a:t>   </a:t>
            </a:r>
            <a:r>
              <a:rPr lang="en-US" dirty="0"/>
              <a:t>Homeless Indicator</a:t>
            </a:r>
            <a:br>
              <a:rPr lang="en-US" dirty="0"/>
            </a:br>
            <a:r>
              <a:rPr lang="en-US" sz="2400" dirty="0"/>
              <a:t> 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3575478"/>
              </p:ext>
            </p:extLst>
          </p:nvPr>
        </p:nvGraphicFramePr>
        <p:xfrm>
          <a:off x="596896" y="1466491"/>
          <a:ext cx="6718303" cy="24932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6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62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6823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Homeless Indicator Code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Homeless Indicator Definition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Patient is known to be homeless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Patient is not known to be homeless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DONTKNOW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Don’t know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5157386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ASKU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Choose not to answer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9857388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UNK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Unknown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9254625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UTC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Unable to collect this information on patient due to lack of clinical capacity of patient to respond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9542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9063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DC56FD-9AEF-FC7A-6E93-D37F5788D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1A4D8-7E9A-B81A-C6CA-81BD2A3BD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446" y="347414"/>
            <a:ext cx="8039100" cy="894790"/>
          </a:xfrm>
        </p:spPr>
        <p:txBody>
          <a:bodyPr/>
          <a:lstStyle/>
          <a:p>
            <a:br>
              <a:rPr lang="en-US" sz="2400" dirty="0"/>
            </a:br>
            <a:r>
              <a:rPr lang="en-US" sz="2400" dirty="0"/>
              <a:t>   </a:t>
            </a:r>
            <a:br>
              <a:rPr lang="en-US" sz="2400" dirty="0"/>
            </a:br>
            <a:r>
              <a:rPr lang="en-US" sz="2400" dirty="0"/>
              <a:t>   Patient’s Sexual Orientation</a:t>
            </a:r>
            <a:br>
              <a:rPr lang="en-US" dirty="0"/>
            </a:br>
            <a:r>
              <a:rPr lang="en-US" sz="2400" dirty="0"/>
              <a:t> 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2E1202B7-4C7A-1EA7-4D54-2D3F2FB0A0A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96896" y="1466491"/>
          <a:ext cx="6718303" cy="34737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8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00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6823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Sexual Orientation Code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Patient’s Sexual Orientation Definition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20430005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Straight or Heterosexual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38628009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Gay or Lesbian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42035005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Bisexual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QUEER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Queer, Pansexual, and/or Questioning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OTH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Something Else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1228146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DONTKNOW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Don’t know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5157386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ASKU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Choose not to answer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9857388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UNK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Unknown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9254625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UTC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Unable to collect this information on patient due to lack of clinical capacity of patient to respond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9542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50616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F2764A-7927-39E6-C0BD-CD426C91E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CF685-DA43-8C33-DE63-5667E7E23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446" y="347414"/>
            <a:ext cx="8039100" cy="894790"/>
          </a:xfrm>
        </p:spPr>
        <p:txBody>
          <a:bodyPr/>
          <a:lstStyle/>
          <a:p>
            <a:br>
              <a:rPr lang="en-US" sz="2400" dirty="0"/>
            </a:br>
            <a:r>
              <a:rPr lang="en-US" sz="2400" dirty="0"/>
              <a:t>   </a:t>
            </a:r>
            <a:br>
              <a:rPr lang="en-US" sz="2400" dirty="0"/>
            </a:br>
            <a:r>
              <a:rPr lang="en-US" sz="2400" dirty="0"/>
              <a:t>   Patient’s Gender Identity</a:t>
            </a:r>
            <a:br>
              <a:rPr lang="en-US" dirty="0"/>
            </a:br>
            <a:r>
              <a:rPr lang="en-US" sz="2400" dirty="0"/>
              <a:t> 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1F2C37F5-B984-449A-EC56-04D1618D6B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0448520"/>
              </p:ext>
            </p:extLst>
          </p:nvPr>
        </p:nvGraphicFramePr>
        <p:xfrm>
          <a:off x="596896" y="1466491"/>
          <a:ext cx="6718303" cy="40060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8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00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6823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Gender Identity Code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Patient’s Gender Identity Definition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446151000124109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Male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446141000124107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Female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407376001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Transgender man / trans man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407377005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Transgender woman / trans woman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446131000124102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Genderqueer/ gender nonconforming / non-binary, neither exclusively Male nor Female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95803288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OTH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Additional gender category or other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1228146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DONTKNOW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Don’t know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5157386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ASKU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Choose not to answer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9857388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UNK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Unknown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9254625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UTC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Unable to collect this information on patient due to lack of clinical capacity of patient to respond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9542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90318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46" y="347414"/>
            <a:ext cx="8039100" cy="894790"/>
          </a:xfrm>
        </p:spPr>
        <p:txBody>
          <a:bodyPr/>
          <a:lstStyle/>
          <a:p>
            <a:br>
              <a:rPr lang="en-US" sz="2400" dirty="0"/>
            </a:br>
            <a:r>
              <a:rPr lang="en-US" sz="2400" dirty="0"/>
              <a:t>   </a:t>
            </a:r>
            <a:br>
              <a:rPr lang="en-US" sz="2400" dirty="0"/>
            </a:br>
            <a:r>
              <a:rPr lang="en-US" sz="2400" dirty="0"/>
              <a:t>   </a:t>
            </a:r>
            <a:r>
              <a:rPr lang="en-US" dirty="0"/>
              <a:t>Race</a:t>
            </a:r>
            <a:br>
              <a:rPr lang="en-US" dirty="0"/>
            </a:br>
            <a:r>
              <a:rPr lang="en-US" sz="2400" dirty="0"/>
              <a:t> 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8109795"/>
              </p:ext>
            </p:extLst>
          </p:nvPr>
        </p:nvGraphicFramePr>
        <p:xfrm>
          <a:off x="596896" y="1466491"/>
          <a:ext cx="6718303" cy="38005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8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00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6823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Race Code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Patient Race Definition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1002-5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American Indian/Alaska Native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2028-9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Asian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2054-5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Black/African American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2076-8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Native Hawaiian or other Pacific Islander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2106-3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White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OTH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Other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1228146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DONTKNOW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Don’t know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5157386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ASKU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Choose not to answer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9857388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UNK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Unknown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9254625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UTC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Unable to collect this information on patient due to lack of clinical capacity of patient to respond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9542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604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46" y="347414"/>
            <a:ext cx="8039100" cy="894790"/>
          </a:xfrm>
        </p:spPr>
        <p:txBody>
          <a:bodyPr/>
          <a:lstStyle/>
          <a:p>
            <a:br>
              <a:rPr lang="en-US" sz="2400" dirty="0"/>
            </a:br>
            <a:r>
              <a:rPr lang="en-US" sz="2400" dirty="0"/>
              <a:t>   </a:t>
            </a:r>
            <a:br>
              <a:rPr lang="en-US" sz="2400" dirty="0"/>
            </a:br>
            <a:r>
              <a:rPr lang="en-US" sz="2400" dirty="0"/>
              <a:t>   </a:t>
            </a:r>
            <a:r>
              <a:rPr lang="en-US" dirty="0"/>
              <a:t>Hispanic Indicator</a:t>
            </a:r>
            <a:br>
              <a:rPr lang="en-US" dirty="0"/>
            </a:br>
            <a:r>
              <a:rPr lang="en-US" sz="2400" dirty="0"/>
              <a:t> 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387191"/>
              </p:ext>
            </p:extLst>
          </p:nvPr>
        </p:nvGraphicFramePr>
        <p:xfrm>
          <a:off x="596896" y="1466491"/>
          <a:ext cx="6718303" cy="24932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16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66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6823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Hispanic Indicator Code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Hispanic Indicator Definition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2135-2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Patient is Hispanic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2186-5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Patient is not Hispanic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DONTKNOW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Don’t know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5157386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ASKU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Choose not to answer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9857388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UNK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Unknown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9254625"/>
                  </a:ext>
                </a:extLst>
              </a:tr>
              <a:tr h="3268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UTC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Unable to collect this information on patient due to lack of clinical capacity of patient to respond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9542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22734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059370"/>
              </p:ext>
            </p:extLst>
          </p:nvPr>
        </p:nvGraphicFramePr>
        <p:xfrm>
          <a:off x="597532" y="1882135"/>
          <a:ext cx="6717668" cy="45024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81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65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5687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Ethnicity Code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Patient Ethnicity Definition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711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AMER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American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711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BRAZ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Brazilian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711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CANADA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Canadian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6078546"/>
                  </a:ext>
                </a:extLst>
              </a:tr>
              <a:tr h="309711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CAPE-V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Cape Verdean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711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CARIB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Caribbean Islander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711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E-EUR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Eastern European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6412490"/>
                  </a:ext>
                </a:extLst>
              </a:tr>
              <a:tr h="309711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PORT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Portuguese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711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RUSSN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Russian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9711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Other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667537"/>
                  </a:ext>
                </a:extLst>
              </a:tr>
              <a:tr h="309711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UNK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Unknown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6402126"/>
                  </a:ext>
                </a:extLst>
              </a:tr>
              <a:tr h="309711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DONTKNOW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Don’t know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2590901"/>
                  </a:ext>
                </a:extLst>
              </a:tr>
              <a:tr h="309711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ASKU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Choose not to answer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1674970"/>
                  </a:ext>
                </a:extLst>
              </a:tr>
              <a:tr h="446905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UTC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Unable to collect this information on patient due to lack of clinical capacity of patient to respond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453002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79563" y="756519"/>
            <a:ext cx="719443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0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0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09200FB-6DEA-E7C5-759B-3EA672F99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263" y="756519"/>
            <a:ext cx="8039100" cy="958909"/>
          </a:xfrm>
        </p:spPr>
        <p:txBody>
          <a:bodyPr/>
          <a:lstStyle/>
          <a:p>
            <a:r>
              <a:rPr lang="en-US" dirty="0"/>
              <a:t>Ethnicity</a:t>
            </a:r>
            <a:br>
              <a:rPr lang="en-US" dirty="0"/>
            </a:br>
            <a:r>
              <a:rPr lang="en-US" sz="12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Utilize codes below and full list per CDC</a:t>
            </a:r>
            <a:r>
              <a:rPr lang="en-US" sz="1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126075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77E0A-D739-9171-228A-7CD5D46840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C9EE37B4-BFEA-E820-39A1-3299508C2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63" y="756519"/>
            <a:ext cx="719443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0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0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DFDF9FA-0E35-A0C1-4EA9-09CD49266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263" y="756519"/>
            <a:ext cx="8039100" cy="958909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Spoken Language</a:t>
            </a:r>
            <a:br>
              <a:rPr lang="en-US" dirty="0"/>
            </a:br>
            <a:br>
              <a:rPr lang="en-US" dirty="0"/>
            </a:br>
            <a:r>
              <a:rPr lang="en-US" sz="14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Utilize </a:t>
            </a:r>
            <a:r>
              <a:rPr lang="en-US" sz="1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the codes</a:t>
            </a:r>
            <a:r>
              <a:rPr lang="en-US" sz="14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included in the </a:t>
            </a:r>
            <a:r>
              <a:rPr lang="en-US" sz="14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BHID Spoken Language Codes </a:t>
            </a:r>
            <a:r>
              <a:rPr lang="en-US" sz="14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file posted on CHIA’s </a:t>
            </a:r>
            <a:r>
              <a:rPr lang="en-US" sz="1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website</a:t>
            </a:r>
            <a:r>
              <a:rPr lang="en-US" sz="14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6237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533400"/>
            <a:ext cx="8039100" cy="8001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263" y="1495425"/>
            <a:ext cx="8039100" cy="4430246"/>
          </a:xfrm>
        </p:spPr>
        <p:txBody>
          <a:bodyPr/>
          <a:lstStyle/>
          <a:p>
            <a:pPr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914400" algn="l"/>
                <a:tab pos="7543800" algn="r"/>
              </a:tabLs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Welcome</a:t>
            </a:r>
          </a:p>
          <a:p>
            <a:pPr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914400" algn="l"/>
                <a:tab pos="7543800" algn="r"/>
              </a:tabLs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FY 2025 Submission Guide Updates – Key Changes </a:t>
            </a:r>
          </a:p>
          <a:p>
            <a:pPr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</a:p>
          <a:p>
            <a:pPr algn="l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914400" algn="l"/>
                <a:tab pos="7543800" algn="r"/>
              </a:tabLs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	Review of Proposed Changes</a:t>
            </a:r>
          </a:p>
          <a:p>
            <a:pPr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914400" algn="l"/>
                <a:tab pos="7543800" algn="r"/>
              </a:tabLs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Timeline / Next Steps</a:t>
            </a:r>
          </a:p>
          <a:p>
            <a:pPr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914400" algn="l"/>
                <a:tab pos="7543800" algn="r"/>
              </a:tabLs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Questions &amp; Comments </a:t>
            </a:r>
          </a:p>
          <a:p>
            <a:pPr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0915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3201" y="2028825"/>
            <a:ext cx="6760673" cy="1428750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en-US" sz="4000" dirty="0">
                <a:solidFill>
                  <a:schemeClr val="bg1">
                    <a:lumMod val="75000"/>
                  </a:schemeClr>
                </a:solidFill>
              </a:rPr>
              <a:t>Changes &amp; Revisions</a:t>
            </a:r>
          </a:p>
          <a:p>
            <a:pPr algn="ctr"/>
            <a:r>
              <a:rPr lang="en-US" sz="4000" dirty="0">
                <a:solidFill>
                  <a:schemeClr val="bg1">
                    <a:lumMod val="75000"/>
                  </a:schemeClr>
                </a:solidFill>
              </a:rPr>
              <a:t>For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PAYER TYPE &amp; PAYER SOURCE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dirty="0"/>
              <a:t>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3382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107092"/>
            <a:ext cx="8039100" cy="634313"/>
          </a:xfrm>
        </p:spPr>
        <p:txBody>
          <a:bodyPr/>
          <a:lstStyle/>
          <a:p>
            <a:r>
              <a:rPr lang="en-US" dirty="0"/>
              <a:t>Payer Type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3123722"/>
              </p:ext>
            </p:extLst>
          </p:nvPr>
        </p:nvGraphicFramePr>
        <p:xfrm>
          <a:off x="609601" y="663390"/>
          <a:ext cx="7092777" cy="59525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8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46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99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2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PAYER TYPE  CODE       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PAYER ABBREVIATION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PAYER TYPE DEFINITION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Self Pay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WOR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Worker's Compensation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MCR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Medicare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F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MCR-MC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Medicare Managed Care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(includes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Medicare Advantage)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MCD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Medicaid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B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MCD-MC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Medicaid Managed Care/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MCO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GOV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Other Government Payment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200" strike="sngStrike" baseline="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BCBS</a:t>
                      </a:r>
                      <a:endParaRPr lang="en-US" sz="1200" strike="sngStrike" baseline="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Blue Cross</a:t>
                      </a:r>
                      <a:endParaRPr lang="en-US" sz="1200" strike="sngStrike" baseline="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C</a:t>
                      </a:r>
                      <a:endParaRPr lang="en-US" sz="1200" strike="sngStrike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BCBS-MC</a:t>
                      </a:r>
                      <a:endParaRPr lang="en-US" sz="1200" strike="sngStrike" baseline="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Blue Cross Managed Care</a:t>
                      </a:r>
                      <a:endParaRPr lang="en-US" sz="1200" strike="sngStrike" baseline="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Commercial Insurance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COM-MC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Commercial Managed Care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HMO 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HMO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FC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Free Care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Other Non-Managed Care Plans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08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PPO and Other Managed Care Plans Not Classified Elsewhere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H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HSN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Health Safety Net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J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Point-of-Service Plan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K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EPO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Exclusive Provider Organization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AI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Auto Insurance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None (Valid only for Secondary Payer)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Q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CommCare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Commonwealth Care/ConnectorCare Plans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Z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Dental Plans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 S</a:t>
                      </a: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SCO/ICO</a:t>
                      </a: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 Senior Care Option/Integrated Care Organization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(SCO/ICO)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 A </a:t>
                      </a: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Medicaid ACO</a:t>
                      </a: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 Medicaid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ACO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 C</a:t>
                      </a: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Commercial ACO</a:t>
                      </a: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 Commercial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ACO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 P</a:t>
                      </a: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PACE</a:t>
                      </a: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 Program of All-Inclusive Care for the Elderly (PACE)</a:t>
                      </a: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36321685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13386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107092"/>
            <a:ext cx="8039100" cy="634313"/>
          </a:xfrm>
        </p:spPr>
        <p:txBody>
          <a:bodyPr/>
          <a:lstStyle/>
          <a:p>
            <a:r>
              <a:rPr lang="en-US" dirty="0"/>
              <a:t>Payer Source</a:t>
            </a:r>
            <a:endParaRPr lang="en-US" sz="14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6287771"/>
              </p:ext>
            </p:extLst>
          </p:nvPr>
        </p:nvGraphicFramePr>
        <p:xfrm>
          <a:off x="609601" y="672353"/>
          <a:ext cx="6763264" cy="59346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3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09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24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PAYER SOURCE CODE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HEALTH PLAN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AARP/Medigap Supplement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Aetna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Allways Health Partners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Anthem 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Auto Insurance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BCBS Other (Not listed elsewhere)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Beacon Health Partners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Blue CHiP (BCBS Rhode Island)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Blue Cross Blue Shield of MA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Blue Cross Blue Shield of RI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Cambridge Network Health Forward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CHAMPUS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CHAMPUS/TriCare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Charity Care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Children's Medical Security Plan (CMSP)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CIGNA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Commonwealth Care Alliance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Community Care Cooperative (ACO)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ConnectiCare Of Massachusetts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Connecticut General Life</a:t>
                      </a:r>
                      <a:r>
                        <a:rPr lang="en-US" sz="1200" b="0" i="0" u="none" strike="sng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Fallon Health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First Health Life and Health Insurance Company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Free Care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Great West Life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Guardian Life Insurance Company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33160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46530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107092"/>
            <a:ext cx="8039100" cy="634313"/>
          </a:xfrm>
        </p:spPr>
        <p:txBody>
          <a:bodyPr/>
          <a:lstStyle/>
          <a:p>
            <a:r>
              <a:rPr lang="en-US" dirty="0"/>
              <a:t>Payer Source</a:t>
            </a:r>
            <a:endParaRPr lang="en-US" sz="14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8304234"/>
              </p:ext>
            </p:extLst>
          </p:nvPr>
        </p:nvGraphicFramePr>
        <p:xfrm>
          <a:off x="609601" y="741405"/>
          <a:ext cx="6763264" cy="5928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3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09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22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PAYER SOURCE CODE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HEALTH PLAN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1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Harvard Pilgrim Health Care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1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Health New England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1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Health Plans Inc.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09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Health Safety Net Office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1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Humana Insurance Company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1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Insurance Programmers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1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John Hancock Life Insurance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1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Kaiser Foundation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1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Key Benefit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41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Liberty Mutual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41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Lifetime Benefit Solutions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41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Mass Behavioral Health Partnership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41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Medicaid ( MassHealth)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41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Mass General Brigham (ACO)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9779962"/>
                  </a:ext>
                </a:extLst>
              </a:tr>
              <a:tr h="274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Medicare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41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Medicare HMO - Other (not listed elsewhere)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41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MEGA Life and Health Insurance Company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41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Meritain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41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Mid-West National Life Insurance Company of Tennessee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241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Nationwide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241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Neighborhood Health Plan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241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Network Health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241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None (Valid only for Secondary Source of Payment)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241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Other ACO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39697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107092"/>
            <a:ext cx="8039100" cy="634313"/>
          </a:xfrm>
        </p:spPr>
        <p:txBody>
          <a:bodyPr/>
          <a:lstStyle/>
          <a:p>
            <a:r>
              <a:rPr lang="en-US" dirty="0"/>
              <a:t>Payer Source</a:t>
            </a:r>
            <a:endParaRPr lang="en-US" sz="14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1599400"/>
              </p:ext>
            </p:extLst>
          </p:nvPr>
        </p:nvGraphicFramePr>
        <p:xfrm>
          <a:off x="609601" y="672353"/>
          <a:ext cx="6763264" cy="59594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3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09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77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PAYER SOURCE CODE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HEALTH PLAN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Other Commercial (not listed elsewhere)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4898495"/>
                  </a:ext>
                </a:extLst>
              </a:tr>
              <a:tr h="21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Out of state BCBS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Out-of-State Medicaid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Oxford Health Plans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Private Healthcare Systems</a:t>
                      </a:r>
                      <a:r>
                        <a:rPr lang="en-US" sz="1200" b="0" i="0" u="none" strike="sng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QCC Insurance Company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Self-Pay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Senior Whole Health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State Farm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Steward Health Choice (ACO)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 Tufts Health Plan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 Tufts Medicine (ACO)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1006220"/>
                  </a:ext>
                </a:extLst>
              </a:tr>
              <a:tr h="21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UMR Inc.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UniCare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United Concordia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9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United Health Care of New England, Inc.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United Healthcare Insurance Company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Unlisted International Source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Wausau Insurance Company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Wellsense Health Plan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73955143"/>
                  </a:ext>
                </a:extLst>
              </a:tr>
              <a:tr h="21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Worker's Compensation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Zenith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VA Benefits (not listed elsewhere)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40876309"/>
                  </a:ext>
                </a:extLst>
              </a:tr>
              <a:tr h="21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Other Government Program (not listed elsewhere)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1868919"/>
                  </a:ext>
                </a:extLst>
              </a:tr>
              <a:tr h="3796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53975" indent="-53975"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Other Third-Party Programs (not listed elsewhere) </a:t>
                      </a:r>
                    </a:p>
                    <a:p>
                      <a:pPr marL="53975" indent="0"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(ex. Vision, TPA, Hospice, Transplant programs)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747151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89236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654424"/>
            <a:ext cx="8039100" cy="1061004"/>
          </a:xfrm>
        </p:spPr>
        <p:txBody>
          <a:bodyPr/>
          <a:lstStyle/>
          <a:p>
            <a:r>
              <a:rPr lang="en-US" dirty="0"/>
              <a:t>Timeline / Next Steps: 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1741585"/>
              </p:ext>
            </p:extLst>
          </p:nvPr>
        </p:nvGraphicFramePr>
        <p:xfrm>
          <a:off x="655455" y="1604682"/>
          <a:ext cx="7336020" cy="4123766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4637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84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513"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 2025 BHID Intake Process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42135" algn="r"/>
                        </a:tabLst>
                      </a:pPr>
                      <a:r>
                        <a:rPr lang="en-US" sz="16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Draft Timeline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8739"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Provider Comment Period Ends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December 20, 2024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513"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Administrative Bulletin and Guides Adopted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December 23, 2024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513"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CHIA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and Hospitals Update Systems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December 2024 –                  November 2025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0521"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Hospital Testing Period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October/November 2025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18967"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Quarterly Submissions Due Dates:</a:t>
                      </a:r>
                    </a:p>
                    <a:p>
                      <a:pPr marL="285750" marR="0" indent="-28575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Q1 (Oct 1, 2024 – Dec 31, 2024)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Q2 (Jan 1, 2025 – Mar 31, 2025)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Q3 (Apr 1, 2025 – Jun 30, 2025)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Q4 (Jul  1, 2025 – Sep 30, 2025)</a:t>
                      </a:r>
                    </a:p>
                    <a:p>
                      <a:pPr marL="285750" marR="0" indent="-28575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December 14, 2025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December 14, 2025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December 14, 2025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December 14, 2025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6529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917" y="98612"/>
            <a:ext cx="7959445" cy="2223248"/>
          </a:xfrm>
        </p:spPr>
        <p:txBody>
          <a:bodyPr/>
          <a:lstStyle/>
          <a:p>
            <a:r>
              <a:rPr lang="en-US" dirty="0"/>
              <a:t>Submission Guide &amp; Documentation – </a:t>
            </a:r>
            <a:br>
              <a:rPr lang="en-US" dirty="0"/>
            </a:br>
            <a:r>
              <a:rPr lang="en-US" dirty="0"/>
              <a:t>Published to CHIA Website</a:t>
            </a:r>
            <a:br>
              <a:rPr lang="en-US" dirty="0"/>
            </a:br>
            <a:br>
              <a:rPr lang="en-US" sz="1200" dirty="0"/>
            </a:br>
            <a:r>
              <a:rPr lang="en-US" sz="1600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3"/>
              </a:rPr>
              <a:t>http://www.chiamass.gov/behavioral-health-facilities-case-mix-data/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263" y="2562223"/>
            <a:ext cx="8039100" cy="3829051"/>
          </a:xfrm>
        </p:spPr>
        <p:txBody>
          <a:bodyPr/>
          <a:lstStyle/>
          <a:p>
            <a:pPr marL="0" indent="0" algn="l"/>
            <a:endParaRPr lang="en-US" dirty="0"/>
          </a:p>
          <a:p>
            <a:pPr marL="0" indent="0" algn="l"/>
            <a:endParaRPr lang="en-US" dirty="0"/>
          </a:p>
          <a:p>
            <a:pPr marL="0" indent="0" algn="l"/>
            <a:endParaRPr lang="en-US" dirty="0"/>
          </a:p>
          <a:p>
            <a:pPr marL="0" indent="0" algn="l"/>
            <a:r>
              <a:rPr lang="en-US" dirty="0"/>
              <a:t> </a:t>
            </a:r>
          </a:p>
          <a:p>
            <a:pPr marL="0" indent="0" algn="l"/>
            <a:endParaRPr lang="en-US" dirty="0"/>
          </a:p>
          <a:p>
            <a:pPr marL="0" indent="0" algn="l"/>
            <a:r>
              <a:rPr lang="en-US" dirty="0"/>
              <a:t> </a:t>
            </a:r>
          </a:p>
          <a:p>
            <a:pPr marL="0" indent="0" algn="l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7FB515-EADE-E0C5-ADC0-4A1DA9ADFA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917" y="2133599"/>
            <a:ext cx="7404848" cy="4329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9926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5048" y="1537885"/>
            <a:ext cx="7772400" cy="51694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Questions &amp; Comments</a:t>
            </a:r>
          </a:p>
        </p:txBody>
      </p:sp>
    </p:spTree>
    <p:extLst>
      <p:ext uri="{BB962C8B-B14F-4D97-AF65-F5344CB8AC3E}">
        <p14:creationId xmlns:p14="http://schemas.microsoft.com/office/powerpoint/2010/main" val="11240699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714375"/>
            <a:ext cx="8039100" cy="647700"/>
          </a:xfrm>
        </p:spPr>
        <p:txBody>
          <a:bodyPr/>
          <a:lstStyle/>
          <a:p>
            <a:r>
              <a:rPr lang="en-US" dirty="0"/>
              <a:t>Follow-up Contacts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263" y="1447800"/>
            <a:ext cx="8039100" cy="4610100"/>
          </a:xfrm>
        </p:spPr>
        <p:txBody>
          <a:bodyPr/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sz="1800" dirty="0"/>
              <a:t>Cathy Houston, Associate Director of Hospital Data Intake &amp; Compliance </a:t>
            </a:r>
            <a:r>
              <a:rPr lang="en-US" sz="1800" dirty="0">
                <a:hlinkClick r:id="rId2"/>
              </a:rPr>
              <a:t>Catherine.Houston@CHIAMass.gov</a:t>
            </a:r>
            <a:endParaRPr lang="en-US" sz="1800" dirty="0"/>
          </a:p>
          <a:p>
            <a:pPr marL="0" indent="0" algn="l"/>
            <a:endParaRPr lang="en-US" sz="800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sz="1800" dirty="0"/>
              <a:t>Linda Stiller, Manager, Data Intake and Compliance </a:t>
            </a:r>
            <a:r>
              <a:rPr lang="en-US" sz="1800" dirty="0">
                <a:hlinkClick r:id="rId3"/>
              </a:rPr>
              <a:t>Linda.Stiller@CHIAMass.gov</a:t>
            </a:r>
            <a:endParaRPr lang="en-US" sz="1800" dirty="0"/>
          </a:p>
          <a:p>
            <a:pPr marL="0" indent="0" algn="l"/>
            <a:endParaRPr lang="en-US" sz="1800" b="1" dirty="0"/>
          </a:p>
          <a:p>
            <a:pPr marL="0" indent="0" algn="l"/>
            <a:endParaRPr lang="en-US" sz="1800" b="1" dirty="0"/>
          </a:p>
          <a:p>
            <a:pPr marL="0" indent="0" algn="l"/>
            <a:r>
              <a:rPr lang="en-US" sz="1800" b="1" dirty="0"/>
              <a:t>CHIA Liaisons:</a:t>
            </a:r>
          </a:p>
          <a:p>
            <a:pPr marL="0" indent="0" algn="l"/>
            <a:endParaRPr lang="en-US" sz="800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sz="1800" dirty="0"/>
              <a:t>Hadish Gebremedhin, Senior Health Care Data Liaison </a:t>
            </a:r>
            <a:r>
              <a:rPr lang="en-US" sz="1800" dirty="0">
                <a:hlinkClick r:id="rId4"/>
              </a:rPr>
              <a:t>Hadish.Gebremedhin@CHIAMass.gov</a:t>
            </a:r>
            <a:endParaRPr lang="en-US" sz="1800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US" sz="800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sz="1800" dirty="0"/>
              <a:t>Jillian Petrie, Health Care Data Liaison </a:t>
            </a:r>
          </a:p>
          <a:p>
            <a:pPr marL="0" indent="287338" algn="l"/>
            <a:r>
              <a:rPr lang="en-US" sz="1800" dirty="0">
                <a:hlinkClick r:id="rId5"/>
              </a:rPr>
              <a:t>Jillian.Petrie@CHIAMass.gov</a:t>
            </a:r>
            <a:endParaRPr lang="en-US" sz="1800" dirty="0"/>
          </a:p>
          <a:p>
            <a:pPr marL="0" indent="0" algn="l"/>
            <a:endParaRPr lang="en-US" sz="1800" b="1" dirty="0"/>
          </a:p>
          <a:p>
            <a:pPr marL="0" indent="287338" algn="l"/>
            <a:endParaRPr lang="en-US" sz="1800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US" sz="1800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US" sz="1800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US" sz="1800" dirty="0"/>
          </a:p>
          <a:p>
            <a:pPr marL="0" indent="0" algn="l"/>
            <a:endParaRPr lang="en-US" dirty="0"/>
          </a:p>
          <a:p>
            <a:pPr marL="0" indent="0" algn="l"/>
            <a:r>
              <a:rPr lang="en-US" dirty="0"/>
              <a:t> </a:t>
            </a:r>
          </a:p>
          <a:p>
            <a:pPr marL="0" indent="0"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372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1950" y="904875"/>
            <a:ext cx="8505825" cy="1790700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submission guide UPDATES 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3201" y="2190751"/>
            <a:ext cx="6760673" cy="866774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106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362310"/>
            <a:ext cx="7666037" cy="882984"/>
          </a:xfrm>
        </p:spPr>
        <p:txBody>
          <a:bodyPr/>
          <a:lstStyle/>
          <a:p>
            <a:br>
              <a:rPr lang="en-US" sz="2400" dirty="0"/>
            </a:br>
            <a:r>
              <a:rPr lang="en-US" dirty="0"/>
              <a:t>Submission Guide Updates</a:t>
            </a:r>
            <a:br>
              <a:rPr lang="en-US" dirty="0"/>
            </a:br>
            <a:r>
              <a:rPr lang="en-US" sz="2400" dirty="0"/>
              <a:t>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387848"/>
              </p:ext>
            </p:extLst>
          </p:nvPr>
        </p:nvGraphicFramePr>
        <p:xfrm>
          <a:off x="552449" y="3720353"/>
          <a:ext cx="7991474" cy="12909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91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29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Changes: Field Updates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5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Medical Record Number (MRN): Increase length to 25</a:t>
                      </a: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Physician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License Number (BORIM): Increase length to 25</a:t>
                      </a:r>
                    </a:p>
                  </a:txBody>
                  <a:tcPr marL="68580" marR="68580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 assorted field/edit updates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7779663"/>
              </p:ext>
            </p:extLst>
          </p:nvPr>
        </p:nvGraphicFramePr>
        <p:xfrm>
          <a:off x="552451" y="1331136"/>
          <a:ext cx="7991474" cy="10122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91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78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Changes: File Format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2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NEW!  Asterisk Delimiter Format </a:t>
                      </a: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2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Remove Filler fields, DSM Diagnosis (RT45), Sequence (RT65)</a:t>
                      </a:r>
                    </a:p>
                  </a:txBody>
                  <a:tcPr marL="68580" marR="68580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9309135"/>
                  </a:ext>
                </a:extLst>
              </a:tr>
            </a:tbl>
          </a:graphicData>
        </a:graphic>
      </p:graphicFrame>
      <p:graphicFrame>
        <p:nvGraphicFramePr>
          <p:cNvPr id="4" name="Content Placeholder 7">
            <a:extLst>
              <a:ext uri="{FF2B5EF4-FFF2-40B4-BE49-F238E27FC236}">
                <a16:creationId xmlns:a16="http://schemas.microsoft.com/office/drawing/2014/main" id="{A29FA4AF-0923-E428-ED56-0031580C3B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1246673"/>
              </p:ext>
            </p:extLst>
          </p:nvPr>
        </p:nvGraphicFramePr>
        <p:xfrm>
          <a:off x="581027" y="2459961"/>
          <a:ext cx="7991474" cy="11288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91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57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Changes: New Fields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87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Transfer Hospital Organization ID</a:t>
                      </a: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0201200"/>
                  </a:ext>
                </a:extLst>
              </a:tr>
              <a:tr h="27687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Spoken Language</a:t>
                      </a:r>
                    </a:p>
                  </a:txBody>
                  <a:tcPr marL="68580" marR="68580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894161"/>
                  </a:ext>
                </a:extLst>
              </a:tr>
              <a:tr h="27687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Operating Physician/Clinician-Significant HCPCS/CPT Procedure I National Provider Identifier (NPI)</a:t>
                      </a: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346202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0C15A15-2DDA-40C5-439A-6274EA0AF2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392707"/>
              </p:ext>
            </p:extLst>
          </p:nvPr>
        </p:nvGraphicFramePr>
        <p:xfrm>
          <a:off x="519112" y="5127813"/>
          <a:ext cx="8024811" cy="1452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24811">
                  <a:extLst>
                    <a:ext uri="{9D8B030D-6E8A-4147-A177-3AD203B41FA5}">
                      <a16:colId xmlns:a16="http://schemas.microsoft.com/office/drawing/2014/main" val="3173191714"/>
                    </a:ext>
                  </a:extLst>
                </a:gridCol>
              </a:tblGrid>
              <a:tr h="3508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Changes: Table Updates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927863852"/>
                  </a:ext>
                </a:extLst>
              </a:tr>
              <a:tr h="27534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Type of Admission, Source of Admission: Add new code values</a:t>
                      </a: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71792"/>
                  </a:ext>
                </a:extLst>
              </a:tr>
              <a:tr h="27534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Sexual Orientation, Gender Identity, Race, Ethnicity, Hispanic Indicator: Update code values</a:t>
                      </a:r>
                    </a:p>
                  </a:txBody>
                  <a:tcPr marL="68580" marR="68580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8295096"/>
                  </a:ext>
                </a:extLst>
              </a:tr>
              <a:tr h="27534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Patient Sex at Birth, Homeless Indicator, Spoken Language: Add new code values</a:t>
                      </a: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1615"/>
                  </a:ext>
                </a:extLst>
              </a:tr>
              <a:tr h="27534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Payer Type and Source of Payment: Update code values</a:t>
                      </a:r>
                    </a:p>
                  </a:txBody>
                  <a:tcPr marL="68580" marR="68580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9211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3117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3201" y="2028825"/>
            <a:ext cx="6760673" cy="142875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Changes &amp; Revisions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For 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BH inpatient DISCHARGE DATA (BHID)</a:t>
            </a:r>
          </a:p>
          <a:p>
            <a:pPr algn="ctr"/>
            <a:r>
              <a:rPr lang="en-US" dirty="0"/>
              <a:t>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45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385482"/>
            <a:ext cx="8039100" cy="1052794"/>
          </a:xfrm>
        </p:spPr>
        <p:txBody>
          <a:bodyPr/>
          <a:lstStyle/>
          <a:p>
            <a:r>
              <a:rPr lang="en-US" dirty="0"/>
              <a:t>BH Inpatient Discharge Data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7518312"/>
              </p:ext>
            </p:extLst>
          </p:nvPr>
        </p:nvGraphicFramePr>
        <p:xfrm>
          <a:off x="449263" y="1353671"/>
          <a:ext cx="8039100" cy="51439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68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49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9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979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24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Record Type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Field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New / Update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Description of requirement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40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All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Medical Record Number (MRN)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Change field size to 25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3907511011"/>
                  </a:ext>
                </a:extLst>
              </a:tr>
              <a:tr h="45340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01, 99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Submitter EIN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Change field size to 9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43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01, 10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Submitter Name, Provider Name, Provider Address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Change field size to 100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243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Patient Sex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Rename to Patient Sex at Birth, change field size to 8; add new codes values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340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Billing Number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Change field size to 25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340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Homeless Indicator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Change field size to 8; add new code values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5442807"/>
                  </a:ext>
                </a:extLst>
              </a:tr>
              <a:tr h="47243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Medicaid Claim Certificate Number (MMIS ID/MassHealth ID)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Require ID for MassHealth/HSN payer ONLY (not MCO/ACO)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508492416"/>
                  </a:ext>
                </a:extLst>
              </a:tr>
              <a:tr h="47243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Patient’s Sexual Orientation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Change field size to 8; update code values; change to “Must be present”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1600025148"/>
                  </a:ext>
                </a:extLst>
              </a:tr>
              <a:tr h="47243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Patient’s Gender Identity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Change field size to 15; update code values; change to “Must be present”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3284114106"/>
                  </a:ext>
                </a:extLst>
              </a:tr>
              <a:tr h="47243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Transfer Hospital Organization ID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Add new field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10224225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6127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D25079-404B-96AF-069E-DC4FC920D5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EAE02-774F-7DAB-65F4-C069BE885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263" y="266734"/>
            <a:ext cx="8039100" cy="1266792"/>
          </a:xfrm>
        </p:spPr>
        <p:txBody>
          <a:bodyPr/>
          <a:lstStyle/>
          <a:p>
            <a:r>
              <a:rPr lang="en-US" dirty="0"/>
              <a:t>BH Inpatient Discharge Data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0BDD89D-002B-1EB4-C55B-890F45BFAB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2572629"/>
              </p:ext>
            </p:extLst>
          </p:nvPr>
        </p:nvGraphicFramePr>
        <p:xfrm>
          <a:off x="449263" y="1335741"/>
          <a:ext cx="8039100" cy="52409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68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49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9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979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78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Record Type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Field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New / Update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Description of requirement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31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Permanent Patient Street Address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Change field size to 100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1887880164"/>
                  </a:ext>
                </a:extLst>
              </a:tr>
              <a:tr h="47631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Race 1, Race 2, Hispanic Indicator, Ethnicity 1, Ethnicity 2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Change field size to 8; update code values; change to “Must be present”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3907511011"/>
                  </a:ext>
                </a:extLst>
              </a:tr>
              <a:tr h="47631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Spoken Language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Add new field and code values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31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Accommodations 1-5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Change field size to 20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631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Units of Service (Accom. Days)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Change field size to 6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31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 Charges (Accom.)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Whole numbers only, no decimals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1770682903"/>
                  </a:ext>
                </a:extLst>
              </a:tr>
              <a:tr h="47631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40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Ancillaries 1-5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Change field size to 20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631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40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Units of Service (Ancillary)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Change field size to 6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631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40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 Charges (Service)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Whole numbers only, no decimals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3512392331"/>
                  </a:ext>
                </a:extLst>
              </a:tr>
              <a:tr h="47631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45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Principal External Cause Code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Update Edit Specifications *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41724221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080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3DD560-131A-EEC2-84C7-DDE224F1E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09579-CECA-50E6-2673-D708D1630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263" y="266734"/>
            <a:ext cx="8039100" cy="1266792"/>
          </a:xfrm>
        </p:spPr>
        <p:txBody>
          <a:bodyPr/>
          <a:lstStyle/>
          <a:p>
            <a:r>
              <a:rPr lang="en-US" dirty="0"/>
              <a:t>BH Inpatient Discharge Data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7938F67-D3BB-3DF1-38AA-AF08FCBF75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9431788"/>
              </p:ext>
            </p:extLst>
          </p:nvPr>
        </p:nvGraphicFramePr>
        <p:xfrm>
          <a:off x="449263" y="1335741"/>
          <a:ext cx="8039100" cy="52120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68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49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9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979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63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Record Type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Field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New / Update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Description of requirement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33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45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Condition Present on Admission - Principal External Cause Code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Change to “May be present”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1893552075"/>
                  </a:ext>
                </a:extLst>
              </a:tr>
              <a:tr h="54633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45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Condition Present on Admission -  Principal Diagnosis Code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Change to “May be present”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276528756"/>
                  </a:ext>
                </a:extLst>
              </a:tr>
              <a:tr h="26490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45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DSM Diagnosis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Remove field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3907511011"/>
                  </a:ext>
                </a:extLst>
              </a:tr>
              <a:tr h="26490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50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Associated Diagnosis Codes I-XIV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Update Edit Specifications *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1253280072"/>
                  </a:ext>
                </a:extLst>
              </a:tr>
              <a:tr h="54633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Condition Present on Admission - Associated Diagnosis Codes I-XIV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Change to “May be present”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490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Sequence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Remove field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490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80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Physician License Number (BORIM)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Change field size to 25; disallow “BORIM7”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3194275440"/>
                  </a:ext>
                </a:extLst>
              </a:tr>
              <a:tr h="82777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80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Operating Physician/Clinician for Significant HCPCS/CPT Procedure I National Provider Identifier (NPI)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Add new field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44002844"/>
                  </a:ext>
                </a:extLst>
              </a:tr>
              <a:tr h="37978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90, 95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 Charges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Whole numbers only, no decimals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949432029"/>
                  </a:ext>
                </a:extLst>
              </a:tr>
              <a:tr h="37978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95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Number of Discharges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Change field size to 6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1658438072"/>
                  </a:ext>
                </a:extLst>
              </a:tr>
              <a:tr h="37978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95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 Days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Change field size to 10</a:t>
                      </a:r>
                    </a:p>
                  </a:txBody>
                  <a:tcPr marL="51773" marR="51773" marT="0" marB="0" anchor="b"/>
                </a:tc>
                <a:extLst>
                  <a:ext uri="{0D108BD9-81ED-4DB2-BD59-A6C34878D82A}">
                    <a16:rowId xmlns:a16="http://schemas.microsoft.com/office/drawing/2014/main" val="705230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690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BH Inpatient Discharge Data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4715556"/>
              </p:ext>
            </p:extLst>
          </p:nvPr>
        </p:nvGraphicFramePr>
        <p:xfrm>
          <a:off x="562927" y="1740059"/>
          <a:ext cx="7276147" cy="21595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24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3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4047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Field Name</a:t>
                      </a:r>
                      <a:endParaRPr lang="en-US" sz="14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Edit Specifications *</a:t>
                      </a:r>
                      <a:endParaRPr lang="en-US" sz="14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5541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Principal External Cause Code</a:t>
                      </a:r>
                      <a:endParaRPr lang="en-US" sz="14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Must be present if principal diagnosis is an ICD-10-CM S-code (S00-S99),</a:t>
                      </a: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May be present if principal diagnosis is an ICD-10-CM T-code (T00-T88),</a:t>
                      </a: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If present, must be a valid ICD-10-CM external cause code (V00-Y89).  </a:t>
                      </a: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Additional (V00-Y89) and Supplemental (Y90-Y99) ICD external cause codes shall be recorded in associated diagnosis fields.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8606306"/>
              </p:ext>
            </p:extLst>
          </p:nvPr>
        </p:nvGraphicFramePr>
        <p:xfrm>
          <a:off x="567056" y="4184809"/>
          <a:ext cx="7272018" cy="2226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15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05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Field Name</a:t>
                      </a:r>
                      <a:endParaRPr lang="en-US" sz="14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Edit Specifications *</a:t>
                      </a:r>
                      <a:endParaRPr lang="en-US" sz="14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Assoc. Diagnosis Code</a:t>
                      </a:r>
                      <a:endParaRPr lang="en-US" sz="14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Only permitted if prior diagnosis is entered</a:t>
                      </a: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Must </a:t>
                      </a:r>
                      <a:r>
                        <a:rPr lang="en-US" sz="1400">
                          <a:effectLst/>
                        </a:rPr>
                        <a:t>be a valid ICD-10-CM code 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Sex of patient must agree with diagnosis code for sex specific diagnosis</a:t>
                      </a: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May be an ICD external cause code (V00-Y99)</a:t>
                      </a: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Must agree with ICD Indicator</a:t>
                      </a:r>
                      <a:endParaRPr lang="en-US" sz="14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4829984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TEMPLATE 5_2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7879BB3EB3E841817F962675E65027" ma:contentTypeVersion="13" ma:contentTypeDescription="Create a new document." ma:contentTypeScope="" ma:versionID="8f9bb77d18b26fe119c48b64e0cb396f">
  <xsd:schema xmlns:xsd="http://www.w3.org/2001/XMLSchema" xmlns:xs="http://www.w3.org/2001/XMLSchema" xmlns:p="http://schemas.microsoft.com/office/2006/metadata/properties" xmlns:ns2="2d8504ea-bdc4-4bf8-af11-a3723acdf21b" xmlns:ns3="e4483868-18c9-4cdc-a318-1360b15594a8" targetNamespace="http://schemas.microsoft.com/office/2006/metadata/properties" ma:root="true" ma:fieldsID="4a02ae5b48d6d87ef2be4f7a9d1a3680" ns2:_="" ns3:_="">
    <xsd:import namespace="2d8504ea-bdc4-4bf8-af11-a3723acdf21b"/>
    <xsd:import namespace="e4483868-18c9-4cdc-a318-1360b15594a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lcf76f155ced4ddcb4097134ff3c332f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504ea-bdc4-4bf8-af11-a3723acdf21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483868-18c9-4cdc-a318-1360b15594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2a9506d4-cf35-41b9-9e25-5432453bcc6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4483868-18c9-4cdc-a318-1360b15594a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6E3ECD3-6942-4B97-8CCC-FB82031583E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35C4A41-6144-4E7A-A497-81503B66293D}">
  <ds:schemaRefs>
    <ds:schemaRef ds:uri="2d8504ea-bdc4-4bf8-af11-a3723acdf21b"/>
    <ds:schemaRef ds:uri="e4483868-18c9-4cdc-a318-1360b15594a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775C291-6BD3-46CB-A699-9E4177CDB321}">
  <ds:schemaRefs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2d8504ea-bdc4-4bf8-af11-a3723acdf21b"/>
    <ds:schemaRef ds:uri="e4483868-18c9-4cdc-a318-1360b15594a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FINALPowerPointTEMPLATE 5_28</Template>
  <TotalTime>0</TotalTime>
  <Words>2231</Words>
  <Application>Microsoft Office PowerPoint</Application>
  <PresentationFormat>On-screen Show (4:3)</PresentationFormat>
  <Paragraphs>659</Paragraphs>
  <Slides>28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FINALPowerPointTEMPLATE 5_28</vt:lpstr>
      <vt:lpstr>PowerPoint Presentation</vt:lpstr>
      <vt:lpstr>Agenda</vt:lpstr>
      <vt:lpstr>submission guide UPDATES  </vt:lpstr>
      <vt:lpstr> Submission Guide Updates  </vt:lpstr>
      <vt:lpstr>PowerPoint Presentation</vt:lpstr>
      <vt:lpstr>BH Inpatient Discharge Data</vt:lpstr>
      <vt:lpstr>BH Inpatient Discharge Data</vt:lpstr>
      <vt:lpstr>BH Inpatient Discharge Data</vt:lpstr>
      <vt:lpstr>BH Inpatient Discharge Data</vt:lpstr>
      <vt:lpstr>PowerPoint Presentation</vt:lpstr>
      <vt:lpstr>        Patient Sex at Birth  </vt:lpstr>
      <vt:lpstr>Type of Admission  </vt:lpstr>
      <vt:lpstr>        Homeless Indicator  </vt:lpstr>
      <vt:lpstr>        Patient’s Sexual Orientation  </vt:lpstr>
      <vt:lpstr>        Patient’s Gender Identity  </vt:lpstr>
      <vt:lpstr>        Race  </vt:lpstr>
      <vt:lpstr>        Hispanic Indicator  </vt:lpstr>
      <vt:lpstr>Ethnicity Utilize codes below and full list per CDC:</vt:lpstr>
      <vt:lpstr> Spoken Language  Utilize the codes included in the BHID Spoken Language Codes file posted on CHIA’s website.</vt:lpstr>
      <vt:lpstr>PowerPoint Presentation</vt:lpstr>
      <vt:lpstr>Payer Type</vt:lpstr>
      <vt:lpstr>Payer Source</vt:lpstr>
      <vt:lpstr>Payer Source</vt:lpstr>
      <vt:lpstr>Payer Source</vt:lpstr>
      <vt:lpstr>Timeline / Next Steps:  </vt:lpstr>
      <vt:lpstr>Submission Guide &amp; Documentation –  Published to CHIA Website  http://www.chiamass.gov/behavioral-health-facilities-case-mix-data/</vt:lpstr>
      <vt:lpstr>Questions &amp; Comments</vt:lpstr>
      <vt:lpstr>Follow-up Contacts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</cp:revision>
  <dcterms:created xsi:type="dcterms:W3CDTF">2016-08-25T17:22:13Z</dcterms:created>
  <dcterms:modified xsi:type="dcterms:W3CDTF">2024-12-06T12:53:47Z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0x010100BA7879BB3EB3E841817F962675E65027</vt:lpwstr>
  </property>
  <property fmtid="{D5CDD505-2E9C-101B-9397-08002B2CF9AE}" pid="3" name="MediaServiceImageTags">
    <vt:lpwstr/>
  </property>
</Properties>
</file>