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3" r:id="rId2"/>
    <p:sldMasterId id="2147483696" r:id="rId3"/>
  </p:sldMasterIdLst>
  <p:notesMasterIdLst>
    <p:notesMasterId r:id="rId28"/>
  </p:notesMasterIdLst>
  <p:handoutMasterIdLst>
    <p:handoutMasterId r:id="rId29"/>
  </p:handoutMasterIdLst>
  <p:sldIdLst>
    <p:sldId id="317" r:id="rId4"/>
    <p:sldId id="264" r:id="rId5"/>
    <p:sldId id="371" r:id="rId6"/>
    <p:sldId id="467" r:id="rId7"/>
    <p:sldId id="468" r:id="rId8"/>
    <p:sldId id="469" r:id="rId9"/>
    <p:sldId id="432" r:id="rId10"/>
    <p:sldId id="470" r:id="rId11"/>
    <p:sldId id="471" r:id="rId12"/>
    <p:sldId id="472" r:id="rId13"/>
    <p:sldId id="473" r:id="rId14"/>
    <p:sldId id="474" r:id="rId15"/>
    <p:sldId id="475" r:id="rId16"/>
    <p:sldId id="476" r:id="rId17"/>
    <p:sldId id="477" r:id="rId18"/>
    <p:sldId id="478" r:id="rId19"/>
    <p:sldId id="479" r:id="rId20"/>
    <p:sldId id="480" r:id="rId21"/>
    <p:sldId id="481" r:id="rId22"/>
    <p:sldId id="482" r:id="rId23"/>
    <p:sldId id="483" r:id="rId24"/>
    <p:sldId id="484" r:id="rId25"/>
    <p:sldId id="296" r:id="rId26"/>
    <p:sldId id="445" r:id="rId2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65" autoAdjust="0"/>
    <p:restoredTop sz="81171" autoAdjust="0"/>
  </p:normalViewPr>
  <p:slideViewPr>
    <p:cSldViewPr snapToGrid="0" snapToObjects="1" showGuides="1">
      <p:cViewPr>
        <p:scale>
          <a:sx n="97" d="100"/>
          <a:sy n="97" d="100"/>
        </p:scale>
        <p:origin x="-2076" y="18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5/26/2015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6" rIns="93170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6" rIns="93170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19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49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308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1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905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769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441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414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76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667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845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462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2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6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47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83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0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1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62E04-12FF-6B4E-8E96-C3D90ADCAE51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09E13-BA8C-834D-A41A-17B9EBB9B961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60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4A19F-EF3D-BA48-B5B9-DE9300214984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FAA2E-F506-DB46-8A55-48A12DBBBBAF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83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7894E-89D5-1B4C-8D0F-4AA304B412EA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43881-4911-2F4A-8CCB-ABEA6E8642C0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137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EC17-5934-0C49-9F2B-71FC989ECA52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E87B2-A107-604A-BFA4-BC38677921D5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44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696E3-D5EA-EB45-AC53-BED2369CD7BC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8BC09-D6DD-2147-8797-7787CEBC4E01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37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traight Connector 14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E8BF-1055-7546-AF3F-184626C44AE2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39165-F773-7D47-BB34-05D21414752F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40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AB29B8C-3514-2142-B134-D5136EB00AA7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E47AC-3A4D-9F4A-BC5B-3689CE46294F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64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F21E9-AED2-9B4E-9B64-774729374C41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C050B-E0F0-314D-A83D-3512720A1309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85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F6A57-94D2-F542-8A6F-56E6368F152B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DE16D-567B-734B-A95D-72757C3D6619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13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8B4A2-3545-7840-81F5-451D72E1706B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CF9DB-098F-0D4F-8173-269A0AFB4BE6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18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80968-0678-6046-B776-9F3445AE876C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6233-A093-D444-88B1-E7CEC5B89F06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76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21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4DDF170-4F2B-8A42-8545-AD04D50ADAAC}" type="datetime1">
              <a:rPr lang="en-US" smtClean="0">
                <a:solidFill>
                  <a:srgbClr val="464653"/>
                </a:solidFill>
              </a:rPr>
              <a:pPr>
                <a:defRPr/>
              </a:pPr>
              <a:t>5/26/2015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464653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3C17AEF-E759-B84B-ABE1-EAC358168094}" type="slidenum">
              <a:rPr lang="en-US">
                <a:solidFill>
                  <a:srgbClr val="464653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9223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9224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solidFill>
                <a:prstClr val="black"/>
              </a:solidFill>
              <a:latin typeface="Gill Sans MT" charset="0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7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0"/>
        <a:buChar char="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0"/>
        <a:buChar char=""/>
        <a:defRPr sz="23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0"/>
        <a:buChar char="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0"/>
        <a:buChar char="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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mlb748@mail.harvard.edu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hiamass.gov/assets/Uploads/apcd-3-0/application-materials/Non-Government-APCD/1.-Fee-Remittance-or-Fee-Waiver-Request-Form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MA APCD / Case Mix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May 26, 2015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Problem: Disparate 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APCD submitters have disparate identifiers for individuals</a:t>
            </a:r>
          </a:p>
          <a:p>
            <a:pPr lvl="1"/>
            <a:r>
              <a:rPr lang="en-US" dirty="0" smtClean="0"/>
              <a:t>Full ME file for 2009-2012 has 37.2 million distinct ID combinations from submitters</a:t>
            </a:r>
          </a:p>
          <a:p>
            <a:pPr lvl="1"/>
            <a:r>
              <a:rPr lang="en-US" dirty="0" smtClean="0"/>
              <a:t>Versus ~6.6 million residents in MA in 2010 Census</a:t>
            </a:r>
          </a:p>
          <a:p>
            <a:r>
              <a:rPr lang="en-US" dirty="0" smtClean="0"/>
              <a:t>Why is this?</a:t>
            </a:r>
          </a:p>
          <a:p>
            <a:pPr lvl="1"/>
            <a:r>
              <a:rPr lang="en-US" dirty="0" smtClean="0"/>
              <a:t>Submitters have their own unique system for identifying individuals</a:t>
            </a:r>
          </a:p>
          <a:p>
            <a:pPr lvl="1"/>
            <a:r>
              <a:rPr lang="en-US" dirty="0" smtClean="0"/>
              <a:t>Not everyone has/can share more universal identifiers like SSN</a:t>
            </a:r>
          </a:p>
          <a:p>
            <a:pPr lvl="1"/>
            <a:r>
              <a:rPr lang="en-US" dirty="0" smtClean="0"/>
              <a:t>Individuals move, change names, have erroneous data entry so can be hard to link individuals over time across plans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84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Solution: The Master Patient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Master Patient Index (Derived-ME12, “Enterprise ID” or MEID) introduced in APCD v2.1</a:t>
            </a:r>
          </a:p>
          <a:p>
            <a:pPr lvl="1"/>
            <a:r>
              <a:rPr lang="en-US" dirty="0" smtClean="0"/>
              <a:t>Present for ME and MC files for 2011-2012</a:t>
            </a:r>
          </a:p>
          <a:p>
            <a:pPr lvl="1"/>
            <a:r>
              <a:rPr lang="en-US" dirty="0" smtClean="0"/>
              <a:t>See APCD User Workgroup from April, 2014 for detailed overview of creation of MEID</a:t>
            </a:r>
          </a:p>
          <a:p>
            <a:r>
              <a:rPr lang="en-US" dirty="0" smtClean="0"/>
              <a:t>Uses probabilistic matching algorithm using available patient data to link people over time and across plans</a:t>
            </a:r>
          </a:p>
          <a:p>
            <a:pPr lvl="1"/>
            <a:r>
              <a:rPr lang="en-US" dirty="0" smtClean="0"/>
              <a:t>Matching Confidence Level (Derived ME13, MCL):</a:t>
            </a:r>
          </a:p>
          <a:p>
            <a:pPr lvl="2"/>
            <a:r>
              <a:rPr lang="en-US" dirty="0" smtClean="0"/>
              <a:t>2 = High Confidence Level</a:t>
            </a:r>
          </a:p>
          <a:p>
            <a:pPr lvl="2"/>
            <a:r>
              <a:rPr lang="en-US" dirty="0" smtClean="0"/>
              <a:t>1 = Low Confidence Level</a:t>
            </a:r>
          </a:p>
          <a:p>
            <a:pPr lvl="2"/>
            <a:r>
              <a:rPr lang="en-US" dirty="0" smtClean="0"/>
              <a:t>0 = Singleton, MEID only in one file type (= not useful for research)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7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MEID Validation by Geography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09E13-BA8C-834D-A41A-17B9EBB9B961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464653"/>
              </a:solidFill>
            </a:endParaRPr>
          </a:p>
        </p:txBody>
      </p:sp>
      <p:pic>
        <p:nvPicPr>
          <p:cNvPr id="1026" name="Picture 2" descr="H:\projects\apcd\apcd_workgroup_4-2014_screensho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995" y="1245975"/>
            <a:ext cx="5997901" cy="4968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17620" y="6038948"/>
            <a:ext cx="4716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Gill Sans MT" charset="0"/>
              </a:rPr>
              <a:t>Table from slide 14 in APCD User Workgroup Meeting 4-2014</a:t>
            </a:r>
            <a:endParaRPr lang="en-US" sz="1400" dirty="0">
              <a:solidFill>
                <a:prstClr val="black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2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Persistence of MEID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960812"/>
            <a:ext cx="8229600" cy="2492303"/>
          </a:xfrm>
        </p:spPr>
        <p:txBody>
          <a:bodyPr/>
          <a:lstStyle/>
          <a:p>
            <a:r>
              <a:rPr lang="en-US" dirty="0" smtClean="0"/>
              <a:t>Major question: how long can we follow MEIDs over time?</a:t>
            </a:r>
          </a:p>
          <a:p>
            <a:pPr lvl="1"/>
            <a:r>
              <a:rPr lang="en-US" dirty="0" smtClean="0"/>
              <a:t>Given universal health care in MA, at least 90% if not more residents should be continuously insured during the year</a:t>
            </a:r>
          </a:p>
          <a:p>
            <a:r>
              <a:rPr lang="en-US" dirty="0" smtClean="0"/>
              <a:t>Moving from steps 5-7, lose 28% of MEIDs</a:t>
            </a:r>
          </a:p>
        </p:txBody>
      </p:sp>
      <p:sp>
        <p:nvSpPr>
          <p:cNvPr id="6" name="Rectangle 5"/>
          <p:cNvSpPr/>
          <p:nvPr/>
        </p:nvSpPr>
        <p:spPr>
          <a:xfrm>
            <a:off x="254642" y="1397398"/>
            <a:ext cx="8052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u="sng" dirty="0" smtClean="0">
                <a:solidFill>
                  <a:prstClr val="black"/>
                </a:solidFill>
                <a:latin typeface="Gill Sans MT" charset="0"/>
              </a:rPr>
              <a:t>Table 1:</a:t>
            </a:r>
            <a:r>
              <a:rPr lang="en-US" sz="1400" dirty="0" smtClean="0">
                <a:solidFill>
                  <a:prstClr val="black"/>
                </a:solidFill>
                <a:latin typeface="Gill Sans MT" charset="0"/>
              </a:rPr>
              <a:t> Assembling </a:t>
            </a:r>
            <a:r>
              <a:rPr lang="en-US" sz="1400" dirty="0">
                <a:solidFill>
                  <a:prstClr val="black"/>
                </a:solidFill>
                <a:latin typeface="Gill Sans MT" charset="0"/>
              </a:rPr>
              <a:t>a cohort from APCD ME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46465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3" y="1805818"/>
            <a:ext cx="8977750" cy="2020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9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Persistence of MEID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46465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84116"/>
            <a:ext cx="8192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Gill Sans MT" charset="0"/>
              </a:rPr>
              <a:t>Table 2: Number of insurers and coverage persistent for cohort from step 6 in Table 1</a:t>
            </a:r>
            <a:endParaRPr lang="en-US" dirty="0">
              <a:solidFill>
                <a:prstClr val="black"/>
              </a:solidFill>
              <a:latin typeface="Gill Sans MT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015" y="1655127"/>
            <a:ext cx="5109665" cy="4559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73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Persistence of MEID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62930" y="1219200"/>
            <a:ext cx="3652887" cy="4937760"/>
          </a:xfrm>
        </p:spPr>
        <p:txBody>
          <a:bodyPr/>
          <a:lstStyle/>
          <a:p>
            <a:r>
              <a:rPr lang="en-US" sz="2400" dirty="0" smtClean="0"/>
              <a:t>Despite lack of persistent with MEID, remaining cohort appears to reflect general non-elderly MA population</a:t>
            </a:r>
          </a:p>
          <a:p>
            <a:pPr lvl="1"/>
            <a:r>
              <a:rPr lang="en-US" sz="2100" dirty="0" smtClean="0"/>
              <a:t>Population skews away from those most likely to change insurance</a:t>
            </a:r>
          </a:p>
          <a:p>
            <a:pPr lvl="1"/>
            <a:r>
              <a:rPr lang="en-US" sz="2100" dirty="0" smtClean="0"/>
              <a:t>Fewer:</a:t>
            </a:r>
          </a:p>
          <a:p>
            <a:pPr lvl="2"/>
            <a:r>
              <a:rPr lang="en-US" sz="1800" dirty="0" smtClean="0"/>
              <a:t> </a:t>
            </a:r>
            <a:r>
              <a:rPr lang="en-US" sz="1800" dirty="0"/>
              <a:t>Y</a:t>
            </a:r>
            <a:r>
              <a:rPr lang="en-US" sz="1800" dirty="0" smtClean="0"/>
              <a:t>oung people</a:t>
            </a:r>
          </a:p>
          <a:p>
            <a:pPr lvl="2"/>
            <a:r>
              <a:rPr lang="en-US" sz="1800" dirty="0" smtClean="0"/>
              <a:t>Healthier people (not shown)</a:t>
            </a:r>
          </a:p>
          <a:p>
            <a:pPr lvl="2"/>
            <a:r>
              <a:rPr lang="en-US" sz="1800" dirty="0" err="1" smtClean="0"/>
              <a:t>MassHealth</a:t>
            </a:r>
            <a:r>
              <a:rPr lang="en-US" sz="1800" dirty="0" smtClean="0"/>
              <a:t> MCO</a:t>
            </a:r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464653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676" y="1478559"/>
            <a:ext cx="4039221" cy="4807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214190" y="1169822"/>
            <a:ext cx="4844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  <a:latin typeface="Gill Sans MT" charset="0"/>
              </a:rPr>
              <a:t>Table 3: Demographics for cohort from step 7 in Table 1</a:t>
            </a:r>
            <a:endParaRPr lang="en-US" sz="1600" dirty="0">
              <a:solidFill>
                <a:prstClr val="black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29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Master Patient Index – Using the Enterprise ID</a:t>
            </a:r>
          </a:p>
          <a:p>
            <a:r>
              <a:rPr lang="en-US" dirty="0" smtClean="0"/>
              <a:t>Using the Provider (PV) file for physician-level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0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Using the Provider File: Master Provider Index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PV file: 42.2 million rows!</a:t>
            </a:r>
          </a:p>
          <a:p>
            <a:pPr lvl="1"/>
            <a:r>
              <a:rPr lang="en-US" dirty="0" smtClean="0"/>
              <a:t>Enormous amounts of duplication, providers listed many times even within the same </a:t>
            </a:r>
            <a:r>
              <a:rPr lang="en-US" dirty="0" err="1" smtClean="0"/>
              <a:t>OrgID</a:t>
            </a:r>
            <a:endParaRPr lang="en-US" dirty="0" smtClean="0"/>
          </a:p>
          <a:p>
            <a:pPr lvl="1"/>
            <a:r>
              <a:rPr lang="en-US" dirty="0" smtClean="0"/>
              <a:t>Contains identifiers for all types of providers</a:t>
            </a:r>
          </a:p>
          <a:p>
            <a:pPr lvl="1"/>
            <a:r>
              <a:rPr lang="en-US" dirty="0" smtClean="0"/>
              <a:t>Also has providers from across the country for some </a:t>
            </a:r>
            <a:r>
              <a:rPr lang="en-US" dirty="0" err="1" smtClean="0"/>
              <a:t>OrgIDs</a:t>
            </a:r>
            <a:endParaRPr lang="en-US" dirty="0" smtClean="0"/>
          </a:p>
          <a:p>
            <a:r>
              <a:rPr lang="en-US" dirty="0" smtClean="0"/>
              <a:t>A Master Provider Identifier exists: the NPI</a:t>
            </a:r>
          </a:p>
          <a:p>
            <a:r>
              <a:rPr lang="en-US" dirty="0" smtClean="0"/>
              <a:t>But - many entries in PV file missing associated NPI</a:t>
            </a:r>
          </a:p>
          <a:p>
            <a:pPr lvl="1"/>
            <a:r>
              <a:rPr lang="en-US" dirty="0" smtClean="0"/>
              <a:t>Difficult to do provider-level analysis without consistent NPI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145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Provider File Crosswalk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My strategy for creating a master provider index</a:t>
            </a:r>
            <a:r>
              <a:rPr lang="en-US" dirty="0"/>
              <a:t> </a:t>
            </a:r>
            <a:r>
              <a:rPr lang="en-US" dirty="0" smtClean="0"/>
              <a:t>with NPI:</a:t>
            </a:r>
          </a:p>
          <a:p>
            <a:r>
              <a:rPr lang="en-US" dirty="0" smtClean="0"/>
              <a:t>Step 1: Collect every </a:t>
            </a:r>
            <a:r>
              <a:rPr lang="en-US" dirty="0" err="1" smtClean="0"/>
              <a:t>OrgID</a:t>
            </a:r>
            <a:r>
              <a:rPr lang="en-US" dirty="0" smtClean="0"/>
              <a:t> plan provider ID (PV002, “submitter ID”) and NPI (PV039) combination</a:t>
            </a:r>
          </a:p>
          <a:p>
            <a:pPr lvl="1"/>
            <a:r>
              <a:rPr lang="en-US" dirty="0" smtClean="0"/>
              <a:t>Take every combination in service (MC024, MC026) or billing provider (MC076, MC077) fields in entire MC file</a:t>
            </a:r>
          </a:p>
          <a:p>
            <a:pPr lvl="1"/>
            <a:r>
              <a:rPr lang="en-US" dirty="0" smtClean="0"/>
              <a:t>Stack with all submitter IDs (PV002) and NPI (PV039) combinations in PV file</a:t>
            </a:r>
          </a:p>
          <a:p>
            <a:pPr lvl="2"/>
            <a:r>
              <a:rPr lang="en-US" dirty="0" smtClean="0"/>
              <a:t>Ignoring second NPI field (PV040) for now</a:t>
            </a:r>
          </a:p>
          <a:p>
            <a:pPr lvl="1"/>
            <a:r>
              <a:rPr lang="en-US" dirty="0" smtClean="0"/>
              <a:t>Keep unique combinations for complete crosswalk</a:t>
            </a:r>
          </a:p>
          <a:p>
            <a:pPr marL="274638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005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Provider File Crosswalk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/>
              <a:t>2</a:t>
            </a:r>
            <a:r>
              <a:rPr lang="en-US" dirty="0" smtClean="0"/>
              <a:t>: Restrict crosswalk to providers in MA</a:t>
            </a:r>
          </a:p>
          <a:p>
            <a:pPr lvl="1"/>
            <a:r>
              <a:rPr lang="en-US" dirty="0" smtClean="0"/>
              <a:t>Use PV file entries from largest </a:t>
            </a:r>
            <a:r>
              <a:rPr lang="en-US" dirty="0" err="1" smtClean="0"/>
              <a:t>OrgIDs</a:t>
            </a:r>
            <a:r>
              <a:rPr lang="en-US" dirty="0" smtClean="0"/>
              <a:t> (291, 300, 8647, 3156)</a:t>
            </a:r>
          </a:p>
          <a:p>
            <a:pPr lvl="1"/>
            <a:r>
              <a:rPr lang="en-US" dirty="0" smtClean="0"/>
              <a:t>Use carrier specific lookup tables to keep only entities of interest using </a:t>
            </a:r>
            <a:r>
              <a:rPr lang="en-US" dirty="0" err="1" smtClean="0"/>
              <a:t>ProviderTypeCode</a:t>
            </a:r>
            <a:r>
              <a:rPr lang="en-US" dirty="0" smtClean="0"/>
              <a:t> (PV029, e.g. “MD” for physicians for one </a:t>
            </a:r>
            <a:r>
              <a:rPr lang="en-US" dirty="0" err="1" smtClean="0"/>
              <a:t>OrgID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Restrict only to providers in “MA” using State Code (PV019) or </a:t>
            </a:r>
            <a:r>
              <a:rPr lang="en-US" dirty="0" err="1" smtClean="0"/>
              <a:t>Zipcode</a:t>
            </a:r>
            <a:r>
              <a:rPr lang="en-US" dirty="0" smtClean="0"/>
              <a:t> (PV021)</a:t>
            </a:r>
          </a:p>
          <a:p>
            <a:pPr lvl="1"/>
            <a:r>
              <a:rPr lang="en-US" dirty="0" smtClean="0"/>
              <a:t>Can perform linkage to crosswalk from step 1 using submitter ID (PV002) or NPI depending on application</a:t>
            </a:r>
            <a:endParaRPr lang="en-US" dirty="0"/>
          </a:p>
          <a:p>
            <a:r>
              <a:rPr lang="en-US" dirty="0" smtClean="0"/>
              <a:t>Step 3: Merge crosswalk to list of all submitter IDs providing any services in a single year</a:t>
            </a:r>
          </a:p>
          <a:p>
            <a:pPr lvl="1"/>
            <a:r>
              <a:rPr lang="en-US" dirty="0" smtClean="0"/>
              <a:t>This step depends on your analytic question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0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Announcement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Common Application Issues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Guest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Presentation: Dr. Michael Barnett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2800" dirty="0" smtClean="0">
              <a:latin typeface="Calibri"/>
            </a:endParaRP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Provider Index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20</a:t>
            </a:fld>
            <a:endParaRPr lang="en-US">
              <a:solidFill>
                <a:srgbClr val="464653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539" y="1229347"/>
            <a:ext cx="4006504" cy="4977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2"/>
          <p:cNvSpPr txBox="1">
            <a:spLocks/>
          </p:cNvSpPr>
          <p:nvPr/>
        </p:nvSpPr>
        <p:spPr>
          <a:xfrm>
            <a:off x="1296467" y="6376228"/>
            <a:ext cx="7420148" cy="365125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Gill Sans MT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US" sz="1200" dirty="0" smtClean="0">
                <a:solidFill>
                  <a:srgbClr val="464653"/>
                </a:solidFill>
              </a:rPr>
              <a:t>MMS Benchmark = </a:t>
            </a:r>
            <a:r>
              <a:rPr lang="en-US" sz="1200" dirty="0" err="1" smtClean="0">
                <a:solidFill>
                  <a:srgbClr val="464653"/>
                </a:solidFill>
              </a:rPr>
              <a:t>Massachussets</a:t>
            </a:r>
            <a:r>
              <a:rPr lang="en-US" sz="1200" dirty="0" smtClean="0">
                <a:solidFill>
                  <a:srgbClr val="464653"/>
                </a:solidFill>
              </a:rPr>
              <a:t> Medical Society Data </a:t>
            </a:r>
            <a:r>
              <a:rPr lang="en-US" sz="1200" dirty="0">
                <a:solidFill>
                  <a:srgbClr val="464653"/>
                </a:solidFill>
              </a:rPr>
              <a:t>from Physician Fact Book 2013 (http://www.massmed.org/News-and-Publications/Research-and-Studies/Physician-Fact-Book/#.</a:t>
            </a:r>
            <a:r>
              <a:rPr lang="en-US" sz="1200" dirty="0" smtClean="0">
                <a:solidFill>
                  <a:srgbClr val="464653"/>
                </a:solidFill>
              </a:rPr>
              <a:t>VVyf4k_BzRY)</a:t>
            </a:r>
            <a:endParaRPr lang="en-US" sz="1200" dirty="0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875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Provider Index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Merging this master provider index to all professional medical claim lines with an E&amp;M code:</a:t>
            </a:r>
          </a:p>
          <a:p>
            <a:pPr lvl="1"/>
            <a:r>
              <a:rPr lang="en-US" dirty="0" smtClean="0"/>
              <a:t>13.0 million unique E&amp;M service lines for 1.5 million continuously enrolled MA residents in 2011-2012</a:t>
            </a:r>
          </a:p>
          <a:p>
            <a:pPr lvl="1"/>
            <a:r>
              <a:rPr lang="en-US" dirty="0" smtClean="0"/>
              <a:t>11.0 million (85%) could be merged to a physician NPI in my master provider index</a:t>
            </a:r>
          </a:p>
          <a:p>
            <a:pPr lvl="2"/>
            <a:r>
              <a:rPr lang="en-US" dirty="0" smtClean="0"/>
              <a:t>National benchmark: ~15% of office visits with PA/NP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572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Michael Barnett</a:t>
            </a:r>
          </a:p>
          <a:p>
            <a:pPr lvl="1"/>
            <a:r>
              <a:rPr lang="en-US" dirty="0" smtClean="0">
                <a:hlinkClick r:id="rId3"/>
              </a:rPr>
              <a:t>mlb748@mail.harvard.edu</a:t>
            </a:r>
            <a:endParaRPr lang="en-US" dirty="0" smtClean="0"/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scholar.harvard.edu</a:t>
            </a:r>
            <a:r>
              <a:rPr lang="en-US" dirty="0" smtClean="0"/>
              <a:t>/</a:t>
            </a:r>
            <a:r>
              <a:rPr lang="en-US" dirty="0" err="1" smtClean="0"/>
              <a:t>mbarnett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ml_barnett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22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714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Calendar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April 30 – April Data Release Committee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May 26 – May APCD / Case Mix User Workgroup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May 28 – May Data Release Committee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78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Announcement</a:t>
            </a:r>
            <a:br>
              <a:rPr lang="en-US" sz="3200" dirty="0" smtClean="0"/>
            </a:br>
            <a:r>
              <a:rPr lang="en-US" sz="3200" dirty="0" smtClean="0"/>
              <a:t>MA APCD Application Processing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CHIA will only be accepting applications for MA APCD from Massachusetts payers and providers that submit APCD and Case Mix data, as well as Massachusetts-based students and researchers.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Applications from all others will not be accepted until November 1, 2015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Applications submitted prior to May 13, 2015 will be processed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Case Mix is not impacted</a:t>
            </a:r>
          </a:p>
        </p:txBody>
      </p:sp>
    </p:spTree>
    <p:extLst>
      <p:ext uri="{BB962C8B-B14F-4D97-AF65-F5344CB8AC3E}">
        <p14:creationId xmlns:p14="http://schemas.microsoft.com/office/powerpoint/2010/main" val="5780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Application Issues and Questions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7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Fees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Fee Remittance Form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non-government MA APCD and Case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Mix requests: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http://chiamass.gov/assets/Uploads/apcd-3-0/application-materials/Non-Government-APCD/1.-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Fee-Remittance-or-Fee-Waiver-Request-Form.pdf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Reminders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this form with your check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CHIA’s address has changed to 501 Boylston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payment is not currently an option.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Revisions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remember to “lock” your application on IRBNet after you’ve finished making revisions to your application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Locking the application will send an automatic notification to CHIA staff letting them know that your revisions are complete and </a:t>
            </a:r>
            <a:r>
              <a:rPr lang="en-US" sz="2400" dirty="0" smtClean="0"/>
              <a:t>uploaded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92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L. Barnett, M.D.</a:t>
            </a:r>
            <a:b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Fellow in General Internal Medicine and Primary Care</a:t>
            </a:r>
            <a:r>
              <a:rPr lang="en-US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Harvard Medical School/Brigham and Women's Hospital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5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784"/>
            <a:ext cx="6858000" cy="990600"/>
          </a:xfrm>
        </p:spPr>
        <p:txBody>
          <a:bodyPr/>
          <a:lstStyle/>
          <a:p>
            <a:r>
              <a:rPr lang="en-US" dirty="0" smtClean="0"/>
              <a:t>Master Patient and Provider Identifiers in the APCD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5067888"/>
            <a:ext cx="6858001" cy="533400"/>
          </a:xfrm>
        </p:spPr>
        <p:txBody>
          <a:bodyPr/>
          <a:lstStyle/>
          <a:p>
            <a:r>
              <a:rPr lang="en-US" sz="1600" dirty="0" smtClean="0"/>
              <a:t>Michael Barnett, MD</a:t>
            </a:r>
          </a:p>
          <a:p>
            <a:r>
              <a:rPr lang="en-US" sz="1600" dirty="0" smtClean="0"/>
              <a:t>Harvard Medical School &amp; Brigham and Women’s Hospital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E47AC-3A4D-9F4A-BC5B-3689CE46294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8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Master Patient Index – Using the Enterprise ID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the Provider (PV) file for physician-level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050B-E0F0-314D-A83D-3512720A1309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9</a:t>
            </a:fld>
            <a:endParaRPr lang="en-US">
              <a:solidFill>
                <a:srgbClr val="4646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1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LB_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9321</TotalTime>
  <Words>1021</Words>
  <Application>Microsoft Office PowerPoint</Application>
  <PresentationFormat>On-screen Show (4:3)</PresentationFormat>
  <Paragraphs>150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content option A</vt:lpstr>
      <vt:lpstr>HIT January 2014</vt:lpstr>
      <vt:lpstr>MLB_theme</vt:lpstr>
      <vt:lpstr>Monthly MA APCD / Case Mix User Workgroup Webinar</vt:lpstr>
      <vt:lpstr>Agenda</vt:lpstr>
      <vt:lpstr>Announcement MA APCD Application Processing</vt:lpstr>
      <vt:lpstr>Common Application Issues and Questions</vt:lpstr>
      <vt:lpstr>Application Fees</vt:lpstr>
      <vt:lpstr>Application Revisions</vt:lpstr>
      <vt:lpstr> Michael L. Barnett, M.D. Fellow in General Internal Medicine and Primary Care Harvard Medical School/Brigham and Women's Hospital </vt:lpstr>
      <vt:lpstr>Master Patient and Provider Identifiers in the APCD</vt:lpstr>
      <vt:lpstr>Overview</vt:lpstr>
      <vt:lpstr>The Problem: Disparate Data Sources</vt:lpstr>
      <vt:lpstr>A Solution: The Master Patient Index</vt:lpstr>
      <vt:lpstr>MEID Validation by Geography</vt:lpstr>
      <vt:lpstr>Analysis: Persistence of MEID</vt:lpstr>
      <vt:lpstr>Analysis: Persistence of MEID</vt:lpstr>
      <vt:lpstr>Analysis: Persistence of MEID</vt:lpstr>
      <vt:lpstr>Overview</vt:lpstr>
      <vt:lpstr>Using the Provider File: Master Provider Index</vt:lpstr>
      <vt:lpstr>Creating a Provider File Crosswalk</vt:lpstr>
      <vt:lpstr>Creating a Provider File Crosswalk</vt:lpstr>
      <vt:lpstr>Master Provider Index Validation</vt:lpstr>
      <vt:lpstr>Master Provider Index Validation</vt:lpstr>
      <vt:lpstr>Thank you!</vt:lpstr>
      <vt:lpstr>Questions?</vt:lpstr>
      <vt:lpstr>Calendar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254</cp:revision>
  <cp:lastPrinted>2015-05-26T18:00:42Z</cp:lastPrinted>
  <dcterms:created xsi:type="dcterms:W3CDTF">2014-04-22T00:14:56Z</dcterms:created>
  <dcterms:modified xsi:type="dcterms:W3CDTF">2015-05-26T20:29:36Z</dcterms:modified>
</cp:coreProperties>
</file>