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3" r:id="rId2"/>
  </p:sldMasterIdLst>
  <p:notesMasterIdLst>
    <p:notesMasterId r:id="rId24"/>
  </p:notesMasterIdLst>
  <p:handoutMasterIdLst>
    <p:handoutMasterId r:id="rId25"/>
  </p:handoutMasterIdLst>
  <p:sldIdLst>
    <p:sldId id="317" r:id="rId3"/>
    <p:sldId id="264" r:id="rId4"/>
    <p:sldId id="371" r:id="rId5"/>
    <p:sldId id="426" r:id="rId6"/>
    <p:sldId id="436" r:id="rId7"/>
    <p:sldId id="437" r:id="rId8"/>
    <p:sldId id="439" r:id="rId9"/>
    <p:sldId id="438" r:id="rId10"/>
    <p:sldId id="427" r:id="rId11"/>
    <p:sldId id="433" r:id="rId12"/>
    <p:sldId id="434" r:id="rId13"/>
    <p:sldId id="422" r:id="rId14"/>
    <p:sldId id="435" r:id="rId15"/>
    <p:sldId id="432" r:id="rId16"/>
    <p:sldId id="440" r:id="rId17"/>
    <p:sldId id="441" r:id="rId18"/>
    <p:sldId id="442" r:id="rId19"/>
    <p:sldId id="443" r:id="rId20"/>
    <p:sldId id="444" r:id="rId21"/>
    <p:sldId id="296" r:id="rId22"/>
    <p:sldId id="445" r:id="rId23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73">
          <p15:clr>
            <a:srgbClr val="A4A3A4"/>
          </p15:clr>
        </p15:guide>
        <p15:guide id="2" pos="118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amer, Marilyn" initials="KM" lastIdx="9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5" autoAdjust="0"/>
    <p:restoredTop sz="81171" autoAdjust="0"/>
  </p:normalViewPr>
  <p:slideViewPr>
    <p:cSldViewPr snapToGrid="0" snapToObjects="1" showGuides="1">
      <p:cViewPr>
        <p:scale>
          <a:sx n="97" d="100"/>
          <a:sy n="97" d="100"/>
        </p:scale>
        <p:origin x="-2076" y="18"/>
      </p:cViewPr>
      <p:guideLst>
        <p:guide orient="horz" pos="973"/>
        <p:guide pos="1188"/>
      </p:guideLst>
    </p:cSldViewPr>
  </p:slideViewPr>
  <p:outlineViewPr>
    <p:cViewPr>
      <p:scale>
        <a:sx n="33" d="100"/>
        <a:sy n="33" d="100"/>
      </p:scale>
      <p:origin x="0" y="4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8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980"/>
          </a:xfrm>
          <a:prstGeom prst="rect">
            <a:avLst/>
          </a:prstGeom>
        </p:spPr>
        <p:txBody>
          <a:bodyPr vert="horz" lIns="92647" tIns="46324" rIns="92647" bIns="4632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980"/>
          </a:xfrm>
          <a:prstGeom prst="rect">
            <a:avLst/>
          </a:prstGeom>
        </p:spPr>
        <p:txBody>
          <a:bodyPr vert="horz" lIns="92647" tIns="46324" rIns="92647" bIns="46324" rtlCol="0"/>
          <a:lstStyle>
            <a:lvl1pPr algn="r">
              <a:defRPr sz="1200"/>
            </a:lvl1pPr>
          </a:lstStyle>
          <a:p>
            <a:fld id="{68947E9A-3C6F-41DD-BBC5-2694D84AAA9E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3"/>
            <a:ext cx="3037840" cy="464980"/>
          </a:xfrm>
          <a:prstGeom prst="rect">
            <a:avLst/>
          </a:prstGeom>
        </p:spPr>
        <p:txBody>
          <a:bodyPr vert="horz" lIns="92647" tIns="46324" rIns="92647" bIns="4632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823"/>
            <a:ext cx="3037840" cy="464980"/>
          </a:xfrm>
          <a:prstGeom prst="rect">
            <a:avLst/>
          </a:prstGeom>
        </p:spPr>
        <p:txBody>
          <a:bodyPr vert="horz" lIns="92647" tIns="46324" rIns="92647" bIns="46324" rtlCol="0" anchor="b"/>
          <a:lstStyle>
            <a:lvl1pPr algn="r">
              <a:defRPr sz="1200"/>
            </a:lvl1pPr>
          </a:lstStyle>
          <a:p>
            <a:fld id="{85CE1E24-110A-4009-8ADF-6D5C1F3C4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96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r">
              <a:defRPr sz="1200"/>
            </a:lvl1pPr>
          </a:lstStyle>
          <a:p>
            <a:fld id="{2EB98B30-1BD2-4536-9459-AC41928C2B41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0" tIns="46586" rIns="93170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0" tIns="46586" rIns="93170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r">
              <a:defRPr sz="1200"/>
            </a:lvl1pPr>
          </a:lstStyle>
          <a:p>
            <a:fld id="{8904872D-EBD7-405C-8347-3ECF78F40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15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10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31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9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9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9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83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9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9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96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9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9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9208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5893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22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86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86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23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04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07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22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47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4638" y="1195700"/>
            <a:ext cx="8147660" cy="45545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04638" y="1900590"/>
            <a:ext cx="7611814" cy="2687792"/>
          </a:xfrm>
        </p:spPr>
        <p:txBody>
          <a:bodyPr/>
          <a:lstStyle>
            <a:lvl2pPr>
              <a:defRPr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Bullet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 |  Name, Position Title  |  Date       </a:t>
            </a:r>
            <a:fld id="{2548CC2D-D126-AE45-A823-B3BC8C3553AC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16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char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704638" y="1195700"/>
            <a:ext cx="8147660" cy="45545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04638" y="1866138"/>
            <a:ext cx="7734717" cy="123102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Bullet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959155" y="3195638"/>
            <a:ext cx="6915150" cy="272097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 |  Name, Position Title  |  Date       </a:t>
            </a:r>
            <a:fld id="{177842BD-5C13-F640-91D6-10A494791A7D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16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46100" y="2497138"/>
            <a:ext cx="80391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Title 2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46100" y="3752850"/>
            <a:ext cx="8221663" cy="1065213"/>
          </a:xfrm>
        </p:spPr>
        <p:txBody>
          <a:bodyPr/>
          <a:lstStyle/>
          <a:p>
            <a:pPr lvl="0"/>
            <a:r>
              <a:rPr lang="en-US" dirty="0" smtClean="0"/>
              <a:t>Name, Position Title  | 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529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Titl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570991"/>
            <a:ext cx="7772400" cy="101798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>
                <a:solidFill>
                  <a:srgbClr val="004178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5415" y="1895499"/>
            <a:ext cx="7761815" cy="41188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rgbClr val="00417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73088" y="1692669"/>
            <a:ext cx="7654925" cy="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706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signaturelogoSQ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3" y="455613"/>
            <a:ext cx="1227137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V="1">
            <a:off x="704850" y="6351588"/>
            <a:ext cx="8020050" cy="381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704850" y="1195388"/>
            <a:ext cx="814705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04850" y="1903413"/>
            <a:ext cx="82296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Bullet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829300" y="6350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Title  |  Name, Position Title  |  Date       </a:t>
            </a:r>
            <a:fld id="{991A67FE-21E2-BA4B-95F0-61DAAE58B1B4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Times"/>
          <a:ea typeface="ＭＳ Ｐゴシック" charset="0"/>
          <a:cs typeface="Times"/>
        </a:defRPr>
      </a:lvl1pPr>
      <a:lvl2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charset="0"/>
          <a:ea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charset="0"/>
          <a:ea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charset="0"/>
          <a:ea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charset="0"/>
          <a:ea typeface="ＭＳ Ｐゴシック" charset="0"/>
        </a:defRPr>
      </a:lvl9pPr>
    </p:titleStyle>
    <p:bodyStyle>
      <a:lvl1pPr algn="l" defTabSz="457200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914400" indent="-457200" algn="l" defTabSz="457200" rtl="0" fontAlgn="base">
        <a:spcBef>
          <a:spcPts val="1500"/>
        </a:spcBef>
        <a:spcAft>
          <a:spcPct val="0"/>
        </a:spcAft>
        <a:buFont typeface="Wingdings" charset="0"/>
        <a:buChar char="§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signaturelogoSQ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3" y="455613"/>
            <a:ext cx="1227137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6100" y="2497138"/>
            <a:ext cx="80391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Title 2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028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636588" y="3789363"/>
            <a:ext cx="78994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Name, Position Title  |  Date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02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2800" b="1" i="0" kern="1200">
          <a:solidFill>
            <a:schemeClr val="tx1"/>
          </a:solidFill>
          <a:latin typeface="Times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algn="ctr" defTabSz="457200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hiamass.gov/assets/Uploads/apcd-3-0/application-materials/Non-Government-APCD/1.-Fee-Remittance-or-Fee-Waiver-Request-Form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hiamass.gov/assets/Uploads/apcd-3-0/application-materials/Non-Government-APCD/2.-APCD-Fee-Schedule-and-Fee-Waiver-Criteria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hiamass.gov/assets/Uploads/apcd-3-0/application-materials/Non-Government-APCD/2.-APCD-Fee-Schedule-and-Fee-Waiver-Criteria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CHIA-APCD@state.ma.u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casemix.data@state.ma.us" TargetMode="External"/><Relationship Id="rId4" Type="http://schemas.openxmlformats.org/officeDocument/2006/relationships/hyperlink" Target="mailto:apcd.data@state.ma.us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hiamass.gov/assets/Uploads/apcd-3-0/Important-Info-Non-Govt-Data-Requests-2015.02.17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hiamass.gov/ma-apcd-information-for-data-requestors-and-user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hiamass.gov/chia-dat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hiamass.gov/non-government-agency-apcd-request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hiamass.gov/government-agency-apcd-request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hiamass.gov/government-agency-case-mix-request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chiamass.gov/non-government-agency-case-mix-requests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  <a:extLs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MA APCD / Case Mix User Workgroup Webinar</a:t>
            </a:r>
            <a:endParaRPr lang="en-US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8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April 28, 2015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79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Application Fees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Fee Remittance Form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non-government MA APCD and Case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Mix requests: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http://chiamass.gov/assets/Uploads/apcd-3-0/application-materials/Non-Government-APCD/1.-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Fee-Remittance-or-Fee-Waiver-Request-Form.pdf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Reminders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 this form with your check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CHIA’s address has changed to 501 Boylston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payment is not currently an option.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960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3200" b="1" dirty="0" smtClean="0"/>
              <a:t>APCD Extract Size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2400" u="sng" dirty="0" smtClean="0">
                <a:solidFill>
                  <a:schemeClr val="tx2"/>
                </a:solidFill>
                <a:cs typeface="Arial" charset="0"/>
              </a:rPr>
              <a:t>Question</a:t>
            </a:r>
            <a:r>
              <a:rPr lang="en-US" altLang="en-US" sz="2400" dirty="0" smtClean="0">
                <a:solidFill>
                  <a:schemeClr val="tx2"/>
                </a:solidFill>
                <a:cs typeface="Arial" charset="0"/>
              </a:rPr>
              <a:t>:</a:t>
            </a:r>
          </a:p>
          <a:p>
            <a:r>
              <a:rPr lang="en-US" dirty="0" smtClean="0"/>
              <a:t>What is the typical size of an MA APCD extract?  We need to determine how much storage capacity we need to purchase.</a:t>
            </a:r>
          </a:p>
          <a:p>
            <a:r>
              <a:rPr lang="en-US" altLang="en-US" sz="2400" u="sng" dirty="0" smtClean="0">
                <a:solidFill>
                  <a:schemeClr val="tx2"/>
                </a:solidFill>
                <a:cs typeface="Arial" charset="0"/>
              </a:rPr>
              <a:t>Answer</a:t>
            </a:r>
            <a:r>
              <a:rPr lang="en-US" altLang="en-US" sz="2400" dirty="0" smtClean="0">
                <a:solidFill>
                  <a:schemeClr val="tx2"/>
                </a:solidFill>
                <a:cs typeface="Arial" charset="0"/>
              </a:rPr>
              <a:t>:</a:t>
            </a:r>
          </a:p>
          <a:p>
            <a:r>
              <a:rPr lang="en-US" dirty="0"/>
              <a:t>For a typical request</a:t>
            </a:r>
            <a:r>
              <a:rPr lang="en-US" dirty="0" smtClean="0"/>
              <a:t>,</a:t>
            </a:r>
            <a:r>
              <a:rPr lang="en-US" dirty="0"/>
              <a:t> 1.5TB-2.0TB is a good estimate.  It can be more or less than that, depending on how many years are requested and the number of elements requested.</a:t>
            </a:r>
          </a:p>
          <a:p>
            <a:endParaRPr lang="en-US" altLang="en-US" sz="2400" dirty="0">
              <a:solidFill>
                <a:schemeClr val="tx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368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 smtClean="0"/>
              <a:t>Single vs Multiple Use</a:t>
            </a:r>
            <a:endParaRPr lang="en-US" altLang="en-US" sz="3200" b="1" dirty="0" smtClean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2400" u="sng" dirty="0" smtClean="0">
                <a:solidFill>
                  <a:schemeClr val="tx2"/>
                </a:solidFill>
                <a:cs typeface="Arial" charset="0"/>
              </a:rPr>
              <a:t>Question</a:t>
            </a:r>
            <a:r>
              <a:rPr lang="en-US" altLang="en-US" sz="2400" dirty="0" smtClean="0">
                <a:solidFill>
                  <a:schemeClr val="tx2"/>
                </a:solidFill>
                <a:cs typeface="Arial" charset="0"/>
              </a:rPr>
              <a:t>:</a:t>
            </a:r>
          </a:p>
          <a:p>
            <a:r>
              <a:rPr lang="en-US" dirty="0"/>
              <a:t>Our </a:t>
            </a:r>
            <a:r>
              <a:rPr lang="en-US" dirty="0" smtClean="0"/>
              <a:t>APCD research </a:t>
            </a:r>
            <a:r>
              <a:rPr lang="en-US" dirty="0"/>
              <a:t>project has multiple aims. Does this qualify as Single or Multiple use? </a:t>
            </a:r>
            <a:endParaRPr lang="en-US" dirty="0" smtClean="0"/>
          </a:p>
          <a:p>
            <a:r>
              <a:rPr lang="en-US" altLang="en-US" sz="2400" u="sng" dirty="0" smtClean="0">
                <a:solidFill>
                  <a:schemeClr val="tx2"/>
                </a:solidFill>
                <a:cs typeface="Arial" charset="0"/>
              </a:rPr>
              <a:t>Answer</a:t>
            </a:r>
            <a:r>
              <a:rPr lang="en-US" altLang="en-US" sz="2400" dirty="0" smtClean="0">
                <a:solidFill>
                  <a:schemeClr val="tx2"/>
                </a:solidFill>
                <a:cs typeface="Arial" charset="0"/>
              </a:rPr>
              <a:t>:</a:t>
            </a:r>
          </a:p>
          <a:p>
            <a:r>
              <a:rPr lang="en-US" dirty="0"/>
              <a:t>A single use project can have multiple aims.  For the APCD, CHIA </a:t>
            </a:r>
            <a:r>
              <a:rPr lang="en-US" dirty="0">
                <a:hlinkClick r:id="rId3"/>
              </a:rPr>
              <a:t>Administrative Bulletin 15-02</a:t>
            </a:r>
            <a:r>
              <a:rPr lang="en-US" dirty="0"/>
              <a:t> defines </a:t>
            </a:r>
            <a:r>
              <a:rPr lang="en-US" dirty="0" smtClean="0"/>
              <a:t>Single </a:t>
            </a:r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as </a:t>
            </a:r>
            <a:r>
              <a:rPr lang="en-US" dirty="0" smtClean="0"/>
              <a:t>“one-time </a:t>
            </a:r>
            <a:r>
              <a:rPr lang="en-US" dirty="0"/>
              <a:t>uses </a:t>
            </a:r>
            <a:r>
              <a:rPr lang="en-US" dirty="0" smtClean="0"/>
              <a:t>such </a:t>
            </a:r>
            <a:r>
              <a:rPr lang="en-US" dirty="0"/>
              <a:t>as those that cover one project or study</a:t>
            </a:r>
            <a:r>
              <a:rPr lang="en-US" dirty="0" smtClean="0"/>
              <a:t>.”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“product” of a single use is a journal article, seminar, or other report on the project or study that may contain summaries of the data pertinent to the research or </a:t>
            </a:r>
            <a:r>
              <a:rPr lang="en-US" dirty="0" smtClean="0"/>
              <a:t>analysis.</a:t>
            </a:r>
            <a:endParaRPr lang="en-US" altLang="en-US" dirty="0">
              <a:solidFill>
                <a:schemeClr val="tx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036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 smtClean="0"/>
              <a:t>Single vs Multiple Use</a:t>
            </a:r>
            <a:endParaRPr lang="en-US" altLang="en-US" sz="3200" b="1" dirty="0" smtClean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Multiple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 definition (from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Administrative Bulletin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15-02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 or study involving limited ancillary uses, such as:</a:t>
            </a:r>
          </a:p>
          <a:p>
            <a:pPr marL="914400" lvl="1" indent="-457200" algn="l">
              <a:buFont typeface="+mj-lt"/>
              <a:buAutoNum type="alphaLcParenR"/>
            </a:pP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sale of custom reports for specific clients where the data is part of </a:t>
            </a: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larger 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analytical </a:t>
            </a: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service;</a:t>
            </a:r>
          </a:p>
          <a:p>
            <a:pPr marL="914400" lvl="1" indent="-457200" algn="l">
              <a:buFont typeface="+mj-lt"/>
              <a:buAutoNum type="alphaLcParenR"/>
            </a:pP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analyses 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 provider, plan or other organization where use of the data functions as </a:t>
            </a: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site 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license; </a:t>
            </a: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marL="914400" lvl="1" indent="-457200" algn="l">
              <a:buFont typeface="+mj-lt"/>
              <a:buAutoNum type="alphaLcParenR"/>
            </a:pP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sale of analytical tools such as severity indices or weights where </a:t>
            </a: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data 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component used in deriving the tool but the tool does not access or </a:t>
            </a: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disclose the 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data; 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uses, such as:</a:t>
            </a:r>
          </a:p>
          <a:p>
            <a:pPr marL="914400" lvl="1" indent="-457200" algn="l">
              <a:buFont typeface="+mj-lt"/>
              <a:buAutoNum type="alphaLcParenR"/>
            </a:pP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sale of reports principally composed of all or a portion of the </a:t>
            </a: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data;</a:t>
            </a:r>
          </a:p>
          <a:p>
            <a:pPr marL="914400" lvl="1" indent="-457200" algn="l">
              <a:buFont typeface="+mj-lt"/>
              <a:buAutoNum type="alphaLcParenR"/>
            </a:pP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sale of a product facilitating the use of all or a portion of the data; </a:t>
            </a: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marL="914400" lvl="1" indent="-457200" algn="l">
              <a:buFont typeface="+mj-lt"/>
              <a:buAutoNum type="alphaLcParenR"/>
            </a:pP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integrating 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data with data from other permitted sources, with or without related</a:t>
            </a:r>
          </a:p>
          <a:p>
            <a:endParaRPr lang="en-US" altLang="en-US" dirty="0">
              <a:solidFill>
                <a:schemeClr val="tx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828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Questions</a:t>
            </a:r>
            <a:endParaRPr lang="en-US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351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2800" b="1" dirty="0" smtClean="0"/>
              <a:t>User Question</a:t>
            </a:r>
            <a:r>
              <a:rPr lang="en-US" altLang="en-US" sz="2800" dirty="0" smtClean="0"/>
              <a:t>: Final amounts</a:t>
            </a:r>
            <a:endParaRPr lang="en-US" altLang="en-US" sz="2800" b="1" dirty="0" smtClean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2400" u="sng" dirty="0" smtClean="0">
                <a:solidFill>
                  <a:schemeClr val="tx2"/>
                </a:solidFill>
                <a:cs typeface="Arial" charset="0"/>
              </a:rPr>
              <a:t>Question</a:t>
            </a:r>
            <a:r>
              <a:rPr lang="en-US" altLang="en-US" sz="2400" dirty="0" smtClean="0">
                <a:solidFill>
                  <a:schemeClr val="tx2"/>
                </a:solidFill>
                <a:cs typeface="Arial" charset="0"/>
              </a:rPr>
              <a:t>:</a:t>
            </a:r>
          </a:p>
          <a:p>
            <a:pPr lvl="0"/>
            <a:r>
              <a:rPr lang="en-US" dirty="0"/>
              <a:t>Do the costs on the final version line of the claim show the final amount that the individual/insurer is paying or are costs added/subtracted along the way when there are multiple versions making it necessary to sum over the entire claim to get the final amounts?</a:t>
            </a:r>
          </a:p>
          <a:p>
            <a:r>
              <a:rPr lang="en-US" altLang="en-US" sz="2400" u="sng" dirty="0" smtClean="0">
                <a:solidFill>
                  <a:schemeClr val="tx2"/>
                </a:solidFill>
                <a:cs typeface="Arial" charset="0"/>
              </a:rPr>
              <a:t>Answer</a:t>
            </a:r>
            <a:r>
              <a:rPr lang="en-US" altLang="en-US" sz="2400" dirty="0" smtClean="0">
                <a:solidFill>
                  <a:schemeClr val="tx2"/>
                </a:solidFill>
                <a:cs typeface="Arial" charset="0"/>
              </a:rPr>
              <a:t>:</a:t>
            </a:r>
          </a:p>
          <a:p>
            <a:r>
              <a:rPr lang="en-US" dirty="0"/>
              <a:t>Both the version number and the status of the claim have to be considered. </a:t>
            </a:r>
            <a:r>
              <a:rPr lang="en-US" dirty="0" smtClean="0"/>
              <a:t>For </a:t>
            </a:r>
            <a:r>
              <a:rPr lang="en-US" dirty="0"/>
              <a:t>example, if the claim is the highest version and the amount is a </a:t>
            </a:r>
            <a:r>
              <a:rPr lang="en-US" dirty="0" err="1"/>
              <a:t>backout</a:t>
            </a:r>
            <a:r>
              <a:rPr lang="en-US" dirty="0"/>
              <a:t> then the amount should be subtracted from the original claim. </a:t>
            </a:r>
          </a:p>
          <a:p>
            <a:endParaRPr lang="en-US" altLang="en-US" sz="2400" dirty="0">
              <a:solidFill>
                <a:schemeClr val="tx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165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2800" b="1" dirty="0" smtClean="0"/>
              <a:t>User Question</a:t>
            </a:r>
            <a:r>
              <a:rPr lang="en-US" altLang="en-US" sz="2800" dirty="0" smtClean="0"/>
              <a:t>: Adjudicated claims</a:t>
            </a:r>
            <a:endParaRPr lang="en-US" altLang="en-US" sz="2800" b="1" dirty="0" smtClean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2400" u="sng" dirty="0" smtClean="0">
                <a:solidFill>
                  <a:schemeClr val="tx2"/>
                </a:solidFill>
                <a:cs typeface="Arial" charset="0"/>
              </a:rPr>
              <a:t>Question</a:t>
            </a:r>
            <a:r>
              <a:rPr lang="en-US" altLang="en-US" sz="2400" dirty="0" smtClean="0">
                <a:solidFill>
                  <a:schemeClr val="tx2"/>
                </a:solidFill>
                <a:cs typeface="Arial" charset="0"/>
              </a:rPr>
              <a:t>:</a:t>
            </a:r>
          </a:p>
          <a:p>
            <a:pPr lvl="0"/>
            <a:r>
              <a:rPr lang="en-US" dirty="0"/>
              <a:t>When a claim is adjudicated, is it always the case that a new version of the same claim (same claim ID i.e. payer + </a:t>
            </a:r>
            <a:r>
              <a:rPr lang="en-US" dirty="0" err="1"/>
              <a:t>payerclaimcontrolnumber</a:t>
            </a:r>
            <a:r>
              <a:rPr lang="en-US" dirty="0"/>
              <a:t>) is created or are there cases/insurers who generate an entirely new claim?</a:t>
            </a:r>
          </a:p>
          <a:p>
            <a:endParaRPr lang="en-US" altLang="en-US" sz="2400" dirty="0">
              <a:solidFill>
                <a:schemeClr val="tx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970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2800" b="1" dirty="0" smtClean="0"/>
              <a:t>User Question</a:t>
            </a:r>
            <a:r>
              <a:rPr lang="en-US" altLang="en-US" sz="2800" dirty="0" smtClean="0"/>
              <a:t>: Adjudicated claims</a:t>
            </a:r>
            <a:endParaRPr lang="en-US" altLang="en-US" sz="2800" b="1" dirty="0" smtClean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altLang="en-US" sz="2400" u="sng" dirty="0" smtClean="0">
                <a:solidFill>
                  <a:srgbClr val="1F497D"/>
                </a:solidFill>
                <a:cs typeface="Arial" charset="0"/>
              </a:rPr>
              <a:t>Answer</a:t>
            </a:r>
            <a:r>
              <a:rPr lang="en-US" altLang="en-US" sz="2400" dirty="0">
                <a:solidFill>
                  <a:srgbClr val="1F497D"/>
                </a:solidFill>
                <a:cs typeface="Arial" charset="0"/>
              </a:rPr>
              <a:t>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You have to pay attention to the version number, claim status, and claim line type. This allows you to distinguish an amendment (Claim Line Status Code A – Highest Version Code 2) to the original claim  (Claim Line Status Code O – Highest Version Code 0).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In instances where there is a new claim, the former claim number field is populated, although some carriers have a variance on reporting the former claim number because that data isn’t currently integrated into the system from which they generate their APCD for the State.</a:t>
            </a:r>
          </a:p>
          <a:p>
            <a:endParaRPr lang="en-US" altLang="en-US" sz="2400" dirty="0">
              <a:solidFill>
                <a:schemeClr val="tx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655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2800" b="1" dirty="0" smtClean="0"/>
              <a:t>User Question</a:t>
            </a:r>
            <a:r>
              <a:rPr lang="en-US" altLang="en-US" sz="2800" dirty="0" smtClean="0"/>
              <a:t>: Adjudicated claims</a:t>
            </a:r>
            <a:endParaRPr lang="en-US" altLang="en-US" sz="2800" b="1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817387"/>
              </p:ext>
            </p:extLst>
          </p:nvPr>
        </p:nvGraphicFramePr>
        <p:xfrm>
          <a:off x="688255" y="2133601"/>
          <a:ext cx="7544523" cy="39820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1786"/>
                <a:gridCol w="895284"/>
                <a:gridCol w="694096"/>
                <a:gridCol w="694096"/>
                <a:gridCol w="694096"/>
                <a:gridCol w="858191"/>
                <a:gridCol w="694096"/>
                <a:gridCol w="694096"/>
                <a:gridCol w="958782"/>
              </a:tblGrid>
              <a:tr h="1355912"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Payer Claim Control Number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36" marR="3236" marT="323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Line Counter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36" marR="3236" marT="323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Version Number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36" marR="3236" marT="323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Claim Line Type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36" marR="3236" marT="323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Claim Status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36" marR="3236" marT="323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Procedure Code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36" marR="3236" marT="323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Charge Amount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36" marR="3236" marT="323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Paid Amount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36" marR="3236" marT="323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Date of Service From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36" marR="3236" marT="3236" marB="0" anchor="ctr"/>
                </a:tc>
              </a:tr>
              <a:tr h="875384"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MZ110228E5331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36" marR="3236" marT="3236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36" marR="3236" marT="3236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36" marR="3236" marT="3236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36" marR="3236" marT="3236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36" marR="3236" marT="3236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99401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36" marR="3236" marT="3236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    50.00 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36" marR="3236" marT="3236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$    25.00 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36" marR="3236" marT="3236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2/17/2011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36" marR="3236" marT="3236" marB="0" anchor="ctr"/>
                </a:tc>
              </a:tr>
              <a:tr h="875384"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MZ110228E5331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36" marR="3236" marT="3236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36" marR="3236" marT="3236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36" marR="3236" marT="3236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36" marR="3236" marT="3236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36" marR="3236" marT="3236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99401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36" marR="3236" marT="3236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    50.00 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36" marR="3236" marT="3236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$  (25.00)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36" marR="3236" marT="3236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2/17/2011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36" marR="3236" marT="3236" marB="0" anchor="ctr"/>
                </a:tc>
              </a:tr>
              <a:tr h="875384"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MZ110228E5331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36" marR="3236" marT="3236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36" marR="3236" marT="3236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36" marR="3236" marT="3236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36" marR="3236" marT="3236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36" marR="3236" marT="3236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99401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36" marR="3236" marT="3236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    50.00 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36" marR="3236" marT="3236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$    30.00 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36" marR="3236" marT="3236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2/17/2011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236" marR="3236" marT="323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845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2800" b="1" dirty="0" smtClean="0"/>
              <a:t>User Question</a:t>
            </a:r>
            <a:r>
              <a:rPr lang="en-US" altLang="en-US" sz="2800" dirty="0" smtClean="0"/>
              <a:t>: Principle diagnosis field</a:t>
            </a:r>
            <a:endParaRPr lang="en-US" altLang="en-US" sz="2800" b="1" dirty="0" smtClean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2400" u="sng" dirty="0" smtClean="0">
                <a:solidFill>
                  <a:schemeClr val="tx2"/>
                </a:solidFill>
                <a:cs typeface="Arial" charset="0"/>
              </a:rPr>
              <a:t>Question</a:t>
            </a:r>
            <a:r>
              <a:rPr lang="en-US" altLang="en-US" sz="2400" dirty="0" smtClean="0">
                <a:solidFill>
                  <a:schemeClr val="tx2"/>
                </a:solidFill>
                <a:cs typeface="Arial" charset="0"/>
              </a:rPr>
              <a:t>:</a:t>
            </a:r>
          </a:p>
          <a:p>
            <a:pPr lvl="0"/>
            <a:r>
              <a:rPr lang="en-US" dirty="0"/>
              <a:t>Is the use of the principle diagnosis field consistent and is it always used as the primary purpose of the visit</a:t>
            </a:r>
            <a:r>
              <a:rPr lang="en-US" dirty="0" smtClean="0"/>
              <a:t>?</a:t>
            </a:r>
          </a:p>
          <a:p>
            <a:pPr lvl="0"/>
            <a:r>
              <a:rPr lang="en-US" altLang="en-US" sz="2400" u="sng" dirty="0" smtClean="0">
                <a:solidFill>
                  <a:schemeClr val="tx2"/>
                </a:solidFill>
                <a:cs typeface="Arial" charset="0"/>
              </a:rPr>
              <a:t>Answer</a:t>
            </a:r>
            <a:r>
              <a:rPr lang="en-US" altLang="en-US" sz="2400" dirty="0" smtClean="0">
                <a:solidFill>
                  <a:schemeClr val="tx2"/>
                </a:solidFill>
                <a:cs typeface="Arial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Yes, </a:t>
            </a:r>
            <a:r>
              <a:rPr lang="en-US" dirty="0"/>
              <a:t>with respect to claims data.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For </a:t>
            </a:r>
            <a:r>
              <a:rPr lang="en-US" dirty="0"/>
              <a:t>billing purposes, the principal diagnosis is part of the algorithm that drives the creation of outpatient Ambulatory Payment Classification Groupers (APG) and Inpatient Diagnosis Related Groupers (DRGs).</a:t>
            </a:r>
            <a:endParaRPr lang="en-US" altLang="en-US" sz="2400" dirty="0">
              <a:solidFill>
                <a:schemeClr val="tx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52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71500" lvl="0" indent="-571500">
              <a:buFont typeface="+mj-lt"/>
              <a:buAutoNum type="romanU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Announcements</a:t>
            </a:r>
          </a:p>
          <a:p>
            <a:pPr marL="571500" lvl="0" indent="-571500">
              <a:buFont typeface="+mj-lt"/>
              <a:buAutoNum type="romanU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Updates on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 APCD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Release 3.0</a:t>
            </a:r>
          </a:p>
          <a:p>
            <a:pPr marL="571500" lvl="0" indent="-571500">
              <a:buFont typeface="+mj-lt"/>
              <a:buAutoNum type="romanU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Common Application Issues</a:t>
            </a:r>
          </a:p>
          <a:p>
            <a:pPr marL="571500" lvl="0" indent="-571500">
              <a:buFont typeface="+mj-lt"/>
              <a:buAutoNum type="romanU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 from Current APCD Users</a:t>
            </a:r>
          </a:p>
          <a:p>
            <a:pPr marL="571500" lvl="0" indent="-571500">
              <a:buFont typeface="+mj-lt"/>
              <a:buAutoNum type="romanU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</a:p>
          <a:p>
            <a:pPr lvl="0"/>
            <a:endParaRPr lang="en-US" sz="2800" dirty="0" smtClean="0">
              <a:latin typeface="Calibri"/>
            </a:endParaRPr>
          </a:p>
          <a:p>
            <a:pPr marL="571500" lvl="0" indent="-571500">
              <a:buFont typeface="+mj-lt"/>
              <a:buAutoNum type="romanUcPeriod"/>
            </a:pPr>
            <a:endParaRPr lang="en-US" sz="2800" dirty="0" smtClean="0">
              <a:latin typeface="Calibri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654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lvl="0" indent="-457200" fontAlgn="auto">
              <a:spcAft>
                <a:spcPts val="0"/>
              </a:spcAft>
              <a:buFont typeface="Arial"/>
              <a:buChar char="•"/>
            </a:pPr>
            <a:r>
              <a:rPr lang="en-US" sz="3200" dirty="0">
                <a:latin typeface="+mn-lt"/>
              </a:rPr>
              <a:t>General questions about the APCD:</a:t>
            </a:r>
          </a:p>
          <a:p>
            <a:pPr marL="457200" lvl="0" indent="-457200" fontAlgn="auto">
              <a:spcAft>
                <a:spcPts val="0"/>
              </a:spcAft>
            </a:pPr>
            <a:r>
              <a:rPr lang="en-US" sz="3200" dirty="0">
                <a:latin typeface="+mn-lt"/>
              </a:rPr>
              <a:t>	(</a:t>
            </a:r>
            <a:r>
              <a:rPr lang="en-US" sz="3200" u="sng" dirty="0">
                <a:latin typeface="+mn-lt"/>
                <a:hlinkClick r:id="rId3"/>
              </a:rPr>
              <a:t>CHIA-APCD@state.ma.us</a:t>
            </a:r>
            <a:r>
              <a:rPr lang="en-US" sz="3200" dirty="0">
                <a:latin typeface="+mn-lt"/>
              </a:rPr>
              <a:t>)  </a:t>
            </a:r>
          </a:p>
          <a:p>
            <a:pPr marL="457200" lvl="0" indent="-457200" fontAlgn="auto">
              <a:spcAft>
                <a:spcPts val="0"/>
              </a:spcAft>
              <a:buFont typeface="Arial"/>
              <a:buChar char="•"/>
            </a:pPr>
            <a:r>
              <a:rPr lang="en-US" sz="3200" dirty="0">
                <a:latin typeface="+mn-lt"/>
              </a:rPr>
              <a:t>Questions related to APCD applications: (</a:t>
            </a:r>
            <a:r>
              <a:rPr lang="en-US" sz="3200" dirty="0">
                <a:latin typeface="+mn-lt"/>
                <a:hlinkClick r:id="rId4"/>
              </a:rPr>
              <a:t>apcd.data@state.ma.us</a:t>
            </a:r>
            <a:r>
              <a:rPr lang="en-US" sz="3200" dirty="0">
                <a:latin typeface="+mn-lt"/>
              </a:rPr>
              <a:t>)</a:t>
            </a:r>
          </a:p>
          <a:p>
            <a:pPr marL="457200" lvl="0" indent="-457200" fontAlgn="auto">
              <a:spcAft>
                <a:spcPts val="0"/>
              </a:spcAft>
              <a:buFont typeface="Arial"/>
              <a:buChar char="•"/>
            </a:pPr>
            <a:r>
              <a:rPr lang="en-US" sz="3200" dirty="0">
                <a:latin typeface="+mn-lt"/>
              </a:rPr>
              <a:t>Questions related to Casemix: (</a:t>
            </a:r>
            <a:r>
              <a:rPr lang="en-US" sz="3200" dirty="0">
                <a:latin typeface="+mn-lt"/>
                <a:hlinkClick r:id="rId5"/>
              </a:rPr>
              <a:t>casemix.data@state.ma.us</a:t>
            </a:r>
            <a:r>
              <a:rPr lang="en-US" sz="3200" dirty="0">
                <a:latin typeface="+mn-lt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54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Calendar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April 30 – April Data Release Committee Meeting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May 26 – May APCD / Case Mix User Workgroup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May 28 – May Data Release Committee Meeting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783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 APCD Release 3.0 </a:t>
            </a:r>
            <a:br>
              <a:rPr lang="en-US" dirty="0" smtClean="0"/>
            </a:br>
            <a:r>
              <a:rPr lang="en-US" dirty="0" smtClean="0"/>
              <a:t>Now accepting applications!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Application forms for Release 3.0 have been posted to the CHIA website and IRBNet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Available for both Gov</a:t>
            </a:r>
            <a:r>
              <a:rPr lang="en-US" sz="2400" dirty="0" smtClean="0">
                <a:solidFill>
                  <a:schemeClr val="tx2"/>
                </a:solidFill>
              </a:rPr>
              <a:t>ernment and Non-Government applicants</a:t>
            </a:r>
            <a:endParaRPr lang="en-US" sz="1500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PLEASE READ </a:t>
            </a:r>
            <a:r>
              <a:rPr lang="en-US" sz="2800" dirty="0" smtClean="0"/>
              <a:t>– Important information for Non-Government applicants: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chiamass.gov/assets/Uploads/apcd-3-0/Important-Info-Non-Govt-Data-Requests-2015.02.17.pdf</a:t>
            </a:r>
            <a:r>
              <a:rPr lang="en-US" sz="2400" dirty="0" smtClean="0"/>
              <a:t> </a:t>
            </a:r>
            <a:endParaRPr lang="en-US" sz="2400" dirty="0">
              <a:solidFill>
                <a:srgbClr val="00B050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Explains new process and minimum security requirements </a:t>
            </a:r>
          </a:p>
        </p:txBody>
      </p:sp>
    </p:spTree>
    <p:extLst>
      <p:ext uri="{BB962C8B-B14F-4D97-AF65-F5344CB8AC3E}">
        <p14:creationId xmlns:p14="http://schemas.microsoft.com/office/powerpoint/2010/main" val="57808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 APCD Release 3.0 </a:t>
            </a:r>
            <a:br>
              <a:rPr lang="en-US" dirty="0" smtClean="0"/>
            </a:br>
            <a:r>
              <a:rPr lang="en-US" dirty="0" smtClean="0"/>
              <a:t>Now accepting applications!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MA APCD Release 3.0 Release Notes and Documentation Guides can </a:t>
            </a:r>
            <a:r>
              <a:rPr lang="en-US" dirty="0">
                <a:solidFill>
                  <a:schemeClr val="tx2"/>
                </a:solidFill>
              </a:rPr>
              <a:t>be found here: </a:t>
            </a:r>
            <a:r>
              <a:rPr lang="en-US" dirty="0">
                <a:solidFill>
                  <a:schemeClr val="tx2"/>
                </a:solidFill>
                <a:hlinkClick r:id="rId3"/>
              </a:rPr>
              <a:t>http://chiamass.gov/ma-apcd-information-for-data-requestors-and-users</a:t>
            </a:r>
            <a:r>
              <a:rPr lang="en-US" dirty="0" smtClean="0">
                <a:solidFill>
                  <a:schemeClr val="tx2"/>
                </a:solidFill>
                <a:hlinkClick r:id="rId3"/>
              </a:rPr>
              <a:t>/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sz="2400" dirty="0" smtClean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3" t="10063" r="991" b="10354"/>
          <a:stretch/>
        </p:blipFill>
        <p:spPr bwMode="auto">
          <a:xfrm>
            <a:off x="640080" y="2996783"/>
            <a:ext cx="7517969" cy="336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24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CHIA Website Updates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New landing </a:t>
            </a:r>
            <a:r>
              <a:rPr lang="en-US" dirty="0"/>
              <a:t>page for CHIA Data: </a:t>
            </a:r>
            <a:r>
              <a:rPr lang="en-US" dirty="0">
                <a:hlinkClick r:id="rId3"/>
              </a:rPr>
              <a:t>http://chiamass.gov/chia-data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8" r="2606" b="4347"/>
          <a:stretch/>
        </p:blipFill>
        <p:spPr bwMode="auto">
          <a:xfrm>
            <a:off x="949226" y="2625212"/>
            <a:ext cx="7406640" cy="359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351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CHIA Website Updates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Some recent content changes to the application pages:</a:t>
            </a:r>
          </a:p>
          <a:p>
            <a:r>
              <a:rPr lang="en-US" dirty="0" smtClean="0">
                <a:hlinkClick r:id="rId3"/>
              </a:rPr>
              <a:t>Instructions for Non-Government Agencies </a:t>
            </a:r>
            <a:r>
              <a:rPr lang="en-US" dirty="0" smtClean="0"/>
              <a:t>(MA APCD Requests)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" t="7782" r="1993" b="4390"/>
          <a:stretch/>
        </p:blipFill>
        <p:spPr bwMode="auto">
          <a:xfrm>
            <a:off x="1041236" y="2840540"/>
            <a:ext cx="704088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773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CHIA Website Updates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Instructions for Government Agencies </a:t>
            </a:r>
            <a:r>
              <a:rPr lang="en-US" dirty="0" smtClean="0"/>
              <a:t>(MA APCD Requests)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" t="7978" r="2568" b="5107"/>
          <a:stretch/>
        </p:blipFill>
        <p:spPr bwMode="auto">
          <a:xfrm>
            <a:off x="800571" y="2477730"/>
            <a:ext cx="7432204" cy="384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124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CHIA Website Updates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Case Mix Application pages: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Government Requests - </a:t>
            </a:r>
            <a:r>
              <a:rPr lang="en-US" dirty="0">
                <a:hlinkClick r:id="rId3"/>
              </a:rPr>
              <a:t>http://chiamass.gov/government-agency-case-mix-requests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Non-Government Requests - </a:t>
            </a:r>
            <a:r>
              <a:rPr lang="en-US" dirty="0">
                <a:hlinkClick r:id="rId4"/>
              </a:rPr>
              <a:t>http://chiamass.gov/non-government-agency-case-mix-requests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162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Application Issues and Questions</a:t>
            </a:r>
            <a:endParaRPr lang="en-US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675319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option 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IT January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HIT January 2014.potx</Template>
  <TotalTime>8353</TotalTime>
  <Words>820</Words>
  <Application>Microsoft Office PowerPoint</Application>
  <PresentationFormat>On-screen Show (4:3)</PresentationFormat>
  <Paragraphs>143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content option A</vt:lpstr>
      <vt:lpstr>HIT January 2014</vt:lpstr>
      <vt:lpstr>Monthly MA APCD / Case Mix User Workgroup Webinar</vt:lpstr>
      <vt:lpstr>Agenda</vt:lpstr>
      <vt:lpstr>MA APCD Release 3.0  Now accepting applications!</vt:lpstr>
      <vt:lpstr>MA APCD Release 3.0  Now accepting applications!</vt:lpstr>
      <vt:lpstr>CHIA Website Updates</vt:lpstr>
      <vt:lpstr>CHIA Website Updates</vt:lpstr>
      <vt:lpstr>CHIA Website Updates</vt:lpstr>
      <vt:lpstr>CHIA Website Updates</vt:lpstr>
      <vt:lpstr>Common Application Issues and Questions</vt:lpstr>
      <vt:lpstr>Application Fees</vt:lpstr>
      <vt:lpstr>APCD Extract Size</vt:lpstr>
      <vt:lpstr>Single vs Multiple Use</vt:lpstr>
      <vt:lpstr>Single vs Multiple Use</vt:lpstr>
      <vt:lpstr>User Questions</vt:lpstr>
      <vt:lpstr>User Question: Final amounts</vt:lpstr>
      <vt:lpstr>User Question: Adjudicated claims</vt:lpstr>
      <vt:lpstr>User Question: Adjudicated claims</vt:lpstr>
      <vt:lpstr>User Question: Adjudicated claims</vt:lpstr>
      <vt:lpstr>User Question: Principle diagnosis field</vt:lpstr>
      <vt:lpstr>Questions?</vt:lpstr>
      <vt:lpstr>Calendar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HIT Team Meeting</dc:title>
  <dc:creator>Bob Kramer</dc:creator>
  <cp:lastModifiedBy>sysadmin</cp:lastModifiedBy>
  <cp:revision>244</cp:revision>
  <cp:lastPrinted>2015-04-28T18:44:42Z</cp:lastPrinted>
  <dcterms:created xsi:type="dcterms:W3CDTF">2014-04-22T00:14:56Z</dcterms:created>
  <dcterms:modified xsi:type="dcterms:W3CDTF">2015-04-28T19:39:29Z</dcterms:modified>
</cp:coreProperties>
</file>