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7" r:id="rId2"/>
    <p:sldMasterId id="2147483693" r:id="rId3"/>
  </p:sldMasterIdLst>
  <p:notesMasterIdLst>
    <p:notesMasterId r:id="rId22"/>
  </p:notesMasterIdLst>
  <p:sldIdLst>
    <p:sldId id="317" r:id="rId4"/>
    <p:sldId id="264" r:id="rId5"/>
    <p:sldId id="295" r:id="rId6"/>
    <p:sldId id="300" r:id="rId7"/>
    <p:sldId id="328" r:id="rId8"/>
    <p:sldId id="329" r:id="rId9"/>
    <p:sldId id="294" r:id="rId10"/>
    <p:sldId id="318" r:id="rId11"/>
    <p:sldId id="339" r:id="rId12"/>
    <p:sldId id="340" r:id="rId13"/>
    <p:sldId id="335" r:id="rId14"/>
    <p:sldId id="341" r:id="rId15"/>
    <p:sldId id="332" r:id="rId16"/>
    <p:sldId id="342" r:id="rId17"/>
    <p:sldId id="337" r:id="rId18"/>
    <p:sldId id="338" r:id="rId19"/>
    <p:sldId id="272" r:id="rId20"/>
    <p:sldId id="296" r:id="rId21"/>
  </p:sldIdLst>
  <p:sldSz cx="9144000" cy="6858000" type="screen4x3"/>
  <p:notesSz cx="6858000" cy="9236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Calibri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36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6" autoAdjust="0"/>
    <p:restoredTop sz="94703" autoAdjust="0"/>
  </p:normalViewPr>
  <p:slideViewPr>
    <p:cSldViewPr snapToGrid="0" snapToObjects="1" showGuides="1">
      <p:cViewPr>
        <p:scale>
          <a:sx n="87" d="100"/>
          <a:sy n="87" d="100"/>
        </p:scale>
        <p:origin x="-678" y="-48"/>
      </p:cViewPr>
      <p:guideLst>
        <p:guide orient="horz" pos="973"/>
        <p:guide pos="1188"/>
      </p:guideLst>
    </p:cSldViewPr>
  </p:slideViewPr>
  <p:outlineViewPr>
    <p:cViewPr>
      <p:scale>
        <a:sx n="33" d="100"/>
        <a:sy n="33" d="100"/>
      </p:scale>
      <p:origin x="0" y="44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8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/>
          <a:lstStyle>
            <a:lvl1pPr algn="r">
              <a:defRPr sz="1200"/>
            </a:lvl1pPr>
          </a:lstStyle>
          <a:p>
            <a:fld id="{2EB98B30-1BD2-4536-9459-AC41928C2B41}" type="datetimeFigureOut">
              <a:rPr lang="en-US" smtClean="0"/>
              <a:pPr/>
              <a:t>5/27/2014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0775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56" tIns="45979" rIns="91956" bIns="4597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87136"/>
            <a:ext cx="5486400" cy="4156234"/>
          </a:xfrm>
          <a:prstGeom prst="rect">
            <a:avLst/>
          </a:prstGeom>
        </p:spPr>
        <p:txBody>
          <a:bodyPr vert="horz" lIns="91956" tIns="45979" rIns="91956" bIns="4597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772669"/>
            <a:ext cx="2971800" cy="461804"/>
          </a:xfrm>
          <a:prstGeom prst="rect">
            <a:avLst/>
          </a:prstGeom>
        </p:spPr>
        <p:txBody>
          <a:bodyPr vert="horz" lIns="91956" tIns="45979" rIns="91956" bIns="45979" rtlCol="0" anchor="b"/>
          <a:lstStyle>
            <a:lvl1pPr algn="r">
              <a:defRPr sz="1200"/>
            </a:lvl1pPr>
          </a:lstStyle>
          <a:p>
            <a:fld id="{8904872D-EBD7-405C-8347-3ECF78F4097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1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81100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0721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>
                <a:solidFill>
                  <a:prstClr val="black"/>
                </a:solidFill>
              </a:rPr>
              <a:pPr/>
              <a:t>18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5893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92080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53630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23975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1283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229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229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04872D-EBD7-405C-8347-3ECF78F4097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5422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900590"/>
            <a:ext cx="7611814" cy="2687792"/>
          </a:xfrm>
        </p:spPr>
        <p:txBody>
          <a:bodyPr/>
          <a:lstStyle>
            <a:lvl2pPr>
              <a:defRPr>
                <a:latin typeface="Arial"/>
                <a:cs typeface="Arial"/>
              </a:defRPr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2548CC2D-D126-AE45-A823-B3BC8C3553AC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616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980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46100" y="3752850"/>
            <a:ext cx="8221663" cy="1065213"/>
          </a:xfrm>
        </p:spPr>
        <p:txBody>
          <a:bodyPr/>
          <a:lstStyle/>
          <a:p>
            <a:pPr lvl="0"/>
            <a:r>
              <a:rPr lang="en-US" dirty="0" smtClean="0"/>
              <a:t>Name, Position Title  |  Date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25298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Title-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460375" y="570991"/>
            <a:ext cx="7772400" cy="1017981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defRPr sz="3600" b="1" i="0">
                <a:solidFill>
                  <a:srgbClr val="004178"/>
                </a:solidFill>
                <a:latin typeface="Arial"/>
                <a:cs typeface="Arial"/>
              </a:defRPr>
            </a:lvl1pPr>
          </a:lstStyle>
          <a:p>
            <a:r>
              <a:rPr lang="en-US" dirty="0" smtClean="0"/>
              <a:t>Click to add slide title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85415" y="1895499"/>
            <a:ext cx="7761815" cy="4118804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0" i="0">
                <a:solidFill>
                  <a:srgbClr val="004178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add text</a:t>
            </a:r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573088" y="1692669"/>
            <a:ext cx="7654925" cy="0"/>
          </a:xfrm>
          <a:prstGeom prst="line">
            <a:avLst/>
          </a:prstGeom>
          <a:ln w="50800" cmpd="dbl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4706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text char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Placeholder 1"/>
          <p:cNvSpPr>
            <a:spLocks noGrp="1"/>
          </p:cNvSpPr>
          <p:nvPr>
            <p:ph type="title"/>
          </p:nvPr>
        </p:nvSpPr>
        <p:spPr>
          <a:xfrm>
            <a:off x="704638" y="1195700"/>
            <a:ext cx="8147660" cy="455459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704638" y="1866138"/>
            <a:ext cx="7734717" cy="1231023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Bullet</a:t>
            </a:r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2"/>
          </p:nvPr>
        </p:nvSpPr>
        <p:spPr>
          <a:xfrm>
            <a:off x="959155" y="3195638"/>
            <a:ext cx="6915150" cy="2720975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6" name="Footer Placeholder 3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177842BD-5C13-F640-91D6-10A494791A7D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816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8" name="Straight Connector 17"/>
          <p:cNvCxnSpPr/>
          <p:nvPr/>
        </p:nvCxnSpPr>
        <p:spPr>
          <a:xfrm flipV="1">
            <a:off x="704850" y="6351588"/>
            <a:ext cx="8020050" cy="3810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2" name="Title Placeholder 1"/>
          <p:cNvSpPr>
            <a:spLocks noGrp="1"/>
          </p:cNvSpPr>
          <p:nvPr>
            <p:ph type="title"/>
          </p:nvPr>
        </p:nvSpPr>
        <p:spPr bwMode="auto">
          <a:xfrm>
            <a:off x="704850" y="1195388"/>
            <a:ext cx="8147050" cy="45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04850" y="1903413"/>
            <a:ext cx="8229600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c="http://schemas.openxmlformats.org/markup-compatibility/2006" xmlns:mv="urn:schemas-microsoft-com:mac:vml" xmlns=""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Bullet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829300" y="635000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Title  |  Name, Position Title  |  Date       </a:t>
            </a:r>
            <a:fld id="{991A67FE-21E2-BA4B-95F0-61DAAE58B1B4}" type="slidenum">
              <a:rPr lang="en-US"/>
              <a:pPr>
                <a:defRPr/>
              </a:pPr>
              <a:t>‹#›</a:t>
            </a:fld>
            <a:endParaRPr lang="en-US"/>
          </a:p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457200" rtl="0" fontAlgn="base">
        <a:spcBef>
          <a:spcPct val="0"/>
        </a:spcBef>
        <a:spcAft>
          <a:spcPct val="0"/>
        </a:spcAft>
        <a:defRPr sz="2400" b="1" kern="1200">
          <a:solidFill>
            <a:schemeClr val="tx1"/>
          </a:solidFill>
          <a:latin typeface="Times"/>
          <a:ea typeface="ＭＳ Ｐゴシック" charset="0"/>
          <a:cs typeface="Times"/>
        </a:defRPr>
      </a:lvl1pPr>
      <a:lvl2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2pPr>
      <a:lvl3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3pPr>
      <a:lvl4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4pPr>
      <a:lvl5pPr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Times" charset="0"/>
          <a:ea typeface="ＭＳ Ｐゴシック" charset="0"/>
        </a:defRPr>
      </a:lvl9pPr>
    </p:titleStyle>
    <p:bodyStyle>
      <a:lvl1pPr algn="l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1pPr>
      <a:lvl2pPr marL="914400" indent="-457200" algn="l" defTabSz="457200" rtl="0" fontAlgn="base">
        <a:spcBef>
          <a:spcPts val="1500"/>
        </a:spcBef>
        <a:spcAft>
          <a:spcPct val="0"/>
        </a:spcAft>
        <a:buFont typeface="Wingdings" charset="0"/>
        <a:buChar char="§"/>
        <a:defRPr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929C83-62AE-4C40-983D-6EB0EF7F37A0}" type="datetimeFigureOut">
              <a:rPr lang="en-US" smtClean="0"/>
              <a:t>5/27/2014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1CF7A-3B80-804E-8F86-4FAB9875F9B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8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signaturelogoSQ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97763" y="455613"/>
            <a:ext cx="1227137" cy="122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6100" y="24971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 smtClean="0"/>
              <a:t>Title</a:t>
            </a:r>
            <a:br>
              <a:rPr lang="en-US" dirty="0" smtClean="0"/>
            </a:br>
            <a:r>
              <a:rPr lang="en-US" dirty="0" smtClean="0"/>
              <a:t>Title 2</a:t>
            </a:r>
            <a:br>
              <a:rPr lang="en-US" dirty="0" smtClean="0"/>
            </a:br>
            <a:endParaRPr lang="en-US" dirty="0" smtClean="0"/>
          </a:p>
        </p:txBody>
      </p:sp>
      <p:sp>
        <p:nvSpPr>
          <p:cNvPr id="1028" name="Text Placeholder 3"/>
          <p:cNvSpPr>
            <a:spLocks noGrp="1"/>
          </p:cNvSpPr>
          <p:nvPr>
            <p:ph type="body" idx="1"/>
          </p:nvPr>
        </p:nvSpPr>
        <p:spPr bwMode="auto">
          <a:xfrm>
            <a:off x="636588" y="3789363"/>
            <a:ext cx="7899400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Name, Position Title  |  Date</a:t>
            </a: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802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sz="2800" b="1" i="0" kern="1200">
          <a:solidFill>
            <a:schemeClr val="tx1"/>
          </a:solidFill>
          <a:latin typeface="Times"/>
          <a:ea typeface="ＭＳ Ｐゴシック" charset="0"/>
          <a:cs typeface="ＭＳ Ｐゴシック" charset="0"/>
        </a:defRPr>
      </a:lvl1pPr>
      <a:lvl2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algn="ctr" defTabSz="457200" rtl="0" fontAlgn="base">
        <a:spcBef>
          <a:spcPct val="20000"/>
        </a:spcBef>
        <a:spcAft>
          <a:spcPct val="0"/>
        </a:spcAft>
        <a:buFont typeface="Arial" charset="0"/>
        <a:defRPr sz="2000" kern="1200">
          <a:solidFill>
            <a:schemeClr val="tx1"/>
          </a:solidFill>
          <a:latin typeface="Arial"/>
          <a:ea typeface="ＭＳ Ｐゴシック" charset="0"/>
          <a:cs typeface="ＭＳ Ｐゴシック" charset="0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mailto:CHIA-APCD@state.ma.us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Relationship Id="rId5" Type="http://schemas.openxmlformats.org/officeDocument/2006/relationships/hyperlink" Target="mailto:casemix.data@state.ma.us" TargetMode="External"/><Relationship Id="rId4" Type="http://schemas.openxmlformats.org/officeDocument/2006/relationships/hyperlink" Target="mailto:apcd.data@state.ma.u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mailto:apcd.data@state.ma.us" TargetMode="Externa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ss.gov/chia/researcher/hcf-data-resources/apcd/acessing-the-apcd/learn-how-to-apply-for-apcd-data.htm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Title 1"/>
          <p:cNvSpPr>
            <a:spLocks noGrp="1"/>
          </p:cNvSpPr>
          <p:nvPr>
            <p:ph type="ctrTitle"/>
          </p:nvPr>
        </p:nvSpPr>
        <p:spPr bwMode="auto">
          <a:xfrm>
            <a:off x="685800" y="2130425"/>
            <a:ext cx="7772400" cy="1470025"/>
          </a:xfrm>
          <a:extLst>
            <a:ext uri="{FAA26D3D-D897-4be2-8F04-BA451C77F1D7}">
              <ma14:placeholderFlag xmlns:ma14="http://schemas.microsoft.com/office/mac/drawingml/2011/main" xmlns="" xmlns:mv="urn:schemas-microsoft-com:mac:vml" xmlns:mc="http://schemas.openxmlformats.org/markup-compatibility/2006" val="1"/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sz="40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Monthly APCD User Workgroup Webinar</a:t>
            </a:r>
            <a:endParaRPr lang="en-US" sz="40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8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May 27</a:t>
            </a:r>
            <a:r>
              <a:rPr lang="en-US" sz="2400" baseline="30000" dirty="0" smtClean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2014</a:t>
            </a: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3791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-228600"/>
            <a:ext cx="9448800" cy="13716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Determine if a Patient died using APCD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8600" y="838200"/>
            <a:ext cx="868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42900" y="1066800"/>
          <a:ext cx="8458200" cy="5451464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609600"/>
                <a:gridCol w="1296266"/>
                <a:gridCol w="728858"/>
                <a:gridCol w="3644289"/>
                <a:gridCol w="909666"/>
                <a:gridCol w="1269521"/>
              </a:tblGrid>
              <a:tr h="67779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Discharge Status (MC023)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Description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Type of Bill on Facility Code (MC036)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Description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Site of Service -on NSF/CMS 1500 Claims (MC037)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>
                          <a:effectLst/>
                        </a:rPr>
                        <a:t>Description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Expired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Hospital Inpatient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Expired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Inpatient (Medicare Part B Only)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Expired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13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Outpatient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Expired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Outpatient Diagnostic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Expired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18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Swing Bed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Skilled Nursing 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22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Skilled Nursing (Medicare Part B Only)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Skilled Nursing Outpatient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Home Health Inpatient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Coordinated Home Care (Medicare Part A)  </a:t>
                      </a:r>
                      <a:r>
                        <a:rPr lang="en-US" sz="1000" u="none" strike="noStrike" dirty="0" smtClean="0">
                          <a:effectLst/>
                        </a:rPr>
                        <a:t>Discontinued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 10/2013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66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Intermediate Care - Religious Non-Medical Outpatient Health Care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72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Hospital Based or Independent Renal Dialysis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Non-Hospital Based Hospice Facility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Hospital Based Hospice Facility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Ambulatory Surgery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Critical Access Hospital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Residential </a:t>
                      </a:r>
                      <a:r>
                        <a:rPr lang="en-US" sz="1000" u="none" strike="noStrike" dirty="0" smtClean="0">
                          <a:effectLst/>
                        </a:rPr>
                        <a:t>Facility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Other </a:t>
                      </a:r>
                      <a:r>
                        <a:rPr lang="en-US" sz="1000" u="none" strike="noStrike" dirty="0" smtClean="0">
                          <a:effectLst/>
                        </a:rPr>
                        <a:t>Outpatient </a:t>
                      </a:r>
                      <a:r>
                        <a:rPr lang="en-US" sz="1000" u="none" strike="noStrike" dirty="0">
                          <a:effectLst/>
                        </a:rPr>
                        <a:t>Facility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21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Inpatient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23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Emergency </a:t>
                      </a:r>
                      <a:r>
                        <a:rPr lang="en-US" sz="1000" u="none" strike="noStrike" dirty="0" smtClean="0">
                          <a:effectLst/>
                        </a:rPr>
                        <a:t>Dept.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Skilled Nursing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BFBFBF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99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Other </a:t>
                      </a:r>
                      <a:r>
                        <a:rPr lang="en-US" sz="1000" u="none" strike="noStrike" dirty="0" smtClean="0">
                          <a:effectLst/>
                        </a:rPr>
                        <a:t>Service</a:t>
                      </a:r>
                      <a:r>
                        <a:rPr lang="en-US" sz="1000" u="none" strike="noStrike" baseline="0" dirty="0" smtClean="0">
                          <a:effectLst/>
                        </a:rPr>
                        <a:t> Place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at Home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Non-Hospital Based Hospice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at Home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Based Hospice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at Home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33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 dirty="0">
                          <a:effectLst/>
                        </a:rPr>
                        <a:t>Coordinated Home Care (Medicare Part A) </a:t>
                      </a:r>
                      <a:r>
                        <a:rPr lang="en-US" sz="1000" u="none" strike="noStrike" dirty="0" smtClean="0">
                          <a:effectLst/>
                        </a:rPr>
                        <a:t>Discontinued </a:t>
                      </a:r>
                      <a:r>
                        <a:rPr lang="en-US" sz="1000" u="none" strike="noStrike" dirty="0">
                          <a:effectLst/>
                        </a:rPr>
                        <a:t>October 2013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3120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in a Medical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Non-Hospital Based Hospice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3120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in a Medical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Hospital Based Hospice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  <a:tr h="15960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Expired Place Unknown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>
                          <a:effectLst/>
                        </a:rPr>
                        <a:t>81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u="none" strike="noStrike">
                          <a:effectLst/>
                        </a:rPr>
                        <a:t>Non-Hospital Based Hospice Facility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effectLst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194" marR="7194" marT="7194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511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Questions – Gender Information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Question</a:t>
            </a:r>
            <a:r>
              <a:rPr lang="en-US" sz="2400" dirty="0" smtClean="0"/>
              <a:t>:  </a:t>
            </a:r>
            <a:r>
              <a:rPr lang="en-US" sz="2400" dirty="0"/>
              <a:t>There are 982449 members with an ‘Unknown’ gender and another 60255 members with a null gender. Is there any way to get more complete Gender information?</a:t>
            </a:r>
          </a:p>
        </p:txBody>
      </p:sp>
    </p:spTree>
    <p:extLst>
      <p:ext uri="{BB962C8B-B14F-4D97-AF65-F5344CB8AC3E}">
        <p14:creationId xmlns:p14="http://schemas.microsoft.com/office/powerpoint/2010/main" val="14166130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077200" cy="914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2400" b="1" dirty="0" smtClean="0"/>
              <a:t>In the Eligibility File there are Members with ‘Unknown’ Gender (ME013) and Members with a null Gender. </a:t>
            </a:r>
            <a:br>
              <a:rPr lang="en-US" sz="2400" b="1" dirty="0" smtClean="0"/>
            </a:br>
            <a:r>
              <a:rPr lang="en-US" sz="2400" b="1" dirty="0" smtClean="0"/>
              <a:t>Is more complete Gender Information available?</a:t>
            </a:r>
            <a:endParaRPr lang="en-US" sz="24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7013" y="1371600"/>
            <a:ext cx="868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561975" y="2854325"/>
          <a:ext cx="8229600" cy="1108648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803588"/>
                <a:gridCol w="4479882"/>
                <a:gridCol w="1946130"/>
              </a:tblGrid>
              <a:tr h="23555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QA Metric Description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QA Metric Justification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Metric Results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1762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Blank Values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Percent of records where no data is entered in the field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34377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Data Format Errors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Values that are submitted as a lowercase letter need to be converted to an uppercase letter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Less than 0.001%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1762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Invalid Values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Values are invalid if not within the lookup table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Less than 0.001%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17624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Use of Valid Values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Values are within the lookup table.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96.99%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33400" y="4648200"/>
          <a:ext cx="8229600" cy="932293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1803588"/>
                <a:gridCol w="4479882"/>
                <a:gridCol w="1946130"/>
              </a:tblGrid>
              <a:tr h="23556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QA Metric Description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QA Metric Justification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effectLst/>
                        </a:rPr>
                        <a:t>Metric Results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1762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Blank Values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Percent of records where no data is entered in the field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Less than 0.001%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34378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Data Format Errors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Values that are submitted as a lowercase letter need to be converted to an uppercase letter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Less than 0.01%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  <a:tr h="17625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Use of Valid Values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 dirty="0">
                          <a:effectLst/>
                        </a:rPr>
                        <a:t>Values are within the lookup table.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99.99%</a:t>
                      </a:r>
                      <a:endParaRPr lang="en-US" sz="1100" b="1" i="0" u="none" strike="noStrike" dirty="0">
                        <a:solidFill>
                          <a:srgbClr val="FF0000"/>
                        </a:solidFill>
                        <a:effectLst/>
                        <a:latin typeface="Arial"/>
                      </a:endParaRPr>
                    </a:p>
                  </a:txBody>
                  <a:tcPr marL="8730" marR="8730" marT="8724" marB="0" anchor="ctr"/>
                </a:tc>
              </a:tr>
            </a:tbl>
          </a:graphicData>
        </a:graphic>
      </p:graphicFrame>
      <p:sp>
        <p:nvSpPr>
          <p:cNvPr id="4144" name="TextBox 8"/>
          <p:cNvSpPr txBox="1">
            <a:spLocks noChangeArrowheads="1"/>
          </p:cNvSpPr>
          <p:nvPr/>
        </p:nvSpPr>
        <p:spPr bwMode="auto">
          <a:xfrm>
            <a:off x="2971800" y="2366963"/>
            <a:ext cx="32956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/>
              <a:t>Gender (ME013) in Eligibility File</a:t>
            </a:r>
          </a:p>
        </p:txBody>
      </p:sp>
      <p:sp>
        <p:nvSpPr>
          <p:cNvPr id="4145" name="TextBox 13"/>
          <p:cNvSpPr txBox="1">
            <a:spLocks noChangeArrowheads="1"/>
          </p:cNvSpPr>
          <p:nvPr/>
        </p:nvSpPr>
        <p:spPr bwMode="auto">
          <a:xfrm>
            <a:off x="2844800" y="4191000"/>
            <a:ext cx="387667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/>
              <a:t>Gender (MC012) in Medical Claims File</a:t>
            </a:r>
          </a:p>
        </p:txBody>
      </p:sp>
      <p:sp>
        <p:nvSpPr>
          <p:cNvPr id="4146" name="Rectangle 14"/>
          <p:cNvSpPr>
            <a:spLocks noChangeArrowheads="1"/>
          </p:cNvSpPr>
          <p:nvPr/>
        </p:nvSpPr>
        <p:spPr bwMode="auto">
          <a:xfrm>
            <a:off x="762000" y="6096000"/>
            <a:ext cx="8001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/>
              <a:t>*Member Gender can also be found in the Dental and Pharmacy Claim Files. </a:t>
            </a:r>
          </a:p>
        </p:txBody>
      </p:sp>
      <p:sp>
        <p:nvSpPr>
          <p:cNvPr id="4147" name="TextBox 15"/>
          <p:cNvSpPr txBox="1">
            <a:spLocks noChangeArrowheads="1"/>
          </p:cNvSpPr>
          <p:nvPr/>
        </p:nvSpPr>
        <p:spPr bwMode="auto">
          <a:xfrm>
            <a:off x="771525" y="1519238"/>
            <a:ext cx="8086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/>
              <a:t>While Gender* has a high rate of completeness, in instances where data is</a:t>
            </a:r>
          </a:p>
          <a:p>
            <a:r>
              <a:rPr lang="en-US" altLang="en-US"/>
              <a:t>missing in the eligibility file, the information might be available on the medical claim.</a:t>
            </a:r>
          </a:p>
        </p:txBody>
      </p:sp>
    </p:spTree>
    <p:extLst>
      <p:ext uri="{BB962C8B-B14F-4D97-AF65-F5344CB8AC3E}">
        <p14:creationId xmlns:p14="http://schemas.microsoft.com/office/powerpoint/2010/main" val="1430067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Questions – Public Insurance Indicator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u="sng" dirty="0" smtClean="0"/>
              <a:t>Question</a:t>
            </a:r>
            <a:r>
              <a:rPr lang="en-US" sz="2400" dirty="0" smtClean="0"/>
              <a:t>:  </a:t>
            </a:r>
            <a:r>
              <a:rPr lang="en-US" sz="2400" dirty="0"/>
              <a:t>Is using the Medicaid indicator the best way to identify whether a member has public/private insurance? If so, then should we use the Medicaid indicator field from the Eligibility file or from the medical/pharmacy claims file?</a:t>
            </a:r>
          </a:p>
        </p:txBody>
      </p:sp>
    </p:spTree>
    <p:extLst>
      <p:ext uri="{BB962C8B-B14F-4D97-AF65-F5344CB8AC3E}">
        <p14:creationId xmlns:p14="http://schemas.microsoft.com/office/powerpoint/2010/main" val="37784406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077200" cy="914400"/>
          </a:xfrm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1800" dirty="0" smtClean="0"/>
              <a:t>Is using the Medicaid indicator the best way to identify whether a member has public/private insurance? If so, then should we use the Medicaid indicator field from the Eligibility file or from the medical/pharmacy claims file?</a:t>
            </a:r>
            <a:endParaRPr lang="en-US" sz="1800" b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227013" y="1371600"/>
            <a:ext cx="868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2286000" y="2047875"/>
            <a:ext cx="53213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rgbClr val="FF0000"/>
                </a:solidFill>
              </a:rPr>
              <a:t>Insurance Type Product Code Medical Claims (MC003)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92% Threshold</a:t>
            </a:r>
          </a:p>
          <a:p>
            <a:pPr algn="ctr"/>
            <a:r>
              <a:rPr lang="en-US" altLang="en-US"/>
              <a:t>0.17% Missing Data</a:t>
            </a:r>
          </a:p>
        </p:txBody>
      </p:sp>
      <p:sp>
        <p:nvSpPr>
          <p:cNvPr id="5125" name="TextBox 10"/>
          <p:cNvSpPr txBox="1">
            <a:spLocks noChangeArrowheads="1"/>
          </p:cNvSpPr>
          <p:nvPr/>
        </p:nvSpPr>
        <p:spPr bwMode="auto">
          <a:xfrm>
            <a:off x="2286000" y="3457575"/>
            <a:ext cx="56197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en-US" altLang="en-US" b="1">
                <a:solidFill>
                  <a:srgbClr val="FF0000"/>
                </a:solidFill>
              </a:rPr>
              <a:t>Insurance Type Product Code Member Eligibility (ME003)</a:t>
            </a:r>
          </a:p>
          <a:p>
            <a:pPr algn="ctr"/>
            <a:endParaRPr lang="en-US" altLang="en-US"/>
          </a:p>
          <a:p>
            <a:pPr algn="ctr"/>
            <a:r>
              <a:rPr lang="en-US" altLang="en-US"/>
              <a:t>96% Threshold</a:t>
            </a:r>
          </a:p>
          <a:p>
            <a:pPr algn="ctr"/>
            <a:r>
              <a:rPr lang="en-US" altLang="en-US"/>
              <a:t>Less than 0.0005% Missing Data </a:t>
            </a:r>
          </a:p>
        </p:txBody>
      </p:sp>
    </p:spTree>
    <p:extLst>
      <p:ext uri="{BB962C8B-B14F-4D97-AF65-F5344CB8AC3E}">
        <p14:creationId xmlns:p14="http://schemas.microsoft.com/office/powerpoint/2010/main" val="3756283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Polls:  User Documentation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000" dirty="0" smtClean="0"/>
              <a:t>[Poll questions should pop-up on your webinar interface]</a:t>
            </a:r>
          </a:p>
          <a:p>
            <a:endParaRPr lang="en-US" sz="2000" dirty="0" smtClean="0"/>
          </a:p>
          <a:p>
            <a:r>
              <a:rPr lang="en-US" sz="2400" u="sng" dirty="0" smtClean="0"/>
              <a:t>Question #1</a:t>
            </a:r>
            <a:r>
              <a:rPr lang="en-US" sz="2400" dirty="0" smtClean="0"/>
              <a:t>: </a:t>
            </a:r>
            <a:r>
              <a:rPr lang="en-US" sz="2400" dirty="0"/>
              <a:t>What kind of data reference tool would you prefer</a:t>
            </a:r>
            <a:r>
              <a:rPr lang="en-US" sz="2400" dirty="0" smtClean="0"/>
              <a:t>?</a:t>
            </a:r>
          </a:p>
          <a:p>
            <a:endParaRPr lang="en-US" sz="2400" dirty="0"/>
          </a:p>
          <a:p>
            <a:r>
              <a:rPr lang="en-US" sz="2400" u="sng" dirty="0" smtClean="0"/>
              <a:t>Question #2</a:t>
            </a:r>
            <a:r>
              <a:rPr lang="en-US" sz="2400" dirty="0" smtClean="0"/>
              <a:t>: What </a:t>
            </a:r>
            <a:r>
              <a:rPr lang="en-US" sz="2400" dirty="0"/>
              <a:t>kinds of documentation are helpful to </a:t>
            </a:r>
            <a:r>
              <a:rPr lang="en-US" sz="2400" dirty="0" smtClean="0"/>
              <a:t>you” </a:t>
            </a:r>
            <a:r>
              <a:rPr lang="en-US" sz="2400" dirty="0"/>
              <a:t>(choose all that apply</a:t>
            </a:r>
            <a:r>
              <a:rPr lang="en-US" sz="2400" dirty="0" smtClean="0"/>
              <a:t>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8155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Summer Workgroup Topics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CHIA will be publishing data profiles this summer</a:t>
            </a:r>
          </a:p>
          <a:p>
            <a:pPr marL="914400" lvl="1" indent="-4572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Frequencies on common fields for the top 7 payers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Lessons learned from CHIA’s analysis of the Member Eligibility file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Additional Suggestions?</a:t>
            </a:r>
          </a:p>
        </p:txBody>
      </p:sp>
    </p:spTree>
    <p:extLst>
      <p:ext uri="{BB962C8B-B14F-4D97-AF65-F5344CB8AC3E}">
        <p14:creationId xmlns:p14="http://schemas.microsoft.com/office/powerpoint/2010/main" val="7900093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June Dates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6/10 – Monthly APCD Technical Assistance Group Meeting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6/24 –</a:t>
            </a:r>
            <a:r>
              <a:rPr lang="en-US" sz="2400" dirty="0">
                <a:latin typeface="+mn-lt"/>
              </a:rPr>
              <a:t> </a:t>
            </a:r>
            <a:r>
              <a:rPr lang="en-US" sz="2400" dirty="0" smtClean="0">
                <a:latin typeface="+mn-lt"/>
              </a:rPr>
              <a:t>Monthly </a:t>
            </a:r>
            <a:r>
              <a:rPr lang="en-US" sz="2400" dirty="0">
                <a:latin typeface="+mn-lt"/>
              </a:rPr>
              <a:t>APCD User Workgroup </a:t>
            </a:r>
            <a:r>
              <a:rPr lang="en-US" sz="2400" dirty="0" smtClean="0">
                <a:latin typeface="+mn-lt"/>
              </a:rPr>
              <a:t>Webinar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latin typeface="+mn-lt"/>
              </a:rPr>
              <a:t>6/26 – </a:t>
            </a:r>
            <a:r>
              <a:rPr lang="en-US" sz="2400" dirty="0">
                <a:latin typeface="+mn-lt"/>
              </a:rPr>
              <a:t>Data Release Committee (DRC) Meeting</a:t>
            </a:r>
          </a:p>
          <a:p>
            <a:endParaRPr lang="en-US" sz="2400" dirty="0" smtClean="0">
              <a:latin typeface="+mn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552204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General questions about the APCD:</a:t>
            </a:r>
          </a:p>
          <a:p>
            <a:pPr marL="457200" lvl="0" indent="-457200" fontAlgn="auto">
              <a:spcAft>
                <a:spcPts val="0"/>
              </a:spcAft>
            </a:pPr>
            <a:r>
              <a:rPr lang="en-US" sz="3200" dirty="0">
                <a:latin typeface="+mn-lt"/>
              </a:rPr>
              <a:t>	(</a:t>
            </a:r>
            <a:r>
              <a:rPr lang="en-US" sz="3200" u="sng" dirty="0">
                <a:latin typeface="+mn-lt"/>
                <a:hlinkClick r:id="rId3"/>
              </a:rPr>
              <a:t>CHIA-APCD@state.ma.us</a:t>
            </a:r>
            <a:r>
              <a:rPr lang="en-US" sz="3200" dirty="0">
                <a:latin typeface="+mn-lt"/>
              </a:rPr>
              <a:t>)  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APCD applications: (</a:t>
            </a:r>
            <a:r>
              <a:rPr lang="en-US" sz="3200" dirty="0">
                <a:latin typeface="+mn-lt"/>
                <a:hlinkClick r:id="rId4"/>
              </a:rPr>
              <a:t>apcd.data@state.ma.us</a:t>
            </a:r>
            <a:r>
              <a:rPr lang="en-US" sz="3200" dirty="0">
                <a:latin typeface="+mn-lt"/>
              </a:rPr>
              <a:t>)</a:t>
            </a:r>
          </a:p>
          <a:p>
            <a:pPr marL="457200" lvl="0" indent="-457200" fontAlgn="auto">
              <a:spcAft>
                <a:spcPts val="0"/>
              </a:spcAft>
              <a:buFont typeface="Arial"/>
              <a:buChar char="•"/>
            </a:pPr>
            <a:r>
              <a:rPr lang="en-US" sz="3200" dirty="0">
                <a:latin typeface="+mn-lt"/>
              </a:rPr>
              <a:t>Questions related to Casemix: (</a:t>
            </a:r>
            <a:r>
              <a:rPr lang="en-US" sz="3200" dirty="0">
                <a:latin typeface="+mn-lt"/>
                <a:hlinkClick r:id="rId5"/>
              </a:rPr>
              <a:t>casemix.data@state.ma.us</a:t>
            </a:r>
            <a:r>
              <a:rPr lang="en-US" sz="3200" dirty="0">
                <a:latin typeface="+mn-lt"/>
              </a:rPr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1542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Release 2.1: </a:t>
            </a:r>
            <a:r>
              <a:rPr lang="en-US" sz="2800" dirty="0" smtClean="0">
                <a:latin typeface="Calibri"/>
              </a:rPr>
              <a:t> Patch </a:t>
            </a:r>
            <a:r>
              <a:rPr lang="en-US" sz="2800" dirty="0" smtClean="0">
                <a:latin typeface="Calibri"/>
              </a:rPr>
              <a:t>Available for 2.0 Users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Release 2.1:  New Application Documents</a:t>
            </a:r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Questions from </a:t>
            </a:r>
            <a:r>
              <a:rPr lang="en-US" sz="2800" dirty="0" smtClean="0">
                <a:latin typeface="Calibri"/>
              </a:rPr>
              <a:t>Users</a:t>
            </a:r>
          </a:p>
          <a:p>
            <a:pPr marL="571500" indent="-571500">
              <a:buFont typeface="+mj-lt"/>
              <a:buAutoNum type="romanUcPeriod"/>
            </a:pPr>
            <a:r>
              <a:rPr lang="en-US" sz="2800" dirty="0">
                <a:latin typeface="Calibri"/>
              </a:rPr>
              <a:t>Polls:  Documentation Assessment</a:t>
            </a:r>
            <a:endParaRPr lang="en-US" sz="2000" dirty="0"/>
          </a:p>
          <a:p>
            <a:pPr marL="571500" lvl="0" indent="-571500">
              <a:buFont typeface="+mj-lt"/>
              <a:buAutoNum type="romanUcPeriod"/>
            </a:pPr>
            <a:r>
              <a:rPr lang="en-US" sz="2800" dirty="0" smtClean="0">
                <a:latin typeface="Calibri"/>
              </a:rPr>
              <a:t>Summer Workgroup Topics</a:t>
            </a:r>
          </a:p>
          <a:p>
            <a:pPr marL="571500" lvl="0" indent="-571500">
              <a:buFont typeface="+mj-lt"/>
              <a:buAutoNum type="romanUcPeriod"/>
            </a:pPr>
            <a:endParaRPr lang="en-US" sz="2800" dirty="0" smtClean="0">
              <a:latin typeface="Calibri"/>
            </a:endParaRP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56544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2.1 Features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Same data as in Release 2.0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Dates of service (2009-12 paid thru June 13)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No new data submissions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Important data enhancements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Highest version flags for three more payers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400" dirty="0" smtClean="0"/>
              <a:t>Master Patient Index on CY 2011 and 2012* data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5269" y="5855677"/>
            <a:ext cx="32010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Including 6 months of run out.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3288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Master Patient Index - Summary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Custom probabilistic matching algorithm based on MA APCD data submissions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IBM Initiate Software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Refined by 12,000+ manual reviews of proposed matches by CHIA staff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Resulting data elements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Member Link EID (</a:t>
            </a:r>
            <a:r>
              <a:rPr lang="en-US" sz="2000" dirty="0" err="1" smtClean="0"/>
              <a:t>MemberLinkEID</a:t>
            </a:r>
            <a:r>
              <a:rPr lang="en-US" sz="2000" dirty="0" smtClean="0"/>
              <a:t>)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Member Link MCL (</a:t>
            </a:r>
            <a:r>
              <a:rPr lang="en-US" sz="2000" dirty="0" err="1" smtClean="0"/>
              <a:t>MemberLinkMCL</a:t>
            </a:r>
            <a:r>
              <a:rPr lang="en-US" sz="2000" dirty="0" smtClean="0"/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u="sng" dirty="0" smtClean="0"/>
              <a:t>Available for 2011 and 2012 data only</a:t>
            </a:r>
            <a:endParaRPr lang="en-US" sz="2400" u="sng" dirty="0"/>
          </a:p>
          <a:p>
            <a:pPr algn="ctr"/>
            <a:r>
              <a:rPr lang="en-US" b="1" i="1" dirty="0" smtClean="0">
                <a:solidFill>
                  <a:srgbClr val="FF0000"/>
                </a:solidFill>
              </a:rPr>
              <a:t/>
            </a:r>
            <a:br>
              <a:rPr lang="en-US" b="1" i="1" dirty="0" smtClean="0">
                <a:solidFill>
                  <a:srgbClr val="FF0000"/>
                </a:solidFill>
              </a:rPr>
            </a:br>
            <a:endParaRPr lang="en-US" b="1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502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Release 2.1 Patch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5415" y="1895499"/>
            <a:ext cx="8458560" cy="4362426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Users of MA APCD Release 2.0 may request a patch containing Release 2.1 enhancements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D</a:t>
            </a:r>
            <a:r>
              <a:rPr lang="en-US" sz="2000" dirty="0" smtClean="0"/>
              <a:t>ata </a:t>
            </a:r>
            <a:r>
              <a:rPr lang="en-US" sz="2000" dirty="0"/>
              <a:t>will be provided as separate delimited files which can be imported to a database and merged (joined) with existing Release 2.0 data using the </a:t>
            </a:r>
            <a:r>
              <a:rPr lang="en-US" sz="2000" b="1" dirty="0"/>
              <a:t>Release ID</a:t>
            </a:r>
            <a:r>
              <a:rPr lang="en-US" sz="2000" dirty="0"/>
              <a:t> key provided on each of the 4 file </a:t>
            </a:r>
            <a:r>
              <a:rPr lang="en-US" sz="2000" dirty="0" smtClean="0"/>
              <a:t>types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2000" dirty="0" smtClean="0"/>
              <a:t>Contains all the same data as Release 2.0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Depending on your data request and approval, you may not receive ALL filing types with your Release 2.1 Patch data </a:t>
            </a:r>
            <a:r>
              <a:rPr lang="en-US" sz="2400" dirty="0" smtClean="0"/>
              <a:t>extract</a:t>
            </a:r>
            <a:endParaRPr lang="en-US" sz="2400" dirty="0"/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prstClr val="black">
                    <a:tint val="75000"/>
                  </a:prstClr>
                </a:solidFill>
              </a:rPr>
              <a:t>Example: if you did not originally request the Dental Claims file, you won’t receive Dental data in your patch extract</a:t>
            </a:r>
            <a:endParaRPr lang="en-US" sz="1900" dirty="0">
              <a:solidFill>
                <a:prstClr val="black">
                  <a:tint val="75000"/>
                </a:prstClr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69141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Requesting the Release 2.1 Patch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800" dirty="0" smtClean="0"/>
              <a:t>Send an email to </a:t>
            </a:r>
            <a:r>
              <a:rPr lang="en-US" sz="2800" dirty="0" smtClean="0">
                <a:hlinkClick r:id="rId2"/>
              </a:rPr>
              <a:t>apcd.data@state.ma.us</a:t>
            </a:r>
            <a:r>
              <a:rPr lang="en-US" sz="2800" dirty="0" smtClean="0"/>
              <a:t> and we will send you the required amendment form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80459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Release 2.1 – New Application Forms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New application forms are now posted to the </a:t>
            </a:r>
            <a:r>
              <a:rPr lang="en-US" sz="2400" dirty="0" smtClean="0">
                <a:hlinkClick r:id="rId3"/>
              </a:rPr>
              <a:t>MA APCD website</a:t>
            </a:r>
            <a:r>
              <a:rPr lang="en-US" sz="2400" dirty="0" smtClean="0"/>
              <a:t> and the IRBNet document library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Updates: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prstClr val="black">
                    <a:tint val="75000"/>
                  </a:prstClr>
                </a:solidFill>
              </a:rPr>
              <a:t>Minor tweaks to the main application form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900" dirty="0" smtClean="0">
                <a:solidFill>
                  <a:prstClr val="black">
                    <a:tint val="75000"/>
                  </a:prstClr>
                </a:solidFill>
              </a:rPr>
              <a:t>Data specification worksheet updated to include Release 2.1 data elements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All new applications must be submitted using these forms</a:t>
            </a:r>
            <a:endParaRPr lang="en-US" sz="2400" dirty="0"/>
          </a:p>
          <a:p>
            <a:endParaRPr lang="en-US" sz="23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67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User Questions – Patient Death Indicator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400" u="sng" dirty="0" smtClean="0"/>
              <a:t>Question</a:t>
            </a:r>
            <a:r>
              <a:rPr lang="en-US" sz="2400" dirty="0" smtClean="0"/>
              <a:t>:  </a:t>
            </a:r>
            <a:r>
              <a:rPr lang="en-US" sz="2400" dirty="0"/>
              <a:t>Is there a way to identify if a patient died during an admission?</a:t>
            </a:r>
          </a:p>
        </p:txBody>
      </p:sp>
    </p:spTree>
    <p:extLst>
      <p:ext uri="{BB962C8B-B14F-4D97-AF65-F5344CB8AC3E}">
        <p14:creationId xmlns:p14="http://schemas.microsoft.com/office/powerpoint/2010/main" val="21465786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8077200" cy="9144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to Determine if a Patient died using Case Mix Data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227013" y="1371600"/>
            <a:ext cx="8686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2" name="TextBox 5"/>
          <p:cNvSpPr txBox="1">
            <a:spLocks noChangeArrowheads="1"/>
          </p:cNvSpPr>
          <p:nvPr/>
        </p:nvSpPr>
        <p:spPr bwMode="auto">
          <a:xfrm>
            <a:off x="2057400" y="1447800"/>
            <a:ext cx="55578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u="sng"/>
              <a:t>Outpatient Hospital Emergency Department Data Deaths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860425" y="1905000"/>
          <a:ext cx="7902575" cy="976312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438585"/>
                <a:gridCol w="5463990"/>
              </a:tblGrid>
              <a:tr h="38528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Departure Status Code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6" marR="9526" marT="953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Description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6" marR="9526" marT="9533" marB="0" anchor="b"/>
                </a:tc>
              </a:tr>
              <a:tr h="29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Dead on Arrival (with or without resuscitative efforts in the ED)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33" marB="0" anchor="b"/>
                </a:tc>
              </a:tr>
              <a:tr h="29551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Died during ED Visit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6" marR="9526" marT="9533" marB="0" anchor="b"/>
                </a:tc>
              </a:tr>
            </a:tbl>
          </a:graphicData>
        </a:graphic>
      </p:graphicFrame>
      <p:sp>
        <p:nvSpPr>
          <p:cNvPr id="2067" name="TextBox 9"/>
          <p:cNvSpPr txBox="1">
            <a:spLocks noChangeArrowheads="1"/>
          </p:cNvSpPr>
          <p:nvPr/>
        </p:nvSpPr>
        <p:spPr bwMode="auto">
          <a:xfrm>
            <a:off x="2133600" y="3124200"/>
            <a:ext cx="497681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u="sng"/>
              <a:t>Outpatient Hospital Observation Stay Data Deaths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838200" y="3581400"/>
          <a:ext cx="5181600" cy="68103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514600"/>
                <a:gridCol w="2667000"/>
              </a:tblGrid>
              <a:tr h="3854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Departure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Status Code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Description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36" marB="0" anchor="b"/>
                </a:tc>
              </a:tr>
              <a:tr h="295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6" marB="0" anchor="b"/>
                </a:tc>
              </a:tr>
            </a:tbl>
          </a:graphicData>
        </a:graphic>
      </p:graphicFrame>
      <p:sp>
        <p:nvSpPr>
          <p:cNvPr id="2079" name="TextBox 11"/>
          <p:cNvSpPr txBox="1">
            <a:spLocks noChangeArrowheads="1"/>
          </p:cNvSpPr>
          <p:nvPr/>
        </p:nvSpPr>
        <p:spPr bwMode="auto">
          <a:xfrm>
            <a:off x="2286000" y="4638675"/>
            <a:ext cx="410210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en-US" altLang="en-US" b="1" u="sng"/>
              <a:t>Inpatient Hospital Discharge Data Deaths</a:t>
            </a:r>
          </a:p>
        </p:txBody>
      </p:sp>
      <p:graphicFrame>
        <p:nvGraphicFramePr>
          <p:cNvPr id="13" name="Table 12"/>
          <p:cNvGraphicFramePr>
            <a:graphicFrameLocks noGrp="1"/>
          </p:cNvGraphicFramePr>
          <p:nvPr/>
        </p:nvGraphicFramePr>
        <p:xfrm>
          <a:off x="838200" y="5181600"/>
          <a:ext cx="5181600" cy="681038"/>
        </p:xfrm>
        <a:graphic>
          <a:graphicData uri="http://schemas.openxmlformats.org/drawingml/2006/table">
            <a:tbl>
              <a:tblPr>
                <a:tableStyleId>{69CF1AB2-1976-4502-BF36-3FF5EA218861}</a:tableStyleId>
              </a:tblPr>
              <a:tblGrid>
                <a:gridCol w="2514600"/>
                <a:gridCol w="2667000"/>
              </a:tblGrid>
              <a:tr h="38541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Discharge</a:t>
                      </a:r>
                      <a:r>
                        <a:rPr lang="en-US" sz="1800" b="1" i="0" u="none" strike="noStrike" baseline="0" dirty="0" smtClean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</a:rPr>
                        <a:t> Status Code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36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Description</a:t>
                      </a:r>
                      <a:endParaRPr lang="en-US" sz="18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/>
                      </a:endParaRPr>
                    </a:p>
                  </a:txBody>
                  <a:tcPr marL="9525" marR="9525" marT="9536" marB="0" anchor="b"/>
                </a:tc>
              </a:tr>
              <a:tr h="2956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Expired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36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97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ntent option 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HIT January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HIT January 2014.potx</Template>
  <TotalTime>2762</TotalTime>
  <Words>1153</Words>
  <Application>Microsoft Office PowerPoint</Application>
  <PresentationFormat>On-screen Show (4:3)</PresentationFormat>
  <Paragraphs>311</Paragraphs>
  <Slides>18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content option A</vt:lpstr>
      <vt:lpstr>Office Theme</vt:lpstr>
      <vt:lpstr>HIT January 2014</vt:lpstr>
      <vt:lpstr>Monthly APCD User Workgroup Webinar</vt:lpstr>
      <vt:lpstr>Agenda</vt:lpstr>
      <vt:lpstr>Release 2.1 Features</vt:lpstr>
      <vt:lpstr>Master Patient Index - Summary</vt:lpstr>
      <vt:lpstr>Release 2.1 Patch</vt:lpstr>
      <vt:lpstr>Requesting the Release 2.1 Patch</vt:lpstr>
      <vt:lpstr>Release 2.1 – New Application Forms</vt:lpstr>
      <vt:lpstr>User Questions – Patient Death Indicator</vt:lpstr>
      <vt:lpstr>How to Determine if a Patient died using Case Mix Data</vt:lpstr>
      <vt:lpstr>How to Determine if a Patient died using APCD</vt:lpstr>
      <vt:lpstr>User Questions – Gender Information</vt:lpstr>
      <vt:lpstr>In the Eligibility File there are Members with ‘Unknown’ Gender (ME013) and Members with a null Gender.  Is more complete Gender Information available?</vt:lpstr>
      <vt:lpstr>User Questions – Public Insurance Indicator</vt:lpstr>
      <vt:lpstr>Is using the Medicaid indicator the best way to identify whether a member has public/private insurance? If so, then should we use the Medicaid indicator field from the Eligibility file or from the medical/pharmacy claims file?</vt:lpstr>
      <vt:lpstr>Polls:  User Documentation</vt:lpstr>
      <vt:lpstr>Summer Workgroup Topics</vt:lpstr>
      <vt:lpstr>June Dates 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HIT Team Meeting</dc:title>
  <dc:creator>Bob Kramer</dc:creator>
  <cp:lastModifiedBy>sysadmin</cp:lastModifiedBy>
  <cp:revision>72</cp:revision>
  <cp:lastPrinted>2014-04-22T17:55:35Z</cp:lastPrinted>
  <dcterms:created xsi:type="dcterms:W3CDTF">2014-04-22T00:14:56Z</dcterms:created>
  <dcterms:modified xsi:type="dcterms:W3CDTF">2014-05-27T17:57:06Z</dcterms:modified>
</cp:coreProperties>
</file>