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7" r:id="rId2"/>
    <p:sldMasterId id="2147483693" r:id="rId3"/>
  </p:sldMasterIdLst>
  <p:notesMasterIdLst>
    <p:notesMasterId r:id="rId24"/>
  </p:notesMasterIdLst>
  <p:handoutMasterIdLst>
    <p:handoutMasterId r:id="rId25"/>
  </p:handoutMasterIdLst>
  <p:sldIdLst>
    <p:sldId id="317" r:id="rId4"/>
    <p:sldId id="264" r:id="rId5"/>
    <p:sldId id="355" r:id="rId6"/>
    <p:sldId id="365" r:id="rId7"/>
    <p:sldId id="366" r:id="rId8"/>
    <p:sldId id="369" r:id="rId9"/>
    <p:sldId id="370" r:id="rId10"/>
    <p:sldId id="295" r:id="rId11"/>
    <p:sldId id="367" r:id="rId12"/>
    <p:sldId id="347" r:id="rId13"/>
    <p:sldId id="353" r:id="rId14"/>
    <p:sldId id="328" r:id="rId15"/>
    <p:sldId id="346" r:id="rId16"/>
    <p:sldId id="349" r:id="rId17"/>
    <p:sldId id="350" r:id="rId18"/>
    <p:sldId id="351" r:id="rId19"/>
    <p:sldId id="352" r:id="rId20"/>
    <p:sldId id="338" r:id="rId21"/>
    <p:sldId id="368" r:id="rId22"/>
    <p:sldId id="296" r:id="rId23"/>
  </p:sldIdLst>
  <p:sldSz cx="9144000" cy="6858000" type="screen4x3"/>
  <p:notesSz cx="68580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703" autoAdjust="0"/>
  </p:normalViewPr>
  <p:slideViewPr>
    <p:cSldViewPr snapToGrid="0" snapToObjects="1" showGuides="1">
      <p:cViewPr varScale="1">
        <p:scale>
          <a:sx n="110" d="100"/>
          <a:sy n="110" d="100"/>
        </p:scale>
        <p:origin x="-1650" y="-90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838"/>
    </p:cViewPr>
  </p:sorter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7.xml"/>
  <Relationship Id="rId11" Type="http://schemas.openxmlformats.org/officeDocument/2006/relationships/slide" Target="slides/slide8.xml"/>
  <Relationship Id="rId12" Type="http://schemas.openxmlformats.org/officeDocument/2006/relationships/slide" Target="slides/slide9.xml"/>
  <Relationship Id="rId13" Type="http://schemas.openxmlformats.org/officeDocument/2006/relationships/slide" Target="slides/slide10.xml"/>
  <Relationship Id="rId14" Type="http://schemas.openxmlformats.org/officeDocument/2006/relationships/slide" Target="slides/slide11.xml"/>
  <Relationship Id="rId15" Type="http://schemas.openxmlformats.org/officeDocument/2006/relationships/slide" Target="slides/slide12.xml"/>
  <Relationship Id="rId16" Type="http://schemas.openxmlformats.org/officeDocument/2006/relationships/slide" Target="slides/slide13.xml"/>
  <Relationship Id="rId17" Type="http://schemas.openxmlformats.org/officeDocument/2006/relationships/slide" Target="slides/slide14.xml"/>
  <Relationship Id="rId18" Type="http://schemas.openxmlformats.org/officeDocument/2006/relationships/slide" Target="slides/slide15.xml"/>
  <Relationship Id="rId19" Type="http://schemas.openxmlformats.org/officeDocument/2006/relationships/slide" Target="slides/slide16.xml"/>
  <Relationship Id="rId2" Type="http://schemas.openxmlformats.org/officeDocument/2006/relationships/slideMaster" Target="slideMasters/slideMaster2.xml"/>
  <Relationship Id="rId20" Type="http://schemas.openxmlformats.org/officeDocument/2006/relationships/slide" Target="slides/slide17.xml"/>
  <Relationship Id="rId21" Type="http://schemas.openxmlformats.org/officeDocument/2006/relationships/slide" Target="slides/slide18.xml"/>
  <Relationship Id="rId22" Type="http://schemas.openxmlformats.org/officeDocument/2006/relationships/slide" Target="slides/slide19.xml"/>
  <Relationship Id="rId23" Type="http://schemas.openxmlformats.org/officeDocument/2006/relationships/slide" Target="slides/slide20.xml"/>
  <Relationship Id="rId24" Type="http://schemas.openxmlformats.org/officeDocument/2006/relationships/notesMaster" Target="notesMasters/notesMaster1.xml"/>
  <Relationship Id="rId25" Type="http://schemas.openxmlformats.org/officeDocument/2006/relationships/handoutMaster" Target="handoutMasters/handoutMaster1.xml"/>
  <Relationship Id="rId26" Type="http://schemas.openxmlformats.org/officeDocument/2006/relationships/commentAuthors" Target="commentAuthors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heme" Target="theme/theme1.xml"/>
  <Relationship Id="rId3" Type="http://schemas.openxmlformats.org/officeDocument/2006/relationships/slideMaster" Target="slideMasters/slideMaster3.xml"/>
  <Relationship Id="rId30" Type="http://schemas.openxmlformats.org/officeDocument/2006/relationships/tableStyles" Target="tableStyles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slide" Target="slides/slide4.xml"/>
  <Relationship Id="rId8" Type="http://schemas.openxmlformats.org/officeDocument/2006/relationships/slide" Target="slides/slide5.xml"/>
  <Relationship Id="rId9" Type="http://schemas.openxmlformats.org/officeDocument/2006/relationships/slide" Target="slides/slide6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5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6" tIns="45979" rIns="91956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956" tIns="45979" rIns="91956" bIns="459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1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1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1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_rels/notesSlide1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_rels/notesSlide1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8.xml"/>
</Relationships>

</file>

<file path=ppt/notesSlides/_rels/notesSlide1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9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2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0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942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66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35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28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73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27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59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36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36307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0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theme" Target="../theme/theme1.xml"/>
  <Relationship Id="rId4" Type="http://schemas.openxmlformats.org/officeDocument/2006/relationships/image" Target="../media/image1.jpeg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10" Type="http://schemas.openxmlformats.org/officeDocument/2006/relationships/slideLayout" Target="../slideLayouts/slideLayout12.xml"/>
  <Relationship Id="rId11" Type="http://schemas.openxmlformats.org/officeDocument/2006/relationships/slideLayout" Target="../slideLayouts/slideLayout13.xml"/>
  <Relationship Id="rId12" Type="http://schemas.openxmlformats.org/officeDocument/2006/relationships/slideLayout" Target="../slideLayouts/slideLayout14.xml"/>
  <Relationship Id="rId13" Type="http://schemas.openxmlformats.org/officeDocument/2006/relationships/theme" Target="../theme/theme2.xml"/>
  <Relationship Id="rId2" Type="http://schemas.openxmlformats.org/officeDocument/2006/relationships/slideLayout" Target="../slideLayouts/slideLayout4.xml"/>
  <Relationship Id="rId3" Type="http://schemas.openxmlformats.org/officeDocument/2006/relationships/slideLayout" Target="../slideLayouts/slideLayout5.xml"/>
  <Relationship Id="rId4" Type="http://schemas.openxmlformats.org/officeDocument/2006/relationships/slideLayout" Target="../slideLayouts/slideLayout6.xml"/>
  <Relationship Id="rId5" Type="http://schemas.openxmlformats.org/officeDocument/2006/relationships/slideLayout" Target="../slideLayouts/slideLayout7.xml"/>
  <Relationship Id="rId6" Type="http://schemas.openxmlformats.org/officeDocument/2006/relationships/slideLayout" Target="../slideLayouts/slideLayout8.xml"/>
  <Relationship Id="rId7" Type="http://schemas.openxmlformats.org/officeDocument/2006/relationships/slideLayout" Target="../slideLayouts/slideLayout9.xml"/>
  <Relationship Id="rId8" Type="http://schemas.openxmlformats.org/officeDocument/2006/relationships/slideLayout" Target="../slideLayouts/slideLayout10.xml"/>
  <Relationship Id="rId9" Type="http://schemas.openxmlformats.org/officeDocument/2006/relationships/slideLayout" Target="../slideLayouts/slideLayout11.xml"/>
</Relationships>

</file>

<file path=ppt/slideMasters/_rels/slideMaster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5.xml"/>
  <Relationship Id="rId2" Type="http://schemas.openxmlformats.org/officeDocument/2006/relationships/slideLayout" Target="../slideLayouts/slideLayout16.xml"/>
  <Relationship Id="rId3" Type="http://schemas.openxmlformats.org/officeDocument/2006/relationships/theme" Target="../theme/theme3.xml"/>
  <Relationship Id="rId4" Type="http://schemas.openxmlformats.org/officeDocument/2006/relationships/image" Target="../media/image1.jpeg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9C83-62AE-4C40-983D-6EB0EF7F37A0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5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0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1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3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4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5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6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7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8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19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20.xml"/>
  <Relationship Id="rId3" Type="http://schemas.openxmlformats.org/officeDocument/2006/relationships/hyperlink" TargetMode="External" Target="mailto:CHIA-APCD@state.ma.us"/>
  <Relationship Id="rId4" Type="http://schemas.openxmlformats.org/officeDocument/2006/relationships/hyperlink" TargetMode="External" Target="mailto:apcd.data@state.ma.us"/>
  <Relationship Id="rId5" Type="http://schemas.openxmlformats.org/officeDocument/2006/relationships/hyperlink" TargetMode="External" Target="mailto:casemix.data@state.ma.us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4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5.xml"/>
  <Relationship Id="rId3" Type="http://schemas.openxmlformats.org/officeDocument/2006/relationships/hyperlink" TargetMode="External" Target="http://www.mass.gov/chia/researcher/hcf-data-resources/apcd/apcd-data-volume-reports.ht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7.xml"/>
  <Relationship Id="rId3" Type="http://schemas.openxmlformats.org/officeDocument/2006/relationships/hyperlink" TargetMode="External" Target="http://www.mass.gov/chia/researcher/hcf-data-resources/apcd/apcd-data-volume-reports.ht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8.xml"/>
  <Relationship Id="rId3" Type="http://schemas.openxmlformats.org/officeDocument/2006/relationships/image" Target="../media/image2.pn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MA APCD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 23, 2014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</a:t>
            </a:r>
            <a:r>
              <a:rPr lang="en-US" dirty="0" smtClean="0"/>
              <a:t>Applicants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Does my entire system need to be encrypted or only the portion on which CHIA data (APCD/Case Mix) is being stored?</a:t>
            </a:r>
          </a:p>
          <a:p>
            <a:r>
              <a:rPr lang="en-US" sz="2400" dirty="0" smtClean="0"/>
              <a:t>ANSWER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No.  Only the portion on which CHIA data is being stored.</a:t>
            </a:r>
          </a:p>
        </p:txBody>
      </p:sp>
    </p:spTree>
    <p:extLst>
      <p:ext uri="{BB962C8B-B14F-4D97-AF65-F5344CB8AC3E}">
        <p14:creationId xmlns:p14="http://schemas.microsoft.com/office/powerpoint/2010/main" val="79785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</a:t>
            </a:r>
            <a:r>
              <a:rPr lang="en-US" dirty="0" smtClean="0"/>
              <a:t>Applicants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Is the MA APCD linkable to other datasets?</a:t>
            </a:r>
          </a:p>
          <a:p>
            <a:r>
              <a:rPr lang="en-US" sz="2400" dirty="0" smtClean="0"/>
              <a:t>ANSWER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Yes, all types of linkages are feasible.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Please note, all proposed linkages to other datasets must be approved by CHIA.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9201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 from MA APCD Users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#1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Will I be able to identify nurse practitioners as plan rendering providers from data element MC134?  </a:t>
            </a:r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W</a:t>
            </a:r>
            <a:r>
              <a:rPr lang="en-US" sz="2400" dirty="0" smtClean="0"/>
              <a:t>ill </a:t>
            </a:r>
            <a:r>
              <a:rPr lang="en-US" sz="2400" dirty="0"/>
              <a:t>I have to use this element to link to the element PV002 on the provider file to obtain this information? 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914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MA APCD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#1 - Answer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You need </a:t>
            </a:r>
            <a:r>
              <a:rPr lang="en-US" sz="2400" dirty="0"/>
              <a:t>to link to PV002 in order to get information from the field PV022 (Taxonomy) which allows you to distinguish Nurse Practitioners</a:t>
            </a:r>
            <a:r>
              <a:rPr lang="en-US" sz="2400" dirty="0" smtClean="0"/>
              <a:t>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However, CHIA MA APCD profiling of Provider IDs in Medical Claims suggests that NPs may bill under the Attending Physician’s ID since the Physician IDs exceeds NPs. </a:t>
            </a:r>
          </a:p>
        </p:txBody>
      </p:sp>
    </p:spTree>
    <p:extLst>
      <p:ext uri="{BB962C8B-B14F-4D97-AF65-F5344CB8AC3E}">
        <p14:creationId xmlns:p14="http://schemas.microsoft.com/office/powerpoint/2010/main" val="24101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MA APCD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Having looked through the </a:t>
            </a:r>
            <a:r>
              <a:rPr lang="en-US" sz="2400" dirty="0" smtClean="0"/>
              <a:t>Provider </a:t>
            </a:r>
            <a:r>
              <a:rPr lang="en-US" sz="2400" dirty="0"/>
              <a:t>F</a:t>
            </a:r>
            <a:r>
              <a:rPr lang="en-US" sz="2400" dirty="0" smtClean="0"/>
              <a:t>ile</a:t>
            </a:r>
            <a:r>
              <a:rPr lang="en-US" sz="2400" dirty="0"/>
              <a:t>, it seems as if, for a given National Provider ID, there may be </a:t>
            </a:r>
            <a:r>
              <a:rPr lang="en-US" sz="2400" i="1" dirty="0"/>
              <a:t>multiple </a:t>
            </a:r>
            <a:r>
              <a:rPr lang="en-US" sz="2400" dirty="0"/>
              <a:t>LinkingProviderID’s.  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Is </a:t>
            </a:r>
            <a:r>
              <a:rPr lang="en-US" sz="2400" dirty="0"/>
              <a:t>this because the LinkingProviderID is reported uniquely by each carrier, such that the same provider might have </a:t>
            </a:r>
            <a:r>
              <a:rPr lang="en-US" sz="2400" i="1" dirty="0"/>
              <a:t>n </a:t>
            </a:r>
            <a:r>
              <a:rPr lang="en-US" sz="2400" dirty="0" err="1"/>
              <a:t>LinkingProviderIDs</a:t>
            </a:r>
            <a:r>
              <a:rPr lang="en-US" sz="2400" dirty="0"/>
              <a:t> from </a:t>
            </a:r>
            <a:r>
              <a:rPr lang="en-US" sz="2400" i="1" dirty="0"/>
              <a:t>n </a:t>
            </a:r>
            <a:r>
              <a:rPr lang="en-US" sz="2400" dirty="0"/>
              <a:t>carriers? 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3772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MA APCD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#2 - Answer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Correct. </a:t>
            </a:r>
            <a:r>
              <a:rPr lang="en-US" sz="2400" dirty="0"/>
              <a:t>Each carrier assigns a unique provider identifier (PV002) for every service provider in its system (person or entity</a:t>
            </a:r>
            <a:r>
              <a:rPr lang="en-US" sz="2400" dirty="0" smtClean="0"/>
              <a:t>).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CHIA </a:t>
            </a:r>
            <a:r>
              <a:rPr lang="en-US" sz="2400" dirty="0"/>
              <a:t>is working </a:t>
            </a:r>
            <a:r>
              <a:rPr lang="en-US" sz="2400" dirty="0" smtClean="0"/>
              <a:t>to create a </a:t>
            </a:r>
            <a:r>
              <a:rPr lang="en-US" sz="2400" dirty="0"/>
              <a:t>master provider </a:t>
            </a:r>
            <a:r>
              <a:rPr lang="en-US" sz="2400" dirty="0" smtClean="0"/>
              <a:t>list that would link physician records across payers.</a:t>
            </a:r>
          </a:p>
        </p:txBody>
      </p:sp>
    </p:spTree>
    <p:extLst>
      <p:ext uri="{BB962C8B-B14F-4D97-AF65-F5344CB8AC3E}">
        <p14:creationId xmlns:p14="http://schemas.microsoft.com/office/powerpoint/2010/main" val="221275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MA APCD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 #3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Do you know if it's </a:t>
            </a:r>
            <a:r>
              <a:rPr lang="en-US" sz="2400" dirty="0" smtClean="0"/>
              <a:t>possible in </a:t>
            </a:r>
            <a:r>
              <a:rPr lang="en-US" sz="2400" dirty="0"/>
              <a:t>the </a:t>
            </a:r>
            <a:r>
              <a:rPr lang="en-US" sz="2400" dirty="0" smtClean="0"/>
              <a:t>Product File to </a:t>
            </a:r>
            <a:r>
              <a:rPr lang="en-US" sz="2400" dirty="0"/>
              <a:t>see Medicaid plans within an </a:t>
            </a:r>
            <a:r>
              <a:rPr lang="en-US" sz="2400" dirty="0" err="1" smtClean="0"/>
              <a:t>OrgID</a:t>
            </a:r>
            <a:r>
              <a:rPr lang="en-US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43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from MA APCD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QUESTION #3 – Answer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Within the Product File, </a:t>
            </a:r>
            <a:r>
              <a:rPr lang="en-US" sz="2400" b="1" dirty="0" smtClean="0"/>
              <a:t>PR004</a:t>
            </a:r>
            <a:r>
              <a:rPr lang="en-US" sz="2400" i="1" dirty="0" smtClean="0"/>
              <a:t> (Product </a:t>
            </a:r>
            <a:r>
              <a:rPr lang="en-US" sz="2400" i="1" dirty="0"/>
              <a:t>Line of Business </a:t>
            </a:r>
            <a:r>
              <a:rPr lang="en-US" sz="2400" i="1" dirty="0" smtClean="0"/>
              <a:t>Model)</a:t>
            </a:r>
            <a:r>
              <a:rPr lang="en-US" sz="2400" dirty="0" smtClean="0"/>
              <a:t>, </a:t>
            </a:r>
            <a:r>
              <a:rPr lang="en-US" sz="2400" dirty="0"/>
              <a:t>contains the following codes for Medicaid:</a:t>
            </a:r>
          </a:p>
          <a:p>
            <a:r>
              <a:rPr lang="en-US" sz="2400" dirty="0" smtClean="0"/>
              <a:t>		MC </a:t>
            </a:r>
            <a:r>
              <a:rPr lang="en-US" sz="2400" dirty="0"/>
              <a:t>= </a:t>
            </a:r>
            <a:r>
              <a:rPr lang="en-US" sz="2400" dirty="0" smtClean="0"/>
              <a:t>Medicaid </a:t>
            </a:r>
            <a:r>
              <a:rPr lang="en-US" sz="2400" dirty="0"/>
              <a:t>FFS</a:t>
            </a:r>
          </a:p>
          <a:p>
            <a:r>
              <a:rPr lang="en-US" sz="2400" dirty="0" smtClean="0"/>
              <a:t>		MO </a:t>
            </a:r>
            <a:r>
              <a:rPr lang="en-US" sz="2400" dirty="0"/>
              <a:t>= Medicaid Managed Care Organization</a:t>
            </a:r>
          </a:p>
          <a:p>
            <a:r>
              <a:rPr lang="en-US" sz="2400" dirty="0" smtClean="0"/>
              <a:t>		PC </a:t>
            </a:r>
            <a:r>
              <a:rPr lang="en-US" sz="2400" dirty="0"/>
              <a:t> </a:t>
            </a:r>
            <a:r>
              <a:rPr lang="en-US" sz="2400" dirty="0" smtClean="0"/>
              <a:t>=</a:t>
            </a:r>
            <a:r>
              <a:rPr lang="en-US" sz="2400" dirty="0"/>
              <a:t> </a:t>
            </a:r>
            <a:r>
              <a:rPr lang="en-US" sz="2400" dirty="0" smtClean="0"/>
              <a:t>Medicaid </a:t>
            </a:r>
            <a:r>
              <a:rPr lang="en-US" sz="2400" dirty="0"/>
              <a:t>Primary Care Clinician </a:t>
            </a:r>
            <a:r>
              <a:rPr lang="en-US" sz="2400" dirty="0" smtClean="0"/>
              <a:t>Plan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Also </a:t>
            </a:r>
            <a:r>
              <a:rPr lang="en-US" sz="2400" b="1" dirty="0"/>
              <a:t>ME003</a:t>
            </a:r>
            <a:r>
              <a:rPr lang="en-US" sz="2400" dirty="0"/>
              <a:t> (Insurance Type Code/Product) has the coding option “MO” for Medicaid Managed Care Organization. It is important to check both the eligibility and product file because there are instances where a carrier might not have indicated the “MO” option in the product file but did do so in the eligibility file and vice versa.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982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Upcoming Workgroup Topics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Tutorials on E-Codes and DRGs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Lessons learned from CHIA’s analysis of the Member Eligibility file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Additional Suggestions?</a:t>
            </a:r>
          </a:p>
        </p:txBody>
      </p:sp>
    </p:spTree>
    <p:extLst>
      <p:ext uri="{BB962C8B-B14F-4D97-AF65-F5344CB8AC3E}">
        <p14:creationId xmlns:p14="http://schemas.microsoft.com/office/powerpoint/2010/main" val="79000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Calendar </a:t>
            </a:r>
            <a:r>
              <a:rPr lang="en-US" smtClean="0"/>
              <a:t>for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795" y="1999671"/>
            <a:ext cx="8473390" cy="400759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No Sept Data Release Meeting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10/9 – Data Privacy Committee Meeting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10/23 – Data Release Committee Meeting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10/28 – User Workgroup Webinar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996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  <a:p>
            <a:pPr marL="1028700" lvl="1" indent="-571500" algn="l">
              <a:buFont typeface="+mj-lt"/>
              <a:buAutoNum type="romanUcPeriod"/>
            </a:pP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for Communicating and Documenting Known Data Issues</a:t>
            </a:r>
          </a:p>
          <a:p>
            <a:pPr marL="1028700" lvl="1" indent="-571500" algn="l">
              <a:buFont typeface="+mj-lt"/>
              <a:buAutoNum type="romanUcPeriod"/>
            </a:pP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Payer Profiles to be Published on CHIA Website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Common Application Issues / Questions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from Applicants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from Current APCD Users</a:t>
            </a:r>
          </a:p>
          <a:p>
            <a:pPr lvl="0"/>
            <a:endParaRPr lang="en-US" sz="2800" dirty="0" smtClean="0">
              <a:latin typeface="Calibri"/>
            </a:endParaRP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Announcement – Known Data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Process when a data issue is found: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 is noted in release documentation</a:t>
            </a:r>
          </a:p>
          <a:p>
            <a:pPr marL="1371600" lvl="2" indent="-457200" algn="l">
              <a:buFont typeface="+mj-lt"/>
              <a:buAutoNum type="alphaLcParenR"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OrgID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(s) have issues</a:t>
            </a:r>
          </a:p>
          <a:p>
            <a:pPr marL="1371600" lvl="2" indent="-457200" algn="l">
              <a:buFont typeface="+mj-lt"/>
              <a:buAutoNum type="alphaLcParenR"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files / data elements are affected</a:t>
            </a:r>
          </a:p>
          <a:p>
            <a:pPr marL="1371600" lvl="2" indent="-457200" algn="l">
              <a:buFont typeface="+mj-lt"/>
              <a:buAutoNum type="alphaLcParenR"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Timeframe </a:t>
            </a:r>
          </a:p>
          <a:p>
            <a:pPr marL="1371600" lvl="2" indent="-457200" algn="l">
              <a:buFont typeface="+mj-lt"/>
              <a:buAutoNum type="alphaLcParenR"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 </a:t>
            </a:r>
          </a:p>
          <a:p>
            <a:pPr marL="1371600" lvl="2" indent="-457200" algn="l">
              <a:buFont typeface="+mj-lt"/>
              <a:buAutoNum type="alphaLcParenR"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workarounds as identified by payer and CHIA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Affected users are identified and sent an email with the information above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at User Group webinar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6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Known Data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/>
              <a:t>Example</a:t>
            </a:r>
            <a:r>
              <a:rPr lang="en-US" sz="2800" dirty="0" smtClean="0"/>
              <a:t> – </a:t>
            </a:r>
            <a:r>
              <a:rPr lang="en-US" sz="2800" dirty="0" err="1" smtClean="0"/>
              <a:t>MassHealth</a:t>
            </a:r>
            <a:r>
              <a:rPr lang="en-US" sz="2800" dirty="0" smtClean="0"/>
              <a:t> Issue: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Issue:  Missing Small Percent of Outpatient claim lines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OrgID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MassHealth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OrgID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#3156)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Files / Data Elements Affected:  Medical Claims File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Timeframe:  Submissions from July 2012 through the Present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Implications:  TBD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Resolution: TBD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19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Announcement – Payer Profiles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lvl="0" fontAlgn="base">
              <a:spcAft>
                <a:spcPct val="0"/>
              </a:spcAft>
              <a:defRPr/>
            </a:pPr>
            <a:endParaRPr lang="en-US" altLang="en-US" sz="38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en-US" altLang="en-US" sz="9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Profiles of </a:t>
            </a:r>
            <a:r>
              <a:rPr lang="en-US" altLang="en-US" sz="96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Release 2.1 </a:t>
            </a:r>
            <a:r>
              <a:rPr lang="en-US" altLang="en-US" sz="96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data published on CHIA’s website!</a:t>
            </a:r>
          </a:p>
          <a:p>
            <a:pPr lvl="0" fontAlgn="base">
              <a:spcAft>
                <a:spcPct val="0"/>
              </a:spcAft>
              <a:defRPr/>
            </a:pPr>
            <a:endParaRPr lang="en-US" altLang="en-US" sz="96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Reports based on the following:</a:t>
            </a:r>
          </a:p>
          <a:p>
            <a:pPr marL="571500" lvl="0" indent="-571500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Top </a:t>
            </a:r>
            <a:r>
              <a:rPr lang="en-US" altLang="en-US" sz="9600" dirty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S</a:t>
            </a: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ixteen submitters</a:t>
            </a:r>
          </a:p>
          <a:p>
            <a:pPr marL="571500" lvl="0" indent="-571500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2012 Incurred Medical Claims (</a:t>
            </a:r>
            <a:r>
              <a:rPr lang="en-US" altLang="en-US" sz="9600" b="1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MC</a:t>
            </a: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file) </a:t>
            </a:r>
          </a:p>
          <a:p>
            <a:pPr marL="571500" lvl="0" indent="-571500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2012 Member Eligibility (</a:t>
            </a:r>
            <a:r>
              <a:rPr lang="en-US" altLang="en-US" sz="9600" b="1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ME</a:t>
            </a: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file)</a:t>
            </a:r>
          </a:p>
          <a:p>
            <a:pPr lvl="0" fontAlgn="base">
              <a:spcAft>
                <a:spcPct val="0"/>
              </a:spcAft>
              <a:defRPr/>
            </a:pPr>
            <a:endParaRPr lang="en-US" altLang="en-US" sz="96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</a:t>
            </a:r>
            <a:r>
              <a:rPr lang="en-US" altLang="en-US" sz="9600" dirty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Link:   </a:t>
            </a:r>
            <a:endParaRPr lang="en-US" altLang="en-US" sz="96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en-US" altLang="en-US" sz="9600" dirty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	 </a:t>
            </a:r>
            <a:r>
              <a:rPr lang="en-US" altLang="en-US" sz="9600" dirty="0">
                <a:latin typeface="Arial" charset="0"/>
                <a:ea typeface="ＭＳ Ｐゴシック" pitchFamily="34" charset="-128"/>
                <a:cs typeface="ＭＳ Ｐゴシック" pitchFamily="34" charset="-128"/>
                <a:hlinkClick r:id="rId3"/>
              </a:rPr>
              <a:t>http://</a:t>
            </a: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  <a:hlinkClick r:id="rId3"/>
              </a:rPr>
              <a:t>www.mass.gov/chia/researcher/hcf-data-resources/apcd/apcd-data-volume-reports.html</a:t>
            </a:r>
            <a:r>
              <a:rPr lang="en-US" altLang="en-US" sz="96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</a:t>
            </a:r>
          </a:p>
          <a:p>
            <a:pPr lvl="0" fontAlgn="base">
              <a:spcAft>
                <a:spcPct val="0"/>
              </a:spcAft>
              <a:defRPr/>
            </a:pPr>
            <a:endParaRPr lang="en-US" altLang="en-US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endParaRPr lang="en-US" altLang="en-US" sz="2000" dirty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en-US" altLang="en-US" sz="29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</a:t>
            </a:r>
            <a:endParaRPr lang="en-US" sz="2400" dirty="0">
              <a:solidFill>
                <a:srgbClr val="00B0F0"/>
              </a:solidFill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57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Announcement – Payer Profiles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Intended Purposes of Profiles: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Support</a:t>
            </a:r>
            <a:r>
              <a:rPr lang="en-US" sz="2400" dirty="0" smtClean="0"/>
              <a:t> users by: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436E"/>
                </a:solidFill>
              </a:rPr>
              <a:t>providing </a:t>
            </a:r>
            <a:r>
              <a:rPr lang="en-US" sz="2400" b="1" dirty="0" smtClean="0">
                <a:solidFill>
                  <a:srgbClr val="00436E"/>
                </a:solidFill>
              </a:rPr>
              <a:t>applicants </a:t>
            </a:r>
            <a:r>
              <a:rPr lang="en-US" sz="2400" dirty="0" smtClean="0">
                <a:solidFill>
                  <a:srgbClr val="00436E"/>
                </a:solidFill>
              </a:rPr>
              <a:t>insight into the structural quality of the data</a:t>
            </a:r>
            <a:endParaRPr lang="en-US" sz="2400" dirty="0">
              <a:solidFill>
                <a:srgbClr val="00436E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436E"/>
                </a:solidFill>
              </a:rPr>
              <a:t>providing benchmarks for data profiling work done by users.</a:t>
            </a:r>
            <a:endParaRPr lang="en-US" sz="2400" dirty="0">
              <a:solidFill>
                <a:srgbClr val="00436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Showcase</a:t>
            </a:r>
            <a:r>
              <a:rPr lang="en-US" sz="2400" dirty="0" smtClean="0"/>
              <a:t> comprehensiveness and quality of the</a:t>
            </a:r>
          </a:p>
          <a:p>
            <a:r>
              <a:rPr lang="en-US" sz="2400" dirty="0" smtClean="0"/>
              <a:t>    MA APCD data.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668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Announcement – Payer Profiles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2400" dirty="0"/>
          </a:p>
          <a:p>
            <a:r>
              <a:rPr lang="en-US" sz="2400" dirty="0" smtClean="0"/>
              <a:t>	</a:t>
            </a:r>
          </a:p>
          <a:p>
            <a:pPr algn="ctr"/>
            <a:r>
              <a:rPr lang="en-US" sz="2400" dirty="0"/>
              <a:t>	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Sample Profiles Presented </a:t>
            </a:r>
          </a:p>
          <a:p>
            <a:endParaRPr lang="en-US" sz="2400" dirty="0"/>
          </a:p>
          <a:p>
            <a:r>
              <a:rPr lang="en-US" sz="2400" dirty="0" smtClean="0"/>
              <a:t>	</a:t>
            </a:r>
          </a:p>
          <a:p>
            <a:pPr algn="ctr"/>
            <a:r>
              <a:rPr lang="en-US" altLang="en-US" sz="24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Link</a:t>
            </a:r>
            <a:r>
              <a:rPr lang="en-US" altLang="en-US" sz="2400" dirty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: </a:t>
            </a:r>
            <a:endParaRPr lang="en-US" altLang="en-US" sz="24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pPr algn="ctr"/>
            <a:r>
              <a:rPr lang="en-US" altLang="en-US" sz="2400" dirty="0" smtClean="0">
                <a:latin typeface="Arial" charset="0"/>
                <a:ea typeface="ＭＳ Ｐゴシック" pitchFamily="34" charset="-128"/>
                <a:cs typeface="ＭＳ Ｐゴシック" pitchFamily="34" charset="-128"/>
                <a:hlinkClick r:id="rId3"/>
              </a:rPr>
              <a:t>http</a:t>
            </a:r>
            <a:r>
              <a:rPr lang="en-US" altLang="en-US" sz="2400" dirty="0">
                <a:latin typeface="Arial" charset="0"/>
                <a:ea typeface="ＭＳ Ｐゴシック" pitchFamily="34" charset="-128"/>
                <a:cs typeface="ＭＳ Ｐゴシック" pitchFamily="34" charset="-128"/>
                <a:hlinkClick r:id="rId3"/>
              </a:rPr>
              <a:t>://</a:t>
            </a:r>
            <a:r>
              <a:rPr lang="en-US" altLang="en-US" sz="2400" dirty="0" smtClean="0">
                <a:latin typeface="Arial" charset="0"/>
                <a:ea typeface="ＭＳ Ｐゴシック" pitchFamily="34" charset="-128"/>
                <a:cs typeface="ＭＳ Ｐゴシック" pitchFamily="34" charset="-128"/>
                <a:hlinkClick r:id="rId3"/>
              </a:rPr>
              <a:t>www.mass.gov/chia/researcher/hcf-data-resources/apcd/apcd-data-volume-reports.html</a:t>
            </a:r>
            <a:r>
              <a:rPr lang="en-US" altLang="en-US" sz="24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 </a:t>
            </a:r>
            <a:endParaRPr lang="en-US" altLang="en-US" sz="2400" dirty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  <a:p>
            <a:endParaRPr lang="en-US" sz="2400" dirty="0" smtClean="0"/>
          </a:p>
          <a:p>
            <a:r>
              <a:rPr lang="en-US" sz="2400" dirty="0"/>
              <a:t>	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  											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19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Common Application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Submitting applications on IRBNet: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fill out the SMART Form – this a work in progress</a:t>
            </a:r>
          </a:p>
          <a:p>
            <a:pPr lvl="1" algn="l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3" t="4078" r="23265" b="10211"/>
          <a:stretch/>
        </p:blipFill>
        <p:spPr bwMode="auto">
          <a:xfrm>
            <a:off x="2421144" y="3578469"/>
            <a:ext cx="4014631" cy="2929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/>
          <p:cNvSpPr/>
          <p:nvPr/>
        </p:nvSpPr>
        <p:spPr>
          <a:xfrm>
            <a:off x="992039" y="5736566"/>
            <a:ext cx="1308336" cy="3726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Common Application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Submitting applications on IRBNet:</a:t>
            </a:r>
          </a:p>
          <a:p>
            <a:pPr marL="971550" lvl="1" indent="-514350" algn="l">
              <a:buFont typeface="+mj-lt"/>
              <a:buAutoNum type="arabicPeriod" startAt="2"/>
            </a:pP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submitting a revised document, please indicate this in the description.  </a:t>
            </a:r>
          </a:p>
          <a:p>
            <a:pPr lvl="1" algn="l"/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IRBNet will likely be implementing a system that saves all versions of submitted application materials, but it is not ready yet.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11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4033</TotalTime>
  <Words>690</Words>
  <Application>Microsoft Office PowerPoint</Application>
  <PresentationFormat>On-screen Show (4:3)</PresentationFormat>
  <Paragraphs>141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content option A</vt:lpstr>
      <vt:lpstr>Office Theme</vt:lpstr>
      <vt:lpstr>HIT January 2014</vt:lpstr>
      <vt:lpstr>Monthly MA APCD User Workgroup Webinar</vt:lpstr>
      <vt:lpstr>Agenda</vt:lpstr>
      <vt:lpstr>Announcement – Known Data Issues</vt:lpstr>
      <vt:lpstr>Known Data Issues</vt:lpstr>
      <vt:lpstr>Announcement – Payer Profiles</vt:lpstr>
      <vt:lpstr>Announcement – Payer Profiles</vt:lpstr>
      <vt:lpstr>Announcement – Payer Profiles</vt:lpstr>
      <vt:lpstr>Common Application Issues</vt:lpstr>
      <vt:lpstr>Common Application Issues</vt:lpstr>
      <vt:lpstr>Questions from Applicants</vt:lpstr>
      <vt:lpstr>Questions from Applicants</vt:lpstr>
      <vt:lpstr>Questions from MA APCD Users</vt:lpstr>
      <vt:lpstr>Questions from MA APCD Users</vt:lpstr>
      <vt:lpstr>Questions from MA APCD Users</vt:lpstr>
      <vt:lpstr>Questions from MA APCD Users</vt:lpstr>
      <vt:lpstr>Questions from MA APCD Users</vt:lpstr>
      <vt:lpstr>Questions from MA APCD Users</vt:lpstr>
      <vt:lpstr>Upcoming Workgroup Topics</vt:lpstr>
      <vt:lpstr>Calendar for Applications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2014-04-22T00:14:56Z</dcterms:created>
  <dc:creator>Bob Kramer</dc:creator>
  <lastModifiedBy>sysadmin</lastModifiedBy>
  <lastPrinted>2014-09-23T17:35:47Z</lastPrinted>
  <dcterms:modified xsi:type="dcterms:W3CDTF">2014-09-23T17:45:42Z</dcterms:modified>
  <revision>130</revision>
  <dc:title>HIT Team Meeting</dc:title>
</coreProperties>
</file>