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3" r:id="rId9"/>
    <p:sldId id="264" r:id="rId10"/>
    <p:sldId id="272" r:id="rId11"/>
    <p:sldId id="265" r:id="rId12"/>
    <p:sldId id="270" r:id="rId13"/>
    <p:sldId id="271" r:id="rId14"/>
    <p:sldId id="266" r:id="rId15"/>
    <p:sldId id="267" r:id="rId16"/>
  </p:sldIdLst>
  <p:sldSz cx="9144000" cy="6858000" type="screen4x3"/>
  <p:notesSz cx="6985000" cy="9271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43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8" d="100"/>
          <a:sy n="118" d="100"/>
        </p:scale>
        <p:origin x="-1434" y="-264"/>
      </p:cViewPr>
      <p:guideLst>
        <p:guide orient="horz" pos="973"/>
        <p:guide pos="3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2150" tIns="46075" rIns="92150" bIns="46075" rtlCol="0"/>
          <a:lstStyle>
            <a:lvl1pPr algn="l"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wrap="square" lIns="92150" tIns="46075" rIns="92150" bIns="4607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230E5436-6209-448A-A5DE-D4721A8F0070}" type="datetimeFigureOut">
              <a:rPr lang="en-US" altLang="en-US"/>
              <a:pPr>
                <a:defRPr/>
              </a:pPr>
              <a:t>7/28/2016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05863"/>
            <a:ext cx="3027363" cy="463550"/>
          </a:xfrm>
          <a:prstGeom prst="rect">
            <a:avLst/>
          </a:prstGeom>
        </p:spPr>
        <p:txBody>
          <a:bodyPr vert="horz" lIns="92150" tIns="46075" rIns="92150" bIns="46075" rtlCol="0" anchor="b"/>
          <a:lstStyle>
            <a:lvl1pPr algn="l"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050" y="8805863"/>
            <a:ext cx="3027363" cy="463550"/>
          </a:xfrm>
          <a:prstGeom prst="rect">
            <a:avLst/>
          </a:prstGeom>
        </p:spPr>
        <p:txBody>
          <a:bodyPr vert="horz" wrap="square" lIns="92150" tIns="46075" rIns="92150" bIns="4607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0EB0D0F-D96A-4598-9479-81CD76C7BB1D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43489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2150" tIns="46075" rIns="92150" bIns="46075" rtlCol="0"/>
          <a:lstStyle>
            <a:lvl1pPr algn="l" eaLnBrk="1" hangingPunct="1">
              <a:defRPr sz="1200">
                <a:latin typeface="Calibri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wrap="square" lIns="92150" tIns="46075" rIns="92150" bIns="4607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5CBACFD-9659-4ECF-9EF2-112218382A99}" type="datetimeFigureOut">
              <a:rPr lang="en-US" altLang="en-US"/>
              <a:pPr>
                <a:defRPr/>
              </a:pPr>
              <a:t>7/28/2016</a:t>
            </a:fld>
            <a:endParaRPr lang="en-US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6338" y="695325"/>
            <a:ext cx="4633912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0" tIns="46075" rIns="92150" bIns="46075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3725"/>
            <a:ext cx="5589588" cy="4171950"/>
          </a:xfrm>
          <a:prstGeom prst="rect">
            <a:avLst/>
          </a:prstGeom>
        </p:spPr>
        <p:txBody>
          <a:bodyPr vert="horz" lIns="92150" tIns="46075" rIns="92150" bIns="46075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63"/>
            <a:ext cx="3027363" cy="463550"/>
          </a:xfrm>
          <a:prstGeom prst="rect">
            <a:avLst/>
          </a:prstGeom>
        </p:spPr>
        <p:txBody>
          <a:bodyPr vert="horz" lIns="92150" tIns="46075" rIns="92150" bIns="46075" rtlCol="0" anchor="b"/>
          <a:lstStyle>
            <a:lvl1pPr algn="l" eaLnBrk="1" hangingPunct="1">
              <a:defRPr sz="1200">
                <a:latin typeface="Calibri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050" y="8805863"/>
            <a:ext cx="3027363" cy="463550"/>
          </a:xfrm>
          <a:prstGeom prst="rect">
            <a:avLst/>
          </a:prstGeom>
        </p:spPr>
        <p:txBody>
          <a:bodyPr vert="horz" wrap="square" lIns="92150" tIns="46075" rIns="92150" bIns="4607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231E5B6-FCDC-459D-AB59-FB78A9C6613D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949487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>
              <a:ea typeface="ＭＳ Ｐゴシック" pitchFamily="34" charset="-128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7713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935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11313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716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288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860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432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9004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23B462E-89E4-42AC-9E70-D364377D816B}" type="slidenum">
              <a:rPr lang="en-US" altLang="en-US">
                <a:cs typeface="Arial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dirty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>
              <a:ea typeface="ＭＳ Ｐゴシック" pitchFamily="34" charset="-128"/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7713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935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11313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716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288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860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432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9004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54E108E-0D8C-4AC1-8097-0CDF6876D649}" type="slidenum">
              <a:rPr lang="en-US" altLang="en-US">
                <a:cs typeface="Arial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dirty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Layou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49263" y="1646114"/>
            <a:ext cx="8039100" cy="3579849"/>
          </a:xfrm>
          <a:prstGeom prst="rect">
            <a:avLst/>
          </a:prstGeom>
        </p:spPr>
        <p:txBody>
          <a:bodyPr rtlCol="0">
            <a:normAutofit/>
          </a:bodyPr>
          <a:lstStyle>
            <a:lvl2pPr marL="228600" indent="-228600">
              <a:defRPr sz="2400">
                <a:latin typeface="Arial"/>
                <a:cs typeface="Arial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49263" y="736600"/>
            <a:ext cx="8039100" cy="641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BD75F7-EC3D-4481-B235-7186E2E5ACC7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5723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2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449263" y="1646114"/>
            <a:ext cx="3859666" cy="3579849"/>
          </a:xfrm>
          <a:prstGeom prst="rect">
            <a:avLst/>
          </a:prstGeom>
        </p:spPr>
        <p:txBody>
          <a:bodyPr rtlCol="0">
            <a:normAutofit/>
          </a:bodyPr>
          <a:lstStyle>
            <a:lvl2pPr marL="228600" indent="-228600">
              <a:defRPr sz="2400">
                <a:latin typeface="Arial"/>
                <a:cs typeface="Arial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49263" y="736600"/>
            <a:ext cx="8039100" cy="641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0"/>
          </p:nvPr>
        </p:nvSpPr>
        <p:spPr>
          <a:xfrm>
            <a:off x="4628697" y="1646114"/>
            <a:ext cx="3859666" cy="3579849"/>
          </a:xfrm>
          <a:prstGeom prst="rect">
            <a:avLst/>
          </a:prstGeom>
        </p:spPr>
        <p:txBody>
          <a:bodyPr rtlCol="0">
            <a:normAutofit/>
          </a:bodyPr>
          <a:lstStyle>
            <a:lvl2pPr marL="228600" indent="-228600">
              <a:defRPr sz="2400">
                <a:latin typeface="Arial"/>
                <a:cs typeface="Arial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4A26F4-14A0-4A12-8662-9B10FABB448C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90640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overfinal-01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4"/>
          <a:stretch>
            <a:fillRect/>
          </a:stretch>
        </p:blipFill>
        <p:spPr bwMode="auto">
          <a:xfrm>
            <a:off x="-96838" y="-261938"/>
            <a:ext cx="953611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853173" y="928285"/>
            <a:ext cx="7772400" cy="516948"/>
          </a:xfrm>
        </p:spPr>
        <p:txBody>
          <a:bodyPr>
            <a:normAutofit/>
          </a:bodyPr>
          <a:lstStyle>
            <a:lvl1pPr algn="r">
              <a:defRPr sz="3800" b="0" cap="all" baseline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2224773" y="1505281"/>
            <a:ext cx="6400800" cy="443587"/>
          </a:xfrm>
        </p:spPr>
        <p:txBody>
          <a:bodyPr>
            <a:normAutofit/>
          </a:bodyPr>
          <a:lstStyle>
            <a:lvl1pPr marL="0" indent="0" algn="r">
              <a:buNone/>
              <a:defRPr sz="2400" cap="all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521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Slide Tex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ogoplain-03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75" y="109538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 userDrawn="1"/>
        </p:nvCxnSpPr>
        <p:spPr>
          <a:xfrm>
            <a:off x="346075" y="6353175"/>
            <a:ext cx="8489950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49263" y="1074078"/>
            <a:ext cx="8039100" cy="641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 bwMode="auto">
          <a:xfrm>
            <a:off x="449263" y="1983716"/>
            <a:ext cx="8039100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>
            <a:lvl2pPr marL="457200" indent="-457200">
              <a:buFont typeface="Wingdings" charset="2"/>
              <a:buChar char="§"/>
              <a:defRPr sz="2400" b="0"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54013" y="6465888"/>
            <a:ext cx="2225675" cy="365125"/>
          </a:xfrm>
        </p:spPr>
        <p:txBody>
          <a:bodyPr/>
          <a:lstStyle>
            <a:lvl1pPr algn="ctr"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702425" y="6465888"/>
            <a:ext cx="2133600" cy="365125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D2C2802A-0188-4507-9E53-B02628F825F0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46863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Slide Text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ogoplain-03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75" y="109538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49263" y="1074078"/>
            <a:ext cx="8039100" cy="641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 bwMode="auto">
          <a:xfrm>
            <a:off x="449263" y="1983716"/>
            <a:ext cx="8039100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>
            <a:lvl2pPr marL="457200" indent="-457200">
              <a:buFont typeface="Wingdings" charset="2"/>
              <a:buChar char="§"/>
              <a:defRPr sz="2400" b="0"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702425" y="6465888"/>
            <a:ext cx="2133600" cy="365125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DCDED84F-6803-4F30-B664-9859F2B734A7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07622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Graphics Layou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logoplain-03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75" y="109538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 userDrawn="1"/>
        </p:nvCxnSpPr>
        <p:spPr>
          <a:xfrm>
            <a:off x="346075" y="6353175"/>
            <a:ext cx="8489950" cy="0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449263" y="1974711"/>
            <a:ext cx="3859666" cy="3579849"/>
          </a:xfrm>
          <a:prstGeom prst="rect">
            <a:avLst/>
          </a:prstGeom>
        </p:spPr>
        <p:txBody>
          <a:bodyPr rtlCol="0">
            <a:normAutofit/>
          </a:bodyPr>
          <a:lstStyle>
            <a:lvl2pPr marL="228600" indent="-228600">
              <a:defRPr sz="2400">
                <a:latin typeface="Arial"/>
                <a:cs typeface="Arial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49263" y="1065197"/>
            <a:ext cx="8039100" cy="641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0"/>
          </p:nvPr>
        </p:nvSpPr>
        <p:spPr>
          <a:xfrm>
            <a:off x="4628697" y="1974711"/>
            <a:ext cx="3859666" cy="3579849"/>
          </a:xfrm>
          <a:prstGeom prst="rect">
            <a:avLst/>
          </a:prstGeom>
        </p:spPr>
        <p:txBody>
          <a:bodyPr rtlCol="0">
            <a:normAutofit/>
          </a:bodyPr>
          <a:lstStyle>
            <a:lvl2pPr marL="228600" indent="-228600">
              <a:defRPr sz="2400">
                <a:latin typeface="Arial"/>
                <a:cs typeface="Arial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46075" y="6465888"/>
            <a:ext cx="2225675" cy="365125"/>
          </a:xfrm>
        </p:spPr>
        <p:txBody>
          <a:bodyPr/>
          <a:lstStyle>
            <a:lvl1pPr algn="ctr">
              <a:defRPr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702425" y="6465888"/>
            <a:ext cx="2133600" cy="365125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7C78606A-64D2-4712-A60C-739DDE31B2F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02288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bottomborderfinal-04.t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"/>
          <a:stretch>
            <a:fillRect/>
          </a:stretch>
        </p:blipFill>
        <p:spPr bwMode="auto">
          <a:xfrm>
            <a:off x="-69850" y="6045200"/>
            <a:ext cx="9220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519113" y="736600"/>
            <a:ext cx="8039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>Click to Edit Master Title Slide</a:t>
            </a:r>
            <a:br>
              <a:rPr lang="en-US" altLang="en-US" smtClean="0"/>
            </a:br>
            <a:r>
              <a:rPr lang="en-US" altLang="en-US" smtClean="0"/>
              <a:t/>
            </a:r>
            <a:br>
              <a:rPr lang="en-US" altLang="en-US" smtClean="0"/>
            </a:br>
            <a:endParaRPr lang="en-US" altLang="en-US" smtClean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93700" y="6465888"/>
            <a:ext cx="22256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FFFFFF"/>
                </a:solidFill>
                <a:latin typeface="Arial"/>
                <a:ea typeface="ＭＳ Ｐゴシック" charset="0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19113" y="1646238"/>
            <a:ext cx="8039100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/>
            <a:r>
              <a:rPr lang="en-US" altLang="en-US" smtClean="0"/>
              <a:t>Click to add text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03950" y="646588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FFFFFF"/>
                </a:solidFill>
                <a:latin typeface="Arial" charset="0"/>
              </a:defRPr>
            </a:lvl1pPr>
          </a:lstStyle>
          <a:p>
            <a:fld id="{D1B43C98-2FA3-43AE-95F8-4A6D01CC13F3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ctr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Arial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iamass.gov/apcd-application-received-and-commenting" TargetMode="Externa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apcd.data@state.ma.us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coverfinal-01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4"/>
          <a:stretch>
            <a:fillRect/>
          </a:stretch>
        </p:blipFill>
        <p:spPr bwMode="auto">
          <a:xfrm>
            <a:off x="-366713" y="-261938"/>
            <a:ext cx="953611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85800" y="1403350"/>
            <a:ext cx="7772400" cy="70485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2800" b="1" i="0" kern="1200">
                <a:solidFill>
                  <a:schemeClr val="tx1"/>
                </a:solidFill>
                <a:latin typeface="Times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defRPr/>
            </a:pPr>
            <a:r>
              <a:rPr lang="en-US" b="0" cap="all" spc="300" dirty="0" smtClean="0">
                <a:solidFill>
                  <a:schemeClr val="bg1"/>
                </a:solidFill>
                <a:latin typeface="Arial"/>
                <a:cs typeface="Arial"/>
              </a:rPr>
              <a:t>MASSACHUSETTS </a:t>
            </a:r>
          </a:p>
          <a:p>
            <a:pPr algn="r">
              <a:defRPr/>
            </a:pPr>
            <a:r>
              <a:rPr lang="en-US" b="0" cap="all" spc="300" dirty="0" smtClean="0">
                <a:solidFill>
                  <a:schemeClr val="bg1"/>
                </a:solidFill>
                <a:latin typeface="Arial"/>
                <a:cs typeface="Arial"/>
              </a:rPr>
              <a:t>All-Payer Claims Database</a:t>
            </a:r>
            <a:endParaRPr lang="en-US" b="0" cap="all" spc="3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057400" y="2223803"/>
            <a:ext cx="6400800" cy="40163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defRPr sz="2000" kern="1200">
                <a:solidFill>
                  <a:schemeClr val="tx1"/>
                </a:solidFill>
                <a:latin typeface="Arial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2200" cap="all" dirty="0" smtClean="0">
                <a:solidFill>
                  <a:schemeClr val="bg1">
                    <a:lumMod val="65000"/>
                  </a:schemeClr>
                </a:solidFill>
                <a:cs typeface="Arial"/>
              </a:rPr>
              <a:t>Overview</a:t>
            </a:r>
            <a:endParaRPr lang="en-US" sz="2200" cap="all" dirty="0">
              <a:solidFill>
                <a:schemeClr val="bg1">
                  <a:lumMod val="65000"/>
                </a:schemeClr>
              </a:solidFill>
              <a:cs typeface="Arial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057400" y="3660775"/>
            <a:ext cx="6400800" cy="4016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/>
                <a:cs typeface="Times New Roman"/>
              </a:rPr>
              <a:t>July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/>
                <a:cs typeface="Times New Roman"/>
              </a:rPr>
              <a:t>2016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/>
              <a:cs typeface="Times New Roman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057400" y="3386138"/>
            <a:ext cx="6400800" cy="4016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en-US" sz="1600" i="1" dirty="0">
              <a:solidFill>
                <a:schemeClr val="bg1">
                  <a:lumMod val="65000"/>
                </a:schemeClr>
              </a:solidFill>
              <a:latin typeface="Arial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alpha val="21000"/>
                <a:lumMod val="27000"/>
                <a:lumOff val="73000"/>
              </a:schemeClr>
            </a:gs>
            <a:gs pos="7000">
              <a:schemeClr val="bg1">
                <a:alpha val="0"/>
                <a:lumMod val="18000"/>
                <a:lumOff val="82000"/>
              </a:schemeClr>
            </a:gs>
            <a:gs pos="100000">
              <a:schemeClr val="bg2">
                <a:alpha val="19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49263" y="622300"/>
            <a:ext cx="8039100" cy="641350"/>
          </a:xfrm>
        </p:spPr>
        <p:txBody>
          <a:bodyPr/>
          <a:lstStyle/>
          <a:p>
            <a:pPr eaLnBrk="1" hangingPunct="1"/>
            <a:r>
              <a:rPr lang="en-US" altLang="en-US" sz="2600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  <a:t>MA APCD Data Release (Cont’d)</a:t>
            </a:r>
            <a:r>
              <a:rPr lang="en-US" altLang="en-US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altLang="en-US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</a:br>
            <a:endParaRPr lang="en-US" alt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49263" y="1559485"/>
            <a:ext cx="8039100" cy="4775200"/>
          </a:xfrm>
        </p:spPr>
        <p:txBody>
          <a:bodyPr/>
          <a:lstStyle/>
          <a:p>
            <a:pPr algn="l">
              <a:buFont typeface="Arial" charset="0"/>
              <a:buChar char="•"/>
            </a:pP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Data is released to </a:t>
            </a:r>
            <a:r>
              <a:rPr lang="en-US" altLang="en-US" sz="1600" u="sng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Government</a:t>
            </a: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 entities through custom extracts based on detailed specifications developed by the applicant with the support of CHIA staff.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May request data unavailable to Non-Government applicants, including: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All Level 2 and Level 3 data elements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Medicare data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Benefit Plan File data elements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altLang="en-US" sz="1600" dirty="0" err="1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MassHealth</a:t>
            </a: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 Enhanced Eligibility (MHEE) data</a:t>
            </a:r>
          </a:p>
          <a:p>
            <a:pPr algn="l">
              <a:buFont typeface="Arial" charset="0"/>
              <a:buChar char="•"/>
            </a:pP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Data is released to </a:t>
            </a:r>
            <a:r>
              <a:rPr lang="en-US" altLang="en-US" sz="1600" u="sng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Non-Government</a:t>
            </a: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 applicants through </a:t>
            </a:r>
            <a:r>
              <a:rPr lang="en-US" altLang="en-US" sz="1600" b="1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Limited Data Sets</a:t>
            </a: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 (LDS) that exclude:</a:t>
            </a:r>
          </a:p>
          <a:p>
            <a:pPr lvl="2"/>
            <a:r>
              <a:rPr lang="en-US" altLang="en-US" sz="16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All Level 3 data elements</a:t>
            </a:r>
          </a:p>
          <a:p>
            <a:pPr lvl="2"/>
            <a:r>
              <a:rPr lang="en-US" altLang="en-US" sz="16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Some Level 2 data (quasi-identifiers, data 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elements that are missing a significant amount of data </a:t>
            </a: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or data elements that pose re-identification risk</a:t>
            </a:r>
          </a:p>
          <a:p>
            <a:pPr marL="914400" lvl="2" indent="0">
              <a:buNone/>
            </a:pPr>
            <a:endParaRPr lang="en-US" altLang="en-US" sz="1800" dirty="0" smtClean="0">
              <a:latin typeface="Arial" charset="0"/>
              <a:ea typeface="ＭＳ Ｐゴシック" pitchFamily="34" charset="-128"/>
              <a:cs typeface="ＭＳ Ｐゴシック" pitchFamily="34" charset="-128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405EF80F-5990-4089-8FB4-9B1455913078}" type="slidenum">
              <a:rPr lang="en-US" altLang="en-US" sz="1000">
                <a:solidFill>
                  <a:srgbClr val="7F7F7F"/>
                </a:solidFill>
                <a:cs typeface="Arial" charset="0"/>
              </a:rPr>
              <a:pPr algn="r"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000">
              <a:solidFill>
                <a:srgbClr val="7F7F7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587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alpha val="21000"/>
                <a:lumMod val="27000"/>
                <a:lumOff val="73000"/>
              </a:schemeClr>
            </a:gs>
            <a:gs pos="7000">
              <a:schemeClr val="bg1">
                <a:alpha val="0"/>
                <a:lumMod val="18000"/>
                <a:lumOff val="82000"/>
              </a:schemeClr>
            </a:gs>
            <a:gs pos="100000">
              <a:schemeClr val="bg2">
                <a:alpha val="19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49263" y="619125"/>
            <a:ext cx="8039100" cy="641350"/>
          </a:xfrm>
        </p:spPr>
        <p:txBody>
          <a:bodyPr/>
          <a:lstStyle/>
          <a:p>
            <a:pPr eaLnBrk="1" hangingPunct="1"/>
            <a:r>
              <a:rPr lang="en-US" altLang="en-US" sz="2600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  <a:t>Data Release Policies and Procedures </a:t>
            </a:r>
            <a:br>
              <a:rPr lang="en-US" altLang="en-US" sz="2600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altLang="en-US" sz="2600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  <a:t>Depend on Several Factors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355833C5-5914-422F-AA86-E878A89DC87E}" type="slidenum">
              <a:rPr lang="en-US" altLang="en-US" sz="1000">
                <a:solidFill>
                  <a:srgbClr val="7F7F7F"/>
                </a:solidFill>
                <a:cs typeface="Arial" charset="0"/>
              </a:rPr>
              <a:pPr algn="r"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00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106003" y="5075415"/>
            <a:ext cx="858446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Consult the CHIA </a:t>
            </a: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website (chiamass.gov/chia-data) 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and regulation </a:t>
            </a: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957 CMR 5.00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for how 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these factors apply to your specific circumstances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9461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1726212"/>
            <a:ext cx="8501062" cy="2922587"/>
          </a:xfrm>
          <a:prstGeom prst="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alpha val="21000"/>
                <a:lumMod val="27000"/>
                <a:lumOff val="73000"/>
              </a:schemeClr>
            </a:gs>
            <a:gs pos="7000">
              <a:schemeClr val="bg1">
                <a:alpha val="0"/>
                <a:lumMod val="18000"/>
                <a:lumOff val="82000"/>
              </a:schemeClr>
            </a:gs>
            <a:gs pos="100000">
              <a:schemeClr val="bg2">
                <a:alpha val="19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41895" y="498811"/>
            <a:ext cx="8039100" cy="573739"/>
          </a:xfrm>
        </p:spPr>
        <p:txBody>
          <a:bodyPr/>
          <a:lstStyle/>
          <a:p>
            <a:pPr eaLnBrk="1" hangingPunct="1"/>
            <a:r>
              <a:rPr lang="en-US" altLang="en-US" sz="2600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  <a:t>Release of Public Payer Data in the MA APCD</a:t>
            </a:r>
            <a:endParaRPr lang="en-US" alt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BA7D8772-B76F-4F37-9BCD-35456BF34924}" type="slidenum">
              <a:rPr lang="en-US" altLang="en-US" sz="1000">
                <a:solidFill>
                  <a:srgbClr val="7F7F7F"/>
                </a:solidFill>
                <a:cs typeface="Arial" charset="0"/>
              </a:rPr>
              <a:pPr algn="r"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00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20484" name="Content Placeholder 2"/>
          <p:cNvSpPr>
            <a:spLocks noGrp="1"/>
          </p:cNvSpPr>
          <p:nvPr>
            <p:ph idx="1"/>
          </p:nvPr>
        </p:nvSpPr>
        <p:spPr>
          <a:xfrm>
            <a:off x="554038" y="1596278"/>
            <a:ext cx="8039100" cy="3579813"/>
          </a:xfrm>
        </p:spPr>
        <p:txBody>
          <a:bodyPr/>
          <a:lstStyle/>
          <a:p>
            <a:pPr marL="0" indent="0" algn="l"/>
            <a:r>
              <a:rPr lang="en-US" altLang="en-US" b="1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MassHealth</a:t>
            </a:r>
          </a:p>
          <a:p>
            <a:pPr marL="914400" lvl="2" indent="-460375"/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Applications for MassHealth data, including data from the Health Safety Net and the Medicaid Managed Care programs, must be approved by MassHealth. </a:t>
            </a:r>
          </a:p>
          <a:p>
            <a:pPr marL="914400" lvl="2" indent="-460375"/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Federal law requires restricts use of protected health information of Medicaid recipients to uses the benefit the Medicaid program.</a:t>
            </a:r>
          </a:p>
          <a:p>
            <a:pPr marL="0" indent="0" algn="l"/>
            <a:r>
              <a:rPr lang="en-US" altLang="en-US" b="1" dirty="0" smtClean="0">
                <a:solidFill>
                  <a:schemeClr val="tx2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Medicare</a:t>
            </a:r>
          </a:p>
          <a:p>
            <a:pPr marL="914400" lvl="2" indent="-460375"/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Medicare fee-for-service data may only be shared with state agencies</a:t>
            </a:r>
          </a:p>
          <a:p>
            <a:pPr marL="914400" lvl="2" indent="-460375"/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Medicare Advantage data is contained within the general MA APCD release dataset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alpha val="21000"/>
                <a:lumMod val="27000"/>
                <a:lumOff val="73000"/>
              </a:schemeClr>
            </a:gs>
            <a:gs pos="7000">
              <a:schemeClr val="bg1">
                <a:alpha val="0"/>
                <a:lumMod val="18000"/>
                <a:lumOff val="82000"/>
              </a:schemeClr>
            </a:gs>
            <a:gs pos="100000">
              <a:schemeClr val="bg2">
                <a:alpha val="19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55015" y="614363"/>
            <a:ext cx="8039100" cy="641350"/>
          </a:xfrm>
        </p:spPr>
        <p:txBody>
          <a:bodyPr/>
          <a:lstStyle/>
          <a:p>
            <a:r>
              <a:rPr lang="en-US" altLang="en-US" sz="2600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  <a:t>Multi-Layer Review Process</a:t>
            </a:r>
            <a:br>
              <a:rPr lang="en-US" altLang="en-US" sz="2600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altLang="en-US" sz="18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ＭＳ Ｐゴシック" pitchFamily="34" charset="-128"/>
                <a:cs typeface="Arial" charset="0"/>
              </a:rPr>
              <a:t>Transparency and Protection of Patient Privacy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038" y="1750173"/>
            <a:ext cx="8535987" cy="4737100"/>
          </a:xfrm>
        </p:spPr>
        <p:txBody>
          <a:bodyPr/>
          <a:lstStyle/>
          <a:p>
            <a:pPr marL="225425" lvl="1" indent="-285750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All applications reviewed by the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Data Privacy Committee</a:t>
            </a:r>
          </a:p>
          <a:p>
            <a:pPr marL="911225" lvl="2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Chaired by CHIA Chief Privacy Officer</a:t>
            </a:r>
          </a:p>
          <a:p>
            <a:pPr marL="911225" lvl="2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Staffed by CHIA Chief Security Officer and CHIA data specialists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Non-government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applications, including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those from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researchers, consultants and others, are further reviewed by the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Data Release Committee</a:t>
            </a:r>
          </a:p>
          <a:p>
            <a:pPr marL="911225" lvl="2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Outside advisory panel of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consumers and experts from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carriers,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providers and research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</a:p>
          <a:p>
            <a:pPr marL="911225" lvl="2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Considers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public interest</a:t>
            </a:r>
          </a:p>
          <a:p>
            <a:pPr marL="911225" lvl="2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Applications posted on CHIA website for public comment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Final decision rests with CHIA Executive Director based on recommendations of these committees</a:t>
            </a:r>
          </a:p>
          <a:p>
            <a:pPr marL="0" lvl="1" indent="0">
              <a:buFont typeface="Wingdings" charset="2"/>
              <a:buNone/>
              <a:defRPr/>
            </a:pPr>
            <a:endParaRPr lang="en-US" sz="2000" dirty="0" smtClean="0"/>
          </a:p>
          <a:p>
            <a:pPr marL="857250" lvl="2" indent="-231775">
              <a:buFont typeface="Arial" panose="020B0604020202020204" pitchFamily="34" charset="0"/>
              <a:buChar char="•"/>
              <a:defRPr/>
            </a:pPr>
            <a:endParaRPr lang="en-US" sz="2000" dirty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fld id="{293847D9-549F-4082-8237-D38F39B6BEBD}" type="slidenum">
              <a:rPr lang="en-US" altLang="en-US" sz="1000">
                <a:solidFill>
                  <a:srgbClr val="7F7F7F"/>
                </a:solidFill>
                <a:latin typeface="Arial" charset="0"/>
              </a:rPr>
              <a:pPr/>
              <a:t>13</a:t>
            </a:fld>
            <a:endParaRPr lang="en-US" altLang="en-US" sz="1000" dirty="0">
              <a:solidFill>
                <a:srgbClr val="7F7F7F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alpha val="21000"/>
                <a:lumMod val="27000"/>
                <a:lumOff val="73000"/>
              </a:schemeClr>
            </a:gs>
            <a:gs pos="7000">
              <a:schemeClr val="bg1">
                <a:alpha val="0"/>
                <a:lumMod val="18000"/>
                <a:lumOff val="82000"/>
              </a:schemeClr>
            </a:gs>
            <a:gs pos="100000">
              <a:schemeClr val="bg2">
                <a:alpha val="19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63" y="608573"/>
            <a:ext cx="8039100" cy="641350"/>
          </a:xfrm>
        </p:spPr>
        <p:txBody>
          <a:bodyPr/>
          <a:lstStyle/>
          <a:p>
            <a:pPr eaLnBrk="1" hangingPunct="1">
              <a:defRPr/>
            </a:pPr>
            <a:r>
              <a:rPr lang="en-US" sz="2600" dirty="0">
                <a:solidFill>
                  <a:srgbClr val="005598"/>
                </a:solidFill>
              </a:rPr>
              <a:t>Research Using </a:t>
            </a:r>
            <a:r>
              <a:rPr lang="en-US" sz="2600" dirty="0" smtClean="0">
                <a:solidFill>
                  <a:srgbClr val="005598"/>
                </a:solidFill>
              </a:rPr>
              <a:t>MA APCD </a:t>
            </a:r>
            <a:r>
              <a:rPr lang="en-US" sz="2600" dirty="0">
                <a:solidFill>
                  <a:srgbClr val="005598"/>
                </a:solidFill>
              </a:rPr>
              <a:t>Data </a:t>
            </a:r>
            <a:r>
              <a:rPr lang="en-US" dirty="0"/>
              <a:t/>
            </a:r>
            <a:br>
              <a:rPr lang="en-US" dirty="0"/>
            </a:b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Examples of Approved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263" y="1656571"/>
            <a:ext cx="8039100" cy="3579813"/>
          </a:xfrm>
        </p:spPr>
        <p:txBody>
          <a:bodyPr/>
          <a:lstStyle/>
          <a:p>
            <a:pPr marL="457200" indent="-457200" algn="l" eaLnBrk="1" hangingPunct="1">
              <a:buFont typeface="Arial" charset="0"/>
              <a:buChar char="•"/>
              <a:defRPr/>
            </a:pPr>
            <a:r>
              <a:rPr lang="en-US" alt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“Studying the Impact of Health Policy on Health Outcomes”</a:t>
            </a:r>
          </a:p>
          <a:p>
            <a:pPr marL="457200" indent="-457200" algn="l" eaLnBrk="1" hangingPunct="1">
              <a:buFont typeface="Arial" charset="0"/>
              <a:buChar char="•"/>
              <a:defRPr/>
            </a:pPr>
            <a:r>
              <a:rPr lang="en-US" alt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“Child Health Care Quality Measurement – Core Measure Set Testing”</a:t>
            </a:r>
          </a:p>
          <a:p>
            <a:pPr marL="457200" indent="-457200" algn="l" eaLnBrk="1" hangingPunct="1">
              <a:buFont typeface="Arial" charset="0"/>
              <a:buChar char="•"/>
              <a:defRPr/>
            </a:pPr>
            <a:r>
              <a:rPr lang="en-US" alt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“Evaluation of Mass in Motion and the Community Transformation Grants (CTGs)</a:t>
            </a:r>
          </a:p>
          <a:p>
            <a:pPr marL="457200" indent="-457200" algn="l" eaLnBrk="1" hangingPunct="1">
              <a:buFont typeface="Arial" charset="0"/>
              <a:buChar char="•"/>
              <a:defRPr/>
            </a:pPr>
            <a:r>
              <a:rPr lang="en-US" alt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“Examination of STD, HIV, and Viral Hepatitis Testing, Treatment, and Screening Trends in Massachusetts”</a:t>
            </a:r>
          </a:p>
          <a:p>
            <a:pPr marL="457200" indent="-457200" algn="l" eaLnBrk="1" hangingPunct="1">
              <a:buFont typeface="Arial" charset="0"/>
              <a:buChar char="•"/>
              <a:defRPr/>
            </a:pPr>
            <a:r>
              <a:rPr lang="en-US" alt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“Utilization of Tobacco Treatment in Massachusetts to Quit Smoking”</a:t>
            </a:r>
          </a:p>
          <a:p>
            <a:pPr marL="457200" indent="-457200" algn="l" eaLnBrk="1" hangingPunct="1">
              <a:buFont typeface="Arial" charset="0"/>
              <a:buChar char="•"/>
              <a:defRPr/>
            </a:pPr>
            <a:r>
              <a:rPr lang="en-US" alt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“The Effects of Fragmentation in Health Care</a:t>
            </a:r>
            <a:r>
              <a:rPr lang="en-US" altLang="en-US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marL="457200" indent="-457200" algn="l" eaLnBrk="1" hangingPunct="1">
              <a:buFont typeface="Arial" charset="0"/>
              <a:buChar char="•"/>
              <a:defRPr/>
            </a:pPr>
            <a:endParaRPr lang="en-US" alt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1" hangingPunct="1">
              <a:defRPr/>
            </a:pPr>
            <a:r>
              <a:rPr lang="en-US" altLang="en-US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the </a:t>
            </a:r>
            <a:r>
              <a:rPr lang="en-US" altLang="en-US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CHIA website</a:t>
            </a:r>
            <a:r>
              <a:rPr lang="en-US" altLang="en-US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a full list of applications.</a:t>
            </a:r>
            <a:endParaRPr lang="en-US" alt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BEC5C537-5824-4F13-B82D-25F24CADCC41}" type="slidenum">
              <a:rPr lang="en-US" altLang="en-US" sz="1000">
                <a:solidFill>
                  <a:srgbClr val="7F7F7F"/>
                </a:solidFill>
                <a:cs typeface="Arial" charset="0"/>
              </a:rPr>
              <a:pPr algn="r"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000" dirty="0">
              <a:solidFill>
                <a:srgbClr val="7F7F7F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alpha val="21000"/>
                <a:lumMod val="27000"/>
                <a:lumOff val="73000"/>
              </a:schemeClr>
            </a:gs>
            <a:gs pos="7000">
              <a:schemeClr val="bg1">
                <a:alpha val="0"/>
                <a:lumMod val="18000"/>
                <a:lumOff val="82000"/>
              </a:schemeClr>
            </a:gs>
            <a:gs pos="100000">
              <a:schemeClr val="bg2">
                <a:alpha val="19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49263" y="1746400"/>
            <a:ext cx="8039100" cy="641350"/>
          </a:xfrm>
        </p:spPr>
        <p:txBody>
          <a:bodyPr/>
          <a:lstStyle/>
          <a:p>
            <a:pPr algn="ctr" eaLnBrk="1" hangingPunct="1"/>
            <a:r>
              <a:rPr lang="en-US" altLang="en-US" sz="2600" dirty="0" smtClean="0">
                <a:solidFill>
                  <a:srgbClr val="005598"/>
                </a:solidFill>
                <a:latin typeface="Arial" charset="0"/>
                <a:ea typeface="ＭＳ Ｐゴシック" pitchFamily="34" charset="-128"/>
                <a:cs typeface="Arial" charset="0"/>
              </a:rPr>
              <a:t>For more information please contact</a:t>
            </a:r>
            <a:br>
              <a:rPr lang="en-US" altLang="en-US" sz="2600" dirty="0" smtClean="0">
                <a:solidFill>
                  <a:srgbClr val="005598"/>
                </a:solidFill>
                <a:latin typeface="Arial" charset="0"/>
                <a:ea typeface="ＭＳ Ｐゴシック" pitchFamily="34" charset="-128"/>
                <a:cs typeface="Arial" charset="0"/>
              </a:rPr>
            </a:br>
            <a:endParaRPr lang="en-US" altLang="en-US" sz="2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263" y="2363937"/>
            <a:ext cx="8039100" cy="1621467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US" alt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apcd.data@state.ma.us</a:t>
            </a:r>
            <a:endParaRPr lang="en-US" altLang="en-US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eaLnBrk="1" hangingPunct="1">
              <a:buFont typeface="Arial" panose="020B0604020202020204" pitchFamily="34" charset="0"/>
              <a:buNone/>
              <a:defRPr/>
            </a:pPr>
            <a:endParaRPr lang="en-US" altLang="en-US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18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</a:t>
            </a:r>
            <a:r>
              <a:rPr lang="en-US" altLang="en-US" sz="1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your interest in the Massachusetts</a:t>
            </a:r>
            <a:br>
              <a:rPr lang="en-US" altLang="en-US" sz="1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Payer Claims Database.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667AF6D7-C8F2-48ED-8C0E-1263F7B6A0B1}" type="slidenum">
              <a:rPr lang="en-US" altLang="en-US" sz="1000">
                <a:solidFill>
                  <a:srgbClr val="7F7F7F"/>
                </a:solidFill>
                <a:cs typeface="Arial" charset="0"/>
              </a:rPr>
              <a:pPr algn="r"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000" dirty="0">
              <a:solidFill>
                <a:srgbClr val="7F7F7F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alpha val="21000"/>
                <a:lumMod val="27000"/>
                <a:lumOff val="73000"/>
              </a:schemeClr>
            </a:gs>
            <a:gs pos="7000">
              <a:schemeClr val="bg1">
                <a:alpha val="0"/>
                <a:lumMod val="18000"/>
                <a:lumOff val="82000"/>
              </a:schemeClr>
            </a:gs>
            <a:gs pos="100000">
              <a:schemeClr val="bg2">
                <a:alpha val="19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49263" y="590644"/>
            <a:ext cx="8039100" cy="641350"/>
          </a:xfrm>
        </p:spPr>
        <p:txBody>
          <a:bodyPr/>
          <a:lstStyle/>
          <a:p>
            <a:pPr eaLnBrk="1" hangingPunct="1"/>
            <a:r>
              <a:rPr lang="en-US" altLang="en-US" sz="2600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  <a:t>MA All-Payer Claims Database (MA APCD)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80251" y="1818121"/>
            <a:ext cx="8386762" cy="4647767"/>
          </a:xfrm>
        </p:spPr>
        <p:txBody>
          <a:bodyPr/>
          <a:lstStyle/>
          <a:p>
            <a:pPr algn="l" eaLnBrk="1" hangingPunct="1">
              <a:buFont typeface="Arial" charset="0"/>
              <a:buChar char="•"/>
              <a:defRPr/>
            </a:pPr>
            <a:r>
              <a:rPr lang="en-US" altLang="en-US" sz="18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pitchFamily="34" charset="-128"/>
                <a:cs typeface="Arial" charset="0"/>
              </a:rPr>
              <a:t>Intended to simplify the process by which payers submit claims data to various MA state agencies</a:t>
            </a:r>
          </a:p>
          <a:p>
            <a:pPr lvl="2" eaLnBrk="1" hangingPunct="1">
              <a:defRPr/>
            </a:pPr>
            <a:r>
              <a:rPr lang="en-US" altLang="en-US" sz="1600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State agencies required, if feasible to use  the MA APCD before requesting data directly from payer</a:t>
            </a:r>
          </a:p>
          <a:p>
            <a:pPr algn="l" eaLnBrk="1" hangingPunct="1">
              <a:buFont typeface="Arial" charset="0"/>
              <a:buChar char="•"/>
              <a:defRPr/>
            </a:pPr>
            <a:r>
              <a:rPr lang="en-US" altLang="en-US" sz="18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pitchFamily="34" charset="-128"/>
                <a:cs typeface="Arial" charset="0"/>
              </a:rPr>
              <a:t>Also intended to benefit carriers by reducing the number of complex, overlapping, and sometimes contradictory requests for data</a:t>
            </a:r>
          </a:p>
          <a:p>
            <a:pPr algn="l" eaLnBrk="1" hangingPunct="1">
              <a:buFont typeface="Arial" charset="0"/>
              <a:buChar char="•"/>
              <a:defRPr/>
            </a:pPr>
            <a:r>
              <a:rPr lang="en-US" altLang="en-US" sz="18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pitchFamily="34" charset="-128"/>
                <a:cs typeface="Arial" charset="0"/>
              </a:rPr>
              <a:t>Contents:</a:t>
            </a:r>
          </a:p>
          <a:p>
            <a:pPr lvl="2" eaLnBrk="1" hangingPunct="1">
              <a:defRPr/>
            </a:pPr>
            <a:r>
              <a:rPr lang="en-US" altLang="en-US" sz="1600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Medical, pharmacy and dental claims data for the majority of Massachusetts residents, and  </a:t>
            </a:r>
          </a:p>
          <a:p>
            <a:pPr lvl="2" eaLnBrk="1" hangingPunct="1">
              <a:defRPr/>
            </a:pPr>
            <a:r>
              <a:rPr lang="en-US" altLang="en-US" sz="1600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Details of providers, products, and benefit plans</a:t>
            </a:r>
          </a:p>
          <a:p>
            <a:pPr lvl="2" eaLnBrk="1" hangingPunct="1">
              <a:defRPr/>
            </a:pPr>
            <a:r>
              <a:rPr lang="en-US" altLang="en-US" sz="1600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Member/patient demographics</a:t>
            </a:r>
          </a:p>
          <a:p>
            <a:pPr algn="l" eaLnBrk="1" hangingPunct="1">
              <a:buFont typeface="Arial" charset="0"/>
              <a:buChar char="•"/>
              <a:defRPr/>
            </a:pPr>
            <a:r>
              <a:rPr lang="en-US" altLang="en-US" sz="1800" dirty="0" smtClean="0">
                <a:solidFill>
                  <a:schemeClr val="tx2">
                    <a:lumMod val="50000"/>
                  </a:schemeClr>
                </a:solidFill>
                <a:latin typeface="Arial" charset="0"/>
                <a:ea typeface="ＭＳ Ｐゴシック" pitchFamily="34" charset="-128"/>
                <a:cs typeface="Arial" charset="0"/>
              </a:rPr>
              <a:t>Available to state agencies, payers, providers, researchers and others</a:t>
            </a:r>
          </a:p>
          <a:p>
            <a:pPr lvl="2" eaLnBrk="1" hangingPunct="1">
              <a:defRPr/>
            </a:pPr>
            <a:r>
              <a:rPr lang="en-US" altLang="en-US" sz="1600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Subject to Federal and State privacy rules and regulations</a:t>
            </a:r>
          </a:p>
          <a:p>
            <a:pPr eaLnBrk="1" hangingPunct="1">
              <a:defRPr/>
            </a:pPr>
            <a:endParaRPr lang="en-US" altLang="en-US" dirty="0" smtClean="0">
              <a:latin typeface="Arial" charset="0"/>
              <a:ea typeface="ＭＳ Ｐゴシック" pitchFamily="34" charset="-128"/>
              <a:cs typeface="ＭＳ Ｐゴシック" pitchFamily="34" charset="-128"/>
            </a:endParaRP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E469E9AC-4A81-4FD9-AD6C-5D5E3560F535}" type="slidenum">
              <a:rPr lang="en-US" altLang="en-US" sz="1000" smtClean="0">
                <a:solidFill>
                  <a:srgbClr val="7F7F7F"/>
                </a:solidFill>
                <a:cs typeface="Arial" charset="0"/>
              </a:rPr>
              <a:pPr algn="r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000" dirty="0">
              <a:solidFill>
                <a:srgbClr val="7F7F7F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alpha val="21000"/>
                <a:lumMod val="27000"/>
                <a:lumOff val="73000"/>
              </a:schemeClr>
            </a:gs>
            <a:gs pos="7000">
              <a:schemeClr val="bg1">
                <a:alpha val="0"/>
                <a:lumMod val="18000"/>
                <a:lumOff val="82000"/>
              </a:schemeClr>
            </a:gs>
            <a:gs pos="100000">
              <a:schemeClr val="bg2">
                <a:alpha val="19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63" y="433388"/>
            <a:ext cx="8039100" cy="641350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2600" dirty="0" smtClean="0">
                <a:solidFill>
                  <a:schemeClr val="tx2"/>
                </a:solidFill>
              </a:rPr>
              <a:t>Administrative Simplification</a:t>
            </a:r>
            <a:r>
              <a:rPr lang="en-US" altLang="en-US" sz="2600" dirty="0" smtClean="0">
                <a:solidFill>
                  <a:srgbClr val="005598"/>
                </a:solidFill>
              </a:rPr>
              <a:t/>
            </a:r>
            <a:br>
              <a:rPr lang="en-US" altLang="en-US" sz="2600" dirty="0" smtClean="0">
                <a:solidFill>
                  <a:srgbClr val="005598"/>
                </a:solidFill>
              </a:rPr>
            </a:br>
            <a:r>
              <a:rPr lang="en-US" sz="18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Selected Data Elements in the </a:t>
            </a:r>
            <a:r>
              <a:rPr lang="en-US" sz="1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 APCD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4520686" y="2634185"/>
            <a:ext cx="0" cy="14668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5011271" y="2664068"/>
            <a:ext cx="546798" cy="14369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3403601" y="2593939"/>
            <a:ext cx="467751" cy="1507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1819835" y="2837012"/>
            <a:ext cx="1416426" cy="1264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9399" y="1777963"/>
            <a:ext cx="1943847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</a:rPr>
              <a:t>Connector/Risk Adjustment for ACA</a:t>
            </a:r>
            <a:br>
              <a:rPr lang="en-US" sz="1200" b="1" dirty="0">
                <a:solidFill>
                  <a:prstClr val="black"/>
                </a:solidFill>
              </a:rPr>
            </a:br>
            <a:r>
              <a:rPr lang="en-US" sz="1000" dirty="0">
                <a:solidFill>
                  <a:prstClr val="black"/>
                </a:solidFill>
              </a:rPr>
              <a:t>Indicator Purchased thru HIX, Actuarial Value, Tobacco </a:t>
            </a:r>
            <a:endParaRPr lang="en-US" sz="1000" dirty="0" smtClean="0">
              <a:solidFill>
                <a:prstClr val="black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smtClean="0">
                <a:solidFill>
                  <a:prstClr val="black"/>
                </a:solidFill>
              </a:rPr>
              <a:t>Use</a:t>
            </a:r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5569" y="1785713"/>
            <a:ext cx="1431925" cy="7699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</a:rPr>
              <a:t>Division of Insurance</a:t>
            </a:r>
            <a:br>
              <a:rPr lang="en-US" sz="1200" b="1" dirty="0">
                <a:solidFill>
                  <a:prstClr val="black"/>
                </a:solidFill>
              </a:rPr>
            </a:br>
            <a:r>
              <a:rPr lang="en-US" sz="1000" dirty="0">
                <a:solidFill>
                  <a:prstClr val="black"/>
                </a:solidFill>
              </a:rPr>
              <a:t>NAIC Code</a:t>
            </a:r>
            <a:br>
              <a:rPr lang="en-US" sz="1000" dirty="0">
                <a:solidFill>
                  <a:prstClr val="black"/>
                </a:solidFill>
              </a:rPr>
            </a:br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83212" y="1794679"/>
            <a:ext cx="1362075" cy="7699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</a:rPr>
              <a:t>Group Insurance Commission</a:t>
            </a:r>
            <a:endParaRPr lang="en-US" sz="1000" dirty="0">
              <a:solidFill>
                <a:prstClr val="black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GIC ID</a:t>
            </a:r>
            <a:br>
              <a:rPr lang="en-US" sz="1000" dirty="0">
                <a:solidFill>
                  <a:prstClr val="black"/>
                </a:solidFill>
              </a:rPr>
            </a:br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40071" y="1777963"/>
            <a:ext cx="2118192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</a:rPr>
              <a:t>CHIA for Total Medical Expense, Cost Trends and Relative Pricing</a:t>
            </a:r>
            <a:br>
              <a:rPr lang="en-US" sz="1200" b="1" dirty="0">
                <a:solidFill>
                  <a:prstClr val="black"/>
                </a:solidFill>
              </a:rPr>
            </a:br>
            <a:r>
              <a:rPr lang="en-US" sz="1000" dirty="0">
                <a:solidFill>
                  <a:prstClr val="black"/>
                </a:solidFill>
              </a:rPr>
              <a:t>Non Claims Payments, Payment Arrangement </a:t>
            </a:r>
            <a:r>
              <a:rPr lang="en-US" sz="1000" dirty="0" smtClean="0">
                <a:solidFill>
                  <a:prstClr val="black"/>
                </a:solidFill>
              </a:rPr>
              <a:t>Type</a:t>
            </a:r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55233" y="3120650"/>
            <a:ext cx="2632261" cy="4308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</a:rPr>
              <a:t>Connector and DOI</a:t>
            </a:r>
            <a:br>
              <a:rPr lang="en-US" sz="1200" b="1" dirty="0">
                <a:solidFill>
                  <a:prstClr val="black"/>
                </a:solidFill>
              </a:rPr>
            </a:br>
            <a:r>
              <a:rPr lang="en-US" sz="1000" dirty="0">
                <a:solidFill>
                  <a:prstClr val="black"/>
                </a:solidFill>
              </a:rPr>
              <a:t>Monthly Premium, Employer ZIP, Family Size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71352" y="3127618"/>
            <a:ext cx="1760537" cy="4308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</a:rPr>
              <a:t>Connector, DOI and GIC</a:t>
            </a:r>
            <a:endParaRPr lang="en-US" sz="1000" dirty="0">
              <a:solidFill>
                <a:prstClr val="black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Market Category </a:t>
            </a:r>
            <a:r>
              <a:rPr lang="en-US" sz="1000" dirty="0" smtClean="0">
                <a:solidFill>
                  <a:prstClr val="black"/>
                </a:solidFill>
              </a:rPr>
              <a:t>Code</a:t>
            </a:r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90713" y="4167150"/>
            <a:ext cx="5689600" cy="4619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MA All Payer Claims </a:t>
            </a:r>
            <a:r>
              <a:rPr lang="en-US" dirty="0" smtClean="0"/>
              <a:t>Database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698819" y="5416139"/>
            <a:ext cx="3775402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Private and Public Payers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520686" y="4755739"/>
            <a:ext cx="0" cy="5734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818094" y="2837012"/>
            <a:ext cx="1353671" cy="12640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04401" y="3120650"/>
            <a:ext cx="2049462" cy="430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</a:rPr>
              <a:t>Connector, CHIA and DOI</a:t>
            </a:r>
            <a:endParaRPr lang="en-US" sz="1000" dirty="0">
              <a:solidFill>
                <a:prstClr val="black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black"/>
                </a:solidFill>
              </a:rPr>
              <a:t>Employer Contribution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71352" y="1794679"/>
            <a:ext cx="1430337" cy="7699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</a:rPr>
              <a:t>Health Policy Commission</a:t>
            </a:r>
            <a:br>
              <a:rPr lang="en-US" sz="1200" b="1" dirty="0">
                <a:solidFill>
                  <a:prstClr val="black"/>
                </a:solidFill>
              </a:rPr>
            </a:br>
            <a:r>
              <a:rPr lang="en-US" sz="1000" dirty="0">
                <a:solidFill>
                  <a:prstClr val="black"/>
                </a:solidFill>
              </a:rPr>
              <a:t>Total Medical Expense</a:t>
            </a:r>
            <a:br>
              <a:rPr lang="en-US" sz="1000" dirty="0">
                <a:solidFill>
                  <a:prstClr val="black"/>
                </a:solidFill>
              </a:rPr>
            </a:br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12307" name="Slide Number Placeholder 19"/>
          <p:cNvSpPr>
            <a:spLocks noGrp="1"/>
          </p:cNvSpPr>
          <p:nvPr>
            <p:ph type="sldNum" sz="quarter" idx="10"/>
          </p:nvPr>
        </p:nvSpPr>
        <p:spPr bwMode="auto">
          <a:xfrm>
            <a:off x="6702425" y="6156288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7DD4F754-0B71-47A5-9399-D8AAF6400638}" type="slidenum">
              <a:rPr lang="en-US" altLang="en-US" sz="1000">
                <a:solidFill>
                  <a:srgbClr val="7F7F7F"/>
                </a:solidFill>
                <a:cs typeface="Arial" charset="0"/>
              </a:rPr>
              <a:pPr algn="r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000" dirty="0">
              <a:solidFill>
                <a:srgbClr val="7F7F7F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alpha val="21000"/>
                <a:lumMod val="27000"/>
                <a:lumOff val="73000"/>
              </a:schemeClr>
            </a:gs>
            <a:gs pos="7000">
              <a:schemeClr val="bg1">
                <a:alpha val="0"/>
                <a:lumMod val="18000"/>
                <a:lumOff val="82000"/>
              </a:schemeClr>
            </a:gs>
            <a:gs pos="100000">
              <a:schemeClr val="bg2">
                <a:alpha val="19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382588" y="598582"/>
            <a:ext cx="7569106" cy="641350"/>
          </a:xfrm>
        </p:spPr>
        <p:txBody>
          <a:bodyPr/>
          <a:lstStyle/>
          <a:p>
            <a:pPr eaLnBrk="1" hangingPunct="1"/>
            <a:r>
              <a:rPr lang="en-US" altLang="en-US" sz="2600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  <a:t>MA APCD Builds on CHIA’s Expertise </a:t>
            </a:r>
            <a:br>
              <a:rPr lang="en-US" altLang="en-US" sz="2600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altLang="en-US" sz="2600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  <a:t>and Systems </a:t>
            </a:r>
          </a:p>
        </p:txBody>
      </p:sp>
      <p:sp>
        <p:nvSpPr>
          <p:cNvPr id="5" name="Right Arrow 4"/>
          <p:cNvSpPr/>
          <p:nvPr/>
        </p:nvSpPr>
        <p:spPr>
          <a:xfrm>
            <a:off x="655638" y="1543050"/>
            <a:ext cx="7996237" cy="17065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800" dirty="0">
                <a:latin typeface="Arial"/>
              </a:rPr>
              <a:t>Case Mix  Files – Discharge, </a:t>
            </a:r>
            <a:r>
              <a:rPr lang="en-US" sz="1800" dirty="0">
                <a:solidFill>
                  <a:schemeClr val="bg1"/>
                </a:solidFill>
                <a:latin typeface="Arial"/>
              </a:rPr>
              <a:t>Emergency Department</a:t>
            </a:r>
            <a:r>
              <a:rPr lang="en-US" sz="1800" dirty="0">
                <a:latin typeface="Arial"/>
              </a:rPr>
              <a:t>, Observation</a:t>
            </a:r>
            <a:br>
              <a:rPr lang="en-US" sz="1800" dirty="0">
                <a:latin typeface="Arial"/>
              </a:rPr>
            </a:br>
            <a:r>
              <a:rPr lang="en-US" sz="1800" dirty="0">
                <a:latin typeface="Arial"/>
              </a:rPr>
              <a:t>(Acute Care Hospitals)</a:t>
            </a:r>
          </a:p>
        </p:txBody>
      </p:sp>
      <p:sp>
        <p:nvSpPr>
          <p:cNvPr id="6" name="Rectangle 5"/>
          <p:cNvSpPr/>
          <p:nvPr/>
        </p:nvSpPr>
        <p:spPr>
          <a:xfrm>
            <a:off x="2898775" y="2960688"/>
            <a:ext cx="1966913" cy="10636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ts val="1960"/>
              </a:lnSpc>
              <a:defRPr/>
            </a:pPr>
            <a:r>
              <a:rPr lang="en-US" sz="1800" dirty="0">
                <a:latin typeface="Arial"/>
                <a:cs typeface="Arial"/>
              </a:rPr>
              <a:t>Health Care Quality and Cost Council</a:t>
            </a:r>
          </a:p>
          <a:p>
            <a:pPr algn="ctr" eaLnBrk="1" hangingPunct="1">
              <a:lnSpc>
                <a:spcPts val="1960"/>
              </a:lnSpc>
              <a:defRPr/>
            </a:pPr>
            <a:r>
              <a:rPr lang="en-US" sz="1800" dirty="0">
                <a:latin typeface="Arial"/>
                <a:cs typeface="Arial"/>
              </a:rPr>
              <a:t>(Payers)</a:t>
            </a:r>
          </a:p>
        </p:txBody>
      </p:sp>
      <p:sp>
        <p:nvSpPr>
          <p:cNvPr id="7" name="Right Arrow 6"/>
          <p:cNvSpPr/>
          <p:nvPr/>
        </p:nvSpPr>
        <p:spPr>
          <a:xfrm>
            <a:off x="4897438" y="4056063"/>
            <a:ext cx="3754437" cy="164941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800" dirty="0">
                <a:latin typeface="Arial"/>
                <a:cs typeface="Arial"/>
              </a:rPr>
              <a:t>All Payer Claims Database</a:t>
            </a:r>
            <a:br>
              <a:rPr lang="en-US" sz="1800" dirty="0">
                <a:latin typeface="Arial"/>
                <a:cs typeface="Arial"/>
              </a:rPr>
            </a:br>
            <a:r>
              <a:rPr lang="en-US" sz="1800" dirty="0">
                <a:latin typeface="Arial"/>
                <a:cs typeface="Arial"/>
              </a:rPr>
              <a:t>(Payers)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655638" y="1865313"/>
            <a:ext cx="0" cy="3711575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19" name="TextBox 7"/>
          <p:cNvSpPr txBox="1">
            <a:spLocks noChangeArrowheads="1"/>
          </p:cNvSpPr>
          <p:nvPr/>
        </p:nvSpPr>
        <p:spPr bwMode="auto">
          <a:xfrm>
            <a:off x="338138" y="577850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1982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2898775" y="2994025"/>
            <a:ext cx="0" cy="2582863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21" name="TextBox 9"/>
          <p:cNvSpPr txBox="1">
            <a:spLocks noChangeArrowheads="1"/>
          </p:cNvSpPr>
          <p:nvPr/>
        </p:nvSpPr>
        <p:spPr bwMode="auto">
          <a:xfrm>
            <a:off x="2581275" y="577850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2006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4862513" y="2994025"/>
            <a:ext cx="3175" cy="2735263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23" name="TextBox 11"/>
          <p:cNvSpPr txBox="1">
            <a:spLocks noChangeArrowheads="1"/>
          </p:cNvSpPr>
          <p:nvPr/>
        </p:nvSpPr>
        <p:spPr bwMode="auto">
          <a:xfrm>
            <a:off x="4548188" y="577850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2010</a:t>
            </a:r>
          </a:p>
        </p:txBody>
      </p:sp>
      <p:cxnSp>
        <p:nvCxnSpPr>
          <p:cNvPr id="14" name="Straight Connector 13"/>
          <p:cNvCxnSpPr>
            <a:stCxn id="5" idx="3"/>
          </p:cNvCxnSpPr>
          <p:nvPr/>
        </p:nvCxnSpPr>
        <p:spPr>
          <a:xfrm>
            <a:off x="8651875" y="2397125"/>
            <a:ext cx="0" cy="3332163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25" name="TextBox 13"/>
          <p:cNvSpPr txBox="1">
            <a:spLocks noChangeArrowheads="1"/>
          </p:cNvSpPr>
          <p:nvPr/>
        </p:nvSpPr>
        <p:spPr bwMode="auto">
          <a:xfrm>
            <a:off x="7531100" y="5778500"/>
            <a:ext cx="6976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/>
              <a:t>2016</a:t>
            </a:r>
            <a:endParaRPr lang="en-US" altLang="en-US" sz="1800" b="1" dirty="0"/>
          </a:p>
        </p:txBody>
      </p:sp>
      <p:sp>
        <p:nvSpPr>
          <p:cNvPr id="13326" name="Slide Number Placeholder 17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63CF1951-24B6-4E49-A96C-746C62DAB434}" type="slidenum">
              <a:rPr lang="en-US" altLang="en-US" sz="1000">
                <a:solidFill>
                  <a:srgbClr val="7F7F7F"/>
                </a:solidFill>
                <a:cs typeface="Arial" charset="0"/>
              </a:rPr>
              <a:pPr algn="r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000" dirty="0">
              <a:solidFill>
                <a:srgbClr val="7F7F7F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alpha val="21000"/>
                <a:lumMod val="27000"/>
                <a:lumOff val="73000"/>
              </a:schemeClr>
            </a:gs>
            <a:gs pos="7000">
              <a:schemeClr val="bg1">
                <a:alpha val="0"/>
                <a:lumMod val="18000"/>
                <a:lumOff val="82000"/>
              </a:schemeClr>
            </a:gs>
            <a:gs pos="100000">
              <a:schemeClr val="bg2">
                <a:alpha val="19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560208" y="469873"/>
            <a:ext cx="8859837" cy="641350"/>
          </a:xfrm>
        </p:spPr>
        <p:txBody>
          <a:bodyPr/>
          <a:lstStyle/>
          <a:p>
            <a:pPr eaLnBrk="1" hangingPunct="1"/>
            <a:r>
              <a:rPr lang="en-US" altLang="en-US" sz="2600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  <a:t>MA APCD is Consistent with a Growing </a:t>
            </a:r>
            <a:br>
              <a:rPr lang="en-US" altLang="en-US" sz="2600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altLang="en-US" sz="2600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  <a:t>National Trend</a:t>
            </a:r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247883F7-0919-4EB9-884E-A727081F387E}" type="slidenum">
              <a:rPr lang="en-US" altLang="en-US" sz="1000">
                <a:solidFill>
                  <a:srgbClr val="7F7F7F"/>
                </a:solidFill>
                <a:cs typeface="Arial" charset="0"/>
              </a:rPr>
              <a:pPr algn="r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000" dirty="0">
              <a:solidFill>
                <a:srgbClr val="7F7F7F"/>
              </a:solidFill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20" t="30882" r="35507" b="21020"/>
          <a:stretch/>
        </p:blipFill>
        <p:spPr bwMode="auto">
          <a:xfrm>
            <a:off x="1238082" y="1253781"/>
            <a:ext cx="5975967" cy="535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alpha val="21000"/>
                <a:lumMod val="27000"/>
                <a:lumOff val="73000"/>
              </a:schemeClr>
            </a:gs>
            <a:gs pos="7000">
              <a:schemeClr val="bg1">
                <a:alpha val="0"/>
                <a:lumMod val="18000"/>
                <a:lumOff val="82000"/>
              </a:schemeClr>
            </a:gs>
            <a:gs pos="100000">
              <a:schemeClr val="bg2">
                <a:alpha val="19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656" y="486789"/>
            <a:ext cx="8039100" cy="641350"/>
          </a:xfrm>
        </p:spPr>
        <p:txBody>
          <a:bodyPr/>
          <a:lstStyle/>
          <a:p>
            <a:pPr eaLnBrk="1" hangingPunct="1">
              <a:defRPr/>
            </a:pPr>
            <a:r>
              <a:rPr lang="en-US" sz="2600" dirty="0">
                <a:solidFill>
                  <a:schemeClr val="tx2"/>
                </a:solidFill>
              </a:rPr>
              <a:t>The </a:t>
            </a:r>
            <a:r>
              <a:rPr lang="en-US" sz="2600" dirty="0" smtClean="0">
                <a:solidFill>
                  <a:schemeClr val="tx2"/>
                </a:solidFill>
              </a:rPr>
              <a:t>MA APCD </a:t>
            </a:r>
            <a:r>
              <a:rPr lang="en-US" sz="2600" dirty="0">
                <a:solidFill>
                  <a:schemeClr val="tx2"/>
                </a:solidFill>
              </a:rPr>
              <a:t>is Comprehensive</a:t>
            </a:r>
            <a:r>
              <a:rPr lang="en-US" sz="3200" dirty="0">
                <a:solidFill>
                  <a:srgbClr val="005598"/>
                </a:solidFill>
              </a:rPr>
              <a:t/>
            </a:r>
            <a:br>
              <a:rPr lang="en-US" sz="3200" dirty="0">
                <a:solidFill>
                  <a:srgbClr val="005598"/>
                </a:solidFill>
              </a:rPr>
            </a:b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Files and Selected Elements</a:t>
            </a:r>
            <a:endParaRPr lang="en-US" sz="1800" dirty="0"/>
          </a:p>
        </p:txBody>
      </p:sp>
      <p:grpSp>
        <p:nvGrpSpPr>
          <p:cNvPr id="15363" name="Group 3"/>
          <p:cNvGrpSpPr>
            <a:grpSpLocks/>
          </p:cNvGrpSpPr>
          <p:nvPr/>
        </p:nvGrpSpPr>
        <p:grpSpPr bwMode="auto">
          <a:xfrm>
            <a:off x="2051313" y="3345029"/>
            <a:ext cx="1613433" cy="3174714"/>
            <a:chOff x="1850461" y="3431730"/>
            <a:chExt cx="1824602" cy="3326559"/>
          </a:xfrm>
        </p:grpSpPr>
        <p:sp>
          <p:nvSpPr>
            <p:cNvPr id="50" name="AutoShape 43"/>
            <p:cNvSpPr>
              <a:spLocks noChangeArrowheads="1"/>
            </p:cNvSpPr>
            <p:nvPr/>
          </p:nvSpPr>
          <p:spPr bwMode="auto">
            <a:xfrm>
              <a:off x="1850461" y="3431730"/>
              <a:ext cx="1812925" cy="2982913"/>
            </a:xfrm>
            <a:prstGeom prst="can">
              <a:avLst>
                <a:gd name="adj" fmla="val 41878"/>
              </a:avLst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5386" name="Text Box 48"/>
            <p:cNvSpPr txBox="1">
              <a:spLocks noChangeArrowheads="1"/>
            </p:cNvSpPr>
            <p:nvPr/>
          </p:nvSpPr>
          <p:spPr bwMode="auto">
            <a:xfrm>
              <a:off x="1862138" y="3617844"/>
              <a:ext cx="1812925" cy="313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058" tIns="41029" rIns="82058" bIns="41029">
              <a:spAutoFit/>
            </a:bodyPr>
            <a:lstStyle>
              <a:lvl1pPr algn="ctr">
                <a:spcBef>
                  <a:spcPct val="20000"/>
                </a:spcBef>
                <a:buFont typeface="Arial" charset="0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9pPr>
            </a:lstStyle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1" dirty="0">
                  <a:solidFill>
                    <a:srgbClr val="080808"/>
                  </a:solidFill>
                </a:rPr>
                <a:t>Member </a:t>
              </a:r>
              <a:r>
                <a:rPr lang="en-US" altLang="en-US" sz="1400" b="1" dirty="0" smtClean="0">
                  <a:solidFill>
                    <a:srgbClr val="080808"/>
                  </a:solidFill>
                </a:rPr>
                <a:t>Data</a:t>
              </a:r>
              <a:endParaRPr lang="en-US" altLang="en-US" sz="1400" b="1" dirty="0">
                <a:solidFill>
                  <a:srgbClr val="000000"/>
                </a:solidFill>
              </a:endParaRPr>
            </a:p>
          </p:txBody>
        </p:sp>
        <p:sp>
          <p:nvSpPr>
            <p:cNvPr id="15387" name="Text Box 52"/>
            <p:cNvSpPr txBox="1">
              <a:spLocks noChangeArrowheads="1"/>
            </p:cNvSpPr>
            <p:nvPr/>
          </p:nvSpPr>
          <p:spPr bwMode="auto">
            <a:xfrm>
              <a:off x="1862138" y="4059238"/>
              <a:ext cx="1812925" cy="2699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058" tIns="41029" rIns="82058" bIns="41029">
              <a:spAutoFit/>
            </a:bodyPr>
            <a:lstStyle>
              <a:lvl1pPr algn="ctr">
                <a:spcBef>
                  <a:spcPct val="20000"/>
                </a:spcBef>
                <a:buFont typeface="Arial" charset="0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9pPr>
            </a:lstStyle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endParaRPr lang="en-US" altLang="en-US" sz="600" b="1" dirty="0" smtClean="0">
                <a:solidFill>
                  <a:srgbClr val="000000"/>
                </a:solidFill>
                <a:latin typeface="+mn-lt"/>
              </a:endParaRPr>
            </a:p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rgbClr val="000000"/>
                  </a:solidFill>
                  <a:latin typeface="+mn-lt"/>
                </a:rPr>
                <a:t>Member File </a:t>
              </a:r>
            </a:p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rgbClr val="000000"/>
                  </a:solidFill>
                  <a:latin typeface="+mn-lt"/>
                </a:rPr>
                <a:t>Patient </a:t>
              </a:r>
              <a:r>
                <a:rPr lang="en-US" altLang="en-US" sz="1200" b="1" dirty="0">
                  <a:solidFill>
                    <a:srgbClr val="000000"/>
                  </a:solidFill>
                  <a:latin typeface="+mn-lt"/>
                </a:rPr>
                <a:t>Demographics</a:t>
              </a:r>
              <a:br>
                <a:rPr lang="en-US" altLang="en-US" sz="1200" b="1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200" dirty="0">
                  <a:solidFill>
                    <a:srgbClr val="000000"/>
                  </a:solidFill>
                  <a:latin typeface="+mn-lt"/>
                </a:rPr>
                <a:t>Age, gender, relationship to </a:t>
              </a:r>
              <a:r>
                <a:rPr lang="en-US" altLang="en-US" sz="1200" dirty="0" smtClean="0">
                  <a:solidFill>
                    <a:srgbClr val="000000"/>
                  </a:solidFill>
                  <a:latin typeface="+mn-lt"/>
                </a:rPr>
                <a:t>subscriber, address, plan ID (encrypted)</a:t>
              </a:r>
            </a:p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rgbClr val="000000"/>
                  </a:solidFill>
                  <a:latin typeface="+mn-lt"/>
                </a:rPr>
                <a:t>MassHealth Enhanced Eligibility (MHEE)</a:t>
              </a:r>
              <a:endParaRPr lang="en-US" altLang="en-US" sz="1200" b="1" dirty="0">
                <a:solidFill>
                  <a:srgbClr val="000000"/>
                </a:solidFill>
                <a:latin typeface="+mn-lt"/>
              </a:endParaRPr>
            </a:p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endParaRPr lang="en-US" altLang="en-US" sz="1200" dirty="0">
                <a:solidFill>
                  <a:srgbClr val="000000"/>
                </a:solidFill>
              </a:endParaRPr>
            </a:p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endParaRPr lang="en-US" altLang="en-US" sz="12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5364" name="Group 5"/>
          <p:cNvGrpSpPr>
            <a:grpSpLocks/>
          </p:cNvGrpSpPr>
          <p:nvPr/>
        </p:nvGrpSpPr>
        <p:grpSpPr bwMode="auto">
          <a:xfrm>
            <a:off x="7247537" y="3324295"/>
            <a:ext cx="1577551" cy="2897187"/>
            <a:chOff x="5494338" y="3322638"/>
            <a:chExt cx="1831975" cy="3046412"/>
          </a:xfrm>
        </p:grpSpPr>
        <p:sp>
          <p:nvSpPr>
            <p:cNvPr id="52" name="AutoShape 45"/>
            <p:cNvSpPr>
              <a:spLocks noChangeArrowheads="1"/>
            </p:cNvSpPr>
            <p:nvPr/>
          </p:nvSpPr>
          <p:spPr bwMode="auto">
            <a:xfrm>
              <a:off x="5494338" y="3322638"/>
              <a:ext cx="1812925" cy="3046412"/>
            </a:xfrm>
            <a:prstGeom prst="can">
              <a:avLst>
                <a:gd name="adj" fmla="val 4201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5383" name="Text Box 47"/>
            <p:cNvSpPr txBox="1">
              <a:spLocks noChangeArrowheads="1"/>
            </p:cNvSpPr>
            <p:nvPr/>
          </p:nvSpPr>
          <p:spPr bwMode="auto">
            <a:xfrm>
              <a:off x="5513389" y="3512203"/>
              <a:ext cx="1812924" cy="313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2058" tIns="41029" rIns="82058" bIns="41029">
              <a:spAutoFit/>
            </a:bodyPr>
            <a:lstStyle>
              <a:lvl1pPr algn="ctr">
                <a:spcBef>
                  <a:spcPct val="20000"/>
                </a:spcBef>
                <a:buFont typeface="Arial" charset="0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9pPr>
            </a:lstStyle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1" dirty="0" smtClean="0">
                  <a:solidFill>
                    <a:srgbClr val="080808"/>
                  </a:solidFill>
                </a:rPr>
                <a:t>Benefit Plan</a:t>
              </a:r>
              <a:endParaRPr lang="en-US" altLang="en-US" sz="1400" b="1" dirty="0">
                <a:solidFill>
                  <a:srgbClr val="000000"/>
                </a:solidFill>
              </a:endParaRPr>
            </a:p>
          </p:txBody>
        </p:sp>
        <p:sp>
          <p:nvSpPr>
            <p:cNvPr id="15384" name="Text Box 54"/>
            <p:cNvSpPr txBox="1">
              <a:spLocks noChangeArrowheads="1"/>
            </p:cNvSpPr>
            <p:nvPr/>
          </p:nvSpPr>
          <p:spPr bwMode="auto">
            <a:xfrm>
              <a:off x="5513388" y="4127500"/>
              <a:ext cx="1812925" cy="1155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2058" tIns="41029" rIns="82058" bIns="41029">
              <a:spAutoFit/>
            </a:bodyPr>
            <a:lstStyle>
              <a:lvl1pPr algn="ctr">
                <a:spcBef>
                  <a:spcPct val="20000"/>
                </a:spcBef>
                <a:buFont typeface="Arial" charset="0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9pPr>
            </a:lstStyle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rgbClr val="000000"/>
                  </a:solidFill>
                  <a:latin typeface="+mn-lt"/>
                </a:rPr>
                <a:t>Actuarial Values </a:t>
              </a:r>
              <a:r>
                <a:rPr lang="en-US" altLang="en-US" sz="1200" dirty="0" smtClean="0">
                  <a:solidFill>
                    <a:srgbClr val="000000"/>
                  </a:solidFill>
                  <a:latin typeface="+mn-lt"/>
                </a:rPr>
                <a:t>and </a:t>
              </a:r>
              <a:r>
                <a:rPr lang="en-US" altLang="en-US" sz="1200" b="1" dirty="0" smtClean="0">
                  <a:solidFill>
                    <a:srgbClr val="000000"/>
                  </a:solidFill>
                  <a:latin typeface="+mn-lt"/>
                </a:rPr>
                <a:t>Control Totals </a:t>
              </a:r>
              <a:r>
                <a:rPr lang="en-US" altLang="en-US" sz="1200" dirty="0" smtClean="0">
                  <a:solidFill>
                    <a:srgbClr val="000000"/>
                  </a:solidFill>
                  <a:latin typeface="+mn-lt"/>
                </a:rPr>
                <a:t>for plans subject to </a:t>
              </a:r>
              <a:r>
                <a:rPr lang="en-US" altLang="en-US" sz="1200" b="1" dirty="0" smtClean="0">
                  <a:solidFill>
                    <a:srgbClr val="000000"/>
                  </a:solidFill>
                  <a:latin typeface="+mn-lt"/>
                </a:rPr>
                <a:t>ACA Risk Adjustment</a:t>
              </a:r>
              <a:endParaRPr lang="en-US" altLang="en-US" sz="1200" b="1" dirty="0">
                <a:solidFill>
                  <a:srgbClr val="000000"/>
                </a:solidFill>
                <a:latin typeface="+mn-lt"/>
              </a:endParaRPr>
            </a:p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endParaRPr lang="en-US" altLang="en-US" sz="12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5365" name="Group 2"/>
          <p:cNvGrpSpPr>
            <a:grpSpLocks/>
          </p:cNvGrpSpPr>
          <p:nvPr/>
        </p:nvGrpSpPr>
        <p:grpSpPr bwMode="auto">
          <a:xfrm>
            <a:off x="180562" y="3324901"/>
            <a:ext cx="1812352" cy="2960125"/>
            <a:chOff x="-6350" y="3297238"/>
            <a:chExt cx="1893888" cy="3106737"/>
          </a:xfrm>
        </p:grpSpPr>
        <p:sp>
          <p:nvSpPr>
            <p:cNvPr id="48" name="AutoShape 11"/>
            <p:cNvSpPr>
              <a:spLocks noChangeArrowheads="1"/>
            </p:cNvSpPr>
            <p:nvPr/>
          </p:nvSpPr>
          <p:spPr bwMode="auto">
            <a:xfrm>
              <a:off x="0" y="3297238"/>
              <a:ext cx="1852613" cy="3036887"/>
            </a:xfrm>
            <a:prstGeom prst="can">
              <a:avLst>
                <a:gd name="adj" fmla="val 39464"/>
              </a:avLst>
            </a:pr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5380" name="Text Box 22"/>
            <p:cNvSpPr txBox="1">
              <a:spLocks noChangeArrowheads="1"/>
            </p:cNvSpPr>
            <p:nvPr/>
          </p:nvSpPr>
          <p:spPr bwMode="auto">
            <a:xfrm>
              <a:off x="34925" y="3503613"/>
              <a:ext cx="1852613" cy="29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058" tIns="41029" rIns="82058" bIns="41029">
              <a:spAutoFit/>
            </a:bodyPr>
            <a:lstStyle>
              <a:lvl1pPr algn="ctr">
                <a:spcBef>
                  <a:spcPct val="20000"/>
                </a:spcBef>
                <a:buFont typeface="Arial" charset="0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9pPr>
            </a:lstStyle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1" dirty="0">
                  <a:solidFill>
                    <a:srgbClr val="080808"/>
                  </a:solidFill>
                </a:rPr>
                <a:t>Provider File</a:t>
              </a:r>
              <a:endParaRPr lang="en-US" altLang="en-US" sz="1400" b="1" dirty="0">
                <a:solidFill>
                  <a:srgbClr val="000000"/>
                </a:solidFill>
              </a:endParaRPr>
            </a:p>
          </p:txBody>
        </p:sp>
        <p:sp>
          <p:nvSpPr>
            <p:cNvPr id="15381" name="Text Box 55"/>
            <p:cNvSpPr txBox="1">
              <a:spLocks noChangeArrowheads="1"/>
            </p:cNvSpPr>
            <p:nvPr/>
          </p:nvSpPr>
          <p:spPr bwMode="auto">
            <a:xfrm>
              <a:off x="-6350" y="4105275"/>
              <a:ext cx="1812925" cy="229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058" tIns="41029" rIns="82058" bIns="41029">
              <a:spAutoFit/>
            </a:bodyPr>
            <a:lstStyle>
              <a:lvl1pPr algn="ctr">
                <a:spcBef>
                  <a:spcPct val="20000"/>
                </a:spcBef>
                <a:buFont typeface="Arial" charset="0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ＭＳ Ｐゴシック" pitchFamily="34" charset="-128"/>
                </a:defRPr>
              </a:lvl1pPr>
              <a:lvl2pPr marL="114300">
                <a:spcBef>
                  <a:spcPct val="20000"/>
                </a:spcBef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9pPr>
            </a:lstStyle>
            <a:p>
              <a:pPr lvl="1" algn="ctr" defTabSz="914400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rgbClr val="000000"/>
                  </a:solidFill>
                  <a:latin typeface="+mn-lt"/>
                </a:rPr>
                <a:t>Service/prescribing provider</a:t>
              </a:r>
              <a:br>
                <a:rPr lang="en-US" altLang="en-US" sz="1200" b="1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200" dirty="0">
                  <a:solidFill>
                    <a:srgbClr val="000000"/>
                  </a:solidFill>
                  <a:latin typeface="+mn-lt"/>
                </a:rPr>
                <a:t>Name, Tax ID, Payer ID, NPI, Specialty code, City, State, Zip code</a:t>
              </a:r>
            </a:p>
            <a:p>
              <a:pPr lvl="1" algn="ctr" defTabSz="914400" eaLnBrk="1" hangingPunct="1">
                <a:spcBef>
                  <a:spcPct val="0"/>
                </a:spcBef>
                <a:buFontTx/>
                <a:buNone/>
              </a:pPr>
              <a:endParaRPr lang="en-US" altLang="en-US" sz="1200" dirty="0">
                <a:solidFill>
                  <a:srgbClr val="000000"/>
                </a:solidFill>
                <a:latin typeface="+mn-lt"/>
              </a:endParaRPr>
            </a:p>
            <a:p>
              <a:pPr lvl="1" algn="ctr" defTabSz="914400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rgbClr val="000000"/>
                  </a:solidFill>
                  <a:latin typeface="+mn-lt"/>
                </a:rPr>
                <a:t>Billing Provider</a:t>
              </a:r>
              <a:br>
                <a:rPr lang="en-US" altLang="en-US" sz="1200" b="1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200" dirty="0">
                  <a:solidFill>
                    <a:srgbClr val="000000"/>
                  </a:solidFill>
                  <a:latin typeface="+mn-lt"/>
                </a:rPr>
                <a:t>Name, payer ID, NPI</a:t>
              </a:r>
            </a:p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endParaRPr lang="en-US" altLang="en-US" sz="1200" dirty="0">
                <a:solidFill>
                  <a:srgbClr val="000000"/>
                </a:solidFill>
              </a:endParaRPr>
            </a:p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endParaRPr lang="en-US" altLang="en-US" sz="12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5366" name="Group 4"/>
          <p:cNvGrpSpPr>
            <a:grpSpLocks/>
          </p:cNvGrpSpPr>
          <p:nvPr/>
        </p:nvGrpSpPr>
        <p:grpSpPr bwMode="auto">
          <a:xfrm>
            <a:off x="3775845" y="3330575"/>
            <a:ext cx="1678118" cy="2863850"/>
            <a:chOff x="3681413" y="3303588"/>
            <a:chExt cx="1851025" cy="3046412"/>
          </a:xfrm>
        </p:grpSpPr>
        <p:sp>
          <p:nvSpPr>
            <p:cNvPr id="51" name="AutoShape 44"/>
            <p:cNvSpPr>
              <a:spLocks noChangeArrowheads="1"/>
            </p:cNvSpPr>
            <p:nvPr/>
          </p:nvSpPr>
          <p:spPr bwMode="auto">
            <a:xfrm>
              <a:off x="3681413" y="3303588"/>
              <a:ext cx="1812925" cy="3046412"/>
            </a:xfrm>
            <a:prstGeom prst="can">
              <a:avLst>
                <a:gd name="adj" fmla="val 42010"/>
              </a:avLst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3" name="Text Box 46"/>
            <p:cNvSpPr txBox="1">
              <a:spLocks noChangeArrowheads="1"/>
            </p:cNvSpPr>
            <p:nvPr/>
          </p:nvSpPr>
          <p:spPr bwMode="auto">
            <a:xfrm>
              <a:off x="3729038" y="3421063"/>
              <a:ext cx="1803400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058" tIns="41029" rIns="82058" bIns="41029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914400"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rgbClr val="080808"/>
                  </a:solidFill>
                  <a:ea typeface="ＭＳ Ｐゴシック" charset="-128"/>
                </a:rPr>
                <a:t>Claims Files</a:t>
              </a:r>
              <a:br>
                <a:rPr lang="en-US" sz="1400" b="1" dirty="0" smtClean="0">
                  <a:solidFill>
                    <a:srgbClr val="080808"/>
                  </a:solidFill>
                  <a:ea typeface="ＭＳ Ｐゴシック" charset="-128"/>
                </a:rPr>
              </a:br>
              <a:r>
                <a:rPr lang="en-US" sz="1050" b="1" dirty="0" smtClean="0">
                  <a:solidFill>
                    <a:srgbClr val="080808"/>
                  </a:solidFill>
                  <a:ea typeface="ＭＳ Ｐゴシック" charset="-128"/>
                </a:rPr>
                <a:t>(n = 3)</a:t>
              </a:r>
              <a:endParaRPr lang="en-US" sz="1050" b="1" dirty="0" smtClean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15378" name="Text Box 57"/>
            <p:cNvSpPr txBox="1">
              <a:spLocks noChangeArrowheads="1"/>
            </p:cNvSpPr>
            <p:nvPr/>
          </p:nvSpPr>
          <p:spPr bwMode="auto">
            <a:xfrm>
              <a:off x="3719513" y="4127501"/>
              <a:ext cx="1812925" cy="2052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058" tIns="41029" rIns="82058" bIns="41029">
              <a:spAutoFit/>
            </a:bodyPr>
            <a:lstStyle>
              <a:lvl1pPr algn="ctr">
                <a:spcBef>
                  <a:spcPct val="20000"/>
                </a:spcBef>
                <a:buFont typeface="Arial" charset="0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9pPr>
            </a:lstStyle>
            <a:p>
              <a:pPr defTabSz="914400" eaLnBrk="1" hangingPunct="1">
                <a:lnSpc>
                  <a:spcPct val="80000"/>
                </a:lnSpc>
                <a:buClr>
                  <a:srgbClr val="9E9FB3"/>
                </a:buClr>
                <a:buSzPct val="70000"/>
                <a:buFont typeface="Wingdings" pitchFamily="2" charset="2"/>
                <a:buNone/>
              </a:pPr>
              <a:r>
                <a:rPr lang="en-US" altLang="en-US" sz="1200" b="1" dirty="0">
                  <a:solidFill>
                    <a:srgbClr val="000000"/>
                  </a:solidFill>
                  <a:latin typeface="+mn-lt"/>
                </a:rPr>
                <a:t>Medical Claims</a:t>
              </a:r>
            </a:p>
            <a:p>
              <a:pPr defTabSz="914400" eaLnBrk="1" hangingPunct="1">
                <a:lnSpc>
                  <a:spcPct val="80000"/>
                </a:lnSpc>
                <a:buClr>
                  <a:srgbClr val="9E9FB3"/>
                </a:buClr>
                <a:buSzPct val="70000"/>
                <a:buFont typeface="Wingdings" pitchFamily="2" charset="2"/>
                <a:buNone/>
              </a:pPr>
              <a:r>
                <a:rPr lang="en-US" altLang="en-US" sz="1200" b="1" dirty="0">
                  <a:solidFill>
                    <a:srgbClr val="000000"/>
                  </a:solidFill>
                  <a:latin typeface="+mn-lt"/>
                </a:rPr>
                <a:t>Pharmacy Claims</a:t>
              </a:r>
            </a:p>
            <a:p>
              <a:pPr defTabSz="914400" eaLnBrk="1" hangingPunct="1">
                <a:lnSpc>
                  <a:spcPct val="80000"/>
                </a:lnSpc>
                <a:buClr>
                  <a:srgbClr val="9E9FB3"/>
                </a:buClr>
                <a:buSzPct val="70000"/>
                <a:buFont typeface="Wingdings" pitchFamily="2" charset="2"/>
                <a:buNone/>
              </a:pPr>
              <a:r>
                <a:rPr lang="en-US" altLang="en-US" sz="1200" b="1" dirty="0">
                  <a:solidFill>
                    <a:srgbClr val="000000"/>
                  </a:solidFill>
                  <a:latin typeface="+mn-lt"/>
                </a:rPr>
                <a:t>Dental Claims</a:t>
              </a:r>
            </a:p>
            <a:p>
              <a:pPr defTabSz="914400" eaLnBrk="1" hangingPunct="1">
                <a:lnSpc>
                  <a:spcPct val="80000"/>
                </a:lnSpc>
                <a:buClr>
                  <a:srgbClr val="9E9FB3"/>
                </a:buClr>
                <a:buSzPct val="70000"/>
                <a:buFont typeface="Wingdings" pitchFamily="2" charset="2"/>
                <a:buNone/>
              </a:pPr>
              <a:endParaRPr lang="en-US" altLang="en-US" sz="1200" b="1" dirty="0">
                <a:solidFill>
                  <a:srgbClr val="000000"/>
                </a:solidFill>
                <a:latin typeface="+mn-lt"/>
              </a:endParaRPr>
            </a:p>
            <a:p>
              <a:pPr defTabSz="914400" eaLnBrk="1" hangingPunct="1">
                <a:lnSpc>
                  <a:spcPct val="80000"/>
                </a:lnSpc>
                <a:buClr>
                  <a:srgbClr val="9E9FB3"/>
                </a:buClr>
                <a:buSzPct val="70000"/>
                <a:buFont typeface="Wingdings" pitchFamily="2" charset="2"/>
                <a:buNone/>
              </a:pPr>
              <a:r>
                <a:rPr lang="en-US" altLang="en-US" sz="1200" b="1" dirty="0">
                  <a:solidFill>
                    <a:srgbClr val="000000"/>
                  </a:solidFill>
                  <a:latin typeface="+mn-lt"/>
                </a:rPr>
                <a:t>Service Information</a:t>
              </a:r>
            </a:p>
            <a:p>
              <a:pPr defTabSz="914400" eaLnBrk="1" hangingPunct="1">
                <a:buClr>
                  <a:srgbClr val="9E9FB3"/>
                </a:buClr>
                <a:buSzPct val="70000"/>
                <a:buFont typeface="Wingdings" pitchFamily="2" charset="2"/>
                <a:buNone/>
              </a:pPr>
              <a:r>
                <a:rPr lang="en-US" altLang="en-US" sz="1200" dirty="0">
                  <a:solidFill>
                    <a:srgbClr val="000000"/>
                  </a:solidFill>
                  <a:latin typeface="+mn-lt"/>
                </a:rPr>
                <a:t>Service and paid dates, </a:t>
              </a:r>
              <a:r>
                <a:rPr lang="en-US" altLang="en-US" sz="1200" dirty="0" smtClean="0">
                  <a:solidFill>
                    <a:srgbClr val="000000"/>
                  </a:solidFill>
                  <a:latin typeface="+mn-lt"/>
                </a:rPr>
                <a:t>paid </a:t>
              </a:r>
              <a:r>
                <a:rPr lang="en-US" altLang="en-US" sz="1200" dirty="0">
                  <a:solidFill>
                    <a:srgbClr val="000000"/>
                  </a:solidFill>
                  <a:latin typeface="+mn-lt"/>
                </a:rPr>
                <a:t>amount,            admission types, diagnosis and procedure information</a:t>
              </a:r>
              <a:endParaRPr lang="en-US" altLang="en-US" sz="1200" b="1" dirty="0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15367" name="Line 59"/>
          <p:cNvSpPr>
            <a:spLocks noChangeShapeType="1"/>
          </p:cNvSpPr>
          <p:nvPr/>
        </p:nvSpPr>
        <p:spPr bwMode="auto">
          <a:xfrm flipH="1">
            <a:off x="941387" y="2976563"/>
            <a:ext cx="3175" cy="300573"/>
          </a:xfrm>
          <a:prstGeom prst="line">
            <a:avLst/>
          </a:prstGeom>
          <a:noFill/>
          <a:ln w="635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368" name="Line 60"/>
          <p:cNvSpPr>
            <a:spLocks noChangeShapeType="1"/>
          </p:cNvSpPr>
          <p:nvPr/>
        </p:nvSpPr>
        <p:spPr bwMode="auto">
          <a:xfrm>
            <a:off x="2799175" y="3032125"/>
            <a:ext cx="0" cy="245011"/>
          </a:xfrm>
          <a:prstGeom prst="line">
            <a:avLst/>
          </a:prstGeom>
          <a:noFill/>
          <a:ln w="635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369" name="Line 61"/>
          <p:cNvSpPr>
            <a:spLocks noChangeShapeType="1"/>
          </p:cNvSpPr>
          <p:nvPr/>
        </p:nvSpPr>
        <p:spPr bwMode="auto">
          <a:xfrm>
            <a:off x="4445968" y="3032125"/>
            <a:ext cx="0" cy="245011"/>
          </a:xfrm>
          <a:prstGeom prst="line">
            <a:avLst/>
          </a:prstGeom>
          <a:noFill/>
          <a:ln w="635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370" name="Line 62"/>
          <p:cNvSpPr>
            <a:spLocks noChangeShapeType="1"/>
          </p:cNvSpPr>
          <p:nvPr/>
        </p:nvSpPr>
        <p:spPr bwMode="auto">
          <a:xfrm flipH="1">
            <a:off x="6325884" y="3021012"/>
            <a:ext cx="9046" cy="256124"/>
          </a:xfrm>
          <a:prstGeom prst="line">
            <a:avLst/>
          </a:prstGeom>
          <a:noFill/>
          <a:ln w="635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4" name="AutoShape 63"/>
          <p:cNvSpPr>
            <a:spLocks noChangeArrowheads="1"/>
          </p:cNvSpPr>
          <p:nvPr/>
        </p:nvSpPr>
        <p:spPr bwMode="auto">
          <a:xfrm>
            <a:off x="2916238" y="1911350"/>
            <a:ext cx="3252787" cy="842963"/>
          </a:xfrm>
          <a:prstGeom prst="roundRect">
            <a:avLst>
              <a:gd name="adj" fmla="val 16667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0000"/>
              </a:solidFill>
              <a:latin typeface="+mn-lt"/>
              <a:ea typeface="ＭＳ Ｐゴシック" charset="-128"/>
            </a:endParaRPr>
          </a:p>
        </p:txBody>
      </p:sp>
      <p:sp>
        <p:nvSpPr>
          <p:cNvPr id="15372" name="Line 64"/>
          <p:cNvSpPr>
            <a:spLocks noChangeShapeType="1"/>
          </p:cNvSpPr>
          <p:nvPr/>
        </p:nvSpPr>
        <p:spPr bwMode="auto">
          <a:xfrm>
            <a:off x="4445968" y="2774157"/>
            <a:ext cx="0" cy="218282"/>
          </a:xfrm>
          <a:prstGeom prst="line">
            <a:avLst/>
          </a:prstGeom>
          <a:noFill/>
          <a:ln w="635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373" name="Text Box 65"/>
          <p:cNvSpPr txBox="1">
            <a:spLocks noChangeArrowheads="1"/>
          </p:cNvSpPr>
          <p:nvPr/>
        </p:nvSpPr>
        <p:spPr bwMode="auto">
          <a:xfrm>
            <a:off x="2944813" y="1911350"/>
            <a:ext cx="3252787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058" tIns="41029" rIns="82058" bIns="41029">
            <a:spAutoFit/>
          </a:bodyPr>
          <a:lstStyle>
            <a:lvl1pPr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None/>
            </a:pPr>
            <a:r>
              <a:rPr lang="en-US" altLang="en-US" sz="2200" b="1" dirty="0">
                <a:solidFill>
                  <a:srgbClr val="080808"/>
                </a:solidFill>
              </a:rPr>
              <a:t>MA All-Payer             Claims Database</a:t>
            </a:r>
            <a:endParaRPr lang="en-US" altLang="en-US" sz="2200" b="1" dirty="0">
              <a:solidFill>
                <a:srgbClr val="000000"/>
              </a:solidFill>
            </a:endParaRPr>
          </a:p>
        </p:txBody>
      </p:sp>
      <p:sp>
        <p:nvSpPr>
          <p:cNvPr id="67" name="Line 66"/>
          <p:cNvSpPr>
            <a:spLocks noChangeShapeType="1"/>
          </p:cNvSpPr>
          <p:nvPr/>
        </p:nvSpPr>
        <p:spPr bwMode="auto">
          <a:xfrm>
            <a:off x="906463" y="2992438"/>
            <a:ext cx="7251419" cy="39687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15375" name="Slide Number Placeholder 7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E859794B-48E0-4107-BEC9-C50C36A35D50}" type="slidenum">
              <a:rPr lang="en-US" altLang="en-US" sz="1000">
                <a:solidFill>
                  <a:srgbClr val="7F7F7F"/>
                </a:solidFill>
                <a:cs typeface="Arial" charset="0"/>
              </a:rPr>
              <a:pPr algn="r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000" dirty="0">
              <a:solidFill>
                <a:srgbClr val="7F7F7F"/>
              </a:solidFill>
              <a:cs typeface="Arial" charset="0"/>
            </a:endParaRPr>
          </a:p>
        </p:txBody>
      </p: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5419422" y="3351354"/>
            <a:ext cx="1869807" cy="2979223"/>
            <a:chOff x="4244191" y="3224354"/>
            <a:chExt cx="1869807" cy="2979223"/>
          </a:xfrm>
        </p:grpSpPr>
        <p:sp>
          <p:nvSpPr>
            <p:cNvPr id="29" name="AutoShape 45"/>
            <p:cNvSpPr>
              <a:spLocks noChangeArrowheads="1"/>
            </p:cNvSpPr>
            <p:nvPr/>
          </p:nvSpPr>
          <p:spPr bwMode="auto">
            <a:xfrm>
              <a:off x="4378099" y="3224354"/>
              <a:ext cx="1545111" cy="2843071"/>
            </a:xfrm>
            <a:prstGeom prst="can">
              <a:avLst>
                <a:gd name="adj" fmla="val 42010"/>
              </a:avLst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30" name="Text Box 47"/>
            <p:cNvSpPr txBox="1">
              <a:spLocks noChangeArrowheads="1"/>
            </p:cNvSpPr>
            <p:nvPr/>
          </p:nvSpPr>
          <p:spPr bwMode="auto">
            <a:xfrm>
              <a:off x="4301073" y="3387501"/>
              <a:ext cx="1812925" cy="29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058" tIns="41029" rIns="82058" bIns="41029">
              <a:spAutoFit/>
            </a:bodyPr>
            <a:lstStyle>
              <a:lvl1pPr algn="ctr">
                <a:spcBef>
                  <a:spcPct val="20000"/>
                </a:spcBef>
                <a:buFont typeface="Arial" charset="0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9pPr>
            </a:lstStyle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1" dirty="0">
                  <a:solidFill>
                    <a:srgbClr val="080808"/>
                  </a:solidFill>
                </a:rPr>
                <a:t>Product File</a:t>
              </a:r>
              <a:endParaRPr lang="en-US" altLang="en-US" sz="1400" b="1" dirty="0">
                <a:solidFill>
                  <a:srgbClr val="000000"/>
                </a:solidFill>
              </a:endParaRPr>
            </a:p>
          </p:txBody>
        </p:sp>
        <p:sp>
          <p:nvSpPr>
            <p:cNvPr id="31" name="Text Box 54"/>
            <p:cNvSpPr txBox="1">
              <a:spLocks noChangeArrowheads="1"/>
            </p:cNvSpPr>
            <p:nvPr/>
          </p:nvSpPr>
          <p:spPr bwMode="auto">
            <a:xfrm>
              <a:off x="4244191" y="3812393"/>
              <a:ext cx="1812925" cy="2391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2058" tIns="41029" rIns="82058" bIns="41029">
              <a:spAutoFit/>
            </a:bodyPr>
            <a:lstStyle>
              <a:lvl1pPr algn="ctr">
                <a:spcBef>
                  <a:spcPct val="20000"/>
                </a:spcBef>
                <a:buFont typeface="Arial" charset="0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Arial" charset="0"/>
                  <a:cs typeface="Arial" charset="0"/>
                </a:defRPr>
              </a:lvl9pPr>
            </a:lstStyle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endParaRPr lang="en-US" altLang="en-US" sz="800" b="1" dirty="0" smtClean="0">
                <a:solidFill>
                  <a:srgbClr val="080808"/>
                </a:solidFill>
                <a:latin typeface="+mn-lt"/>
              </a:endParaRPr>
            </a:p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rgbClr val="080808"/>
                  </a:solidFill>
                  <a:latin typeface="+mn-lt"/>
                </a:rPr>
                <a:t>Type </a:t>
              </a:r>
              <a:r>
                <a:rPr lang="en-US" altLang="en-US" sz="1200" b="1" dirty="0">
                  <a:solidFill>
                    <a:srgbClr val="080808"/>
                  </a:solidFill>
                  <a:latin typeface="+mn-lt"/>
                </a:rPr>
                <a:t>of Product</a:t>
              </a:r>
              <a:br>
                <a:rPr lang="en-US" altLang="en-US" sz="1200" b="1" dirty="0">
                  <a:solidFill>
                    <a:srgbClr val="080808"/>
                  </a:solidFill>
                  <a:latin typeface="+mn-lt"/>
                </a:rPr>
              </a:br>
              <a:r>
                <a:rPr lang="en-US" altLang="en-US" sz="1200" dirty="0">
                  <a:solidFill>
                    <a:srgbClr val="080808"/>
                  </a:solidFill>
                  <a:latin typeface="+mn-lt"/>
                </a:rPr>
                <a:t>H</a:t>
              </a:r>
              <a:r>
                <a:rPr lang="en-US" altLang="en-US" sz="1200" dirty="0">
                  <a:solidFill>
                    <a:srgbClr val="000000"/>
                  </a:solidFill>
                  <a:latin typeface="+mn-lt"/>
                </a:rPr>
                <a:t>MO, POS, Indemnity</a:t>
              </a:r>
            </a:p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rgbClr val="000000"/>
                  </a:solidFill>
                  <a:latin typeface="+mn-lt"/>
                </a:rPr>
                <a:t>Type of Contract</a:t>
              </a:r>
              <a:br>
                <a:rPr lang="en-US" altLang="en-US" sz="1200" b="1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200" dirty="0">
                  <a:solidFill>
                    <a:srgbClr val="000000"/>
                  </a:solidFill>
                  <a:latin typeface="+mn-lt"/>
                </a:rPr>
                <a:t>Single person, family</a:t>
              </a:r>
            </a:p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rgbClr val="000000"/>
                  </a:solidFill>
                  <a:latin typeface="+mn-lt"/>
                </a:rPr>
                <a:t>Coverage Type</a:t>
              </a:r>
              <a:br>
                <a:rPr lang="en-US" altLang="en-US" sz="1200" b="1" dirty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200" dirty="0">
                  <a:solidFill>
                    <a:srgbClr val="000000"/>
                  </a:solidFill>
                  <a:latin typeface="+mn-lt"/>
                </a:rPr>
                <a:t>Self-funded, </a:t>
              </a:r>
              <a:r>
                <a:rPr lang="en-US" altLang="en-US" sz="1200" dirty="0" smtClean="0">
                  <a:solidFill>
                    <a:srgbClr val="000000"/>
                  </a:solidFill>
                  <a:latin typeface="+mn-lt"/>
                </a:rPr>
                <a:t/>
              </a:r>
              <a:br>
                <a:rPr lang="en-US" altLang="en-US" sz="1200" dirty="0" smtClean="0">
                  <a:solidFill>
                    <a:srgbClr val="000000"/>
                  </a:solidFill>
                  <a:latin typeface="+mn-lt"/>
                </a:rPr>
              </a:br>
              <a:r>
                <a:rPr lang="en-US" altLang="en-US" sz="1200" dirty="0" smtClean="0">
                  <a:solidFill>
                    <a:srgbClr val="000000"/>
                  </a:solidFill>
                  <a:latin typeface="+mn-lt"/>
                </a:rPr>
                <a:t>Individual</a:t>
              </a:r>
              <a:r>
                <a:rPr lang="en-US" altLang="en-US" sz="1200" dirty="0">
                  <a:solidFill>
                    <a:srgbClr val="000000"/>
                  </a:solidFill>
                  <a:latin typeface="+mn-lt"/>
                </a:rPr>
                <a:t>, Small group</a:t>
              </a:r>
            </a:p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endParaRPr lang="en-US" altLang="en-US" sz="1200" dirty="0">
                <a:solidFill>
                  <a:srgbClr val="000000"/>
                </a:solidFill>
              </a:endParaRPr>
            </a:p>
            <a:p>
              <a:pPr defTabSz="914400" eaLnBrk="1" hangingPunct="1">
                <a:spcBef>
                  <a:spcPct val="50000"/>
                </a:spcBef>
                <a:buFontTx/>
                <a:buNone/>
              </a:pPr>
              <a:endParaRPr lang="en-US" altLang="en-US" sz="12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32" name="Line 62"/>
          <p:cNvSpPr>
            <a:spLocks noChangeShapeType="1"/>
          </p:cNvSpPr>
          <p:nvPr/>
        </p:nvSpPr>
        <p:spPr bwMode="auto">
          <a:xfrm>
            <a:off x="8130989" y="3021013"/>
            <a:ext cx="0" cy="256123"/>
          </a:xfrm>
          <a:prstGeom prst="line">
            <a:avLst/>
          </a:prstGeom>
          <a:noFill/>
          <a:ln w="635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alpha val="21000"/>
                <a:lumMod val="27000"/>
                <a:lumOff val="73000"/>
              </a:schemeClr>
            </a:gs>
            <a:gs pos="7000">
              <a:schemeClr val="bg1">
                <a:alpha val="0"/>
                <a:lumMod val="18000"/>
                <a:lumOff val="82000"/>
              </a:schemeClr>
            </a:gs>
            <a:gs pos="100000">
              <a:schemeClr val="bg2">
                <a:alpha val="19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66885FF2-8E3A-4A87-A361-97ACCD580DE6}" type="slidenum">
              <a:rPr lang="en-US" altLang="en-US" sz="1000">
                <a:solidFill>
                  <a:srgbClr val="7F7F7F"/>
                </a:solidFill>
                <a:cs typeface="Arial" charset="0"/>
              </a:rPr>
              <a:pPr algn="r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000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16387" name="Title 1"/>
          <p:cNvSpPr>
            <a:spLocks noGrp="1"/>
          </p:cNvSpPr>
          <p:nvPr>
            <p:ph type="title"/>
          </p:nvPr>
        </p:nvSpPr>
        <p:spPr>
          <a:xfrm>
            <a:off x="530225" y="543072"/>
            <a:ext cx="8305800" cy="641350"/>
          </a:xfrm>
        </p:spPr>
        <p:txBody>
          <a:bodyPr/>
          <a:lstStyle/>
          <a:p>
            <a:r>
              <a:rPr lang="en-US" altLang="en-US" sz="2600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  <a:t>Claims Volume Concentration Ratios</a:t>
            </a:r>
            <a:br>
              <a:rPr lang="en-US" altLang="en-US" sz="2600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altLang="en-US" sz="2600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  <a:t>MA APCD Release 4.0 (CY 2010-14)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1143772"/>
              </p:ext>
            </p:extLst>
          </p:nvPr>
        </p:nvGraphicFramePr>
        <p:xfrm>
          <a:off x="1317812" y="1900517"/>
          <a:ext cx="6562589" cy="26356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3007"/>
                <a:gridCol w="1659239"/>
                <a:gridCol w="1516086"/>
                <a:gridCol w="1224257"/>
              </a:tblGrid>
              <a:tr h="384887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Medical Claims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Pharmacy Claims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Dental Claims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/>
                    </a:solidFill>
                  </a:tcPr>
                </a:tc>
              </a:tr>
              <a:tr h="317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Top 5 Payers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75.86%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59.13%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84.78%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17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Top 10 Payers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89.47%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83.82%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96.49%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7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Top 15 Payers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94.38%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94.34%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98.12%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17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Top 20 Payers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96.98%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96.98%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99.13%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7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Top 25 Payers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98.58%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98.49%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99.59%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6302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 Payers Submitting Data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73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55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54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alpha val="21000"/>
                <a:lumMod val="27000"/>
                <a:lumOff val="73000"/>
              </a:schemeClr>
            </a:gs>
            <a:gs pos="7000">
              <a:schemeClr val="bg1">
                <a:alpha val="0"/>
                <a:lumMod val="18000"/>
                <a:lumOff val="82000"/>
              </a:schemeClr>
            </a:gs>
            <a:gs pos="100000">
              <a:schemeClr val="bg2">
                <a:alpha val="19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882" y="487466"/>
            <a:ext cx="8039100" cy="641350"/>
          </a:xfrm>
        </p:spPr>
        <p:txBody>
          <a:bodyPr/>
          <a:lstStyle/>
          <a:p>
            <a:pPr eaLnBrk="1" hangingPunct="1">
              <a:defRPr/>
            </a:pPr>
            <a:r>
              <a:rPr lang="en-US" sz="2600" dirty="0">
                <a:solidFill>
                  <a:schemeClr val="tx2"/>
                </a:solidFill>
                <a:latin typeface="Arial" charset="0"/>
                <a:cs typeface="Arial" charset="0"/>
              </a:rPr>
              <a:t>Data Presently Available</a:t>
            </a:r>
            <a:r>
              <a:rPr lang="en-US" dirty="0">
                <a:latin typeface="Arial" charset="0"/>
                <a:cs typeface="Arial" charset="0"/>
              </a:rPr>
              <a:t/>
            </a:r>
            <a:br>
              <a:rPr lang="en-US" dirty="0">
                <a:latin typeface="Arial" charset="0"/>
                <a:cs typeface="Arial" charset="0"/>
              </a:rPr>
            </a:b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Release 5.0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6822"/>
            <a:ext cx="8039100" cy="3959225"/>
          </a:xfrm>
        </p:spPr>
        <p:txBody>
          <a:bodyPr/>
          <a:lstStyle/>
          <a:p>
            <a:pPr marL="0" indent="0" algn="l" eaLnBrk="1" fontAlgn="auto" hangingPunct="1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1800" dirty="0">
                <a:cs typeface="Arial"/>
              </a:rPr>
              <a:t>Claims with dates of service January 1</a:t>
            </a:r>
            <a:r>
              <a:rPr lang="en-US" sz="1800" dirty="0" smtClean="0">
                <a:cs typeface="Arial"/>
              </a:rPr>
              <a:t>, 2011 - December </a:t>
            </a:r>
            <a:r>
              <a:rPr lang="en-US" sz="1800" dirty="0">
                <a:cs typeface="Arial"/>
              </a:rPr>
              <a:t>31, </a:t>
            </a:r>
            <a:r>
              <a:rPr lang="en-US" sz="1800" dirty="0" smtClean="0">
                <a:cs typeface="Arial"/>
              </a:rPr>
              <a:t>2015</a:t>
            </a:r>
            <a:endParaRPr lang="en-US" sz="1800" dirty="0">
              <a:cs typeface="Arial"/>
            </a:endParaRPr>
          </a:p>
          <a:p>
            <a:pPr marL="742950" lvl="1" indent="-285750" eaLnBrk="1" fontAlgn="auto" hangingPunct="1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Paid </a:t>
            </a:r>
            <a:r>
              <a:rPr lang="en-US" sz="1800" dirty="0" smtClean="0"/>
              <a:t>through March 31, 2016</a:t>
            </a:r>
            <a:endParaRPr lang="en-US" sz="1800" dirty="0"/>
          </a:p>
          <a:p>
            <a:pPr marL="742950" lvl="1" indent="-285750" eaLnBrk="1" fontAlgn="auto" hangingPunct="1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Self-insured plans beginning 2011</a:t>
            </a:r>
            <a:br>
              <a:rPr lang="en-US" sz="1800" dirty="0"/>
            </a:br>
            <a:endParaRPr lang="en-US" sz="1800" dirty="0"/>
          </a:p>
          <a:p>
            <a:pPr marL="0" indent="0" algn="l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sz="1800" dirty="0">
                <a:cs typeface="Arial"/>
              </a:rPr>
              <a:t>Public and private payers</a:t>
            </a:r>
          </a:p>
          <a:p>
            <a:pPr marL="742950" lvl="1" indent="-2857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Medicare data available to state agencies </a:t>
            </a:r>
            <a:br>
              <a:rPr lang="en-US" sz="1800" dirty="0"/>
            </a:br>
            <a:endParaRPr lang="en-US" sz="1800" dirty="0"/>
          </a:p>
          <a:p>
            <a:pPr marL="0" indent="0" algn="l" eaLnBrk="1" fontAlgn="auto" hangingPunct="1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1800" dirty="0" smtClean="0">
                <a:cs typeface="Arial"/>
              </a:rPr>
              <a:t>Generally covers </a:t>
            </a:r>
            <a:r>
              <a:rPr lang="en-US" sz="1800" dirty="0">
                <a:cs typeface="Arial"/>
              </a:rPr>
              <a:t>all </a:t>
            </a:r>
            <a:r>
              <a:rPr lang="en-US" sz="1800" dirty="0" smtClean="0">
                <a:cs typeface="Arial"/>
              </a:rPr>
              <a:t>Massachusetts </a:t>
            </a:r>
            <a:r>
              <a:rPr lang="en-US" sz="1800" dirty="0">
                <a:cs typeface="Arial"/>
              </a:rPr>
              <a:t>residents</a:t>
            </a:r>
            <a:r>
              <a:rPr lang="en-US" sz="1800" dirty="0" smtClean="0">
                <a:cs typeface="Arial"/>
              </a:rPr>
              <a:t>*, </a:t>
            </a:r>
            <a:r>
              <a:rPr lang="en-US" sz="1800" dirty="0">
                <a:cs typeface="Arial"/>
              </a:rPr>
              <a:t>with </a:t>
            </a:r>
            <a:r>
              <a:rPr lang="en-US" sz="1800" dirty="0" smtClean="0">
                <a:cs typeface="Arial"/>
              </a:rPr>
              <a:t>the following </a:t>
            </a:r>
            <a:r>
              <a:rPr lang="en-US" sz="1800" dirty="0">
                <a:cs typeface="Arial"/>
              </a:rPr>
              <a:t>excluded groups:</a:t>
            </a:r>
          </a:p>
          <a:p>
            <a:pPr marL="742950" lvl="1" indent="-2857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Uninsured/self pay</a:t>
            </a:r>
          </a:p>
          <a:p>
            <a:pPr marL="742950" lvl="1" indent="-2857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Workers’ Compensation</a:t>
            </a:r>
          </a:p>
          <a:p>
            <a:pPr marL="742950" lvl="1" indent="-2857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TriCare/VA</a:t>
            </a:r>
          </a:p>
          <a:p>
            <a:pPr marL="742950" lvl="1" indent="-2857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Federal Employees Health Benefit Plan</a:t>
            </a:r>
          </a:p>
          <a:p>
            <a:pPr marL="742950" lvl="1" indent="-2857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Small private insurers**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5482" y="5501808"/>
            <a:ext cx="8539163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endParaRPr lang="en-US" sz="1200" dirty="0">
              <a:latin typeface="Arial"/>
              <a:ea typeface="ＭＳ Ｐゴシック" charset="-128"/>
              <a:cs typeface="Arial"/>
            </a:endParaRPr>
          </a:p>
          <a:p>
            <a:pPr eaLnBrk="1" hangingPunct="1">
              <a:defRPr/>
            </a:pPr>
            <a:r>
              <a:rPr lang="en-US" sz="1200" dirty="0">
                <a:latin typeface="Arial"/>
                <a:ea typeface="ＭＳ Ｐゴシック" charset="-128"/>
                <a:cs typeface="Arial"/>
              </a:rPr>
              <a:t>*   Includes out of state residents who are GIC members</a:t>
            </a:r>
          </a:p>
          <a:p>
            <a:pPr eaLnBrk="1" hangingPunct="1">
              <a:defRPr/>
            </a:pPr>
            <a:r>
              <a:rPr lang="en-US" sz="1200" dirty="0">
                <a:latin typeface="Arial"/>
                <a:ea typeface="ＭＳ Ｐゴシック" charset="-128"/>
                <a:cs typeface="Arial"/>
              </a:rPr>
              <a:t>** CHIA continues to develop regulations concerning minimum data thresholds. Carriers with less than the minimum data </a:t>
            </a:r>
            <a:br>
              <a:rPr lang="en-US" sz="1200" dirty="0">
                <a:latin typeface="Arial"/>
                <a:ea typeface="ＭＳ Ｐゴシック" charset="-128"/>
                <a:cs typeface="Arial"/>
              </a:rPr>
            </a:br>
            <a:r>
              <a:rPr lang="en-US" sz="1200" dirty="0">
                <a:latin typeface="Arial"/>
                <a:ea typeface="ＭＳ Ｐゴシック" charset="-128"/>
                <a:cs typeface="Arial"/>
              </a:rPr>
              <a:t>    threshold would not be required to submit data to the APCD unless they required by DOI or the Connector</a:t>
            </a:r>
            <a:r>
              <a:rPr lang="en-US" sz="1200" dirty="0" smtClean="0">
                <a:latin typeface="Arial"/>
                <a:ea typeface="ＭＳ Ｐゴシック" charset="-128"/>
                <a:cs typeface="Arial"/>
              </a:rPr>
              <a:t>.</a:t>
            </a:r>
            <a:endParaRPr lang="en-US" sz="1200" dirty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AD168DF0-7F71-407F-96D5-4B22C386614A}" type="slidenum">
              <a:rPr lang="en-US" altLang="en-US" sz="1000">
                <a:solidFill>
                  <a:srgbClr val="7F7F7F"/>
                </a:solidFill>
                <a:cs typeface="Arial" charset="0"/>
              </a:rPr>
              <a:pPr algn="r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000" dirty="0">
              <a:solidFill>
                <a:srgbClr val="7F7F7F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alpha val="21000"/>
                <a:lumMod val="27000"/>
                <a:lumOff val="73000"/>
              </a:schemeClr>
            </a:gs>
            <a:gs pos="7000">
              <a:schemeClr val="bg1">
                <a:alpha val="0"/>
                <a:lumMod val="18000"/>
                <a:lumOff val="82000"/>
              </a:schemeClr>
            </a:gs>
            <a:gs pos="100000">
              <a:schemeClr val="bg2">
                <a:alpha val="19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49263" y="621926"/>
            <a:ext cx="8039100" cy="641350"/>
          </a:xfrm>
        </p:spPr>
        <p:txBody>
          <a:bodyPr/>
          <a:lstStyle/>
          <a:p>
            <a:pPr eaLnBrk="1" hangingPunct="1"/>
            <a:r>
              <a:rPr lang="en-US" altLang="en-US" sz="2600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  <a:t>MA APCD Data Release</a:t>
            </a:r>
            <a:r>
              <a:rPr lang="en-US" altLang="en-US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altLang="en-US" dirty="0" smtClean="0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Arial" charset="0"/>
              </a:rPr>
            </a:br>
            <a:endParaRPr lang="en-US" alt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49263" y="1604309"/>
            <a:ext cx="8039100" cy="4775200"/>
          </a:xfrm>
        </p:spPr>
        <p:txBody>
          <a:bodyPr/>
          <a:lstStyle/>
          <a:p>
            <a:pPr algn="l">
              <a:buFont typeface="Arial" charset="0"/>
              <a:buChar char="•"/>
            </a:pPr>
            <a:r>
              <a:rPr lang="en-US" altLang="en-US" sz="18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Data release is subject to CHIA’s data release regulation (957 CMR 5.00) as well as federal and state law</a:t>
            </a:r>
          </a:p>
          <a:p>
            <a:pPr algn="l">
              <a:buFont typeface="Arial" charset="0"/>
              <a:buChar char="•"/>
            </a:pPr>
            <a:r>
              <a:rPr lang="en-US" altLang="en-US" sz="18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Requests to use MA APCD data are considered through a multi-layer review process that considers:  risk to patient privacy, research and project objectives, and the public interest</a:t>
            </a:r>
          </a:p>
          <a:p>
            <a:pPr algn="l">
              <a:buFont typeface="Arial" charset="0"/>
              <a:buChar char="•"/>
            </a:pPr>
            <a:r>
              <a:rPr lang="en-US" altLang="en-US" sz="1800" dirty="0" smtClean="0">
                <a:latin typeface="Arial" charset="0"/>
                <a:ea typeface="ＭＳ Ｐゴシック" pitchFamily="34" charset="-128"/>
                <a:cs typeface="ＭＳ Ｐゴシック" pitchFamily="34" charset="-128"/>
              </a:rPr>
              <a:t>Data elements are characterized into three levels that determine if they can be released and to whom they can be released:</a:t>
            </a:r>
          </a:p>
          <a:p>
            <a:pPr lvl="2"/>
            <a:r>
              <a:rPr lang="en-US" altLang="en-US" sz="1800" dirty="0" smtClean="0">
                <a:latin typeface="Arial" charset="0"/>
                <a:ea typeface="ＭＳ Ｐゴシック" pitchFamily="34" charset="-128"/>
              </a:rPr>
              <a:t>Level 1 – de-identified data per federal privacy law</a:t>
            </a:r>
          </a:p>
          <a:p>
            <a:pPr lvl="2"/>
            <a:r>
              <a:rPr lang="en-US" altLang="en-US" sz="1800" dirty="0" smtClean="0">
                <a:latin typeface="Arial" charset="0"/>
                <a:ea typeface="ＭＳ Ｐゴシック" pitchFamily="34" charset="-128"/>
              </a:rPr>
              <a:t>Level 2 – elements that pose a risk of re-identification</a:t>
            </a:r>
          </a:p>
          <a:p>
            <a:pPr lvl="2"/>
            <a:r>
              <a:rPr lang="en-US" altLang="en-US" sz="1800" dirty="0" smtClean="0">
                <a:latin typeface="Arial" charset="0"/>
                <a:ea typeface="ＭＳ Ｐゴシック" pitchFamily="34" charset="-128"/>
              </a:rPr>
              <a:t>Level 3 – elements with direct patient identifiers</a:t>
            </a:r>
          </a:p>
          <a:p>
            <a:pPr algn="l">
              <a:buFont typeface="Arial" charset="0"/>
              <a:buChar char="•"/>
            </a:pPr>
            <a:endParaRPr lang="en-US" altLang="en-US" sz="1800" dirty="0" smtClean="0">
              <a:latin typeface="Arial" charset="0"/>
              <a:ea typeface="ＭＳ Ｐゴシック" pitchFamily="34" charset="-128"/>
              <a:cs typeface="ＭＳ Ｐゴシック" pitchFamily="34" charset="-128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405EF80F-5990-4089-8FB4-9B1455913078}" type="slidenum">
              <a:rPr lang="en-US" altLang="en-US" sz="1000">
                <a:solidFill>
                  <a:srgbClr val="7F7F7F"/>
                </a:solidFill>
                <a:cs typeface="Arial" charset="0"/>
              </a:rPr>
              <a:pPr algn="r"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000" dirty="0">
              <a:solidFill>
                <a:srgbClr val="7F7F7F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INALPowerPointTEMPLATE 5_2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FINALPowerPointTEMPLATE 5_28</Template>
  <TotalTime>24011</TotalTime>
  <Words>918</Words>
  <Application>Microsoft Office PowerPoint</Application>
  <PresentationFormat>On-screen Show (4:3)</PresentationFormat>
  <Paragraphs>172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FINALPowerPointTEMPLATE 5_28</vt:lpstr>
      <vt:lpstr>PowerPoint Presentation</vt:lpstr>
      <vt:lpstr>MA All-Payer Claims Database (MA APCD)</vt:lpstr>
      <vt:lpstr>Administrative Simplification Selected Data Elements in the MA APCD</vt:lpstr>
      <vt:lpstr>MA APCD Builds on CHIA’s Expertise  and Systems </vt:lpstr>
      <vt:lpstr>MA APCD is Consistent with a Growing  National Trend</vt:lpstr>
      <vt:lpstr>The MA APCD is Comprehensive Files and Selected Elements</vt:lpstr>
      <vt:lpstr>Claims Volume Concentration Ratios MA APCD Release 4.0 (CY 2010-14)</vt:lpstr>
      <vt:lpstr>Data Presently Available Release 5.0</vt:lpstr>
      <vt:lpstr>MA APCD Data Release </vt:lpstr>
      <vt:lpstr>MA APCD Data Release (Cont’d) </vt:lpstr>
      <vt:lpstr>Data Release Policies and Procedures  Depend on Several Factors</vt:lpstr>
      <vt:lpstr>Release of Public Payer Data in the MA APCD</vt:lpstr>
      <vt:lpstr>Multi-Layer Review Process Transparency and Protection of Patient Privacy</vt:lpstr>
      <vt:lpstr>Research Using MA APCD Data  Examples of Approved Applications</vt:lpstr>
      <vt:lpstr>For more information please contact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sysadmin</dc:creator>
  <cp:lastModifiedBy>Jones, Alexandra</cp:lastModifiedBy>
  <cp:revision>47</cp:revision>
  <cp:lastPrinted>2014-08-11T15:27:20Z</cp:lastPrinted>
  <dcterms:created xsi:type="dcterms:W3CDTF">2014-07-22T14:31:48Z</dcterms:created>
  <dcterms:modified xsi:type="dcterms:W3CDTF">2016-07-28T19:34:45Z</dcterms:modified>
</cp:coreProperties>
</file>