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4"/>
  </p:notes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PCP (ME046) Complete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0.00%</c:formatCode>
                <c:ptCount val="6"/>
                <c:pt idx="0">
                  <c:v>0.87329999999999997</c:v>
                </c:pt>
                <c:pt idx="1">
                  <c:v>0.84989999999999999</c:v>
                </c:pt>
                <c:pt idx="2">
                  <c:v>0.84050000000000002</c:v>
                </c:pt>
                <c:pt idx="3">
                  <c:v>0.81979999999999997</c:v>
                </c:pt>
                <c:pt idx="4">
                  <c:v>0.95069999999999999</c:v>
                </c:pt>
                <c:pt idx="5">
                  <c:v>0.95320000000000005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9218912"/>
        <c:axId val="422026624"/>
      </c:barChart>
      <c:catAx>
        <c:axId val="309218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422026624"/>
        <c:crosses val="autoZero"/>
        <c:auto val="1"/>
        <c:lblAlgn val="ctr"/>
        <c:lblOffset val="100"/>
        <c:noMultiLvlLbl val="0"/>
      </c:catAx>
      <c:valAx>
        <c:axId val="422026624"/>
        <c:scaling>
          <c:orientation val="minMax"/>
          <c:min val="0.7500000000000001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309218912"/>
        <c:crosses val="autoZero"/>
        <c:crossBetween val="between"/>
        <c:majorUnit val="2.5000000000000005E-2"/>
        <c:minorUnit val="5.000000000000001E-3"/>
      </c:valAx>
    </c:plotArea>
    <c:legend>
      <c:legendPos val="t"/>
      <c:layout/>
      <c:overlay val="0"/>
      <c:txPr>
        <a:bodyPr/>
        <a:lstStyle/>
        <a:p>
          <a:pPr>
            <a:defRPr sz="900" baseline="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Both PCP and Attributed PCP Complete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0.00%</c:formatCode>
                <c:ptCount val="5"/>
                <c:pt idx="0">
                  <c:v>1.5599999999999999E-2</c:v>
                </c:pt>
                <c:pt idx="1">
                  <c:v>6.5100000000000005E-2</c:v>
                </c:pt>
                <c:pt idx="2">
                  <c:v>0.1235</c:v>
                </c:pt>
                <c:pt idx="3">
                  <c:v>0.17180000000000001</c:v>
                </c:pt>
                <c:pt idx="4">
                  <c:v>7.6899999999999996E-2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Attributed PCP (ME124) Complete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0.00%</c:formatCode>
                <c:ptCount val="5"/>
                <c:pt idx="0">
                  <c:v>1.5599999999999999E-2</c:v>
                </c:pt>
                <c:pt idx="1">
                  <c:v>0.126</c:v>
                </c:pt>
                <c:pt idx="2">
                  <c:v>0.18729999999999999</c:v>
                </c:pt>
                <c:pt idx="3">
                  <c:v>0.17449999999999999</c:v>
                </c:pt>
                <c:pt idx="4">
                  <c:v>7.6899999999999996E-2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1069312"/>
        <c:axId val="369299008"/>
      </c:barChart>
      <c:catAx>
        <c:axId val="361069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369299008"/>
        <c:crosses val="autoZero"/>
        <c:auto val="1"/>
        <c:lblAlgn val="ctr"/>
        <c:lblOffset val="100"/>
        <c:noMultiLvlLbl val="0"/>
      </c:catAx>
      <c:valAx>
        <c:axId val="369299008"/>
        <c:scaling>
          <c:orientation val="minMax"/>
          <c:min val="1.0000000000000002E-2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361069312"/>
        <c:crosses val="autoZero"/>
        <c:crossBetween val="between"/>
        <c:majorUnit val="2.5000000000000005E-2"/>
        <c:minorUnit val="5.000000000000001E-3"/>
      </c:valAx>
    </c:plotArea>
    <c:legend>
      <c:legendPos val="t"/>
      <c:layout>
        <c:manualLayout>
          <c:xMode val="edge"/>
          <c:yMode val="edge"/>
          <c:x val="0"/>
          <c:y val="3.2967032967032968E-2"/>
          <c:w val="1"/>
          <c:h val="0.17719910011248594"/>
        </c:manualLayout>
      </c:layout>
      <c:overlay val="0"/>
      <c:txPr>
        <a:bodyPr/>
        <a:lstStyle/>
        <a:p>
          <a:pPr>
            <a:defRPr sz="900" baseline="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70B44-CBFE-4821-97AE-4E1B2D825056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DADFA-1CC7-4358-80C5-6D8A7B083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E88B-3925-473F-BE2C-F056EDC9F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D42-384F-4978-B073-536A27209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E88B-3925-473F-BE2C-F056EDC9F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D42-384F-4978-B073-536A27209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9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E88B-3925-473F-BE2C-F056EDC9F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D42-384F-4978-B073-536A27209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80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C31A-1841-45F0-A6FE-EB8C9B811A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D686-8476-4CC6-A2D2-E2E27BCD6C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84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C31A-1841-45F0-A6FE-EB8C9B811A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D686-8476-4CC6-A2D2-E2E27BCD6C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54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C31A-1841-45F0-A6FE-EB8C9B811A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D686-8476-4CC6-A2D2-E2E27BCD6C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08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C31A-1841-45F0-A6FE-EB8C9B811A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D686-8476-4CC6-A2D2-E2E27BCD6C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1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C31A-1841-45F0-A6FE-EB8C9B811A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D686-8476-4CC6-A2D2-E2E27BCD6C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64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C31A-1841-45F0-A6FE-EB8C9B811A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D686-8476-4CC6-A2D2-E2E27BCD6C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09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C31A-1841-45F0-A6FE-EB8C9B811A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D686-8476-4CC6-A2D2-E2E27BCD6C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63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C31A-1841-45F0-A6FE-EB8C9B811A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D686-8476-4CC6-A2D2-E2E27BCD6C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4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E88B-3925-473F-BE2C-F056EDC9F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D42-384F-4978-B073-536A27209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08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C31A-1841-45F0-A6FE-EB8C9B811A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D686-8476-4CC6-A2D2-E2E27BCD6C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4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C31A-1841-45F0-A6FE-EB8C9B811A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D686-8476-4CC6-A2D2-E2E27BCD6C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87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C31A-1841-45F0-A6FE-EB8C9B811A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D686-8476-4CC6-A2D2-E2E27BCD6C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E88B-3925-473F-BE2C-F056EDC9F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D42-384F-4978-B073-536A27209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8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E88B-3925-473F-BE2C-F056EDC9F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D42-384F-4978-B073-536A27209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7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E88B-3925-473F-BE2C-F056EDC9F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D42-384F-4978-B073-536A27209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4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E88B-3925-473F-BE2C-F056EDC9F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D42-384F-4978-B073-536A27209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0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E88B-3925-473F-BE2C-F056EDC9F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D42-384F-4978-B073-536A27209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0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E88B-3925-473F-BE2C-F056EDC9F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D42-384F-4978-B073-536A27209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0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E88B-3925-473F-BE2C-F056EDC9F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D42-384F-4978-B073-536A27209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5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7E88B-3925-473F-BE2C-F056EDC9F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4FD42-384F-4978-B073-536A27209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C31A-1841-45F0-A6FE-EB8C9B811A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8D686-8476-4CC6-A2D2-E2E27BCD6C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3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52400"/>
            <a:ext cx="7239000" cy="1470025"/>
          </a:xfrm>
        </p:spPr>
        <p:txBody>
          <a:bodyPr>
            <a:no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What is the difference between the </a:t>
            </a:r>
            <a:r>
              <a:rPr lang="en-US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PCP ID field (ME046)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Attributed PCP Provider ID field (ME124)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Member Eligibility file? 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&quot;primary care physician&quot; pc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76201"/>
            <a:ext cx="18345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1371600"/>
            <a:ext cx="89916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For ME046 (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PCP ID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carriers report the PCP identifier for their members with a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in the Provider File.  ME046 is </a:t>
            </a: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</a:t>
            </a: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members </a:t>
            </a: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insurance </a:t>
            </a:r>
            <a:r>
              <a:rPr lang="en-US" sz="14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require </a:t>
            </a: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selection of a </a:t>
            </a: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 physician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health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aintenance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rganizations or point of service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lans).</a:t>
            </a:r>
          </a:p>
          <a:p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ME124 (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Attributed PCP Provider ID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carriers report PCPs attributed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insurance </a:t>
            </a:r>
            <a:r>
              <a:rPr lang="en-US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do not require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selection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primary care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 provider organization plans or indemnity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products).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attribution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carrier’s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attribution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value is reported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only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 the year prior to the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year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For example: the December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file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the Attributed PCP for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for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enrolled in 2012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1676400" y="4267200"/>
          <a:ext cx="4191000" cy="238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/>
          </p:nvPr>
        </p:nvGraphicFramePr>
        <p:xfrm>
          <a:off x="6019800" y="4267200"/>
          <a:ext cx="4191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3559314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Comparison of Percent Completeness of Member PCP ID and Attributed PCP ID for Massachusetts Residents with Medical Coverage in the Member Eligibility File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1_Office Theme</vt:lpstr>
      <vt:lpstr>Office Theme</vt:lpstr>
      <vt:lpstr>Question:  What is the difference between the Member PCP ID field (ME046) and the Attributed PCP Provider ID field (ME124) in the Member Eligibility file?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Question: Are there Hospice Claims in the MA APCD and how do I find them?</dc:title>
  <dc:creator>Adam</dc:creator>
  <cp:lastModifiedBy>Adam</cp:lastModifiedBy>
  <cp:revision>7</cp:revision>
  <dcterms:created xsi:type="dcterms:W3CDTF">2018-06-29T12:40:23Z</dcterms:created>
  <dcterms:modified xsi:type="dcterms:W3CDTF">2018-06-29T12:57:58Z</dcterms:modified>
</cp:coreProperties>
</file>