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
  </p:notesMasterIdLst>
  <p:sldIdLst>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62B315-DF29-45F5-84CB-FDBB7A94CF53}" type="datetimeFigureOut">
              <a:rPr lang="en-US" smtClean="0"/>
              <a:t>6/29/2018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4DDC9B-15F0-4831-A42F-EB5843222031}" type="slidenum">
              <a:rPr lang="en-US" smtClean="0"/>
              <a:t>‹#›</a:t>
            </a:fld>
            <a:endParaRPr lang="en-US"/>
          </a:p>
        </p:txBody>
      </p:sp>
    </p:spTree>
    <p:extLst>
      <p:ext uri="{BB962C8B-B14F-4D97-AF65-F5344CB8AC3E}">
        <p14:creationId xmlns:p14="http://schemas.microsoft.com/office/powerpoint/2010/main" val="1977569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6474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7335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7356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7C3DCC3-3FD1-4794-8DD9-4E790722D22B}" type="datetime1">
              <a:rPr lang="en-US" altLang="en-US"/>
              <a:pPr/>
              <a:t>6/29/2018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E6420523-9440-4082-B499-923364F39B2F}" type="slidenum">
              <a:rPr lang="en-US" altLang="en-US"/>
              <a:pPr/>
              <a:t>‹#›</a:t>
            </a:fld>
            <a:endParaRPr lang="en-US" altLang="en-US"/>
          </a:p>
        </p:txBody>
      </p:sp>
    </p:spTree>
    <p:extLst>
      <p:ext uri="{BB962C8B-B14F-4D97-AF65-F5344CB8AC3E}">
        <p14:creationId xmlns:p14="http://schemas.microsoft.com/office/powerpoint/2010/main" val="2730867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FA6DB66-3514-49B7-AE45-CCE04AA5402D}" type="datetime1">
              <a:rPr lang="en-US" altLang="en-US"/>
              <a:pPr/>
              <a:t>6/29/2018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358FB56-94F9-4F1C-B00A-BD4F2A57696B}" type="slidenum">
              <a:rPr lang="en-US" altLang="en-US"/>
              <a:pPr/>
              <a:t>‹#›</a:t>
            </a:fld>
            <a:endParaRPr lang="en-US" altLang="en-US"/>
          </a:p>
        </p:txBody>
      </p:sp>
    </p:spTree>
    <p:extLst>
      <p:ext uri="{BB962C8B-B14F-4D97-AF65-F5344CB8AC3E}">
        <p14:creationId xmlns:p14="http://schemas.microsoft.com/office/powerpoint/2010/main" val="2937189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17924EE-F196-43D3-B34D-66197DCFD709}" type="datetime1">
              <a:rPr lang="en-US" altLang="en-US"/>
              <a:pPr/>
              <a:t>6/29/2018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45B9A7A-7A72-4DEC-80F4-50DBF5764CD4}" type="slidenum">
              <a:rPr lang="en-US" altLang="en-US"/>
              <a:pPr/>
              <a:t>‹#›</a:t>
            </a:fld>
            <a:endParaRPr lang="en-US" altLang="en-US"/>
          </a:p>
        </p:txBody>
      </p:sp>
    </p:spTree>
    <p:extLst>
      <p:ext uri="{BB962C8B-B14F-4D97-AF65-F5344CB8AC3E}">
        <p14:creationId xmlns:p14="http://schemas.microsoft.com/office/powerpoint/2010/main" val="7573374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D377FD10-B9FC-4B82-8AF2-E585DF0F3643}" type="datetime1">
              <a:rPr lang="en-US" altLang="en-US"/>
              <a:pPr/>
              <a:t>6/29/2018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43F0A98-625E-4952-AED0-F6F9F78C6447}" type="slidenum">
              <a:rPr lang="en-US" altLang="en-US"/>
              <a:pPr/>
              <a:t>‹#›</a:t>
            </a:fld>
            <a:endParaRPr lang="en-US" altLang="en-US"/>
          </a:p>
        </p:txBody>
      </p:sp>
    </p:spTree>
    <p:extLst>
      <p:ext uri="{BB962C8B-B14F-4D97-AF65-F5344CB8AC3E}">
        <p14:creationId xmlns:p14="http://schemas.microsoft.com/office/powerpoint/2010/main" val="24420678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F2BC5316-F25E-47FB-AC4E-2AFF66BF8194}" type="datetime1">
              <a:rPr lang="en-US" altLang="en-US"/>
              <a:pPr/>
              <a:t>6/29/2018</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A2DE618D-2E49-4981-9F32-539BE356CB6A}" type="slidenum">
              <a:rPr lang="en-US" altLang="en-US"/>
              <a:pPr/>
              <a:t>‹#›</a:t>
            </a:fld>
            <a:endParaRPr lang="en-US" altLang="en-US"/>
          </a:p>
        </p:txBody>
      </p:sp>
    </p:spTree>
    <p:extLst>
      <p:ext uri="{BB962C8B-B14F-4D97-AF65-F5344CB8AC3E}">
        <p14:creationId xmlns:p14="http://schemas.microsoft.com/office/powerpoint/2010/main" val="13480585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9A3B508B-69AB-4BE0-A3E6-B71378DE2DB2}" type="datetime1">
              <a:rPr lang="en-US" altLang="en-US"/>
              <a:pPr/>
              <a:t>6/29/2018</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2C24C2C4-9FE3-47C3-9544-18BD5BEBDD82}" type="slidenum">
              <a:rPr lang="en-US" altLang="en-US"/>
              <a:pPr/>
              <a:t>‹#›</a:t>
            </a:fld>
            <a:endParaRPr lang="en-US" altLang="en-US"/>
          </a:p>
        </p:txBody>
      </p:sp>
    </p:spTree>
    <p:extLst>
      <p:ext uri="{BB962C8B-B14F-4D97-AF65-F5344CB8AC3E}">
        <p14:creationId xmlns:p14="http://schemas.microsoft.com/office/powerpoint/2010/main" val="1651319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D85A40E6-CEE7-4211-9C10-099F0CD6BADE}" type="datetime1">
              <a:rPr lang="en-US" altLang="en-US"/>
              <a:pPr/>
              <a:t>6/29/2018</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184968E2-6D1B-452F-9568-6B3284E0613E}" type="slidenum">
              <a:rPr lang="en-US" altLang="en-US"/>
              <a:pPr/>
              <a:t>‹#›</a:t>
            </a:fld>
            <a:endParaRPr lang="en-US" altLang="en-US"/>
          </a:p>
        </p:txBody>
      </p:sp>
    </p:spTree>
    <p:extLst>
      <p:ext uri="{BB962C8B-B14F-4D97-AF65-F5344CB8AC3E}">
        <p14:creationId xmlns:p14="http://schemas.microsoft.com/office/powerpoint/2010/main" val="32708954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CB46828-E394-4B91-8670-143B8985BA36}" type="datetime1">
              <a:rPr lang="en-US" altLang="en-US"/>
              <a:pPr/>
              <a:t>6/29/2018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9E920951-15BF-40C7-BD09-1CC7D58030C0}" type="slidenum">
              <a:rPr lang="en-US" altLang="en-US"/>
              <a:pPr/>
              <a:t>‹#›</a:t>
            </a:fld>
            <a:endParaRPr lang="en-US" altLang="en-US"/>
          </a:p>
        </p:txBody>
      </p:sp>
    </p:spTree>
    <p:extLst>
      <p:ext uri="{BB962C8B-B14F-4D97-AF65-F5344CB8AC3E}">
        <p14:creationId xmlns:p14="http://schemas.microsoft.com/office/powerpoint/2010/main" val="3338753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1213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3973F6D-DE8A-4FA6-A197-0638E4A02FAB}" type="datetime1">
              <a:rPr lang="en-US" altLang="en-US"/>
              <a:pPr/>
              <a:t>6/29/2018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728822B1-2117-4445-9CE7-BEB8ADD745F0}" type="slidenum">
              <a:rPr lang="en-US" altLang="en-US"/>
              <a:pPr/>
              <a:t>‹#›</a:t>
            </a:fld>
            <a:endParaRPr lang="en-US" altLang="en-US"/>
          </a:p>
        </p:txBody>
      </p:sp>
    </p:spTree>
    <p:extLst>
      <p:ext uri="{BB962C8B-B14F-4D97-AF65-F5344CB8AC3E}">
        <p14:creationId xmlns:p14="http://schemas.microsoft.com/office/powerpoint/2010/main" val="18354958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9CD17A7-8EAC-4CA7-923C-91A2B3F5536C}" type="datetime1">
              <a:rPr lang="en-US" altLang="en-US"/>
              <a:pPr/>
              <a:t>6/29/2018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80F5CAEE-5185-4D3E-B1F7-3F2DEBAC13F9}" type="slidenum">
              <a:rPr lang="en-US" altLang="en-US"/>
              <a:pPr/>
              <a:t>‹#›</a:t>
            </a:fld>
            <a:endParaRPr lang="en-US" altLang="en-US"/>
          </a:p>
        </p:txBody>
      </p:sp>
    </p:spTree>
    <p:extLst>
      <p:ext uri="{BB962C8B-B14F-4D97-AF65-F5344CB8AC3E}">
        <p14:creationId xmlns:p14="http://schemas.microsoft.com/office/powerpoint/2010/main" val="394137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4D24C8C-B07A-41CE-9B8C-7584E3B51F79}" type="datetime1">
              <a:rPr lang="en-US" altLang="en-US"/>
              <a:pPr/>
              <a:t>6/29/2018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CCFC4D9C-A278-4F9C-90A1-C8FDF757303E}" type="slidenum">
              <a:rPr lang="en-US" altLang="en-US"/>
              <a:pPr/>
              <a:t>‹#›</a:t>
            </a:fld>
            <a:endParaRPr lang="en-US" altLang="en-US"/>
          </a:p>
        </p:txBody>
      </p:sp>
    </p:spTree>
    <p:extLst>
      <p:ext uri="{BB962C8B-B14F-4D97-AF65-F5344CB8AC3E}">
        <p14:creationId xmlns:p14="http://schemas.microsoft.com/office/powerpoint/2010/main" val="845274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2964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1066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6148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2283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8551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416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8095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56820F-B957-4ED2-885A-F04AABDCBD8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E7E079-D4DD-4D56-9444-C53C72FC51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91823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fontAlgn="base">
              <a:spcBef>
                <a:spcPct val="0"/>
              </a:spcBef>
              <a:spcAft>
                <a:spcPct val="0"/>
              </a:spcAft>
            </a:pPr>
            <a:fld id="{50A5F698-AD5D-4289-8639-E8DA6105E27F}" type="datetime1">
              <a:rPr lang="en-US" altLang="en-US" smtClean="0">
                <a:ea typeface="ＭＳ Ｐゴシック" charset="0"/>
                <a:cs typeface="Arial" charset="0"/>
              </a:rPr>
              <a:pPr fontAlgn="base">
                <a:spcBef>
                  <a:spcPct val="0"/>
                </a:spcBef>
                <a:spcAft>
                  <a:spcPct val="0"/>
                </a:spcAft>
              </a:pPr>
              <a:t>6/29/2018</a:t>
            </a:fld>
            <a:endParaRPr lang="en-US" altLang="en-US" smtClean="0">
              <a:ea typeface="ＭＳ Ｐゴシック" charset="0"/>
              <a:cs typeface="Arial" charset="0"/>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pPr>
            <a:fld id="{10F90AA7-D75E-459B-AA42-59378AB68004}" type="slidenum">
              <a:rPr lang="en-US" altLang="en-US" smtClean="0">
                <a:ea typeface="ＭＳ Ｐゴシック" charset="0"/>
                <a:cs typeface="Arial" charset="0"/>
              </a:rPr>
              <a:pPr fontAlgn="base">
                <a:spcBef>
                  <a:spcPct val="0"/>
                </a:spcBef>
                <a:spcAft>
                  <a:spcPct val="0"/>
                </a:spcAft>
              </a:pPr>
              <a:t>‹#›</a:t>
            </a:fld>
            <a:endParaRPr lang="en-US" altLang="en-US" smtClean="0">
              <a:ea typeface="ＭＳ Ｐゴシック" charset="0"/>
              <a:cs typeface="Arial" charset="0"/>
            </a:endParaRPr>
          </a:p>
        </p:txBody>
      </p:sp>
    </p:spTree>
    <p:extLst>
      <p:ext uri="{BB962C8B-B14F-4D97-AF65-F5344CB8AC3E}">
        <p14:creationId xmlns:p14="http://schemas.microsoft.com/office/powerpoint/2010/main" val="42357886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101" charset="-128"/>
          <a:cs typeface="ＭＳ Ｐゴシック" pitchFamily="-101"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101" charset="-128"/>
          <a:cs typeface="ＭＳ Ｐゴシック" pitchFamily="-101"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101" charset="-128"/>
          <a:cs typeface="ＭＳ Ｐゴシック" pitchFamily="-101"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101" charset="-128"/>
          <a:cs typeface="ＭＳ Ｐゴシック" pitchFamily="-101"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101" charset="-128"/>
          <a:cs typeface="ＭＳ Ｐゴシック" pitchFamily="-101"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1" charset="-128"/>
          <a:cs typeface="ＭＳ Ｐゴシック" pitchFamily="-101"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1"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1"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1"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1"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1173"/>
            <a:ext cx="7473297" cy="1143000"/>
          </a:xfrm>
        </p:spPr>
        <p:txBody>
          <a:bodyPr/>
          <a:lstStyle/>
          <a:p>
            <a:r>
              <a:rPr lang="en-US" sz="3200" b="1" u="sng" dirty="0"/>
              <a:t>Question</a:t>
            </a:r>
            <a:r>
              <a:rPr lang="en-US" sz="3200" b="1" dirty="0"/>
              <a:t>: What is the Difference between 3-Digit and 5-Digit Population Counts?</a:t>
            </a:r>
          </a:p>
        </p:txBody>
      </p:sp>
      <p:sp>
        <p:nvSpPr>
          <p:cNvPr id="4" name="TextBox 3"/>
          <p:cNvSpPr txBox="1"/>
          <p:nvPr/>
        </p:nvSpPr>
        <p:spPr>
          <a:xfrm>
            <a:off x="1806012" y="1069703"/>
            <a:ext cx="8861989" cy="1569660"/>
          </a:xfrm>
          <a:prstGeom prst="rect">
            <a:avLst/>
          </a:prstGeom>
          <a:noFill/>
        </p:spPr>
        <p:txBody>
          <a:bodyPr wrap="square" rtlCol="0">
            <a:spAutoFit/>
          </a:bodyPr>
          <a:lstStyle/>
          <a:p>
            <a:pPr defTabSz="457200" fontAlgn="base">
              <a:spcBef>
                <a:spcPct val="0"/>
              </a:spcBef>
              <a:spcAft>
                <a:spcPct val="0"/>
              </a:spcAft>
            </a:pPr>
            <a:r>
              <a:rPr lang="en-US" sz="1600" b="1" u="sng" dirty="0">
                <a:solidFill>
                  <a:prstClr val="black"/>
                </a:solidFill>
                <a:ea typeface="ＭＳ Ｐゴシック" charset="0"/>
              </a:rPr>
              <a:t>Answer</a:t>
            </a:r>
            <a:r>
              <a:rPr lang="en-US" sz="1600" dirty="0">
                <a:solidFill>
                  <a:prstClr val="black"/>
                </a:solidFill>
                <a:ea typeface="ＭＳ Ｐゴシック" charset="0"/>
              </a:rPr>
              <a:t>:  Many researchers request 5-Digit ZIP for the purposes of linking with the Census ZIP Code Tabulation areas. </a:t>
            </a:r>
            <a:r>
              <a:rPr lang="en-US" sz="1600" b="1" dirty="0">
                <a:solidFill>
                  <a:srgbClr val="FF0000"/>
                </a:solidFill>
                <a:ea typeface="ＭＳ Ｐゴシック" charset="0"/>
              </a:rPr>
              <a:t>The Census Bureau records 550 ZIP Code Tabulation Areas (ZCTA) for Massachusetts</a:t>
            </a:r>
            <a:r>
              <a:rPr lang="en-US" sz="1600" dirty="0">
                <a:solidFill>
                  <a:prstClr val="black"/>
                </a:solidFill>
                <a:ea typeface="ＭＳ Ｐゴシック" charset="0"/>
              </a:rPr>
              <a:t>. The population for the smallest  ZCTA requires cell suppression. The largest ZCTA is 02301 (Brockton) which has a ZCTA population of 61,025.  Both the ZCTA 3-Digit and the MassGIS quarterly update from US Postal Service for Massachusetts 3-Digit ZIP Code contain 18 grouping with the largest population (1,283,942) in 021 and the smallest population (28,215) in 022 (see Table 1 below) .</a:t>
            </a:r>
            <a:endParaRPr lang="en-US" sz="1600" dirty="0">
              <a:solidFill>
                <a:prstClr val="black"/>
              </a:solidFill>
              <a:ea typeface="ＭＳ Ｐゴシック" charset="0"/>
            </a:endParaRPr>
          </a:p>
        </p:txBody>
      </p:sp>
      <p:graphicFrame>
        <p:nvGraphicFramePr>
          <p:cNvPr id="5" name="Table 4"/>
          <p:cNvGraphicFramePr>
            <a:graphicFrameLocks noGrp="1"/>
          </p:cNvGraphicFramePr>
          <p:nvPr>
            <p:extLst/>
          </p:nvPr>
        </p:nvGraphicFramePr>
        <p:xfrm>
          <a:off x="1981201" y="3064343"/>
          <a:ext cx="2965806" cy="3680460"/>
        </p:xfrm>
        <a:graphic>
          <a:graphicData uri="http://schemas.openxmlformats.org/drawingml/2006/table">
            <a:tbl>
              <a:tblPr firstRow="1" firstCol="1" bandRow="1">
                <a:tableStyleId>{5C22544A-7EE6-4342-B048-85BDC9FD1C3A}</a:tableStyleId>
              </a:tblPr>
              <a:tblGrid>
                <a:gridCol w="822882"/>
                <a:gridCol w="2142924"/>
              </a:tblGrid>
              <a:tr h="0">
                <a:tc>
                  <a:txBody>
                    <a:bodyPr/>
                    <a:lstStyle/>
                    <a:p>
                      <a:pPr marL="0" marR="0" algn="ctr">
                        <a:lnSpc>
                          <a:spcPct val="115000"/>
                        </a:lnSpc>
                        <a:spcBef>
                          <a:spcPts val="0"/>
                        </a:spcBef>
                        <a:spcAft>
                          <a:spcPts val="0"/>
                        </a:spcAft>
                      </a:pPr>
                      <a:r>
                        <a:rPr lang="en-US" sz="1200" dirty="0">
                          <a:effectLst/>
                        </a:rPr>
                        <a:t>ZIP CODE</a:t>
                      </a:r>
                      <a:endParaRPr lang="en-US" sz="12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dirty="0">
                          <a:effectLst/>
                        </a:rPr>
                        <a:t>3-Digit Population</a:t>
                      </a:r>
                      <a:endParaRPr lang="en-US" sz="1200" dirty="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010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469,375</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011</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168,835</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012</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130,689</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013</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83,111</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014</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211,812</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015</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373,719</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016</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188,402</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017</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379,027</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018</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713,126</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019</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476,314</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020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400,371</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021</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1,283,942</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022</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28,215</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023</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441,063</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024</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408,771</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025</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116,621</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026</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147,883</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027</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526,336</a:t>
                      </a:r>
                      <a:endParaRPr lang="en-US" sz="1100" dirty="0">
                        <a:effectLst/>
                        <a:latin typeface="Calibri"/>
                        <a:ea typeface="Calibri"/>
                        <a:cs typeface="Times New Roman"/>
                      </a:endParaRPr>
                    </a:p>
                  </a:txBody>
                  <a:tcPr marL="68580" marR="68580" marT="0" marB="0" anchor="b"/>
                </a:tc>
              </a:tr>
            </a:tbl>
          </a:graphicData>
        </a:graphic>
      </p:graphicFrame>
      <p:sp>
        <p:nvSpPr>
          <p:cNvPr id="6" name="TextBox 5"/>
          <p:cNvSpPr txBox="1"/>
          <p:nvPr/>
        </p:nvSpPr>
        <p:spPr>
          <a:xfrm>
            <a:off x="1831650" y="2720905"/>
            <a:ext cx="3247401" cy="307777"/>
          </a:xfrm>
          <a:prstGeom prst="rect">
            <a:avLst/>
          </a:prstGeom>
          <a:noFill/>
        </p:spPr>
        <p:txBody>
          <a:bodyPr wrap="square" rtlCol="0">
            <a:spAutoFit/>
          </a:bodyPr>
          <a:lstStyle/>
          <a:p>
            <a:pPr defTabSz="457200" fontAlgn="base">
              <a:spcBef>
                <a:spcPct val="0"/>
              </a:spcBef>
              <a:spcAft>
                <a:spcPct val="0"/>
              </a:spcAft>
            </a:pPr>
            <a:r>
              <a:rPr lang="en-US" sz="1400" b="1" u="sng" dirty="0">
                <a:solidFill>
                  <a:srgbClr val="FF0000"/>
                </a:solidFill>
                <a:ea typeface="ＭＳ Ｐゴシック" charset="0"/>
              </a:rPr>
              <a:t>Table 1. MA 3-Digit ZIP Code Populations</a:t>
            </a:r>
            <a:endParaRPr lang="en-US" sz="1400" b="1" u="sng" dirty="0">
              <a:solidFill>
                <a:srgbClr val="FF0000"/>
              </a:solidFill>
              <a:ea typeface="ＭＳ Ｐゴシック" charset="0"/>
            </a:endParaRPr>
          </a:p>
        </p:txBody>
      </p:sp>
      <p:pic>
        <p:nvPicPr>
          <p:cNvPr id="7" name="Picture 2" descr="C:\today\MUNZIP2.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9050" y="3077837"/>
            <a:ext cx="5094606" cy="3311494"/>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3"/>
          <p:cNvSpPr txBox="1">
            <a:spLocks noChangeArrowheads="1"/>
          </p:cNvSpPr>
          <p:nvPr/>
        </p:nvSpPr>
        <p:spPr bwMode="auto">
          <a:xfrm>
            <a:off x="5318332" y="5205538"/>
            <a:ext cx="2896312"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457200" fontAlgn="base">
              <a:spcBef>
                <a:spcPct val="0"/>
              </a:spcBef>
              <a:spcAft>
                <a:spcPct val="0"/>
              </a:spcAft>
            </a:pPr>
            <a:r>
              <a:rPr lang="en-US" altLang="en-US" sz="1000" dirty="0">
                <a:solidFill>
                  <a:srgbClr val="FF0000"/>
                </a:solidFill>
                <a:latin typeface="Arial" charset="0"/>
                <a:ea typeface="ＭＳ Ｐゴシック" charset="0"/>
                <a:cs typeface="Times New Roman" pitchFamily="18" charset="0"/>
              </a:rPr>
              <a:t>ZIP Codes generally do not show any respect for state, municipal, county, or census statistical area boundaries. They are administrative units for mail carrier routes that intertwine across political geographic boundaries like spaghetti, and are subject to continuous alteration or elimination.</a:t>
            </a:r>
            <a:r>
              <a:rPr lang="en-US" altLang="en-US" sz="1000" dirty="0">
                <a:solidFill>
                  <a:srgbClr val="EEECE1"/>
                </a:solidFill>
                <a:latin typeface="Arial" charset="0"/>
                <a:ea typeface="ＭＳ Ｐゴシック" charset="0"/>
              </a:rPr>
              <a:t> </a:t>
            </a:r>
          </a:p>
        </p:txBody>
      </p:sp>
      <p:grpSp>
        <p:nvGrpSpPr>
          <p:cNvPr id="9" name="Group 5"/>
          <p:cNvGrpSpPr>
            <a:grpSpLocks/>
          </p:cNvGrpSpPr>
          <p:nvPr/>
        </p:nvGrpSpPr>
        <p:grpSpPr bwMode="auto">
          <a:xfrm>
            <a:off x="9074316" y="3845578"/>
            <a:ext cx="1593685" cy="646118"/>
            <a:chOff x="4320" y="1370"/>
            <a:chExt cx="1178" cy="696"/>
          </a:xfrm>
        </p:grpSpPr>
        <p:sp>
          <p:nvSpPr>
            <p:cNvPr id="10" name="Rectangle 6"/>
            <p:cNvSpPr>
              <a:spLocks noChangeArrowheads="1"/>
            </p:cNvSpPr>
            <p:nvPr/>
          </p:nvSpPr>
          <p:spPr bwMode="auto">
            <a:xfrm>
              <a:off x="4320" y="1466"/>
              <a:ext cx="288" cy="144"/>
            </a:xfrm>
            <a:prstGeom prst="rect">
              <a:avLst/>
            </a:prstGeom>
            <a:noFill/>
            <a:ln w="28575" cap="sq">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57200" fontAlgn="base">
                <a:spcBef>
                  <a:spcPct val="0"/>
                </a:spcBef>
                <a:spcAft>
                  <a:spcPct val="0"/>
                </a:spcAft>
              </a:pPr>
              <a:endParaRPr lang="en-US">
                <a:solidFill>
                  <a:prstClr val="black"/>
                </a:solidFill>
                <a:ea typeface="ＭＳ Ｐゴシック" charset="0"/>
              </a:endParaRPr>
            </a:p>
          </p:txBody>
        </p:sp>
        <p:sp>
          <p:nvSpPr>
            <p:cNvPr id="11" name="Rectangle 7"/>
            <p:cNvSpPr>
              <a:spLocks noChangeArrowheads="1"/>
            </p:cNvSpPr>
            <p:nvPr/>
          </p:nvSpPr>
          <p:spPr bwMode="auto">
            <a:xfrm>
              <a:off x="4320" y="1754"/>
              <a:ext cx="288" cy="144"/>
            </a:xfrm>
            <a:prstGeom prst="rect">
              <a:avLst/>
            </a:prstGeom>
            <a:noFill/>
            <a:ln w="28575" cap="sq">
              <a:solidFill>
                <a:srgbClr val="FF00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57200" fontAlgn="base">
                <a:spcBef>
                  <a:spcPct val="0"/>
                </a:spcBef>
                <a:spcAft>
                  <a:spcPct val="0"/>
                </a:spcAft>
              </a:pPr>
              <a:endParaRPr lang="en-US">
                <a:solidFill>
                  <a:prstClr val="black"/>
                </a:solidFill>
                <a:ea typeface="ＭＳ Ｐゴシック" charset="0"/>
              </a:endParaRPr>
            </a:p>
          </p:txBody>
        </p:sp>
        <p:sp>
          <p:nvSpPr>
            <p:cNvPr id="12" name="Text Box 8"/>
            <p:cNvSpPr txBox="1">
              <a:spLocks noChangeArrowheads="1"/>
            </p:cNvSpPr>
            <p:nvPr/>
          </p:nvSpPr>
          <p:spPr bwMode="auto">
            <a:xfrm>
              <a:off x="4608" y="1370"/>
              <a:ext cx="890" cy="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457200" fontAlgn="base">
                <a:lnSpc>
                  <a:spcPct val="150000"/>
                </a:lnSpc>
                <a:spcBef>
                  <a:spcPct val="0"/>
                </a:spcBef>
                <a:spcAft>
                  <a:spcPct val="0"/>
                </a:spcAft>
              </a:pPr>
              <a:r>
                <a:rPr lang="en-US" altLang="en-US" sz="1200" b="1" dirty="0">
                  <a:solidFill>
                    <a:prstClr val="black"/>
                  </a:solidFill>
                  <a:latin typeface="Arial" charset="0"/>
                  <a:ea typeface="ＭＳ Ｐゴシック" charset="0"/>
                </a:rPr>
                <a:t>Municipalities</a:t>
              </a:r>
            </a:p>
            <a:p>
              <a:pPr defTabSz="457200" fontAlgn="base">
                <a:lnSpc>
                  <a:spcPct val="150000"/>
                </a:lnSpc>
                <a:spcBef>
                  <a:spcPct val="0"/>
                </a:spcBef>
                <a:spcAft>
                  <a:spcPct val="0"/>
                </a:spcAft>
              </a:pPr>
              <a:r>
                <a:rPr lang="en-US" altLang="en-US" sz="1200" b="1" dirty="0">
                  <a:solidFill>
                    <a:prstClr val="black"/>
                  </a:solidFill>
                  <a:latin typeface="Arial" charset="0"/>
                  <a:ea typeface="ＭＳ Ｐゴシック" charset="0"/>
                </a:rPr>
                <a:t>Zip Codes</a:t>
              </a:r>
            </a:p>
          </p:txBody>
        </p:sp>
      </p:grpSp>
      <p:sp>
        <p:nvSpPr>
          <p:cNvPr id="13" name="Rectangle 12"/>
          <p:cNvSpPr/>
          <p:nvPr/>
        </p:nvSpPr>
        <p:spPr>
          <a:xfrm>
            <a:off x="5138872" y="2711072"/>
            <a:ext cx="5298392" cy="584775"/>
          </a:xfrm>
          <a:prstGeom prst="rect">
            <a:avLst/>
          </a:prstGeom>
        </p:spPr>
        <p:txBody>
          <a:bodyPr wrap="square">
            <a:spAutoFit/>
          </a:bodyPr>
          <a:lstStyle/>
          <a:p>
            <a:pPr defTabSz="457200" fontAlgn="base">
              <a:spcBef>
                <a:spcPct val="0"/>
              </a:spcBef>
              <a:spcAft>
                <a:spcPct val="0"/>
              </a:spcAft>
            </a:pPr>
            <a:r>
              <a:rPr lang="en-US" altLang="en-US" sz="1600" b="1" dirty="0">
                <a:solidFill>
                  <a:srgbClr val="FF0000"/>
                </a:solidFill>
                <a:latin typeface="Arial" charset="0"/>
                <a:ea typeface="ＭＳ Ｐゴシック" charset="0"/>
              </a:rPr>
              <a:t>Always Keep in Mind that Zip </a:t>
            </a:r>
            <a:r>
              <a:rPr lang="en-US" altLang="en-US" sz="1600" b="1" dirty="0">
                <a:solidFill>
                  <a:srgbClr val="FF0000"/>
                </a:solidFill>
                <a:latin typeface="Arial" charset="0"/>
                <a:ea typeface="ＭＳ Ｐゴシック" charset="0"/>
              </a:rPr>
              <a:t>Codes Cut Across Multiple Political Boundaries</a:t>
            </a:r>
            <a:endParaRPr lang="en-US" sz="1600" dirty="0">
              <a:solidFill>
                <a:prstClr val="black"/>
              </a:solidFill>
              <a:ea typeface="ＭＳ Ｐゴシック" charset="0"/>
            </a:endParaRPr>
          </a:p>
        </p:txBody>
      </p:sp>
    </p:spTree>
    <p:extLst>
      <p:ext uri="{BB962C8B-B14F-4D97-AF65-F5344CB8AC3E}">
        <p14:creationId xmlns:p14="http://schemas.microsoft.com/office/powerpoint/2010/main" val="111825970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230</Words>
  <Application>Microsoft Office PowerPoint</Application>
  <PresentationFormat>Widescreen</PresentationFormat>
  <Paragraphs>45</Paragraphs>
  <Slides>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ＭＳ Ｐゴシック</vt:lpstr>
      <vt:lpstr>Arial</vt:lpstr>
      <vt:lpstr>Calibri</vt:lpstr>
      <vt:lpstr>Times New Roman</vt:lpstr>
      <vt:lpstr>1_Office Theme</vt:lpstr>
      <vt:lpstr>2_Office Theme</vt:lpstr>
      <vt:lpstr>Question: What is the Difference between 3-Digit and 5-Digit Population Counts?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I am using the Inpatient Hospital Discharge Data.  Since CHIA lifted the limit on diagnosis codes in FY2015 and switched to ICD-10-CM in FY2016, would it significantly impact my study if I continued to use 15 diagnosis codes or less in FY2015, FY2016, and FY2017?</dc:title>
  <dc:creator>Adam</dc:creator>
  <cp:lastModifiedBy>Adam</cp:lastModifiedBy>
  <cp:revision>7</cp:revision>
  <dcterms:created xsi:type="dcterms:W3CDTF">2018-06-29T13:21:42Z</dcterms:created>
  <dcterms:modified xsi:type="dcterms:W3CDTF">2018-06-29T13:56:42Z</dcterms:modified>
</cp:coreProperties>
</file>