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8" r:id="rId2"/>
    <p:sldId id="257" r:id="rId3"/>
    <p:sldId id="343" r:id="rId4"/>
    <p:sldId id="331" r:id="rId5"/>
    <p:sldId id="311" r:id="rId6"/>
    <p:sldId id="339" r:id="rId7"/>
    <p:sldId id="332" r:id="rId8"/>
    <p:sldId id="341" r:id="rId9"/>
    <p:sldId id="333" r:id="rId10"/>
    <p:sldId id="337" r:id="rId11"/>
    <p:sldId id="334" r:id="rId12"/>
    <p:sldId id="336" r:id="rId13"/>
    <p:sldId id="335" r:id="rId14"/>
    <p:sldId id="342" r:id="rId15"/>
    <p:sldId id="269" r:id="rId16"/>
    <p:sldId id="340" r:id="rId1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th Waldman" initials="BW" lastIdx="10" clrIdx="0"/>
  <p:cmAuthor id="1" name="Cristi Carman" initials="CC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6176"/>
    <a:srgbClr val="A3B3D3"/>
    <a:srgbClr val="25325B"/>
    <a:srgbClr val="526F86"/>
    <a:srgbClr val="577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11" autoAdjust="0"/>
  </p:normalViewPr>
  <p:slideViewPr>
    <p:cSldViewPr>
      <p:cViewPr>
        <p:scale>
          <a:sx n="85" d="100"/>
          <a:sy n="85" d="100"/>
        </p:scale>
        <p:origin x="-1080" y="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9DB962-1050-48AF-9E01-8221E5F2BAF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8438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DB962-1050-48AF-9E01-8221E5F2BAF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037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7066" indent="-291179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64717" indent="-232943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30604" indent="-232943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96491" indent="-232943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F005C3F-51EB-4B57-8F3B-FB7407DDAF26}" type="slidenum">
              <a:rPr lang="en-US" sz="1200"/>
              <a:pPr/>
              <a:t>2</a:t>
            </a:fld>
            <a:endParaRPr lang="en-US" sz="1200" dirty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baseline="0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6803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DB962-1050-48AF-9E01-8221E5F2BAFF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3388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DB962-1050-48AF-9E01-8221E5F2BAFF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338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Bailit-PPT-Template-D1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1938" cy="687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09600" y="1676400"/>
            <a:ext cx="6781800" cy="685800"/>
          </a:xfrm>
        </p:spPr>
        <p:txBody>
          <a:bodyPr/>
          <a:lstStyle>
            <a:lvl1pPr>
              <a:defRPr sz="3600">
                <a:solidFill>
                  <a:srgbClr val="526F86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438400"/>
            <a:ext cx="6781800" cy="457200"/>
          </a:xfrm>
        </p:spPr>
        <p:txBody>
          <a:bodyPr/>
          <a:lstStyle>
            <a:lvl1pPr marL="0" indent="0">
              <a:lnSpc>
                <a:spcPct val="70000"/>
              </a:lnSpc>
              <a:buFont typeface="Wingdings" charset="0"/>
              <a:buNone/>
              <a:defRPr sz="1800" b="0">
                <a:solidFill>
                  <a:srgbClr val="526F86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2400" y="6477000"/>
            <a:ext cx="4572000" cy="228600"/>
          </a:xfr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152400" y="6172200"/>
            <a:ext cx="4572000" cy="304800"/>
          </a:xfrm>
        </p:spPr>
        <p:txBody>
          <a:bodyPr/>
          <a:lstStyle>
            <a:lvl1pPr marL="0" indent="0">
              <a:buNone/>
              <a:defRPr sz="14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5559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F109F1-6125-4F02-971A-DEF3FEFD460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969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219200"/>
            <a:ext cx="2057400" cy="388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219200"/>
            <a:ext cx="5789613" cy="3886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C4B338-E5C5-49A0-95D6-22D6EDBA0B2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9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solidFill>
                  <a:srgbClr val="57768E"/>
                </a:solidFill>
              </a:defRPr>
            </a:lvl1pPr>
          </a:lstStyle>
          <a:p>
            <a:fld id="{153DAC40-874C-4E58-8176-4E45E020DE3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036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A32B4D-5E14-4505-BE72-0D49895675F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50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524000"/>
            <a:ext cx="380841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1813" y="1524000"/>
            <a:ext cx="38084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BE97F0-CA74-4EB7-96F1-71BC434210C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643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762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1632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1632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DDBE28-4566-4762-BF34-706283FEDF7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746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 userDrawn="1"/>
        </p:nvSpPr>
        <p:spPr bwMode="auto">
          <a:xfrm>
            <a:off x="1382713" y="2676525"/>
            <a:ext cx="1857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3422E586-4E50-4415-B1D3-E492B209028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172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525CF4-590F-4F0D-8254-3247314F6C4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599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3008313" cy="6413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62087"/>
            <a:ext cx="5111750" cy="4633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478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70535-BD53-4828-BF89-4039723C098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35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95399"/>
            <a:ext cx="5486400" cy="3432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100D67-8074-4101-833E-D023FD8950C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93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Bailit-PPT-Template-no-pic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0350" cy="688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3"/>
          <p:cNvSpPr>
            <a:spLocks noChangeArrowheads="1"/>
          </p:cNvSpPr>
          <p:nvPr/>
        </p:nvSpPr>
        <p:spPr bwMode="auto">
          <a:xfrm>
            <a:off x="1219200" y="6248400"/>
            <a:ext cx="2743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76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524000"/>
            <a:ext cx="776922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400800"/>
            <a:ext cx="533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5406232-F24F-49C8-8FE6-70770B9C0B55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031" name="Rectangle 10"/>
          <p:cNvSpPr>
            <a:spLocks noChangeArrowheads="1"/>
          </p:cNvSpPr>
          <p:nvPr/>
        </p:nvSpPr>
        <p:spPr bwMode="auto">
          <a:xfrm>
            <a:off x="1219200" y="6172200"/>
            <a:ext cx="7086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altLang="ja-JP" sz="1800" dirty="0" smtClean="0">
                <a:solidFill>
                  <a:srgbClr val="57768E"/>
                </a:solidFill>
              </a:rPr>
              <a:t>SQAC</a:t>
            </a:r>
          </a:p>
          <a:p>
            <a:pPr eaLnBrk="1" hangingPunct="1"/>
            <a:r>
              <a:rPr lang="en-US" sz="1200" baseline="0" dirty="0" smtClean="0">
                <a:solidFill>
                  <a:srgbClr val="57768E"/>
                </a:solidFill>
              </a:rPr>
              <a:t>September 21, 2015</a:t>
            </a:r>
            <a:endParaRPr lang="en-US" sz="1200" dirty="0">
              <a:solidFill>
                <a:srgbClr val="57768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89" r:id="rId3"/>
    <p:sldLayoutId id="2147483690" r:id="rId4"/>
    <p:sldLayoutId id="2147483691" r:id="rId5"/>
    <p:sldLayoutId id="2147483699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57768E"/>
        </a:buClr>
        <a:buFont typeface="Wingdings" pitchFamily="2" charset="2"/>
        <a:buChar char="§"/>
        <a:defRPr sz="2400">
          <a:solidFill>
            <a:srgbClr val="25325B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86176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25325B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rgbClr val="57768E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rgbClr val="25325B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rgbClr val="25325B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rgbClr val="25325B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rgbClr val="25325B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rgbClr val="25325B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ctrTitle"/>
          </p:nvPr>
        </p:nvSpPr>
        <p:spPr>
          <a:xfrm>
            <a:off x="609600" y="1676400"/>
            <a:ext cx="6781800" cy="990600"/>
          </a:xfrm>
        </p:spPr>
        <p:txBody>
          <a:bodyPr/>
          <a:lstStyle/>
          <a:p>
            <a:r>
              <a:rPr lang="en-US" sz="2800" dirty="0"/>
              <a:t>Statewide Quality </a:t>
            </a:r>
            <a:r>
              <a:rPr lang="en-US" sz="2800" dirty="0" smtClean="0"/>
              <a:t>Advisory Committee 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Quality Priorities 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19459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September 21, 2015</a:t>
            </a:r>
          </a:p>
        </p:txBody>
      </p:sp>
      <p:sp>
        <p:nvSpPr>
          <p:cNvPr id="19460" name="Content Placeholder 4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 smtClean="0"/>
              <a:t>Beth Waldman and Michael Joseph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Maternity </a:t>
            </a:r>
            <a:r>
              <a:rPr lang="en-US" dirty="0" smtClean="0"/>
              <a:t>Care (2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7769225" cy="4114800"/>
          </a:xfrm>
        </p:spPr>
        <p:txBody>
          <a:bodyPr/>
          <a:lstStyle/>
          <a:p>
            <a:r>
              <a:rPr lang="en-US" b="1" dirty="0" smtClean="0"/>
              <a:t>How to improve quality:</a:t>
            </a:r>
            <a:endParaRPr lang="en-US" dirty="0"/>
          </a:p>
          <a:p>
            <a:pPr lvl="1"/>
            <a:r>
              <a:rPr lang="en-US" dirty="0" smtClean="0"/>
              <a:t>Reduction of C-section </a:t>
            </a:r>
            <a:r>
              <a:rPr lang="en-US" dirty="0"/>
              <a:t>rates</a:t>
            </a:r>
          </a:p>
          <a:p>
            <a:pPr lvl="1"/>
            <a:r>
              <a:rPr lang="en-US" dirty="0"/>
              <a:t>Increased rate of women having a vaginal birth after cesarean (VBAC) </a:t>
            </a:r>
          </a:p>
          <a:p>
            <a:pPr lvl="1"/>
            <a:r>
              <a:rPr lang="en-US" dirty="0"/>
              <a:t>Reduced provider variation, through increased use of best practices.  </a:t>
            </a:r>
            <a:endParaRPr lang="en-US" dirty="0" smtClean="0"/>
          </a:p>
          <a:p>
            <a:r>
              <a:rPr lang="en-US" b="1" dirty="0" smtClean="0"/>
              <a:t>Other key factors:</a:t>
            </a:r>
          </a:p>
          <a:p>
            <a:pPr lvl="1"/>
            <a:r>
              <a:rPr lang="en-US" dirty="0" smtClean="0"/>
              <a:t>Significant quality measurement</a:t>
            </a:r>
          </a:p>
          <a:p>
            <a:pPr lvl="1"/>
            <a:r>
              <a:rPr lang="en-US" dirty="0" smtClean="0"/>
              <a:t>CHIA already working in this area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16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Opioid </a:t>
            </a:r>
            <a:r>
              <a:rPr lang="en-US" dirty="0" smtClean="0"/>
              <a:t>Use (1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7769225" cy="4114800"/>
          </a:xfrm>
        </p:spPr>
        <p:txBody>
          <a:bodyPr/>
          <a:lstStyle/>
          <a:p>
            <a:r>
              <a:rPr lang="en-US" b="1" dirty="0" smtClean="0"/>
              <a:t>Description: </a:t>
            </a:r>
          </a:p>
          <a:p>
            <a:pPr lvl="1"/>
            <a:r>
              <a:rPr lang="en-US" dirty="0" smtClean="0"/>
              <a:t>Opioid epidemic in Commonwealth and across country</a:t>
            </a:r>
          </a:p>
          <a:p>
            <a:pPr lvl="1"/>
            <a:r>
              <a:rPr lang="en-US" dirty="0" smtClean="0"/>
              <a:t>Increased rates of use, overdoses and overdose deaths</a:t>
            </a:r>
          </a:p>
          <a:p>
            <a:r>
              <a:rPr lang="en-US" b="1" dirty="0" smtClean="0"/>
              <a:t>Why highlight?</a:t>
            </a:r>
          </a:p>
          <a:p>
            <a:pPr lvl="1"/>
            <a:r>
              <a:rPr lang="en-US" dirty="0" smtClean="0"/>
              <a:t>Reinforce work of Administration and others to combat </a:t>
            </a:r>
            <a:r>
              <a:rPr lang="en-US" dirty="0" smtClean="0"/>
              <a:t>epidemic.</a:t>
            </a:r>
            <a:endParaRPr lang="en-US" dirty="0" smtClean="0"/>
          </a:p>
          <a:p>
            <a:pPr lvl="1"/>
            <a:r>
              <a:rPr lang="en-US" dirty="0" smtClean="0"/>
              <a:t>Significant work to </a:t>
            </a:r>
            <a:r>
              <a:rPr lang="en-US" dirty="0"/>
              <a:t>identify </a:t>
            </a:r>
            <a:r>
              <a:rPr lang="en-US" dirty="0" smtClean="0"/>
              <a:t>and implement ways </a:t>
            </a:r>
            <a:r>
              <a:rPr lang="en-US" dirty="0"/>
              <a:t>to improve access to substance use treatment services, including provision of additional funding to support prevention, intervention, treatment and recovery.</a:t>
            </a:r>
            <a:endParaRPr lang="en-US" dirty="0" smtClean="0"/>
          </a:p>
          <a:p>
            <a:pPr lvl="1"/>
            <a:r>
              <a:rPr lang="en-US" dirty="0"/>
              <a:t>S</a:t>
            </a:r>
            <a:r>
              <a:rPr lang="en-US" dirty="0" smtClean="0"/>
              <a:t>upport implementation efforts by measuring </a:t>
            </a:r>
            <a:r>
              <a:rPr lang="en-US" dirty="0" smtClean="0"/>
              <a:t>progress.</a:t>
            </a:r>
            <a:endParaRPr lang="en-US" dirty="0"/>
          </a:p>
          <a:p>
            <a:pPr marL="0" indent="0">
              <a:buNone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27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Opioid </a:t>
            </a:r>
            <a:r>
              <a:rPr lang="en-US" dirty="0" smtClean="0"/>
              <a:t>Use (2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3740727"/>
          </a:xfrm>
        </p:spPr>
        <p:txBody>
          <a:bodyPr/>
          <a:lstStyle/>
          <a:p>
            <a:r>
              <a:rPr lang="en-US" b="1" dirty="0" smtClean="0"/>
              <a:t>How to improve quality:</a:t>
            </a:r>
            <a:r>
              <a:rPr lang="en-US" dirty="0" smtClean="0"/>
              <a:t>  </a:t>
            </a:r>
            <a:endParaRPr lang="en-US" dirty="0"/>
          </a:p>
          <a:p>
            <a:pPr lvl="1"/>
            <a:r>
              <a:rPr lang="en-US" dirty="0" smtClean="0"/>
              <a:t>I</a:t>
            </a:r>
            <a:r>
              <a:rPr lang="en-US" dirty="0" smtClean="0"/>
              <a:t>mprove </a:t>
            </a:r>
            <a:r>
              <a:rPr lang="en-US" dirty="0"/>
              <a:t>access to and pricing of </a:t>
            </a:r>
            <a:r>
              <a:rPr lang="en-US" dirty="0" smtClean="0"/>
              <a:t>Naloxone (</a:t>
            </a:r>
            <a:r>
              <a:rPr lang="en-US" dirty="0" err="1" smtClean="0"/>
              <a:t>Narcan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I</a:t>
            </a:r>
            <a:r>
              <a:rPr lang="en-US" dirty="0" smtClean="0"/>
              <a:t>mprove </a:t>
            </a:r>
            <a:r>
              <a:rPr lang="en-US" dirty="0" smtClean="0"/>
              <a:t>compliance with the Prescription Monitoring Program (PMP)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mprove </a:t>
            </a:r>
            <a:r>
              <a:rPr lang="en-US" dirty="0"/>
              <a:t>understanding of access to the behavioral health </a:t>
            </a:r>
            <a:r>
              <a:rPr lang="en-US" dirty="0" smtClean="0"/>
              <a:t>system</a:t>
            </a:r>
            <a:endParaRPr lang="en-US" dirty="0"/>
          </a:p>
          <a:p>
            <a:pPr lvl="1"/>
            <a:r>
              <a:rPr lang="en-US" dirty="0"/>
              <a:t>I</a:t>
            </a:r>
            <a:r>
              <a:rPr lang="en-US" dirty="0" smtClean="0"/>
              <a:t>mprove </a:t>
            </a:r>
            <a:r>
              <a:rPr lang="en-US" dirty="0"/>
              <a:t>access to treatment services through mandates on commercial insurers to cover services without prior authorization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mprove </a:t>
            </a:r>
            <a:r>
              <a:rPr lang="en-US" dirty="0"/>
              <a:t>access to medication assisted treatment (MAT)</a:t>
            </a:r>
          </a:p>
          <a:p>
            <a:pPr lvl="1"/>
            <a:r>
              <a:rPr lang="en-US" dirty="0" smtClean="0"/>
              <a:t>I</a:t>
            </a:r>
            <a:r>
              <a:rPr lang="en-US" dirty="0" smtClean="0"/>
              <a:t>mprove </a:t>
            </a:r>
            <a:r>
              <a:rPr lang="en-US" dirty="0"/>
              <a:t>access to services covered through the Department of Public Health’s Bureau of Substance Abuse Services (BSAS), including residential recovery homes and recovery support </a:t>
            </a:r>
            <a:r>
              <a:rPr lang="en-US" dirty="0" smtClean="0"/>
              <a:t>centers</a:t>
            </a:r>
            <a:endParaRPr lang="en-US" dirty="0"/>
          </a:p>
          <a:p>
            <a:r>
              <a:rPr lang="en-US" b="1" dirty="0" smtClean="0"/>
              <a:t>Other key factors:</a:t>
            </a:r>
          </a:p>
          <a:p>
            <a:pPr lvl="1"/>
            <a:r>
              <a:rPr lang="en-US" dirty="0" smtClean="0"/>
              <a:t>Measurement of success is difficult; relapse </a:t>
            </a:r>
            <a:r>
              <a:rPr lang="en-US" dirty="0"/>
              <a:t>is an expected and common part of the recovery </a:t>
            </a:r>
            <a:r>
              <a:rPr lang="en-US" dirty="0" smtClean="0"/>
              <a:t>process </a:t>
            </a:r>
            <a:endParaRPr lang="en-US" dirty="0"/>
          </a:p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64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</a:t>
            </a:r>
            <a:r>
              <a:rPr lang="en-US" dirty="0" smtClean="0"/>
              <a:t>of Behavioral </a:t>
            </a:r>
            <a:r>
              <a:rPr lang="en-US" dirty="0"/>
              <a:t>Health </a:t>
            </a:r>
            <a:r>
              <a:rPr lang="en-US" dirty="0" smtClean="0"/>
              <a:t>and </a:t>
            </a:r>
            <a:r>
              <a:rPr lang="en-US" dirty="0"/>
              <a:t>Primary </a:t>
            </a:r>
            <a:r>
              <a:rPr lang="en-US" dirty="0" smtClean="0"/>
              <a:t>Care (1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7769225" cy="4114800"/>
          </a:xfrm>
        </p:spPr>
        <p:txBody>
          <a:bodyPr/>
          <a:lstStyle/>
          <a:p>
            <a:r>
              <a:rPr lang="en-US" b="1" dirty="0" smtClean="0"/>
              <a:t>Description:  </a:t>
            </a:r>
          </a:p>
          <a:p>
            <a:pPr lvl="1"/>
            <a:r>
              <a:rPr lang="en-US" dirty="0" smtClean="0"/>
              <a:t>Integration </a:t>
            </a:r>
            <a:r>
              <a:rPr lang="en-US" dirty="0"/>
              <a:t>of behavioral health with primary care allows for an individual to receive integrated care of all conditions within a primary care practice that is supported by behavioral health clinicians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Why highlight?</a:t>
            </a:r>
          </a:p>
          <a:p>
            <a:pPr lvl="1"/>
            <a:r>
              <a:rPr lang="en-US" dirty="0" smtClean="0"/>
              <a:t>Improved integration is a key focus of delivery system reform, particularly for </a:t>
            </a:r>
            <a:r>
              <a:rPr lang="en-US" dirty="0" smtClean="0"/>
              <a:t>Medicaid.</a:t>
            </a:r>
            <a:endParaRPr lang="en-US" dirty="0" smtClean="0"/>
          </a:p>
          <a:p>
            <a:pPr lvl="1"/>
            <a:r>
              <a:rPr lang="en-US" dirty="0" smtClean="0"/>
              <a:t>Focus on whole person, not conditions based on how health care system is </a:t>
            </a:r>
            <a:r>
              <a:rPr lang="en-US" dirty="0" smtClean="0"/>
              <a:t>organized.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58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of Behavioral Health and Primary Care (2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7769225" cy="4495800"/>
          </a:xfrm>
        </p:spPr>
        <p:txBody>
          <a:bodyPr/>
          <a:lstStyle/>
          <a:p>
            <a:r>
              <a:rPr lang="en-US" b="1" dirty="0" smtClean="0"/>
              <a:t>How to improve quality:</a:t>
            </a:r>
          </a:p>
          <a:p>
            <a:pPr lvl="1"/>
            <a:r>
              <a:rPr lang="en-US" dirty="0" smtClean="0"/>
              <a:t>Improved access </a:t>
            </a:r>
            <a:r>
              <a:rPr lang="en-US" dirty="0"/>
              <a:t>to behavioral health services </a:t>
            </a:r>
            <a:endParaRPr lang="en-US" dirty="0" smtClean="0"/>
          </a:p>
          <a:p>
            <a:pPr lvl="2"/>
            <a:r>
              <a:rPr lang="en-US" dirty="0" smtClean="0"/>
              <a:t>May lead to </a:t>
            </a:r>
            <a:r>
              <a:rPr lang="en-US" dirty="0"/>
              <a:t>earlier detection and/or intervention of behavioral health </a:t>
            </a:r>
            <a:r>
              <a:rPr lang="en-US" dirty="0" smtClean="0"/>
              <a:t>issues</a:t>
            </a:r>
            <a:endParaRPr lang="en-US" dirty="0" smtClean="0"/>
          </a:p>
          <a:p>
            <a:pPr lvl="1"/>
            <a:r>
              <a:rPr lang="en-US" dirty="0" smtClean="0"/>
              <a:t>Treating </a:t>
            </a:r>
            <a:r>
              <a:rPr lang="en-US" dirty="0"/>
              <a:t>behavioral health issues concurrently with medical issues, such as diabetes, may also lead to improvements in those </a:t>
            </a:r>
            <a:r>
              <a:rPr lang="en-US" dirty="0" smtClean="0"/>
              <a:t>conditions </a:t>
            </a:r>
            <a:endParaRPr lang="en-US" dirty="0" smtClean="0"/>
          </a:p>
          <a:p>
            <a:r>
              <a:rPr lang="en-US" b="1" dirty="0" smtClean="0"/>
              <a:t>Other key factors:</a:t>
            </a:r>
          </a:p>
          <a:p>
            <a:pPr lvl="1"/>
            <a:r>
              <a:rPr lang="en-US" dirty="0" smtClean="0"/>
              <a:t>Quality measurement for integration is in progress</a:t>
            </a:r>
          </a:p>
          <a:p>
            <a:pPr lvl="1"/>
            <a:r>
              <a:rPr lang="en-US" dirty="0" smtClean="0"/>
              <a:t>Focus on whole person may help reduce disparities; improve patient activation and ease care coordination</a:t>
            </a:r>
          </a:p>
          <a:p>
            <a:pPr lvl="1"/>
            <a:r>
              <a:rPr lang="en-US" dirty="0" smtClean="0"/>
              <a:t>Significant statewide activity to promote integration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73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for Group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Priority Selection</a:t>
            </a:r>
          </a:p>
          <a:p>
            <a:pPr lvl="1"/>
            <a:r>
              <a:rPr lang="en-US" dirty="0" smtClean="0"/>
              <a:t>Are you comfortable with these topic areas?</a:t>
            </a:r>
          </a:p>
          <a:p>
            <a:pPr lvl="2"/>
            <a:r>
              <a:rPr lang="en-US" dirty="0" smtClean="0"/>
              <a:t>Should they all be included as priorities?</a:t>
            </a:r>
          </a:p>
          <a:p>
            <a:pPr lvl="2"/>
            <a:r>
              <a:rPr lang="en-US" dirty="0" smtClean="0"/>
              <a:t>Can we narrow any of them?</a:t>
            </a:r>
          </a:p>
          <a:p>
            <a:pPr lvl="2"/>
            <a:r>
              <a:rPr lang="en-US" dirty="0" smtClean="0"/>
              <a:t>How can the SQAC prioritize these topics over the three year period?</a:t>
            </a:r>
          </a:p>
          <a:p>
            <a:pPr lvl="1"/>
            <a:r>
              <a:rPr lang="en-US" dirty="0" smtClean="0"/>
              <a:t>How frequently should the SQAC review these priorities?</a:t>
            </a:r>
          </a:p>
          <a:p>
            <a:pPr lvl="1"/>
            <a:r>
              <a:rPr lang="en-US" dirty="0" smtClean="0"/>
              <a:t>What can SQAC do to advance these quality priority topics?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35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Monday, October </a:t>
            </a:r>
            <a:r>
              <a:rPr lang="en-US" dirty="0" smtClean="0"/>
              <a:t>19:  </a:t>
            </a:r>
          </a:p>
          <a:p>
            <a:pPr lvl="1"/>
            <a:r>
              <a:rPr lang="en-US" dirty="0" smtClean="0"/>
              <a:t>Wrap up of Quality Priorities Selection and Discussion of Implementation Plan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97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9063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Agenda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Welcome and Business Items		     3:00 – 3:05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MHA-MAHP Proposed </a:t>
            </a:r>
            <a:r>
              <a:rPr lang="en-US" dirty="0" err="1"/>
              <a:t>Tiering</a:t>
            </a:r>
            <a:r>
              <a:rPr lang="en-US" dirty="0"/>
              <a:t> </a:t>
            </a:r>
            <a:r>
              <a:rPr lang="en-US" dirty="0" smtClean="0"/>
              <a:t>Measures 3:05 – 3:35</a:t>
            </a:r>
          </a:p>
          <a:p>
            <a:endParaRPr lang="en-US" dirty="0" smtClean="0"/>
          </a:p>
          <a:p>
            <a:r>
              <a:rPr lang="en-US" dirty="0" smtClean="0"/>
              <a:t>Measure Evaluations			     3:35 – 3:45</a:t>
            </a:r>
          </a:p>
          <a:p>
            <a:endParaRPr lang="en-US" dirty="0" smtClean="0"/>
          </a:p>
          <a:p>
            <a:r>
              <a:rPr lang="en-US" dirty="0" smtClean="0"/>
              <a:t>Finalization of Quality Priority Selections 3:45 </a:t>
            </a:r>
            <a:r>
              <a:rPr lang="en-US" dirty="0"/>
              <a:t>– </a:t>
            </a:r>
            <a:r>
              <a:rPr lang="en-US" dirty="0" smtClean="0"/>
              <a:t>4:45</a:t>
            </a:r>
            <a:endParaRPr lang="en-US" dirty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Other/Next Steps				     4:45 – 5:00</a:t>
            </a:r>
          </a:p>
          <a:p>
            <a:pPr marL="0" indent="0" eaLnBrk="1" hangingPunct="1">
              <a:buNone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Measure Evaluations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769225" cy="495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Measures reviewed using SQMS evaluation criteria</a:t>
            </a:r>
          </a:p>
          <a:p>
            <a:pPr>
              <a:defRPr/>
            </a:pPr>
            <a:r>
              <a:rPr lang="en-US" dirty="0" smtClean="0"/>
              <a:t>Suitability for tiering not assessed</a:t>
            </a:r>
          </a:p>
          <a:p>
            <a:pPr lvl="1">
              <a:defRPr/>
            </a:pPr>
            <a:r>
              <a:rPr lang="en-US" dirty="0" smtClean="0"/>
              <a:t>Performance variance</a:t>
            </a:r>
          </a:p>
          <a:p>
            <a:pPr lvl="1">
              <a:defRPr/>
            </a:pPr>
            <a:r>
              <a:rPr lang="en-US" dirty="0" smtClean="0"/>
              <a:t>Room for improvement</a:t>
            </a:r>
          </a:p>
          <a:p>
            <a:pPr lvl="1">
              <a:defRPr/>
            </a:pPr>
            <a:r>
              <a:rPr lang="en-US" dirty="0" smtClean="0"/>
              <a:t>Relevance for all payers</a:t>
            </a:r>
          </a:p>
          <a:p>
            <a:pPr>
              <a:defRPr/>
            </a:pPr>
            <a:r>
              <a:rPr lang="en-US" dirty="0" smtClean="0"/>
              <a:t>Results</a:t>
            </a:r>
          </a:p>
          <a:p>
            <a:pPr lvl="1">
              <a:defRPr/>
            </a:pPr>
            <a:r>
              <a:rPr lang="en-US" dirty="0" smtClean="0"/>
              <a:t>All measures met threshold for “strong recommendation”</a:t>
            </a:r>
          </a:p>
          <a:p>
            <a:pPr>
              <a:defRPr/>
            </a:pPr>
            <a:r>
              <a:rPr lang="en-US" dirty="0" smtClean="0"/>
              <a:t>Considerations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Readmissions amenability to improvement (condition-specific v. system-wide)</a:t>
            </a:r>
          </a:p>
          <a:p>
            <a:pPr lvl="1">
              <a:defRPr/>
            </a:pPr>
            <a:r>
              <a:rPr lang="en-US" dirty="0" smtClean="0"/>
              <a:t>NQF endorsement retraction</a:t>
            </a:r>
          </a:p>
          <a:p>
            <a:pPr lvl="1">
              <a:defRPr/>
            </a:pPr>
            <a:r>
              <a:rPr lang="en-US" dirty="0" smtClean="0"/>
              <a:t>CMS will make some measures voluntary (FY16 Final Rule); or retire them</a:t>
            </a:r>
          </a:p>
          <a:p>
            <a:pPr marL="457200" lvl="1" indent="0">
              <a:buFontTx/>
              <a:buNone/>
              <a:defRPr/>
            </a:pPr>
            <a:endParaRPr lang="en-US" dirty="0" smtClean="0"/>
          </a:p>
          <a:p>
            <a:pPr lvl="1">
              <a:defRPr/>
            </a:pPr>
            <a:endParaRPr lang="en-US" dirty="0" smtClean="0"/>
          </a:p>
          <a:p>
            <a:pPr marL="457200" lvl="1" indent="0">
              <a:buFontTx/>
              <a:buNone/>
              <a:defRPr/>
            </a:pPr>
            <a:endParaRPr lang="en-US" dirty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57E69D7-3A6F-4D3C-A6F0-D7E6124CBC94}" type="slidenum">
              <a:rPr lang="en-US" altLang="en-US" smtClean="0">
                <a:solidFill>
                  <a:srgbClr val="57768E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 smtClean="0">
              <a:solidFill>
                <a:srgbClr val="57768E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958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Priority Selections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 smtClean="0"/>
              <a:t>Finalization of 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22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76200"/>
            <a:ext cx="7772400" cy="1143000"/>
          </a:xfrm>
        </p:spPr>
        <p:txBody>
          <a:bodyPr/>
          <a:lstStyle/>
          <a:p>
            <a:r>
              <a:rPr lang="en-US" dirty="0"/>
              <a:t>Appropriateness of </a:t>
            </a:r>
            <a:r>
              <a:rPr lang="en-US" dirty="0" smtClean="0"/>
              <a:t>Facility-Based Care</a:t>
            </a:r>
            <a:br>
              <a:rPr lang="en-US" dirty="0" smtClean="0"/>
            </a:br>
            <a:r>
              <a:rPr lang="en-US" dirty="0" smtClean="0"/>
              <a:t>(1 of 2)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1295400"/>
            <a:ext cx="7769225" cy="4114800"/>
          </a:xfrm>
        </p:spPr>
        <p:txBody>
          <a:bodyPr/>
          <a:lstStyle/>
          <a:p>
            <a:r>
              <a:rPr lang="en-US" b="1" dirty="0" smtClean="0"/>
              <a:t>Description: </a:t>
            </a:r>
          </a:p>
          <a:p>
            <a:pPr lvl="1"/>
            <a:r>
              <a:rPr lang="en-US" dirty="0" smtClean="0"/>
              <a:t>A significant percent of health care spend is considered wasteful; in recent years there has been a concerted effort to reduce unnecessary use of facilities, particularly in the areas of readmissions and preventable hospitalizations, whether from the community or skilled nursing facilities.</a:t>
            </a:r>
            <a:r>
              <a:rPr lang="en-US" b="1" dirty="0" smtClean="0"/>
              <a:t> </a:t>
            </a:r>
            <a:endParaRPr lang="en-US" dirty="0" smtClean="0"/>
          </a:p>
          <a:p>
            <a:r>
              <a:rPr lang="en-US" b="1" dirty="0" smtClean="0"/>
              <a:t>Why highlight:</a:t>
            </a:r>
          </a:p>
          <a:p>
            <a:pPr lvl="1"/>
            <a:r>
              <a:rPr lang="en-US" dirty="0" smtClean="0"/>
              <a:t>Continued opportunity for improvement</a:t>
            </a:r>
          </a:p>
          <a:p>
            <a:pPr lvl="1"/>
            <a:r>
              <a:rPr lang="en-US" dirty="0" smtClean="0"/>
              <a:t>Requires coordinated and collaborative community effort</a:t>
            </a:r>
          </a:p>
          <a:p>
            <a:pPr lvl="1"/>
            <a:r>
              <a:rPr lang="en-US" dirty="0" smtClean="0"/>
              <a:t>Avoidable admissions and readmissions are expensive, disruptive and disorienting</a:t>
            </a:r>
          </a:p>
          <a:p>
            <a:pPr lvl="2"/>
            <a:r>
              <a:rPr lang="en-US" dirty="0" smtClean="0"/>
              <a:t>Particularly true for frail elders and persons with disabilities</a:t>
            </a:r>
          </a:p>
          <a:p>
            <a:pPr lvl="1"/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A32B4D-5E14-4505-BE72-0D49895675F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11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76200"/>
            <a:ext cx="7772400" cy="1143000"/>
          </a:xfrm>
        </p:spPr>
        <p:txBody>
          <a:bodyPr/>
          <a:lstStyle/>
          <a:p>
            <a:r>
              <a:rPr lang="en-US" dirty="0"/>
              <a:t>Appropriateness of </a:t>
            </a:r>
            <a:r>
              <a:rPr lang="en-US" dirty="0" smtClean="0"/>
              <a:t>Facility-Based Care </a:t>
            </a:r>
            <a:br>
              <a:rPr lang="en-US" dirty="0" smtClean="0"/>
            </a:br>
            <a:r>
              <a:rPr lang="en-US" dirty="0" smtClean="0"/>
              <a:t>(2 of 2)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1143000"/>
            <a:ext cx="7769225" cy="4114800"/>
          </a:xfrm>
        </p:spPr>
        <p:txBody>
          <a:bodyPr/>
          <a:lstStyle/>
          <a:p>
            <a:r>
              <a:rPr lang="en-US" b="1" dirty="0" smtClean="0"/>
              <a:t>How to improve quality: </a:t>
            </a:r>
          </a:p>
          <a:p>
            <a:pPr lvl="1"/>
            <a:r>
              <a:rPr lang="en-US" dirty="0" smtClean="0"/>
              <a:t>Improved discharge </a:t>
            </a:r>
            <a:r>
              <a:rPr lang="en-US" dirty="0"/>
              <a:t>planning and follow-up </a:t>
            </a:r>
            <a:r>
              <a:rPr lang="en-US" dirty="0" smtClean="0"/>
              <a:t>care </a:t>
            </a:r>
          </a:p>
          <a:p>
            <a:pPr lvl="1"/>
            <a:r>
              <a:rPr lang="en-US" dirty="0" smtClean="0"/>
              <a:t>Involvement of the PCP</a:t>
            </a:r>
          </a:p>
          <a:p>
            <a:pPr lvl="1"/>
            <a:r>
              <a:rPr lang="en-US" dirty="0" smtClean="0"/>
              <a:t>Improved patient activation and self-care management</a:t>
            </a:r>
          </a:p>
          <a:p>
            <a:pPr lvl="1"/>
            <a:r>
              <a:rPr lang="en-US" dirty="0" smtClean="0"/>
              <a:t>Improved care coordination</a:t>
            </a:r>
          </a:p>
          <a:p>
            <a:r>
              <a:rPr lang="en-US" b="1" dirty="0" smtClean="0"/>
              <a:t>Other key factors:</a:t>
            </a:r>
          </a:p>
          <a:p>
            <a:pPr lvl="1"/>
            <a:r>
              <a:rPr lang="en-US" dirty="0" smtClean="0"/>
              <a:t>Significant quality measurement underway by CHIA and others</a:t>
            </a:r>
          </a:p>
          <a:p>
            <a:pPr lvl="1"/>
            <a:r>
              <a:rPr lang="en-US" dirty="0" smtClean="0"/>
              <a:t>Potential to close gaps in disparities</a:t>
            </a:r>
          </a:p>
          <a:p>
            <a:pPr lvl="1"/>
            <a:r>
              <a:rPr lang="en-US" dirty="0" smtClean="0"/>
              <a:t>Significant state work underway; will boost current efforts</a:t>
            </a:r>
          </a:p>
          <a:p>
            <a:endParaRPr lang="en-US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A32B4D-5E14-4505-BE72-0D49895675F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49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 of Life </a:t>
            </a:r>
            <a:r>
              <a:rPr lang="en-US" dirty="0" smtClean="0"/>
              <a:t>Care (1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7769225" cy="4953000"/>
          </a:xfrm>
        </p:spPr>
        <p:txBody>
          <a:bodyPr/>
          <a:lstStyle/>
          <a:p>
            <a:r>
              <a:rPr lang="en-US" b="1" dirty="0" smtClean="0"/>
              <a:t>Description:  </a:t>
            </a:r>
          </a:p>
          <a:p>
            <a:pPr lvl="1"/>
            <a:r>
              <a:rPr lang="en-US" dirty="0" smtClean="0"/>
              <a:t>Emerging focus on support and medical care </a:t>
            </a:r>
            <a:r>
              <a:rPr lang="en-US" dirty="0"/>
              <a:t>given to patients during the time surrounding death. </a:t>
            </a:r>
            <a:endParaRPr lang="en-US" dirty="0" smtClean="0"/>
          </a:p>
          <a:p>
            <a:pPr lvl="1"/>
            <a:r>
              <a:rPr lang="en-US" dirty="0"/>
              <a:t>I</a:t>
            </a:r>
            <a:r>
              <a:rPr lang="en-US" dirty="0" smtClean="0"/>
              <a:t>ncludes </a:t>
            </a:r>
            <a:r>
              <a:rPr lang="en-US" dirty="0"/>
              <a:t>decisions about medical treatments, hospitalizations, admissions to skilled nursing facilities, palliative care and hospice as well as patient and family decision making.</a:t>
            </a:r>
          </a:p>
          <a:p>
            <a:r>
              <a:rPr lang="en-US" b="1" dirty="0" smtClean="0"/>
              <a:t>Why highlight:</a:t>
            </a:r>
          </a:p>
          <a:p>
            <a:pPr lvl="1"/>
            <a:r>
              <a:rPr lang="en-US" dirty="0" smtClean="0"/>
              <a:t>Significant variation in </a:t>
            </a:r>
            <a:r>
              <a:rPr lang="en-US" dirty="0"/>
              <a:t>the amount </a:t>
            </a:r>
            <a:r>
              <a:rPr lang="en-US" dirty="0" smtClean="0"/>
              <a:t> and cost of </a:t>
            </a:r>
            <a:r>
              <a:rPr lang="en-US" dirty="0"/>
              <a:t>intervention </a:t>
            </a:r>
            <a:r>
              <a:rPr lang="en-US" dirty="0" smtClean="0"/>
              <a:t>near </a:t>
            </a:r>
            <a:r>
              <a:rPr lang="en-US" dirty="0"/>
              <a:t>the end of a patient’s life.    </a:t>
            </a:r>
            <a:endParaRPr lang="en-US" dirty="0" smtClean="0"/>
          </a:p>
          <a:p>
            <a:pPr lvl="1"/>
            <a:r>
              <a:rPr lang="en-US" dirty="0" smtClean="0"/>
              <a:t>Interventions often do little if anything to improve a patient’s chance for sustained </a:t>
            </a:r>
            <a:r>
              <a:rPr lang="en-US" dirty="0" smtClean="0"/>
              <a:t>improvement.</a:t>
            </a:r>
            <a:endParaRPr lang="en-US" dirty="0" smtClean="0"/>
          </a:p>
          <a:p>
            <a:pPr lvl="1"/>
            <a:r>
              <a:rPr lang="en-US" dirty="0" smtClean="0"/>
              <a:t>Increased focus on end of life care can improve quality and patient </a:t>
            </a:r>
            <a:r>
              <a:rPr lang="en-US" dirty="0" smtClean="0"/>
              <a:t>experience.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51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of Life Care (2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How to improve quality:</a:t>
            </a:r>
          </a:p>
          <a:p>
            <a:pPr lvl="1"/>
            <a:r>
              <a:rPr lang="en-US" dirty="0" smtClean="0"/>
              <a:t>Increased counseling and shared decision-making</a:t>
            </a:r>
          </a:p>
          <a:p>
            <a:pPr lvl="1"/>
            <a:r>
              <a:rPr lang="en-US" dirty="0" smtClean="0"/>
              <a:t>Honest conversation about chance for improvement and harm of treatment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b="1" dirty="0" smtClean="0"/>
              <a:t>Other key factors:</a:t>
            </a:r>
          </a:p>
          <a:p>
            <a:pPr lvl="1"/>
            <a:r>
              <a:rPr lang="en-US" dirty="0" smtClean="0"/>
              <a:t>Existing quality measures in SQMS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37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Maternity </a:t>
            </a:r>
            <a:r>
              <a:rPr lang="en-US" dirty="0" smtClean="0"/>
              <a:t>Care (1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7769225" cy="4114800"/>
          </a:xfrm>
        </p:spPr>
        <p:txBody>
          <a:bodyPr/>
          <a:lstStyle/>
          <a:p>
            <a:r>
              <a:rPr lang="en-US" b="1" dirty="0" smtClean="0"/>
              <a:t>Description:</a:t>
            </a:r>
          </a:p>
          <a:p>
            <a:pPr lvl="1"/>
            <a:r>
              <a:rPr lang="en-US" dirty="0" smtClean="0"/>
              <a:t>Care provided to an individual while pregnant, during delivery and at follow-up post-birth </a:t>
            </a:r>
          </a:p>
          <a:p>
            <a:pPr marL="457200" lvl="1" indent="0">
              <a:buNone/>
            </a:pPr>
            <a:endParaRPr lang="en-US" b="1" dirty="0" smtClean="0"/>
          </a:p>
          <a:p>
            <a:r>
              <a:rPr lang="en-US" b="1" dirty="0" smtClean="0"/>
              <a:t>Why highlight? </a:t>
            </a:r>
          </a:p>
          <a:p>
            <a:pPr lvl="1"/>
            <a:r>
              <a:rPr lang="en-US" dirty="0" smtClean="0"/>
              <a:t>High cost service area that impacts almost everyone </a:t>
            </a:r>
          </a:p>
          <a:p>
            <a:pPr lvl="1"/>
            <a:r>
              <a:rPr lang="en-US" dirty="0" smtClean="0"/>
              <a:t>Opportunities for improvement</a:t>
            </a:r>
          </a:p>
          <a:p>
            <a:pPr lvl="1"/>
            <a:r>
              <a:rPr lang="en-US" dirty="0" smtClean="0"/>
              <a:t>Area where patients </a:t>
            </a:r>
            <a:r>
              <a:rPr lang="en-US" dirty="0" smtClean="0"/>
              <a:t>are more </a:t>
            </a:r>
            <a:r>
              <a:rPr lang="en-US" dirty="0" smtClean="0"/>
              <a:t>willing to proactively choose provider</a:t>
            </a:r>
          </a:p>
          <a:p>
            <a:pPr marL="457200" lvl="1" indent="0"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DAC40-874C-4E58-8176-4E45E020DE3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08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ilit-ppt-template-01-no-pic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bailit-ppt-template-01-no-pic</Template>
  <TotalTime>6125</TotalTime>
  <Words>919</Words>
  <Application>Microsoft Office PowerPoint</Application>
  <PresentationFormat>On-screen Show (4:3)</PresentationFormat>
  <Paragraphs>140</Paragraphs>
  <Slides>16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bailit-ppt-template-01-no-pic</vt:lpstr>
      <vt:lpstr>Statewide Quality Advisory Committee   Quality Priorities  </vt:lpstr>
      <vt:lpstr>Agenda</vt:lpstr>
      <vt:lpstr>Measure Evaluations</vt:lpstr>
      <vt:lpstr>Quality Priority Selections</vt:lpstr>
      <vt:lpstr>Appropriateness of Facility-Based Care (1 of 2) </vt:lpstr>
      <vt:lpstr>Appropriateness of Facility-Based Care  (2 of 2) </vt:lpstr>
      <vt:lpstr>End of Life Care (1 of 2)</vt:lpstr>
      <vt:lpstr>End of Life Care (2 of 2)</vt:lpstr>
      <vt:lpstr>Maternity Care (1 of 2)</vt:lpstr>
      <vt:lpstr>Maternity Care (2 of 2)</vt:lpstr>
      <vt:lpstr>Opioid Use (1 of 2)</vt:lpstr>
      <vt:lpstr>Opioid Use (2 of 2)</vt:lpstr>
      <vt:lpstr>Integration of Behavioral Health and Primary Care (1 of 2)</vt:lpstr>
      <vt:lpstr>Integration of Behavioral Health and Primary Care (2 of 2)</vt:lpstr>
      <vt:lpstr>Questions for Group Discussion</vt:lpstr>
      <vt:lpstr>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Statewide Quality Advisory Committee (SQAC) Meeting</dc:title>
  <dc:creator>Michael Joseph</dc:creator>
  <cp:lastModifiedBy>Cristi Carman</cp:lastModifiedBy>
  <cp:revision>174</cp:revision>
  <cp:lastPrinted>2015-05-18T16:20:55Z</cp:lastPrinted>
  <dcterms:created xsi:type="dcterms:W3CDTF">2015-05-06T14:50:59Z</dcterms:created>
  <dcterms:modified xsi:type="dcterms:W3CDTF">2015-09-21T13:09:46Z</dcterms:modified>
</cp:coreProperties>
</file>