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8" r:id="rId2"/>
    <p:sldId id="257" r:id="rId3"/>
    <p:sldId id="309" r:id="rId4"/>
    <p:sldId id="311" r:id="rId5"/>
    <p:sldId id="312" r:id="rId6"/>
    <p:sldId id="313" r:id="rId7"/>
    <p:sldId id="315" r:id="rId8"/>
    <p:sldId id="329" r:id="rId9"/>
    <p:sldId id="328" r:id="rId10"/>
    <p:sldId id="316" r:id="rId11"/>
    <p:sldId id="317" r:id="rId12"/>
    <p:sldId id="318" r:id="rId13"/>
    <p:sldId id="319" r:id="rId14"/>
    <p:sldId id="320" r:id="rId15"/>
    <p:sldId id="321" r:id="rId16"/>
    <p:sldId id="323" r:id="rId17"/>
    <p:sldId id="324" r:id="rId18"/>
    <p:sldId id="322" r:id="rId19"/>
    <p:sldId id="326" r:id="rId20"/>
    <p:sldId id="325" r:id="rId21"/>
    <p:sldId id="327" r:id="rId22"/>
    <p:sldId id="269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th Waldman" initials="BW" lastIdx="8" clrIdx="0"/>
  <p:cmAuthor id="1" name="Cristi Carman" initials="C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3D3"/>
    <a:srgbClr val="486176"/>
    <a:srgbClr val="25325B"/>
    <a:srgbClr val="526F86"/>
    <a:srgbClr val="577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1" autoAdjust="0"/>
  </p:normalViewPr>
  <p:slideViewPr>
    <p:cSldViewPr>
      <p:cViewPr>
        <p:scale>
          <a:sx n="85" d="100"/>
          <a:sy n="85" d="100"/>
        </p:scale>
        <p:origin x="-9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9DB962-1050-48AF-9E01-8221E5F2BAF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43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F005C3F-51EB-4B57-8F3B-FB7407DDAF26}" type="slidenum">
              <a:rPr lang="en-US" sz="1200"/>
              <a:pPr/>
              <a:t>2</a:t>
            </a:fld>
            <a:endParaRPr lang="en-US" sz="1200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aseline="0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680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3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Bailit-PPT-Template-D1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6781800" cy="685800"/>
          </a:xfrm>
        </p:spPr>
        <p:txBody>
          <a:bodyPr/>
          <a:lstStyle>
            <a:lvl1pPr>
              <a:defRPr sz="360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6781800" cy="457200"/>
          </a:xfrm>
        </p:spPr>
        <p:txBody>
          <a:bodyPr/>
          <a:lstStyle>
            <a:lvl1pPr marL="0" indent="0">
              <a:lnSpc>
                <a:spcPct val="70000"/>
              </a:lnSpc>
              <a:buFont typeface="Wingdings" charset="0"/>
              <a:buNone/>
              <a:defRPr sz="1800" b="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6477000"/>
            <a:ext cx="4572000" cy="228600"/>
          </a:xfr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52400" y="6172200"/>
            <a:ext cx="4572000" cy="304800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55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109F1-6125-4F02-971A-DEF3FEFD46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219200"/>
            <a:ext cx="20574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219200"/>
            <a:ext cx="5789613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4B338-E5C5-49A0-95D6-22D6EDBA0B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57768E"/>
                </a:solidFill>
              </a:defRPr>
            </a:lvl1pPr>
          </a:lstStyle>
          <a:p>
            <a:fld id="{153DAC40-874C-4E58-8176-4E45E020DE3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3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32B4D-5E14-4505-BE72-0D49895675F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38084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1813" y="1524000"/>
            <a:ext cx="38084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E97F0-CA74-4EB7-96F1-71BC434210C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4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DBE28-4566-4762-BF34-706283FEDF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4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382713" y="2676525"/>
            <a:ext cx="18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3422E586-4E50-4415-B1D3-E492B209028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7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25CF4-590F-4F0D-8254-3247314F6C4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9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6413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62087"/>
            <a:ext cx="5111750" cy="4633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8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70535-BD53-4828-BF89-4039723C09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5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00D67-8074-4101-833E-D023FD8950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Bailit-PPT-Template-no-pic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35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3"/>
          <p:cNvSpPr>
            <a:spLocks noChangeArrowheads="1"/>
          </p:cNvSpPr>
          <p:nvPr/>
        </p:nvSpPr>
        <p:spPr bwMode="auto">
          <a:xfrm>
            <a:off x="1219200" y="6248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77692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533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406232-F24F-49C8-8FE6-70770B9C0B5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1219200" y="6172200"/>
            <a:ext cx="708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ja-JP" sz="1800" dirty="0" smtClean="0">
                <a:solidFill>
                  <a:srgbClr val="57768E"/>
                </a:solidFill>
              </a:rPr>
              <a:t>SQAC</a:t>
            </a:r>
          </a:p>
          <a:p>
            <a:pPr eaLnBrk="1" hangingPunct="1"/>
            <a:r>
              <a:rPr lang="en-US" sz="1200" dirty="0" smtClean="0">
                <a:solidFill>
                  <a:srgbClr val="57768E"/>
                </a:solidFill>
              </a:rPr>
              <a:t>July</a:t>
            </a:r>
            <a:r>
              <a:rPr lang="en-US" sz="1200" baseline="0" dirty="0" smtClean="0">
                <a:solidFill>
                  <a:srgbClr val="57768E"/>
                </a:solidFill>
              </a:rPr>
              <a:t> 27, 2015</a:t>
            </a:r>
            <a:endParaRPr lang="en-US" sz="1200" dirty="0">
              <a:solidFill>
                <a:srgbClr val="57768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9" r:id="rId3"/>
    <p:sldLayoutId id="2147483690" r:id="rId4"/>
    <p:sldLayoutId id="2147483691" r:id="rId5"/>
    <p:sldLayoutId id="2147483699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7768E"/>
        </a:buClr>
        <a:buFont typeface="Wingdings" pitchFamily="2" charset="2"/>
        <a:buChar char="§"/>
        <a:defRPr sz="2400">
          <a:solidFill>
            <a:srgbClr val="25325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8617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25325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57768E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6781800" cy="990600"/>
          </a:xfrm>
        </p:spPr>
        <p:txBody>
          <a:bodyPr/>
          <a:lstStyle/>
          <a:p>
            <a:r>
              <a:rPr lang="en-US" sz="2800" dirty="0"/>
              <a:t>Statewide Quality </a:t>
            </a:r>
            <a:r>
              <a:rPr lang="en-US" sz="2800" dirty="0" smtClean="0"/>
              <a:t>Advisory Committee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Quality Priorities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1945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July 27, 2015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Beth Waldman and Michael Joseph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769225" cy="4114800"/>
          </a:xfrm>
        </p:spPr>
        <p:txBody>
          <a:bodyPr/>
          <a:lstStyle/>
          <a:p>
            <a:r>
              <a:rPr lang="en-US" dirty="0" smtClean="0"/>
              <a:t>Reasons to include </a:t>
            </a:r>
            <a:endParaRPr lang="en-US" dirty="0"/>
          </a:p>
          <a:p>
            <a:pPr lvl="1"/>
            <a:r>
              <a:rPr lang="en-US" dirty="0" smtClean="0"/>
              <a:t>While there has been progress, there are remaining gaps in care  that can </a:t>
            </a:r>
            <a:r>
              <a:rPr lang="en-US" dirty="0"/>
              <a:t>be identified</a:t>
            </a:r>
          </a:p>
          <a:p>
            <a:pPr lvl="1"/>
            <a:r>
              <a:rPr lang="en-US" dirty="0" smtClean="0"/>
              <a:t>We know how to measure this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health care system can drive change in this </a:t>
            </a:r>
            <a:r>
              <a:rPr lang="en-US" dirty="0" smtClean="0"/>
              <a:t>area</a:t>
            </a:r>
          </a:p>
          <a:p>
            <a:pPr lvl="1"/>
            <a:endParaRPr lang="en-US" dirty="0"/>
          </a:p>
          <a:p>
            <a:r>
              <a:rPr lang="en-US" dirty="0" smtClean="0"/>
              <a:t>Reasons to not include</a:t>
            </a:r>
            <a:endParaRPr lang="en-US" dirty="0"/>
          </a:p>
          <a:p>
            <a:pPr lvl="1"/>
            <a:r>
              <a:rPr lang="en-US" dirty="0" smtClean="0"/>
              <a:t>Not </a:t>
            </a:r>
            <a:r>
              <a:rPr lang="en-US" dirty="0"/>
              <a:t>aligned with the priorities of other stakeholders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69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Obesity, Childhood and Adult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Obesity is long-standing public health issue</a:t>
            </a:r>
          </a:p>
          <a:p>
            <a:pPr lvl="1"/>
            <a:r>
              <a:rPr lang="en-US" dirty="0" smtClean="0"/>
              <a:t>Ability to measure level of obesity</a:t>
            </a:r>
          </a:p>
          <a:p>
            <a:pPr lvl="1"/>
            <a:r>
              <a:rPr lang="en-US" dirty="0" smtClean="0"/>
              <a:t>Addressing issue can address long-term health care costs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Not clear that health care system can drive change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34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</a:t>
            </a:r>
            <a:r>
              <a:rPr lang="en-US" dirty="0"/>
              <a:t>Care Integration With Behavioral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Aligned </a:t>
            </a:r>
            <a:r>
              <a:rPr lang="en-US" dirty="0"/>
              <a:t>with the priorities of other stakeholders</a:t>
            </a:r>
          </a:p>
          <a:p>
            <a:pPr lvl="1"/>
            <a:r>
              <a:rPr lang="en-US" dirty="0" smtClean="0"/>
              <a:t>Consistent with efforts to focus on patient-centered care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be difficult to </a:t>
            </a:r>
            <a:r>
              <a:rPr lang="en-US" dirty="0" smtClean="0"/>
              <a:t>measure how progress impacts outcomes 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4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Aligned </a:t>
            </a:r>
            <a:r>
              <a:rPr lang="en-US" dirty="0"/>
              <a:t>with the priorities of other stakeholders</a:t>
            </a:r>
          </a:p>
          <a:p>
            <a:pPr lvl="1"/>
            <a:r>
              <a:rPr lang="en-US" dirty="0" smtClean="0"/>
              <a:t>Impacts </a:t>
            </a:r>
            <a:r>
              <a:rPr lang="en-US" dirty="0"/>
              <a:t>a large group of </a:t>
            </a:r>
            <a:r>
              <a:rPr lang="en-US" dirty="0" smtClean="0"/>
              <a:t>citizens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Not clear that health care system can drive change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611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Children's </a:t>
            </a:r>
            <a:r>
              <a:rPr lang="en-US" dirty="0"/>
              <a:t>A</a:t>
            </a:r>
            <a:r>
              <a:rPr lang="en-US" dirty="0" smtClean="0"/>
              <a:t>ccess </a:t>
            </a:r>
            <a:r>
              <a:rPr lang="en-US" dirty="0"/>
              <a:t>for MH and SA </a:t>
            </a:r>
            <a:r>
              <a:rPr lang="en-US" dirty="0" smtClean="0"/>
              <a:t>Treatment </a:t>
            </a:r>
            <a:r>
              <a:rPr lang="en-US" dirty="0"/>
              <a:t>S</a:t>
            </a:r>
            <a:r>
              <a:rPr lang="en-US" dirty="0" smtClean="0"/>
              <a:t>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Access to services need improvement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 not include</a:t>
            </a:r>
            <a:endParaRPr lang="en-US" dirty="0"/>
          </a:p>
          <a:p>
            <a:pPr lvl="1"/>
            <a:r>
              <a:rPr lang="en-US" dirty="0" smtClean="0"/>
              <a:t>May </a:t>
            </a:r>
            <a:r>
              <a:rPr lang="en-US" dirty="0"/>
              <a:t>be difficult to measure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not lower costs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142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769225" cy="4114800"/>
          </a:xfrm>
        </p:spPr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Identified area where unnecessary care is being provided</a:t>
            </a:r>
          </a:p>
          <a:p>
            <a:pPr lvl="1"/>
            <a:r>
              <a:rPr lang="en-US" dirty="0" smtClean="0"/>
              <a:t>Understand how performance can be improved and measured</a:t>
            </a:r>
          </a:p>
          <a:p>
            <a:pPr lvl="1"/>
            <a:r>
              <a:rPr lang="en-US" dirty="0" smtClean="0"/>
              <a:t>Aligned </a:t>
            </a:r>
            <a:r>
              <a:rPr lang="en-US" dirty="0"/>
              <a:t>with the priorities of other stakeholders</a:t>
            </a:r>
          </a:p>
          <a:p>
            <a:pPr lvl="1"/>
            <a:r>
              <a:rPr lang="en-US" dirty="0" smtClean="0"/>
              <a:t>Will result in lower </a:t>
            </a:r>
            <a:r>
              <a:rPr lang="en-US" dirty="0"/>
              <a:t>costs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Significant work underway</a:t>
            </a:r>
          </a:p>
          <a:p>
            <a:pPr lvl="1"/>
            <a:r>
              <a:rPr lang="en-US" dirty="0" smtClean="0"/>
              <a:t>Does it require more attention to drive change?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51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Avoidable </a:t>
            </a:r>
            <a:r>
              <a:rPr lang="en-US" dirty="0"/>
              <a:t>H</a:t>
            </a:r>
            <a:r>
              <a:rPr lang="en-US" dirty="0" smtClean="0"/>
              <a:t>ospitalizations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769225" cy="4114800"/>
          </a:xfrm>
        </p:spPr>
        <p:txBody>
          <a:bodyPr/>
          <a:lstStyle/>
          <a:p>
            <a:r>
              <a:rPr lang="en-US" dirty="0" smtClean="0"/>
              <a:t>Reasons to include </a:t>
            </a:r>
          </a:p>
          <a:p>
            <a:pPr lvl="1"/>
            <a:r>
              <a:rPr lang="en-US" dirty="0"/>
              <a:t>Identified area where unnecessary care is being provided</a:t>
            </a:r>
          </a:p>
          <a:p>
            <a:pPr lvl="1"/>
            <a:r>
              <a:rPr lang="en-US" dirty="0"/>
              <a:t>Understand how performance can be improved and measured</a:t>
            </a:r>
          </a:p>
          <a:p>
            <a:pPr lvl="1"/>
            <a:r>
              <a:rPr lang="en-US" dirty="0"/>
              <a:t>Aligned with the priorities of other stakeholders</a:t>
            </a:r>
          </a:p>
          <a:p>
            <a:pPr lvl="1"/>
            <a:r>
              <a:rPr lang="en-US" dirty="0"/>
              <a:t>Will result in lower costs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 </a:t>
            </a:r>
          </a:p>
          <a:p>
            <a:pPr lvl="1"/>
            <a:r>
              <a:rPr lang="en-US" dirty="0" smtClean="0"/>
              <a:t>Significant work underway</a:t>
            </a:r>
          </a:p>
          <a:p>
            <a:pPr lvl="1"/>
            <a:r>
              <a:rPr lang="en-US" dirty="0" smtClean="0"/>
              <a:t>Does it require more attention to drive change?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79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</a:t>
            </a:r>
            <a:r>
              <a:rPr lang="en-US" dirty="0"/>
              <a:t>Safety, Inpatient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Still significant room for improvement</a:t>
            </a:r>
            <a:endParaRPr lang="en-US" dirty="0"/>
          </a:p>
          <a:p>
            <a:pPr lvl="1"/>
            <a:r>
              <a:rPr lang="en-US" dirty="0" smtClean="0"/>
              <a:t>Completely within health care systems control to drive change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Not clear that it needs more attention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9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769225" cy="4114800"/>
          </a:xfrm>
        </p:spPr>
        <p:txBody>
          <a:bodyPr/>
          <a:lstStyle/>
          <a:p>
            <a:r>
              <a:rPr lang="en-US" dirty="0" smtClean="0"/>
              <a:t>Reasons to include</a:t>
            </a:r>
          </a:p>
          <a:p>
            <a:pPr lvl="1"/>
            <a:r>
              <a:rPr lang="en-US" dirty="0" smtClean="0"/>
              <a:t>Ultimate measure of success of health care system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Subjective on part of each individual patient</a:t>
            </a:r>
          </a:p>
          <a:p>
            <a:pPr lvl="1"/>
            <a:r>
              <a:rPr lang="en-US" dirty="0" smtClean="0"/>
              <a:t>Improved experience may not lower </a:t>
            </a:r>
            <a:r>
              <a:rPr lang="en-US" dirty="0"/>
              <a:t>costs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23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Activation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 </a:t>
            </a:r>
          </a:p>
          <a:p>
            <a:pPr lvl="1"/>
            <a:r>
              <a:rPr lang="en-US" dirty="0" smtClean="0"/>
              <a:t>Engaging an individual in on care is important step in improving health outcomes over time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Difficult to measure overall success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87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9063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and Business Items		     3:00 – 3:05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Scoring and Narrowing Priorities</a:t>
            </a:r>
            <a:r>
              <a:rPr lang="en-US" dirty="0"/>
              <a:t>	</a:t>
            </a:r>
            <a:r>
              <a:rPr lang="en-US" dirty="0" smtClean="0"/>
              <a:t>     3:05 – 3:45</a:t>
            </a:r>
          </a:p>
          <a:p>
            <a:endParaRPr lang="en-US" dirty="0" smtClean="0"/>
          </a:p>
          <a:p>
            <a:r>
              <a:rPr lang="en-US" dirty="0" smtClean="0"/>
              <a:t>Pros and Cons of Potential Priorities	     3:45 – 4:45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Other/Next Steps				     4:45 – 5:00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Parity/Health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769225" cy="4114800"/>
          </a:xfrm>
        </p:spPr>
        <p:txBody>
          <a:bodyPr/>
          <a:lstStyle/>
          <a:p>
            <a:r>
              <a:rPr lang="en-US" dirty="0" smtClean="0"/>
              <a:t>Reasons to include </a:t>
            </a:r>
          </a:p>
          <a:p>
            <a:pPr lvl="1"/>
            <a:r>
              <a:rPr lang="en-US" dirty="0" smtClean="0"/>
              <a:t>Inequity in access to health system is key issue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While health care system issue, more about access then quality </a:t>
            </a:r>
            <a:endParaRPr lang="en-US" dirty="0"/>
          </a:p>
          <a:p>
            <a:pPr lvl="1"/>
            <a:r>
              <a:rPr lang="en-US" dirty="0" smtClean="0"/>
              <a:t>May </a:t>
            </a:r>
            <a:r>
              <a:rPr lang="en-US" dirty="0"/>
              <a:t>not </a:t>
            </a:r>
            <a:r>
              <a:rPr lang="en-US" dirty="0" smtClean="0"/>
              <a:t>result in overall lowered </a:t>
            </a:r>
            <a:r>
              <a:rPr lang="en-US" dirty="0"/>
              <a:t>costs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48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include </a:t>
            </a:r>
          </a:p>
          <a:p>
            <a:pPr lvl="1"/>
            <a:r>
              <a:rPr lang="en-US" dirty="0" smtClean="0"/>
              <a:t>Having access to data is important in understanding how health care system is working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Reasons to not include</a:t>
            </a:r>
          </a:p>
          <a:p>
            <a:pPr lvl="1"/>
            <a:r>
              <a:rPr lang="en-US" dirty="0" smtClean="0"/>
              <a:t>Perhaps this is more a tool rather than quality priority on its own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36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September 21st:  </a:t>
            </a:r>
          </a:p>
          <a:p>
            <a:pPr lvl="1"/>
            <a:r>
              <a:rPr lang="en-US" dirty="0" smtClean="0"/>
              <a:t>Finalize proposed quality priorities</a:t>
            </a:r>
          </a:p>
          <a:p>
            <a:pPr lvl="1"/>
            <a:r>
              <a:rPr lang="en-US" dirty="0" smtClean="0"/>
              <a:t>Presentation on </a:t>
            </a:r>
            <a:r>
              <a:rPr lang="en-US" dirty="0" smtClean="0"/>
              <a:t>tiering</a:t>
            </a:r>
            <a:r>
              <a:rPr lang="en-US" dirty="0" smtClean="0"/>
              <a:t> measures and evaluation results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5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Scoring and Narrowing Priorities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Proposed quality priorities were scored against 10 criteria.</a:t>
            </a:r>
          </a:p>
          <a:p>
            <a:r>
              <a:rPr lang="en-US" sz="2000" dirty="0" smtClean="0"/>
              <a:t>For each criteria, excluding, “</a:t>
            </a:r>
            <a:r>
              <a:rPr lang="en-US" sz="2000" dirty="0"/>
              <a:t>Is it aligned with the priorities of other stakeholders?” the scoring is as follows:</a:t>
            </a:r>
          </a:p>
          <a:p>
            <a:pPr lvl="1"/>
            <a:r>
              <a:rPr lang="en-US" sz="1800" dirty="0" smtClean="0"/>
              <a:t>Yes </a:t>
            </a:r>
            <a:r>
              <a:rPr lang="en-US" sz="1800" dirty="0"/>
              <a:t>= 2 points</a:t>
            </a:r>
          </a:p>
          <a:p>
            <a:pPr lvl="1"/>
            <a:r>
              <a:rPr lang="en-US" sz="1800" dirty="0" smtClean="0"/>
              <a:t>Sometimes </a:t>
            </a:r>
            <a:r>
              <a:rPr lang="en-US" sz="1800" dirty="0"/>
              <a:t>= 1 point</a:t>
            </a:r>
          </a:p>
          <a:p>
            <a:pPr lvl="1"/>
            <a:r>
              <a:rPr lang="en-US" sz="1800" dirty="0" smtClean="0"/>
              <a:t>No </a:t>
            </a:r>
            <a:r>
              <a:rPr lang="en-US" sz="1800" dirty="0"/>
              <a:t>= 0 points</a:t>
            </a:r>
          </a:p>
          <a:p>
            <a:r>
              <a:rPr lang="en-US" sz="2000" dirty="0" smtClean="0"/>
              <a:t>For “Is </a:t>
            </a:r>
            <a:r>
              <a:rPr lang="en-US" sz="2000" dirty="0"/>
              <a:t>it aligned with the priorities of other stakeholders?” the scoring is as follows:</a:t>
            </a:r>
          </a:p>
          <a:p>
            <a:pPr lvl="1"/>
            <a:r>
              <a:rPr lang="en-US" sz="1800" dirty="0" smtClean="0"/>
              <a:t>Yes </a:t>
            </a:r>
            <a:r>
              <a:rPr lang="en-US" sz="1800" dirty="0"/>
              <a:t>= 4 points</a:t>
            </a:r>
          </a:p>
          <a:p>
            <a:pPr lvl="1"/>
            <a:r>
              <a:rPr lang="en-US" sz="1800" dirty="0" smtClean="0"/>
              <a:t>Sometimes </a:t>
            </a:r>
            <a:r>
              <a:rPr lang="en-US" sz="1800" dirty="0"/>
              <a:t>= 2 points</a:t>
            </a:r>
          </a:p>
          <a:p>
            <a:pPr lvl="1"/>
            <a:r>
              <a:rPr lang="en-US" sz="1800" dirty="0" smtClean="0"/>
              <a:t>No </a:t>
            </a:r>
            <a:r>
              <a:rPr lang="en-US" sz="1800" dirty="0"/>
              <a:t>= 0 points</a:t>
            </a:r>
          </a:p>
          <a:p>
            <a:r>
              <a:rPr lang="en-US" sz="2000" dirty="0"/>
              <a:t>The total amount of points possible for any one priority is 22.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32B4D-5E14-4505-BE72-0D49895675F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1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652064"/>
              </p:ext>
            </p:extLst>
          </p:nvPr>
        </p:nvGraphicFramePr>
        <p:xfrm>
          <a:off x="609600" y="1143000"/>
          <a:ext cx="7769226" cy="541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721226"/>
              </a:tblGrid>
              <a:tr h="441723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Can gaps in the quality of care be identified?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Can gaps in the quality of care be identified, either relative to other states or absolutely?</a:t>
                      </a:r>
                    </a:p>
                  </a:txBody>
                  <a:tcPr marL="68580" marR="68580" marT="0" marB="0"/>
                </a:tc>
              </a:tr>
              <a:tr h="1461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Can performance be improved and is there a performance goal that can be identified?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Is there an evidence-base or known best practice as to how transform care and is there a performance goal that can be identified? Is there evidence as to what the correct level should be, or the direction the measurement should be moving toward?</a:t>
                      </a:r>
                    </a:p>
                  </a:txBody>
                  <a:tcPr marL="68580" marR="68580" marT="0" marB="0"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Is it aligned with the priorities of other stakeholders?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Are there existing state or private efforts or planning initiatives focused on this proposed quality priority? </a:t>
                      </a:r>
                    </a:p>
                  </a:txBody>
                  <a:tcPr marL="68580" marR="68580" marT="0" marB="0"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Is quality measurement feasible by provider/payer?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Do quality measures or initiatives to create measures exist that address this priority area?</a:t>
                      </a:r>
                    </a:p>
                  </a:txBody>
                  <a:tcPr marL="68580" marR="68580" marT="0" marB="0"/>
                </a:tc>
              </a:tr>
              <a:tr h="11690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Is quality measurement feasible by CHIA?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Are measures related to proposed quality priority included in the SQMS that CHIA are currently able to report, or could CHIA report measures that address this proposed quality priority?  </a:t>
                      </a:r>
                    </a:p>
                  </a:txBody>
                  <a:tcPr marL="68580" marR="68580" marT="0" marB="0"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Does it impact a large group of citizens?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What is the relative size of the population impacted by the proposed quality priority?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19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(continued)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568991"/>
              </p:ext>
            </p:extLst>
          </p:nvPr>
        </p:nvGraphicFramePr>
        <p:xfrm>
          <a:off x="609600" y="1143000"/>
          <a:ext cx="7769226" cy="3149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721226"/>
              </a:tblGrid>
              <a:tr h="441723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Does it go beyond PCPs?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Does the proposed quality priority extend beyond the PCP to include others such as specialists, coordination among different providers or the health care system as a whole?</a:t>
                      </a:r>
                    </a:p>
                  </a:txBody>
                  <a:tcPr marL="68580" marR="68580" marT="0" marB="0"/>
                </a:tc>
              </a:tr>
              <a:tr h="595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Can it lower costs?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Will implementing this proposed quality priority tend to lower costs across the health care system?</a:t>
                      </a:r>
                    </a:p>
                  </a:txBody>
                  <a:tcPr marL="68580" marR="68580" marT="0" marB="0"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Will it not create new burden to providers?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 the implementation of this proposed quality priority create a new practice or measure reporting burden on providers? </a:t>
                      </a:r>
                    </a:p>
                  </a:txBody>
                  <a:tcPr marL="68580" marR="68580" marT="0" marB="0"/>
                </a:tc>
              </a:tr>
              <a:tr h="584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What is the ability of the health care system to drive change?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Can the health care system drive change in this proposed quality priority area, or is it outside the control of the health care system?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45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Quality </a:t>
            </a:r>
            <a:r>
              <a:rPr lang="en-US" dirty="0" smtClean="0"/>
              <a:t>Priorities </a:t>
            </a:r>
            <a:r>
              <a:rPr lang="en-US" dirty="0" smtClean="0"/>
              <a:t>Scoring At </a:t>
            </a:r>
            <a:r>
              <a:rPr lang="en-US" dirty="0" smtClean="0"/>
              <a:t>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Above </a:t>
            </a:r>
            <a:r>
              <a:rPr lang="en-US" dirty="0" smtClean="0"/>
              <a:t>the </a:t>
            </a:r>
            <a:r>
              <a:rPr lang="en-US" dirty="0"/>
              <a:t>M</a:t>
            </a:r>
            <a:r>
              <a:rPr lang="en-US" dirty="0" smtClean="0"/>
              <a:t>ean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618552"/>
              </p:ext>
            </p:extLst>
          </p:nvPr>
        </p:nvGraphicFramePr>
        <p:xfrm>
          <a:off x="609600" y="1219200"/>
          <a:ext cx="7769226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2514600"/>
                <a:gridCol w="12922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Potential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Quality Priority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 or 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Score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Maternity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Childhood obesity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Obesity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Care Integration With Behavioral Health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Children's access for MH and SA treatment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Opioids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Readmissions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experience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safety, inpatient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Parity/health equity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 planning: avoidable hospitalizations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Transparency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Patient Activation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Cutting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263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Quality Priorities With Lower than Average Scores Through Tool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7620000" cy="1295400"/>
          </a:xfrm>
        </p:spPr>
        <p:txBody>
          <a:bodyPr/>
          <a:lstStyle/>
          <a:p>
            <a:r>
              <a:rPr lang="en-US" dirty="0"/>
              <a:t>These potential priorities will not be discussed further unless SQAC decides to continue consideration:</a:t>
            </a:r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6252242"/>
              </p:ext>
            </p:extLst>
          </p:nvPr>
        </p:nvGraphicFramePr>
        <p:xfrm>
          <a:off x="762000" y="2895600"/>
          <a:ext cx="738822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28162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Score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Care planning: End of 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 to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Care planning: care coordination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Patient safety, outpatient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Integration of community and social supports with medical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9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Discussion of Potential Priorities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198672"/>
      </p:ext>
    </p:extLst>
  </p:cSld>
  <p:clrMapOvr>
    <a:masterClrMapping/>
  </p:clrMapOvr>
</p:sld>
</file>

<file path=ppt/theme/theme1.xml><?xml version="1.0" encoding="utf-8"?>
<a:theme xmlns:a="http://schemas.openxmlformats.org/drawingml/2006/main" name="bailit-ppt-template-01-no-pic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bailit-ppt-template-01-no-pic</Template>
  <TotalTime>5942</TotalTime>
  <Words>1077</Words>
  <Application>Microsoft Office PowerPoint</Application>
  <PresentationFormat>On-screen Show (4:3)</PresentationFormat>
  <Paragraphs>228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bailit-ppt-template-01-no-pic</vt:lpstr>
      <vt:lpstr>Statewide Quality Advisory Committee   Quality Priorities  </vt:lpstr>
      <vt:lpstr>Agenda</vt:lpstr>
      <vt:lpstr>Quality Priorities</vt:lpstr>
      <vt:lpstr>Scoring Process</vt:lpstr>
      <vt:lpstr>Criteria</vt:lpstr>
      <vt:lpstr>Criteria (continued)</vt:lpstr>
      <vt:lpstr>Proposed Quality Priorities Scoring At or  Above the Mean</vt:lpstr>
      <vt:lpstr>Proposed Quality Priorities With Lower than Average Scores Through Tool</vt:lpstr>
      <vt:lpstr>Quality Priorities</vt:lpstr>
      <vt:lpstr>Maternity</vt:lpstr>
      <vt:lpstr>Obesity, Childhood and Adult</vt:lpstr>
      <vt:lpstr>Primary Care Integration With Behavioral Health</vt:lpstr>
      <vt:lpstr>Opioids</vt:lpstr>
      <vt:lpstr>Children's Access for MH and SA Treatment Services</vt:lpstr>
      <vt:lpstr>Readmissions</vt:lpstr>
      <vt:lpstr>Avoidable Hospitalizations</vt:lpstr>
      <vt:lpstr>Patient Safety, Inpatient</vt:lpstr>
      <vt:lpstr>Patient Experience</vt:lpstr>
      <vt:lpstr>Patient Activation</vt:lpstr>
      <vt:lpstr>Parity/Health Equity</vt:lpstr>
      <vt:lpstr>Transparency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Quality Advisory Committee (SQAC) Meeting</dc:title>
  <dc:creator>Michael Joseph</dc:creator>
  <cp:lastModifiedBy>Beth Waldman</cp:lastModifiedBy>
  <cp:revision>152</cp:revision>
  <cp:lastPrinted>2015-05-18T16:20:55Z</cp:lastPrinted>
  <dcterms:created xsi:type="dcterms:W3CDTF">2015-05-06T14:50:59Z</dcterms:created>
  <dcterms:modified xsi:type="dcterms:W3CDTF">2015-07-27T13:11:09Z</dcterms:modified>
</cp:coreProperties>
</file>