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  <p:sldMasterId id="2147483886" r:id="rId2"/>
    <p:sldMasterId id="2147483898" r:id="rId3"/>
  </p:sldMasterIdLst>
  <p:notesMasterIdLst>
    <p:notesMasterId r:id="rId12"/>
  </p:notesMasterIdLst>
  <p:handoutMasterIdLst>
    <p:handoutMasterId r:id="rId13"/>
  </p:handoutMasterIdLst>
  <p:sldIdLst>
    <p:sldId id="256" r:id="rId4"/>
    <p:sldId id="299" r:id="rId5"/>
    <p:sldId id="342" r:id="rId6"/>
    <p:sldId id="316" r:id="rId7"/>
    <p:sldId id="337" r:id="rId8"/>
    <p:sldId id="340" r:id="rId9"/>
    <p:sldId id="339" r:id="rId10"/>
    <p:sldId id="277" r:id="rId1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 autoAdjust="0"/>
    <p:restoredTop sz="92571" autoAdjust="0"/>
  </p:normalViewPr>
  <p:slideViewPr>
    <p:cSldViewPr>
      <p:cViewPr>
        <p:scale>
          <a:sx n="100" d="100"/>
          <a:sy n="100" d="100"/>
        </p:scale>
        <p:origin x="-85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8"/>
    </p:cViewPr>
  </p:sorterViewPr>
  <p:notesViewPr>
    <p:cSldViewPr>
      <p:cViewPr>
        <p:scale>
          <a:sx n="92" d="100"/>
          <a:sy n="92" d="100"/>
        </p:scale>
        <p:origin x="-3690" y="-60"/>
      </p:cViewPr>
      <p:guideLst>
        <p:guide orient="horz" pos="292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r">
              <a:defRPr sz="1200"/>
            </a:lvl1pPr>
          </a:lstStyle>
          <a:p>
            <a:pPr>
              <a:defRPr/>
            </a:pPr>
            <a:fld id="{0AC4C13E-2AF4-46AA-BDF9-7555BF8E68EF}" type="datetimeFigureOut">
              <a:rPr lang="en-US"/>
              <a:pPr>
                <a:defRPr/>
              </a:pPr>
              <a:t>10/19/2015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r">
              <a:defRPr sz="1200"/>
            </a:lvl1pPr>
          </a:lstStyle>
          <a:p>
            <a:pPr>
              <a:defRPr/>
            </a:pPr>
            <a:fld id="{129F0B87-08A9-4DFB-8D93-8FA5C681C5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08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7B282DA-EFE4-4DC7-99A3-37C6B5FEFF58}" type="datetimeFigureOut">
              <a:rPr lang="en-US"/>
              <a:pPr>
                <a:defRPr/>
              </a:pPr>
              <a:t>10/19/2015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33" tIns="46316" rIns="92633" bIns="4631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4912"/>
            <a:ext cx="5608320" cy="4183220"/>
          </a:xfrm>
          <a:prstGeom prst="rect">
            <a:avLst/>
          </a:prstGeom>
        </p:spPr>
        <p:txBody>
          <a:bodyPr vert="horz" lIns="92633" tIns="46316" rIns="92633" bIns="4631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BD7BB21-502C-4115-9990-96DDF20D4F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126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EEF565-DDDD-464A-A255-B5F231C85EBC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>
              <a:ea typeface="Osaka"/>
              <a:cs typeface="Osaka"/>
            </a:endParaRPr>
          </a:p>
        </p:txBody>
      </p:sp>
      <p:sp>
        <p:nvSpPr>
          <p:cNvPr id="18436" name="Notes Placeholder 1"/>
          <p:cNvSpPr>
            <a:spLocks noGrp="1"/>
          </p:cNvSpPr>
          <p:nvPr>
            <p:ph type="body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260203-E539-47A1-8BA3-1A7A08BD9B3C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 smtClean="0">
              <a:ea typeface="Osaka"/>
              <a:cs typeface="Osaka"/>
            </a:endParaRPr>
          </a:p>
        </p:txBody>
      </p:sp>
      <p:sp>
        <p:nvSpPr>
          <p:cNvPr id="19460" name="Notes Placeholder 1"/>
          <p:cNvSpPr>
            <a:spLocks noGrp="1"/>
          </p:cNvSpPr>
          <p:nvPr>
            <p:ph type="body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>
              <a:defRPr/>
            </a:pPr>
            <a:endParaRPr lang="en-US" altLang="en-US" baseline="0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267200"/>
            <a:ext cx="560832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55000" lnSpcReduction="20000"/>
          </a:bodyPr>
          <a:lstStyle/>
          <a:p>
            <a:pPr marL="0" lv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122507-329E-4887-AF02-6EB44C616F3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122507-329E-4887-AF02-6EB44C616F3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lvl="0"/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122507-329E-4887-AF02-6EB44C616F3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D7BB21-502C-4115-9990-96DDF20D4FC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0064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267200"/>
            <a:ext cx="560832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55000" lnSpcReduction="20000"/>
          </a:bodyPr>
          <a:lstStyle/>
          <a:p>
            <a:pPr marL="0" lv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122507-329E-4887-AF02-6EB44C616F3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CABC2F-1671-46FD-8E73-B2DC8E2CCAD6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90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68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741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634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78839CF5-AA51-4436-8BB1-643D76291E4F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658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03A7F7C0-A169-4E36-9CF2-A143A981D7B4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0810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32FD5AB4-29BB-4CE2-9E20-E289110DA470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671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9134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5809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09839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2060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ED5D358E-284E-47DD-A887-D11A01AF3CD9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8206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68600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5892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6171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0124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ED5D358E-284E-47DD-A887-D11A01AF3CD9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4538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02F7F780-AAD5-4B86-99FD-4E2D25F88FC0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13288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374D7148-2F90-4E97-A04C-EBCC89ACF6F6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308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663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501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3044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02F7F780-AAD5-4B86-99FD-4E2D25F88FC0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92223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11083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40515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967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804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374D7148-2F90-4E97-A04C-EBCC89ACF6F6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84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68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125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408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8562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268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smtClean="0"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D98681AA-0499-4929-94C4-3C0C9449C023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smtClean="0">
                <a:solidFill>
                  <a:srgbClr val="000000"/>
                </a:solidFill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47E67DB1-F9D4-4291-94CE-B12190BB1CD6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8086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smtClean="0">
                <a:solidFill>
                  <a:srgbClr val="000000"/>
                </a:solidFill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D98681AA-0499-4929-94C4-3C0C9449C023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414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qac@state.ma.us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Statewide Quality Advisory Committee (SQAC) Meeting</a:t>
            </a:r>
            <a:endParaRPr lang="en-US" altLang="en-US" sz="3100" smtClean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October 19, 2015</a:t>
            </a:r>
          </a:p>
        </p:txBody>
      </p:sp>
      <p:pic>
        <p:nvPicPr>
          <p:cNvPr id="6148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08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895600"/>
            <a:ext cx="8382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Agenda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z="2000" dirty="0"/>
              <a:t>Welcome and Business Items		     3:00 – 3:05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SQMS Updates			</a:t>
            </a:r>
            <a:r>
              <a:rPr lang="en-US" sz="2000" dirty="0" smtClean="0"/>
              <a:t>     </a:t>
            </a:r>
            <a:r>
              <a:rPr lang="en-US" sz="2000" dirty="0"/>
              <a:t>3:05 – 3:25</a:t>
            </a:r>
          </a:p>
          <a:p>
            <a:pPr marL="0" indent="0">
              <a:buNone/>
            </a:pPr>
            <a:r>
              <a:rPr lang="en-US" sz="2000" dirty="0"/>
              <a:t>	</a:t>
            </a:r>
          </a:p>
          <a:p>
            <a:r>
              <a:rPr lang="en-US" sz="2000" dirty="0"/>
              <a:t>Review Final Report			     3:25 – 3:55</a:t>
            </a:r>
          </a:p>
          <a:p>
            <a:pPr marL="0" indent="0">
              <a:buNone/>
            </a:pPr>
            <a:r>
              <a:rPr lang="en-US" sz="2000" dirty="0"/>
              <a:t>					</a:t>
            </a:r>
          </a:p>
          <a:p>
            <a:pPr eaLnBrk="1" hangingPunct="1"/>
            <a:r>
              <a:rPr lang="en-US" sz="2000" dirty="0"/>
              <a:t>Other/Next Steps		</a:t>
            </a:r>
            <a:r>
              <a:rPr lang="en-US" sz="2000" dirty="0" smtClean="0"/>
              <a:t>                     3:55 </a:t>
            </a:r>
            <a:r>
              <a:rPr lang="en-US" sz="2000" dirty="0"/>
              <a:t>– 4:00</a:t>
            </a:r>
          </a:p>
          <a:p>
            <a:pPr marL="0" indent="0" eaLnBrk="1" hangingPunct="1">
              <a:buNone/>
            </a:pPr>
            <a:endParaRPr lang="en-US" sz="2000" dirty="0"/>
          </a:p>
          <a:p>
            <a:pPr marL="0" indent="0" eaLnBrk="1" hangingPunct="1">
              <a:buNone/>
            </a:pPr>
            <a:endParaRPr lang="en-US" alt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741363" y="4114800"/>
            <a:ext cx="7772400" cy="1362075"/>
          </a:xfrm>
        </p:spPr>
        <p:txBody>
          <a:bodyPr/>
          <a:lstStyle/>
          <a:p>
            <a:r>
              <a:rPr lang="en-US" sz="3200" dirty="0" smtClean="0"/>
              <a:t>2016 SQMS MEASURES</a:t>
            </a:r>
            <a:endParaRPr lang="en-US" sz="3200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 bwMode="auto">
          <a:xfrm>
            <a:off x="762000" y="3986213"/>
            <a:ext cx="7772400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+mn-ea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+mn-ea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002B69"/>
                </a:solidFill>
                <a:latin typeface="Calibri" pitchFamily="34" charset="0"/>
                <a:ea typeface="+mn-ea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+mn-ea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sz="3200" kern="0" dirty="0" smtClean="0"/>
              <a:t>Review Updates</a:t>
            </a:r>
            <a:endParaRPr lang="en-US" sz="3200" kern="0" dirty="0"/>
          </a:p>
        </p:txBody>
      </p:sp>
    </p:spTree>
    <p:extLst>
      <p:ext uri="{BB962C8B-B14F-4D97-AF65-F5344CB8AC3E}">
        <p14:creationId xmlns:p14="http://schemas.microsoft.com/office/powerpoint/2010/main" val="202068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 to 2016 SQMS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HEDIS Updates</a:t>
            </a:r>
          </a:p>
          <a:p>
            <a:r>
              <a:rPr lang="en-US" dirty="0" smtClean="0"/>
              <a:t>Added four </a:t>
            </a:r>
            <a:r>
              <a:rPr lang="en-US" dirty="0"/>
              <a:t>new </a:t>
            </a:r>
            <a:r>
              <a:rPr lang="en-US" dirty="0" smtClean="0"/>
              <a:t>measures:</a:t>
            </a:r>
            <a:endParaRPr lang="en-US" dirty="0"/>
          </a:p>
          <a:p>
            <a:pPr lvl="1"/>
            <a:r>
              <a:rPr lang="en-US" sz="1800" dirty="0"/>
              <a:t>Non-Recommended PSA-Based Screening in Older Men </a:t>
            </a:r>
          </a:p>
          <a:p>
            <a:pPr lvl="1"/>
            <a:r>
              <a:rPr lang="en-US" sz="1800" dirty="0"/>
              <a:t>Use of Multiple Concurrent Antipsychotics in Children and Adolescents </a:t>
            </a:r>
          </a:p>
          <a:p>
            <a:pPr lvl="1"/>
            <a:r>
              <a:rPr lang="en-US" sz="1800" dirty="0"/>
              <a:t>Metabolic Monitoring for Children and Adolescents on Antipsychotics </a:t>
            </a:r>
          </a:p>
          <a:p>
            <a:pPr lvl="1"/>
            <a:r>
              <a:rPr lang="en-US" sz="1800" dirty="0"/>
              <a:t>Use of First-Line Psychosocial Care for Children and Adolescents on Antipsychotics </a:t>
            </a:r>
            <a:endParaRPr lang="en-US" sz="1800" dirty="0" smtClean="0"/>
          </a:p>
          <a:p>
            <a:pPr marL="457200" lvl="1" indent="0">
              <a:buNone/>
            </a:pPr>
            <a:endParaRPr lang="en-US" sz="1800" dirty="0"/>
          </a:p>
          <a:p>
            <a:r>
              <a:rPr lang="en-US" dirty="0" smtClean="0"/>
              <a:t>Removed two measures:</a:t>
            </a:r>
            <a:endParaRPr lang="en-US" dirty="0"/>
          </a:p>
          <a:p>
            <a:pPr lvl="1"/>
            <a:r>
              <a:rPr lang="en-US" sz="1800" dirty="0"/>
              <a:t>Glaucoma screening for older adults </a:t>
            </a:r>
            <a:endParaRPr lang="en-US" sz="1800" dirty="0" smtClean="0"/>
          </a:p>
          <a:p>
            <a:pPr lvl="1"/>
            <a:r>
              <a:rPr lang="en-US" sz="1800" dirty="0" smtClean="0"/>
              <a:t>Cholesterol </a:t>
            </a:r>
            <a:r>
              <a:rPr lang="en-US" sz="1800" dirty="0"/>
              <a:t>management for patients with cardiovascular </a:t>
            </a:r>
            <a:r>
              <a:rPr lang="en-US" sz="1800" dirty="0" smtClean="0"/>
              <a:t>conditions</a:t>
            </a:r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153400" cy="4876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Changes to CMS process </a:t>
            </a:r>
            <a:r>
              <a:rPr lang="en-US" dirty="0"/>
              <a:t>m</a:t>
            </a:r>
            <a:r>
              <a:rPr lang="en-US" dirty="0" smtClean="0"/>
              <a:t>easures </a:t>
            </a:r>
          </a:p>
          <a:p>
            <a:r>
              <a:rPr lang="en-US" sz="2000" dirty="0" smtClean="0"/>
              <a:t>Two measures retired</a:t>
            </a:r>
            <a:endParaRPr lang="en-US" sz="2000" dirty="0"/>
          </a:p>
          <a:p>
            <a:pPr marL="800100" lvl="1" indent="-342900">
              <a:buFont typeface="+mj-lt"/>
              <a:buAutoNum type="arabicPeriod"/>
            </a:pPr>
            <a:r>
              <a:rPr lang="en-US" sz="1800" dirty="0" smtClean="0"/>
              <a:t>Surgery </a:t>
            </a:r>
            <a:r>
              <a:rPr lang="en-US" sz="1800" dirty="0"/>
              <a:t>Patients with Perioperative Temperature </a:t>
            </a:r>
            <a:r>
              <a:rPr lang="en-US" sz="1800" dirty="0" smtClean="0"/>
              <a:t>Mgmt. (SCIP-Inf-10)</a:t>
            </a:r>
            <a:endParaRPr lang="en-US" sz="1800" dirty="0"/>
          </a:p>
          <a:p>
            <a:pPr marL="800100" lvl="1" indent="-342900">
              <a:buFont typeface="+mj-lt"/>
              <a:buAutoNum type="arabicPeriod"/>
            </a:pPr>
            <a:r>
              <a:rPr lang="en-US" sz="1800" dirty="0" smtClean="0"/>
              <a:t>Surgery </a:t>
            </a:r>
            <a:r>
              <a:rPr lang="en-US" sz="1800" dirty="0"/>
              <a:t>patients with recommended venous thromboembolism prophylaxis </a:t>
            </a:r>
            <a:r>
              <a:rPr lang="en-US" sz="1800" dirty="0" smtClean="0"/>
              <a:t>ordered</a:t>
            </a:r>
            <a:r>
              <a:rPr lang="en-US" sz="1800" dirty="0"/>
              <a:t> (</a:t>
            </a:r>
            <a:r>
              <a:rPr lang="en-US" sz="1800" dirty="0" smtClean="0"/>
              <a:t>SCIP-VTE-1)</a:t>
            </a:r>
            <a:endParaRPr lang="en-US" sz="1800" dirty="0"/>
          </a:p>
          <a:p>
            <a:r>
              <a:rPr lang="en-US" sz="2000" dirty="0" smtClean="0"/>
              <a:t>Seven measures are now voluntarily reported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Prophylactic antibiotic </a:t>
            </a:r>
            <a:r>
              <a:rPr lang="en-US" sz="1800" dirty="0" smtClean="0"/>
              <a:t>within </a:t>
            </a:r>
            <a:r>
              <a:rPr lang="en-US" sz="1800" dirty="0"/>
              <a:t>1-hour </a:t>
            </a:r>
            <a:r>
              <a:rPr lang="en-US" sz="1800" dirty="0" smtClean="0"/>
              <a:t>of incision </a:t>
            </a:r>
            <a:r>
              <a:rPr lang="en-US" sz="1800" dirty="0"/>
              <a:t>(SCIP-Inf-1a)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Prophylactic antibiotic selection for surgical patients (SCIP-Inf-2a) 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 smtClean="0"/>
              <a:t>Catheter </a:t>
            </a:r>
            <a:r>
              <a:rPr lang="en-US" sz="1800" dirty="0"/>
              <a:t>Removed on </a:t>
            </a:r>
            <a:r>
              <a:rPr lang="en-US" sz="1800" dirty="0" smtClean="0"/>
              <a:t>Post-op </a:t>
            </a:r>
            <a:r>
              <a:rPr lang="en-US" sz="1800" dirty="0"/>
              <a:t>Day 1 </a:t>
            </a:r>
            <a:r>
              <a:rPr lang="en-US" sz="1800" dirty="0" smtClean="0"/>
              <a:t>or 2 (</a:t>
            </a:r>
            <a:r>
              <a:rPr lang="en-US" sz="1800" dirty="0"/>
              <a:t>SCIP-Inf-9)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Initial antibiotic selection for community-acquired pneumonia </a:t>
            </a:r>
            <a:r>
              <a:rPr lang="en-US" sz="1800" dirty="0" smtClean="0"/>
              <a:t>(</a:t>
            </a:r>
            <a:r>
              <a:rPr lang="en-US" sz="1800" dirty="0"/>
              <a:t>PN 6)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Aspirin prescribed at discharge for AMI (AMI 2)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Primary </a:t>
            </a:r>
            <a:r>
              <a:rPr lang="en-US" sz="1800" dirty="0" smtClean="0"/>
              <a:t>PCI </a:t>
            </a:r>
            <a:r>
              <a:rPr lang="en-US" sz="1800" dirty="0"/>
              <a:t>received within 90 minutes of hospital arrival (AMI </a:t>
            </a:r>
            <a:r>
              <a:rPr lang="en-US" sz="1800" dirty="0" smtClean="0"/>
              <a:t>8a)</a:t>
            </a:r>
            <a:endParaRPr lang="en-US" sz="1800" dirty="0"/>
          </a:p>
          <a:p>
            <a:pPr marL="800100" lvl="1" indent="-342900">
              <a:buFont typeface="+mj-lt"/>
              <a:buAutoNum type="arabicPeriod"/>
            </a:pPr>
            <a:r>
              <a:rPr lang="en-US" sz="1800" dirty="0"/>
              <a:t>Statin Prescribed at Discharge (AMI 10)</a:t>
            </a:r>
          </a:p>
          <a:p>
            <a:endParaRPr lang="en-US" dirty="0" smtClean="0"/>
          </a:p>
        </p:txBody>
      </p:sp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990600"/>
          </a:xfrm>
        </p:spPr>
        <p:txBody>
          <a:bodyPr/>
          <a:lstStyle/>
          <a:p>
            <a:r>
              <a:rPr lang="en-US" dirty="0" smtClean="0"/>
              <a:t>Updates to 2016 SQMS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33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Updates to 2016 SQMS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7769225" cy="41148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Added </a:t>
            </a:r>
            <a:r>
              <a:rPr lang="en-US" dirty="0"/>
              <a:t>21 </a:t>
            </a:r>
            <a:r>
              <a:rPr lang="en-US" dirty="0" smtClean="0"/>
              <a:t>hospital measures </a:t>
            </a:r>
            <a:r>
              <a:rPr lang="en-US" dirty="0"/>
              <a:t>proposed by </a:t>
            </a:r>
            <a:r>
              <a:rPr lang="en-US" dirty="0" smtClean="0"/>
              <a:t>MAHP-MHA on September 21</a:t>
            </a:r>
            <a:r>
              <a:rPr lang="en-US" baseline="30000" dirty="0" smtClean="0"/>
              <a:t>st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Recommend removing Health Plan All-cause Readmissions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6176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741363" y="4114800"/>
            <a:ext cx="7772400" cy="1362075"/>
          </a:xfrm>
        </p:spPr>
        <p:txBody>
          <a:bodyPr/>
          <a:lstStyle/>
          <a:p>
            <a:r>
              <a:rPr lang="en-US" sz="3200" dirty="0" smtClean="0"/>
              <a:t>SQAC Final Report</a:t>
            </a:r>
            <a:endParaRPr lang="en-US" sz="3200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 bwMode="auto">
          <a:xfrm>
            <a:off x="762000" y="3962400"/>
            <a:ext cx="7772400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+mn-ea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+mn-ea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002B69"/>
                </a:solidFill>
                <a:latin typeface="Calibri" pitchFamily="34" charset="0"/>
                <a:ea typeface="+mn-ea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+mn-ea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sz="3200" kern="0" dirty="0" smtClean="0"/>
              <a:t>Review and Discuss</a:t>
            </a:r>
            <a:endParaRPr lang="en-US" sz="3200" kern="0" dirty="0"/>
          </a:p>
        </p:txBody>
      </p:sp>
    </p:spTree>
    <p:extLst>
      <p:ext uri="{BB962C8B-B14F-4D97-AF65-F5344CB8AC3E}">
        <p14:creationId xmlns:p14="http://schemas.microsoft.com/office/powerpoint/2010/main" val="287020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Monday, December 14</a:t>
            </a:r>
            <a:endParaRPr lang="en-US" altLang="en-US" baseline="30000" dirty="0" smtClean="0"/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3:00-5:00 p.m.</a:t>
            </a:r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501 Boylston Street, 5th Floor</a:t>
            </a:r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Boston, MA 02116 </a:t>
            </a:r>
          </a:p>
        </p:txBody>
      </p:sp>
      <p:sp>
        <p:nvSpPr>
          <p:cNvPr id="1638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Next scheduled meeting</a:t>
            </a:r>
          </a:p>
        </p:txBody>
      </p:sp>
      <p:sp>
        <p:nvSpPr>
          <p:cNvPr id="16388" name="Title 1"/>
          <p:cNvSpPr txBox="1">
            <a:spLocks/>
          </p:cNvSpPr>
          <p:nvPr/>
        </p:nvSpPr>
        <p:spPr bwMode="auto">
          <a:xfrm>
            <a:off x="762000" y="3657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Segoe UI Semibold" pitchFamily="34" charset="0"/>
                <a:cs typeface="Osaka"/>
              </a:rPr>
              <a:t>For more information</a:t>
            </a:r>
          </a:p>
        </p:txBody>
      </p:sp>
      <p:sp>
        <p:nvSpPr>
          <p:cNvPr id="16389" name="Content Placeholder 2"/>
          <p:cNvSpPr txBox="1">
            <a:spLocks/>
          </p:cNvSpPr>
          <p:nvPr/>
        </p:nvSpPr>
        <p:spPr bwMode="auto">
          <a:xfrm>
            <a:off x="762000" y="4657725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/>
            <a:r>
              <a:rPr lang="en-US" altLang="en-US" dirty="0">
                <a:cs typeface="Osaka"/>
                <a:hlinkClick r:id="rId3"/>
              </a:rPr>
              <a:t>http://chiamass.gov/sqac</a:t>
            </a:r>
            <a:r>
              <a:rPr lang="en-US" altLang="en-US" dirty="0" smtClean="0">
                <a:cs typeface="Osaka"/>
                <a:hlinkClick r:id="rId3"/>
              </a:rPr>
              <a:t>/</a:t>
            </a:r>
          </a:p>
          <a:p>
            <a:pPr eaLnBrk="1" hangingPunct="1"/>
            <a:r>
              <a:rPr lang="en-US" altLang="en-US" dirty="0" smtClean="0">
                <a:cs typeface="Osaka"/>
                <a:hlinkClick r:id="rId3"/>
              </a:rPr>
              <a:t>sqac</a:t>
            </a:r>
            <a:r>
              <a:rPr lang="en-US" altLang="en-US" dirty="0">
                <a:cs typeface="Osaka"/>
                <a:hlinkClick r:id="rId3"/>
              </a:rPr>
              <a:t>@state.ma.us</a:t>
            </a:r>
            <a:r>
              <a:rPr lang="en-US" altLang="en-US" dirty="0">
                <a:cs typeface="Osaka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FHC PPT Template (Ben)</Template>
  <TotalTime>0</TotalTime>
  <Words>189</Words>
  <Application>Microsoft Office PowerPoint</Application>
  <PresentationFormat>On-screen Show (4:3)</PresentationFormat>
  <Paragraphs>60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Blank Presentation</vt:lpstr>
      <vt:lpstr>1_Blank Presentation</vt:lpstr>
      <vt:lpstr>2_Blank Presentation</vt:lpstr>
      <vt:lpstr>Statewide Quality Advisory Committee (SQAC) Meeting</vt:lpstr>
      <vt:lpstr>Agenda</vt:lpstr>
      <vt:lpstr>2016 SQMS MEASURES</vt:lpstr>
      <vt:lpstr>Updates to 2016 SQMS</vt:lpstr>
      <vt:lpstr>Updates to 2016 SQMS</vt:lpstr>
      <vt:lpstr>Updates to 2016 SQMS</vt:lpstr>
      <vt:lpstr>SQAC Final Report</vt:lpstr>
      <vt:lpstr>Next scheduled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2013-04-22T13:14:10Z</dcterms:created>
  <dcterms:modified xsi:type="dcterms:W3CDTF">2015-10-19T13:31:10Z</dcterms:modified>
</cp:coreProperties>
</file>