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1"/>
  </p:notesMasterIdLst>
  <p:handoutMasterIdLst>
    <p:handoutMasterId r:id="rId22"/>
  </p:handoutMasterIdLst>
  <p:sldIdLst>
    <p:sldId id="280" r:id="rId3"/>
    <p:sldId id="281" r:id="rId4"/>
    <p:sldId id="259" r:id="rId5"/>
    <p:sldId id="261" r:id="rId6"/>
    <p:sldId id="260" r:id="rId7"/>
    <p:sldId id="267" r:id="rId8"/>
    <p:sldId id="270" r:id="rId9"/>
    <p:sldId id="274" r:id="rId10"/>
    <p:sldId id="272" r:id="rId11"/>
    <p:sldId id="273" r:id="rId12"/>
    <p:sldId id="275" r:id="rId13"/>
    <p:sldId id="276" r:id="rId14"/>
    <p:sldId id="277" r:id="rId15"/>
    <p:sldId id="278" r:id="rId16"/>
    <p:sldId id="279" r:id="rId17"/>
    <p:sldId id="283" r:id="rId18"/>
    <p:sldId id="284" r:id="rId19"/>
    <p:sldId id="285" r:id="rId2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 Bold" pitchFamily="34" charset="0"/>
        <a:ea typeface="Osaka"/>
        <a:cs typeface="Osaka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 Bold" pitchFamily="34" charset="0"/>
        <a:ea typeface="Osaka"/>
        <a:cs typeface="Osaka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 Bold" pitchFamily="34" charset="0"/>
        <a:ea typeface="Osaka"/>
        <a:cs typeface="Osaka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 Bold" pitchFamily="34" charset="0"/>
        <a:ea typeface="Osaka"/>
        <a:cs typeface="Osaka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 Bold" pitchFamily="34" charset="0"/>
        <a:ea typeface="Osaka"/>
        <a:cs typeface="Osaka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 Bold" pitchFamily="34" charset="0"/>
        <a:ea typeface="Osaka"/>
        <a:cs typeface="Osaka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 Bold" pitchFamily="34" charset="0"/>
        <a:ea typeface="Osaka"/>
        <a:cs typeface="Osaka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 Bold" pitchFamily="34" charset="0"/>
        <a:ea typeface="Osaka"/>
        <a:cs typeface="Osaka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 Bold" pitchFamily="34" charset="0"/>
        <a:ea typeface="Osaka"/>
        <a:cs typeface="Osak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FFFFC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620"/>
    <p:restoredTop sz="56457" autoAdjust="0"/>
  </p:normalViewPr>
  <p:slideViewPr>
    <p:cSldViewPr>
      <p:cViewPr>
        <p:scale>
          <a:sx n="90" d="100"/>
          <a:sy n="90" d="100"/>
        </p:scale>
        <p:origin x="-224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1686"/>
    </p:cViewPr>
  </p:notesTextViewPr>
  <p:notesViewPr>
    <p:cSldViewPr>
      <p:cViewPr varScale="1">
        <p:scale>
          <a:sx n="87" d="100"/>
          <a:sy n="87" d="100"/>
        </p:scale>
        <p:origin x="-3780" y="-6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" Type="http://schemas.openxmlformats.org/officeDocument/2006/relationships/slideMaster" Target="slideMasters/slideMaster2.xml"/>
  <Relationship Id="rId20" Type="http://schemas.openxmlformats.org/officeDocument/2006/relationships/slide" Target="slides/slide18.xml"/>
  <Relationship Id="rId21" Type="http://schemas.openxmlformats.org/officeDocument/2006/relationships/notesMaster" Target="notesMasters/notesMaster1.xml"/>
  <Relationship Id="rId22" Type="http://schemas.openxmlformats.org/officeDocument/2006/relationships/handoutMaster" Target="handoutMasters/handoutMaster1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heme" Target="theme/theme1.xml"/>
  <Relationship Id="rId26" Type="http://schemas.openxmlformats.org/officeDocument/2006/relationships/tableStyles" Target="tableStyles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</Relationships>
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4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0031DA4-C8F9-468F-AB81-F2CE8EE77C7A}" type="datetimeFigureOut">
              <a:rPr lang="en-US" smtClean="0"/>
              <a:t>9/29/2014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332E3FA-A402-49CC-8165-BE486955BD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629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350584D-2FBA-431E-A4D3-449BF220E834}" type="datetimeFigureOut">
              <a:rPr lang="en-US"/>
              <a:pPr>
                <a:defRPr/>
              </a:pPr>
              <a:t>9/29/2014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7" rIns="93172" bIns="46587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7" rIns="93172" bIns="46587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C426182-B42D-49D5-9841-C03B7C1EE3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8248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
</file>

<file path=ppt/notesSlides/_rels/notesSlide10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0.xml"/>
</Relationships>

</file>

<file path=ppt/notesSlides/_rels/notesSlide1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1.xml"/>
</Relationships>

</file>

<file path=ppt/notesSlides/_rels/notesSlide1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2.xml"/>
</Relationships>

</file>

<file path=ppt/notesSlides/_rels/notesSlide1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3.xml"/>
</Relationships>

</file>

<file path=ppt/notesSlides/_rels/notesSlide1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4.xml"/>
</Relationships>

</file>

<file path=ppt/notesSlides/_rels/notesSlide1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5.xml"/>
</Relationships>

</file>

<file path=ppt/notesSlides/_rels/notesSlide1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6.xml"/>
</Relationships>

</file>

<file path=ppt/notesSlides/_rels/notesSlide1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7.xml"/>
</Relationships>

</file>

<file path=ppt/notesSlides/_rels/notesSlide18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8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3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4.xml"/>
</Relationships>

</file>

<file path=ppt/notesSlides/_rels/notesSlide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5.xml"/>
</Relationships>

</file>

<file path=ppt/notesSlides/_rels/notesSlide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6.xml"/>
</Relationships>

</file>

<file path=ppt/notesSlides/_rels/notesSlide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7.xml"/>
</Relationships>

</file>

<file path=ppt/notesSlides/_rels/notesSlide8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8.xml"/>
</Relationships>

</file>

<file path=ppt/notesSlides/_rels/notesSlide9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9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EEF565-DDDD-464A-A255-B5F231C85EB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>
              <a:ea typeface="Osaka"/>
              <a:cs typeface="Osaka"/>
            </a:endParaRPr>
          </a:p>
        </p:txBody>
      </p:sp>
      <p:sp>
        <p:nvSpPr>
          <p:cNvPr id="18436" name="Notes Placeholder 1"/>
          <p:cNvSpPr>
            <a:spLocks noGrp="1"/>
          </p:cNvSpPr>
          <p:nvPr>
            <p:ph type="body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426182-B42D-49D5-9841-C03B7C1EE3A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2211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426182-B42D-49D5-9841-C03B7C1EE3A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1700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426182-B42D-49D5-9841-C03B7C1EE3A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8982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426182-B42D-49D5-9841-C03B7C1EE3A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9716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426182-B42D-49D5-9841-C03B7C1EE3A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4409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426182-B42D-49D5-9841-C03B7C1EE3A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0799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040" y="4415790"/>
            <a:ext cx="5608320" cy="449961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800" b="0" kern="1200" baseline="0" dirty="0" smtClean="0">
              <a:solidFill>
                <a:schemeClr val="tx1"/>
              </a:solidFill>
              <a:effectLst/>
              <a:sym typeface="Wingdings" panose="05000000000000000000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122507-329E-4887-AF02-6EB44C616F3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62AC24-581D-4C05-B535-A204E2AE6634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dirty="0" smtClean="0">
              <a:ea typeface="Osaka"/>
              <a:cs typeface="Osaka"/>
            </a:endParaRPr>
          </a:p>
        </p:txBody>
      </p:sp>
      <p:sp>
        <p:nvSpPr>
          <p:cNvPr id="27652" name="Notes Placeholder 1"/>
          <p:cNvSpPr>
            <a:spLocks noGrp="1"/>
          </p:cNvSpPr>
          <p:nvPr>
            <p:ph type="body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0" lvl="0" indent="0" eaLnBrk="1" hangingPunct="1">
              <a:spcBef>
                <a:spcPct val="0"/>
              </a:spcBef>
              <a:buFontTx/>
              <a:buNone/>
            </a:pPr>
            <a:endParaRPr lang="en-US" altLang="en-US" b="0" baseline="0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CABC2F-1671-46FD-8E73-B2DC8E2CCAD6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dirty="0" smtClean="0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260203-E539-47A1-8BA3-1A7A08BD9B3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 smtClean="0">
              <a:ea typeface="Osaka"/>
              <a:cs typeface="Osaka"/>
            </a:endParaRPr>
          </a:p>
        </p:txBody>
      </p:sp>
      <p:sp>
        <p:nvSpPr>
          <p:cNvPr id="19460" name="Notes Placeholder 1"/>
          <p:cNvSpPr>
            <a:spLocks noGrp="1"/>
          </p:cNvSpPr>
          <p:nvPr>
            <p:ph type="body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1085850" lvl="2" indent="-171450">
              <a:buFont typeface="Arial" panose="020B0604020202020204" pitchFamily="34" charset="0"/>
              <a:buChar char="•"/>
              <a:defRPr/>
            </a:pPr>
            <a:endParaRPr lang="en-US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Tim</a:t>
            </a:r>
            <a:r>
              <a:rPr lang="en-US" b="1" baseline="0" dirty="0" smtClean="0"/>
              <a:t> Prinz:  </a:t>
            </a:r>
            <a:r>
              <a:rPr lang="en-US" b="1" dirty="0" smtClean="0"/>
              <a:t>SQMS Evaluation Overview			9:05 – 9:15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5449" indent="-28956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3100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8987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4873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60760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6647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92534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58421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E873B30-5E6B-41E0-9501-9C7878475642}" type="slidenum">
              <a:rPr lang="en-US" altLang="en-US" smtClean="0">
                <a:solidFill>
                  <a:srgbClr val="000000"/>
                </a:solidFill>
                <a:ea typeface="Osaka"/>
                <a:cs typeface="Osaka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 dirty="0" smtClean="0">
              <a:solidFill>
                <a:srgbClr val="000000"/>
              </a:solidFill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Tim</a:t>
            </a:r>
            <a:r>
              <a:rPr lang="en-US" b="1" baseline="0" dirty="0" smtClean="0"/>
              <a:t> Prinz:  </a:t>
            </a:r>
            <a:r>
              <a:rPr lang="en-US" b="1" dirty="0" smtClean="0"/>
              <a:t>SQMS Evaluation Overview			9:05 – 9:15</a:t>
            </a:r>
          </a:p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5449" indent="-28956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3100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8987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4873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60760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6647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92534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58421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F1AE4269-F6F8-4AA2-918C-EBF945051760}" type="slidenum">
              <a:rPr lang="en-US" altLang="en-US" smtClean="0">
                <a:ea typeface="Osaka"/>
                <a:cs typeface="Osaka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 dirty="0" smtClean="0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Tim</a:t>
            </a:r>
            <a:r>
              <a:rPr lang="en-US" b="1" baseline="0" dirty="0" smtClean="0"/>
              <a:t> Prinz:  </a:t>
            </a:r>
            <a:r>
              <a:rPr lang="en-US" b="1" dirty="0" smtClean="0"/>
              <a:t>SQMS Evaluation Overview			9:05 – 9:15</a:t>
            </a:r>
          </a:p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5449" indent="-28956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3100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8987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4873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60760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6647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92534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58421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B22E9F9-2969-41DC-967A-B0EDDAEAA616}" type="slidenum">
              <a:rPr lang="en-US" altLang="en-US" smtClean="0">
                <a:solidFill>
                  <a:srgbClr val="000000"/>
                </a:solidFill>
                <a:ea typeface="Osaka"/>
                <a:cs typeface="Osaka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 dirty="0" smtClean="0">
              <a:solidFill>
                <a:srgbClr val="000000"/>
              </a:solidFill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Tim</a:t>
            </a:r>
            <a:r>
              <a:rPr lang="en-US" b="1" baseline="0" dirty="0" smtClean="0"/>
              <a:t> Prinz:  </a:t>
            </a:r>
            <a:r>
              <a:rPr lang="en-US" b="1" dirty="0" smtClean="0"/>
              <a:t>SQMS Evaluation Overview			9:05 – 9:15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1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426182-B42D-49D5-9841-C03B7C1EE3A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091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426182-B42D-49D5-9841-C03B7C1EE3A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11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trike="noStrik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426182-B42D-49D5-9841-C03B7C1EE3A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2817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426182-B42D-49D5-9841-C03B7C1EE3A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267711"/>
      </p:ext>
    </p:extLst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jpeg"/>
  <Relationship Id="rId3" Type="http://schemas.openxmlformats.org/officeDocument/2006/relationships/image" Target="../media/image1.jpeg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  <Relationship Id="rId2" Type="http://schemas.openxmlformats.org/officeDocument/2006/relationships/image" Target="../media/image2.jpeg"/>
  <Relationship Id="rId3" Type="http://schemas.openxmlformats.org/officeDocument/2006/relationships/image" Target="../media/image1.jpeg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  <Relationship Id="rId2" Type="http://schemas.openxmlformats.org/officeDocument/2006/relationships/image" Target="../media/image1.jpeg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jpeg"/>
</Relationships>

</file>

<file path=ppt/slideLayouts/_rels/slideLayout2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966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953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029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383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E65F351A-557F-4DD7-8115-985D6FC1AAC5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dirty="0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955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9BC8D1F4-502B-4985-B42B-0A7C04CF7748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dirty="0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77669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E50C0D65-5ED5-4CF3-B27C-3DDA86BA1F89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dirty="0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3870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4001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7225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88835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6994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B7748B14-5E22-441B-B627-2D42E25A39CD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dirty="0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1475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17892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3502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90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96ED3012-77E4-4EA9-B846-40F83817C95B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dirty="0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9529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648780EE-5C1D-4D54-85CC-B77DBD89EBD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dirty="0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592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271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82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8095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4849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7360260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13" Type="http://schemas.openxmlformats.org/officeDocument/2006/relationships/image" Target="../media/image1.jpeg"/>
  <Relationship Id="rId14" Type="http://schemas.openxmlformats.org/officeDocument/2006/relationships/image" Target="../media/image2.jpeg"/>
  <Relationship Id="rId15" Type="http://schemas.openxmlformats.org/officeDocument/2006/relationships/image" Target="../media/image3.png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_rels/slideMaster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2.xml"/>
  <Relationship Id="rId10" Type="http://schemas.openxmlformats.org/officeDocument/2006/relationships/slideLayout" Target="../slideLayouts/slideLayout21.xml"/>
  <Relationship Id="rId11" Type="http://schemas.openxmlformats.org/officeDocument/2006/relationships/slideLayout" Target="../slideLayouts/slideLayout22.xml"/>
  <Relationship Id="rId12" Type="http://schemas.openxmlformats.org/officeDocument/2006/relationships/theme" Target="../theme/theme2.xml"/>
  <Relationship Id="rId13" Type="http://schemas.openxmlformats.org/officeDocument/2006/relationships/image" Target="../media/image1.jpeg"/>
  <Relationship Id="rId14" Type="http://schemas.openxmlformats.org/officeDocument/2006/relationships/image" Target="../media/image2.jpeg"/>
  <Relationship Id="rId15" Type="http://schemas.openxmlformats.org/officeDocument/2006/relationships/image" Target="../media/image3.png"/>
  <Relationship Id="rId2" Type="http://schemas.openxmlformats.org/officeDocument/2006/relationships/slideLayout" Target="../slideLayouts/slideLayout13.xml"/>
  <Relationship Id="rId3" Type="http://schemas.openxmlformats.org/officeDocument/2006/relationships/slideLayout" Target="../slideLayouts/slideLayout14.xml"/>
  <Relationship Id="rId4" Type="http://schemas.openxmlformats.org/officeDocument/2006/relationships/slideLayout" Target="../slideLayouts/slideLayout15.xml"/>
  <Relationship Id="rId5" Type="http://schemas.openxmlformats.org/officeDocument/2006/relationships/slideLayout" Target="../slideLayouts/slideLayout16.xml"/>
  <Relationship Id="rId6" Type="http://schemas.openxmlformats.org/officeDocument/2006/relationships/slideLayout" Target="../slideLayouts/slideLayout17.xml"/>
  <Relationship Id="rId7" Type="http://schemas.openxmlformats.org/officeDocument/2006/relationships/slideLayout" Target="../slideLayouts/slideLayout18.xml"/>
  <Relationship Id="rId8" Type="http://schemas.openxmlformats.org/officeDocument/2006/relationships/slideLayout" Target="../slideLayouts/slideLayout19.xml"/>
  <Relationship Id="rId9" Type="http://schemas.openxmlformats.org/officeDocument/2006/relationships/slideLayout" Target="../slideLayouts/slideLayout20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dirty="0" smtClean="0">
                <a:solidFill>
                  <a:srgbClr val="000000"/>
                </a:solidFill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A93AE1FC-B227-4FC7-A7AA-D73AFBF4453E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dirty="0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052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dirty="0" smtClean="0">
                <a:solidFill>
                  <a:srgbClr val="000000"/>
                </a:solidFill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9CE1D785-7F87-49A8-89EF-D020F7C2389A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dirty="0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2056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  <Relationship Id="rId3" Type="http://schemas.openxmlformats.org/officeDocument/2006/relationships/image" Target="../media/image4.png"/>
  <Relationship Id="rId4" Type="http://schemas.openxmlformats.org/officeDocument/2006/relationships/image" Target="../media/image5.png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10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11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12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13.x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14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15.xml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16.xml"/>
</Relationships>

</file>

<file path=ppt/slides/_rels/slide1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17.xml"/>
</Relationships>

</file>

<file path=ppt/slides/_rels/slide1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18.xml"/>
  <Relationship Id="rId3" Type="http://schemas.openxmlformats.org/officeDocument/2006/relationships/hyperlink" TargetMode="External" Target="http://www.mass.gov/chia/sqac"/>
  <Relationship Id="rId4" Type="http://schemas.openxmlformats.org/officeDocument/2006/relationships/hyperlink" TargetMode="External" Target="mailto:sqac@state.ma.us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2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3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4.xml"/>
  <Relationship Id="rId3" Type="http://schemas.openxmlformats.org/officeDocument/2006/relationships/image" Target="../media/image6.png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5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6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7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8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Statewide Quality Advisory Committee (SQAC) Meeting</a:t>
            </a:r>
            <a:endParaRPr lang="en-US" altLang="en-US" sz="3100" dirty="0" smtClean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September 22, 2014</a:t>
            </a:r>
          </a:p>
        </p:txBody>
      </p:sp>
      <p:pic>
        <p:nvPicPr>
          <p:cNvPr id="6148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08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895600"/>
            <a:ext cx="8382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810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Challenges: Patient Engagement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9144645"/>
              </p:ext>
            </p:extLst>
          </p:nvPr>
        </p:nvGraphicFramePr>
        <p:xfrm>
          <a:off x="228601" y="1447800"/>
          <a:ext cx="8610600" cy="26275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3999"/>
                <a:gridCol w="1371600"/>
                <a:gridCol w="1066800"/>
                <a:gridCol w="1524000"/>
                <a:gridCol w="1351430"/>
                <a:gridCol w="629770"/>
                <a:gridCol w="1143001"/>
              </a:tblGrid>
              <a:tr h="10503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Measure Name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Ease of Measurement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Reliability and Validity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Field Implementation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Amenable to Targeted Improvement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Score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Preliminary Evaluation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886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Use and Quality of Shared Decision-Making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1.5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Moderate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</a:tr>
              <a:tr h="7886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Active Patient Engagement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0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0*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1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1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0.5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9730" algn="l"/>
                          <a:tab pos="672465" algn="ctr"/>
                        </a:tabLs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Weak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7C8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8553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Recommendations: Behavioral Health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8813761"/>
              </p:ext>
            </p:extLst>
          </p:nvPr>
        </p:nvGraphicFramePr>
        <p:xfrm>
          <a:off x="228601" y="1447800"/>
          <a:ext cx="8610600" cy="375921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3999"/>
                <a:gridCol w="1371600"/>
                <a:gridCol w="1066800"/>
                <a:gridCol w="1524000"/>
                <a:gridCol w="1351430"/>
                <a:gridCol w="629770"/>
                <a:gridCol w="1143001"/>
              </a:tblGrid>
              <a:tr h="10503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Measure Name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Ease of Measurement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Reliability and Validity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Field Implementation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Amenable to Targeted Improvement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Score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Preliminary Evaluation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994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Post discharge continuing care plan created 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1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2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4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3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2.5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Good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  <a:tr h="7886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Post discharge continuing care plan transmitted to next level of care provider upon discharge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2.75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Good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  <a:tr h="7886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MS Gothic"/>
                          <a:cs typeface="Times New Roman"/>
                        </a:rPr>
                        <a:t>Maternal Depression Screening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2.5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Good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57912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CHIA Recommends inclusion of the above measures that received “Good” or “Strong” preliminary evaluations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788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Recommendations: </a:t>
            </a:r>
            <a:r>
              <a:rPr lang="en-US" altLang="en-US" dirty="0" smtClean="0"/>
              <a:t>Pediatric Care/Behavioral </a:t>
            </a:r>
            <a:r>
              <a:rPr lang="en-US" altLang="en-US" dirty="0"/>
              <a:t>Health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4322789"/>
              </p:ext>
            </p:extLst>
          </p:nvPr>
        </p:nvGraphicFramePr>
        <p:xfrm>
          <a:off x="228601" y="1727187"/>
          <a:ext cx="8610600" cy="383541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3999"/>
                <a:gridCol w="1371600"/>
                <a:gridCol w="1066800"/>
                <a:gridCol w="1524000"/>
                <a:gridCol w="1351430"/>
                <a:gridCol w="629770"/>
                <a:gridCol w="1143001"/>
              </a:tblGrid>
              <a:tr h="11361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Measure Name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Ease of Measurement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Reliability and Validity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Field Implementation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Amenable to Targeted Improvement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Score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Preliminary Evaluation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923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MS Gothic"/>
                          <a:cs typeface="Times New Roman"/>
                        </a:rPr>
                        <a:t>Depression screening by 18 years of age 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MS Gothic"/>
                          <a:cs typeface="Times New Roman"/>
                        </a:rPr>
                        <a:t>2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MS Gothic"/>
                          <a:cs typeface="Times New Roman"/>
                        </a:rPr>
                        <a:t>3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MS Gothic"/>
                          <a:cs typeface="Times New Roman"/>
                        </a:rPr>
                        <a:t>2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MS Gothic"/>
                          <a:cs typeface="Times New Roman"/>
                        </a:rPr>
                        <a:t>3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MS Gothic"/>
                          <a:cs typeface="Times New Roman"/>
                        </a:rPr>
                        <a:t>2.5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MS Gothic"/>
                          <a:cs typeface="Times New Roman"/>
                        </a:rPr>
                        <a:t>Good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  <a:tr h="1153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MS Gothic"/>
                          <a:cs typeface="Times New Roman"/>
                        </a:rPr>
                        <a:t>Diagnosis of ADHD in primary care for school-aged children and adolescents 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1.75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Moderate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</a:tr>
              <a:tr h="8530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Developmental Screening in first 3 years of life 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0*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2.25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Weak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7C80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95400" y="57912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CHIA Recommends inclusion of the above measures that received “Good” or “Strong” preliminary evaluations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83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Recommendations: </a:t>
            </a:r>
            <a:r>
              <a:rPr lang="en-US" altLang="en-US" dirty="0" smtClean="0"/>
              <a:t>End-of-Life Care/Patient-Centered Care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8702511"/>
              </p:ext>
            </p:extLst>
          </p:nvPr>
        </p:nvGraphicFramePr>
        <p:xfrm>
          <a:off x="228601" y="1557742"/>
          <a:ext cx="8610600" cy="507165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3999"/>
                <a:gridCol w="1371600"/>
                <a:gridCol w="1066800"/>
                <a:gridCol w="1524000"/>
                <a:gridCol w="1351430"/>
                <a:gridCol w="629770"/>
                <a:gridCol w="1143001"/>
              </a:tblGrid>
              <a:tr h="71121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Measure Name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Ease of Measurement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Reliability and Validity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Field Implementation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Amenable to Targeted Improvement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Score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Preliminary Evaluation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923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Proportion admitted to hospice for less than 3 days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3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4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4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3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3.5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Strong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</a:tr>
              <a:tr h="8552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Beliefs/Values Addressed (if desired by the patient) 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2.75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Good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Advance Care Plan 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2.75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Good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  <a:tr h="8530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Palliative and End of Life Care: Dyspnea Screening &amp; Management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2.5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Good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  <a:tr h="8530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CARE - Consumer Assessments and Reports of End of Life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1.75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Moderate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Family Evaluation of Palliative Care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1*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0. 5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Weak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7C80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6556192"/>
            <a:ext cx="7162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</a:rPr>
              <a:t>CHIA Recommends inclusion of the above measures that received “Good” or “Strong” preliminary evaluations</a:t>
            </a:r>
            <a:endParaRPr lang="en-US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5034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Recommendations: </a:t>
            </a:r>
            <a:r>
              <a:rPr lang="en-US" altLang="en-US" dirty="0" smtClean="0"/>
              <a:t>Other Measures</a:t>
            </a:r>
            <a:br>
              <a:rPr lang="en-US" alt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9147443"/>
              </p:ext>
            </p:extLst>
          </p:nvPr>
        </p:nvGraphicFramePr>
        <p:xfrm>
          <a:off x="228601" y="1143000"/>
          <a:ext cx="8610600" cy="441960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3999"/>
                <a:gridCol w="1371600"/>
                <a:gridCol w="1066800"/>
                <a:gridCol w="1524000"/>
                <a:gridCol w="1351430"/>
                <a:gridCol w="629770"/>
                <a:gridCol w="1143001"/>
              </a:tblGrid>
              <a:tr h="7527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Measure Name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Ease of Measurement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Reliability and Validity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Field Implementation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Amenable to Targeted Improvement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Score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Preliminary Evaluation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570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Gothic"/>
                          <a:cs typeface="Times New Roman"/>
                        </a:rPr>
                        <a:t>PC-02 Cesarean Section 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Gothic"/>
                          <a:cs typeface="Times New Roman"/>
                        </a:rPr>
                        <a:t>3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Gothic"/>
                          <a:cs typeface="Times New Roman"/>
                        </a:rPr>
                        <a:t>3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Gothic"/>
                          <a:cs typeface="Times New Roman"/>
                        </a:rPr>
                        <a:t>4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Gothic"/>
                          <a:cs typeface="Times New Roman"/>
                        </a:rPr>
                        <a:t>3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Gothic"/>
                          <a:cs typeface="Times New Roman"/>
                        </a:rPr>
                        <a:t>3.25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Gothic"/>
                          <a:cs typeface="Times New Roman"/>
                        </a:rPr>
                        <a:t>Strong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</a:tr>
              <a:tr h="48389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Gothic"/>
                          <a:cs typeface="Times New Roman"/>
                        </a:rPr>
                        <a:t>Patient Safety Composite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3.5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Strong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</a:tr>
              <a:tr h="4516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Gothic"/>
                          <a:cs typeface="Times New Roman"/>
                        </a:rPr>
                        <a:t>Pneumonia 30-day mortality rate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3.25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Strong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</a:tr>
              <a:tr h="4516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Gothic"/>
                          <a:cs typeface="Times New Roman"/>
                        </a:rPr>
                        <a:t>Heart failure 30-day mortality rate 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3.25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Strong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Gothic"/>
                          <a:cs typeface="Times New Roman"/>
                        </a:rPr>
                        <a:t>AMI 30-day mortality rate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3.25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Strong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</a:tr>
              <a:tr h="13549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Gothic"/>
                          <a:cs typeface="Times New Roman"/>
                        </a:rPr>
                        <a:t>Hospital-onset methicillin resistant staphylococcus bacteremia aureus (MRSA) 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3.25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Strong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57912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CHIA Recommends inclusion of the above measures that received “Good” or “Strong” preliminary evaluations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902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Recommendations: </a:t>
            </a:r>
            <a:r>
              <a:rPr lang="en-US" altLang="en-US" dirty="0" smtClean="0"/>
              <a:t>Other Measures (cont’d)</a:t>
            </a:r>
            <a:br>
              <a:rPr lang="en-US" alt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831291"/>
              </p:ext>
            </p:extLst>
          </p:nvPr>
        </p:nvGraphicFramePr>
        <p:xfrm>
          <a:off x="228601" y="1143000"/>
          <a:ext cx="8610600" cy="391161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3999"/>
                <a:gridCol w="1371600"/>
                <a:gridCol w="1066800"/>
                <a:gridCol w="1524000"/>
                <a:gridCol w="1351430"/>
                <a:gridCol w="629770"/>
                <a:gridCol w="1143001"/>
              </a:tblGrid>
              <a:tr h="71121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Measure Name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Ease of Measurement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Reliability and Validity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Field Implementation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Amenable to Targeted Improvement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Score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Preliminary Evaluation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67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Gothic"/>
                          <a:cs typeface="Times New Roman"/>
                        </a:rPr>
                        <a:t>Central-Line Associated Bloodstream Infection 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Good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Gothic"/>
                          <a:cs typeface="Times New Roman"/>
                        </a:rPr>
                        <a:t>Hospital-onset </a:t>
                      </a:r>
                      <a:r>
                        <a:rPr lang="en-US" sz="14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Gothic"/>
                          <a:cs typeface="Times New Roman"/>
                        </a:rPr>
                        <a:t>C. difficile 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Good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Gothic"/>
                          <a:cs typeface="Times New Roman"/>
                        </a:rPr>
                        <a:t>Catheter-Associated Urinary Tract Infections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2.75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Good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Gothic"/>
                          <a:cs typeface="Times New Roman"/>
                        </a:rPr>
                        <a:t>SSI Surgical Site Infection:  SSI colon, SSI-abdominal hysterectomy 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2.5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Good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95400" y="57912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CHIA Recommends inclusion of the above measures that received “Good” or “Strong” preliminary evaluations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516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PSI 19 – Obstetric Trauma w/o Instrument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800600"/>
          </a:xfrm>
        </p:spPr>
        <p:txBody>
          <a:bodyPr anchor="t"/>
          <a:lstStyle/>
          <a:p>
            <a:pPr eaLnBrk="1" hangingPunct="1"/>
            <a:endParaRPr lang="en-US" altLang="en-US" sz="2000" dirty="0" smtClean="0"/>
          </a:p>
          <a:p>
            <a:pPr eaLnBrk="1" hangingPunct="1"/>
            <a:r>
              <a:rPr lang="en-US" altLang="en-US" sz="2000" dirty="0" smtClean="0"/>
              <a:t>Issue Summary</a:t>
            </a:r>
          </a:p>
          <a:p>
            <a:pPr marL="0" indent="0" eaLnBrk="1" hangingPunct="1">
              <a:buNone/>
            </a:pPr>
            <a:endParaRPr lang="en-US" altLang="en-US" sz="2000" dirty="0" smtClean="0"/>
          </a:p>
          <a:p>
            <a:pPr eaLnBrk="1" hangingPunct="1"/>
            <a:r>
              <a:rPr lang="en-US" altLang="en-US" sz="2000" dirty="0" smtClean="0"/>
              <a:t>CHIA Process</a:t>
            </a:r>
          </a:p>
          <a:p>
            <a:pPr marL="0" indent="0" eaLnBrk="1" hangingPunct="1">
              <a:buNone/>
            </a:pPr>
            <a:endParaRPr lang="en-US" altLang="en-US" sz="2000" dirty="0" smtClean="0"/>
          </a:p>
          <a:p>
            <a:pPr eaLnBrk="1" hangingPunct="1"/>
            <a:r>
              <a:rPr lang="en-US" altLang="en-US" sz="2000" dirty="0" smtClean="0"/>
              <a:t>Recommendation</a:t>
            </a:r>
          </a:p>
          <a:p>
            <a:pPr marL="0" indent="0" eaLnBrk="1" hangingPunct="1"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13799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SQAC 2014 Agenda</a:t>
            </a:r>
          </a:p>
        </p:txBody>
      </p:sp>
      <p:sp>
        <p:nvSpPr>
          <p:cNvPr id="7" name="Freeform 73"/>
          <p:cNvSpPr/>
          <p:nvPr/>
        </p:nvSpPr>
        <p:spPr bwMode="auto">
          <a:xfrm>
            <a:off x="185738" y="3133725"/>
            <a:ext cx="12430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noFill/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marL="137160" indent="-13716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Hospital measures for public reporting</a:t>
            </a:r>
          </a:p>
          <a:p>
            <a:pPr marL="137160" indent="-13716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Straw model for SQMS by population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Freeform 74"/>
          <p:cNvSpPr/>
          <p:nvPr/>
        </p:nvSpPr>
        <p:spPr bwMode="auto">
          <a:xfrm>
            <a:off x="1728788" y="3124200"/>
            <a:ext cx="12430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HPC Update on PCMH/ACO certification</a:t>
            </a:r>
          </a:p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SQMS for behavioral health</a:t>
            </a:r>
          </a:p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Provider tiering using SQMS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Freeform 75"/>
          <p:cNvSpPr/>
          <p:nvPr/>
        </p:nvSpPr>
        <p:spPr bwMode="auto">
          <a:xfrm>
            <a:off x="3200400" y="3133725"/>
            <a:ext cx="1243013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Discuss measures for end-of-life care</a:t>
            </a:r>
          </a:p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Determine which of the proposed measures to assess</a:t>
            </a:r>
          </a:p>
        </p:txBody>
      </p:sp>
      <p:sp>
        <p:nvSpPr>
          <p:cNvPr id="11" name="Freeform 77"/>
          <p:cNvSpPr/>
          <p:nvPr/>
        </p:nvSpPr>
        <p:spPr bwMode="auto">
          <a:xfrm>
            <a:off x="6172200" y="3124200"/>
            <a:ext cx="1246188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Review and approve final report and recommendation</a:t>
            </a:r>
          </a:p>
        </p:txBody>
      </p:sp>
      <p:sp>
        <p:nvSpPr>
          <p:cNvPr id="12" name="Freeform 78"/>
          <p:cNvSpPr/>
          <p:nvPr/>
        </p:nvSpPr>
        <p:spPr bwMode="auto">
          <a:xfrm>
            <a:off x="7685088" y="3114675"/>
            <a:ext cx="12303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Review priorities for 2015</a:t>
            </a:r>
          </a:p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185738" y="2209800"/>
            <a:ext cx="12430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noFill/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#1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February 10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6172200" y="2209800"/>
            <a:ext cx="1246188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#6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October 20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7685088" y="2200275"/>
            <a:ext cx="12303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#7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December 15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17" name="TextBox 128"/>
          <p:cNvSpPr txBox="1">
            <a:spLocks noChangeArrowheads="1"/>
          </p:cNvSpPr>
          <p:nvPr/>
        </p:nvSpPr>
        <p:spPr bwMode="auto">
          <a:xfrm>
            <a:off x="6111875" y="1323975"/>
            <a:ext cx="2667000" cy="276225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Annual Recommendation due Nov 1</a:t>
            </a:r>
          </a:p>
        </p:txBody>
      </p:sp>
      <p:cxnSp>
        <p:nvCxnSpPr>
          <p:cNvPr id="15372" name="Straight Arrow Connector 28"/>
          <p:cNvCxnSpPr>
            <a:cxnSpLocks noChangeShapeType="1"/>
          </p:cNvCxnSpPr>
          <p:nvPr/>
        </p:nvCxnSpPr>
        <p:spPr bwMode="auto">
          <a:xfrm>
            <a:off x="7445375" y="1760538"/>
            <a:ext cx="0" cy="4254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TextBox 128"/>
          <p:cNvSpPr txBox="1">
            <a:spLocks noChangeArrowheads="1"/>
          </p:cNvSpPr>
          <p:nvPr/>
        </p:nvSpPr>
        <p:spPr bwMode="auto">
          <a:xfrm>
            <a:off x="1295400" y="5634038"/>
            <a:ext cx="2654300" cy="4619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Solicitation of Nominations for Proposed SQMS Measures</a:t>
            </a:r>
          </a:p>
        </p:txBody>
      </p:sp>
      <p:cxnSp>
        <p:nvCxnSpPr>
          <p:cNvPr id="15374" name="Straight Arrow Connector 28"/>
          <p:cNvCxnSpPr>
            <a:cxnSpLocks noChangeShapeType="1"/>
          </p:cNvCxnSpPr>
          <p:nvPr/>
        </p:nvCxnSpPr>
        <p:spPr bwMode="auto">
          <a:xfrm flipV="1">
            <a:off x="1600200" y="5162550"/>
            <a:ext cx="0" cy="381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Freeform 21"/>
          <p:cNvSpPr/>
          <p:nvPr/>
        </p:nvSpPr>
        <p:spPr bwMode="auto">
          <a:xfrm>
            <a:off x="1728788" y="2209800"/>
            <a:ext cx="12430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noFill/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#2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April 14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3200400" y="2209800"/>
            <a:ext cx="1243013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noFill/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#3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June 16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4" name="Freeform 76"/>
          <p:cNvSpPr/>
          <p:nvPr/>
        </p:nvSpPr>
        <p:spPr bwMode="auto">
          <a:xfrm>
            <a:off x="4724400" y="3133725"/>
            <a:ext cx="1243013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Review preliminary assessments of proposed measures</a:t>
            </a:r>
          </a:p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4724400" y="2209800"/>
            <a:ext cx="1243013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#4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September 22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66672" y="1788597"/>
            <a:ext cx="958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TODAY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34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Monday, October 20</a:t>
            </a:r>
            <a:endParaRPr lang="en-US" altLang="en-US" baseline="30000" dirty="0" smtClean="0"/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3:00-5:00 p.m.</a:t>
            </a:r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2 Boylston Street, 5th Floor</a:t>
            </a:r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Boston, MA 02116 </a:t>
            </a:r>
          </a:p>
        </p:txBody>
      </p:sp>
      <p:sp>
        <p:nvSpPr>
          <p:cNvPr id="1638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Next meeting</a:t>
            </a:r>
          </a:p>
        </p:txBody>
      </p:sp>
      <p:sp>
        <p:nvSpPr>
          <p:cNvPr id="16388" name="Title 1"/>
          <p:cNvSpPr txBox="1">
            <a:spLocks/>
          </p:cNvSpPr>
          <p:nvPr/>
        </p:nvSpPr>
        <p:spPr bwMode="auto">
          <a:xfrm>
            <a:off x="762000" y="3657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Segoe UI Semibold" pitchFamily="34" charset="0"/>
                <a:cs typeface="Osaka"/>
              </a:rPr>
              <a:t>For more information</a:t>
            </a:r>
          </a:p>
        </p:txBody>
      </p:sp>
      <p:sp>
        <p:nvSpPr>
          <p:cNvPr id="16389" name="Content Placeholder 2"/>
          <p:cNvSpPr txBox="1">
            <a:spLocks/>
          </p:cNvSpPr>
          <p:nvPr/>
        </p:nvSpPr>
        <p:spPr bwMode="auto">
          <a:xfrm>
            <a:off x="762000" y="4657725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/>
            <a:r>
              <a:rPr lang="en-US" altLang="en-US" dirty="0">
                <a:cs typeface="Osaka"/>
                <a:hlinkClick r:id="rId3"/>
              </a:rPr>
              <a:t>www.mass.gov/chia/sqac</a:t>
            </a:r>
            <a:endParaRPr lang="en-US" altLang="en-US" dirty="0">
              <a:cs typeface="Osaka"/>
            </a:endParaRPr>
          </a:p>
          <a:p>
            <a:pPr eaLnBrk="1" hangingPunct="1"/>
            <a:r>
              <a:rPr lang="en-US" altLang="en-US" dirty="0">
                <a:cs typeface="Osaka"/>
                <a:hlinkClick r:id="rId4"/>
              </a:rPr>
              <a:t>sqac@state.ma.us</a:t>
            </a:r>
            <a:r>
              <a:rPr lang="en-US" altLang="en-US" dirty="0">
                <a:cs typeface="Osak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488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Agenda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2672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1800" dirty="0" smtClean="0"/>
              <a:t>Welcome and Approve Minutes				9:00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Review of </a:t>
            </a:r>
            <a:r>
              <a:rPr lang="en-US" sz="1800" dirty="0" smtClean="0"/>
              <a:t>proposed measures </a:t>
            </a:r>
            <a:r>
              <a:rPr lang="en-US" sz="1800" dirty="0"/>
              <a:t>– Tim Prinz, Lewin </a:t>
            </a:r>
            <a:r>
              <a:rPr lang="en-US" sz="1800" dirty="0" smtClean="0"/>
              <a:t>Group	9:05 </a:t>
            </a:r>
            <a:endParaRPr lang="en-US" sz="1800" dirty="0">
              <a:latin typeface="Times New Roman"/>
              <a:ea typeface="Times New Roman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Updates						10:30</a:t>
            </a:r>
          </a:p>
          <a:p>
            <a:pPr marL="400050"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PSI 19 – OB trauma without instrument</a:t>
            </a:r>
          </a:p>
          <a:p>
            <a:pPr marL="400050"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Obstetrical Measure Study</a:t>
            </a:r>
          </a:p>
          <a:p>
            <a:pPr marL="400050"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DOI Tiering Letter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800" dirty="0" smtClean="0"/>
              <a:t>Next Steps </a:t>
            </a:r>
            <a:r>
              <a:rPr lang="en-US" sz="1800" dirty="0"/>
              <a:t>				</a:t>
            </a:r>
            <a:r>
              <a:rPr lang="en-US" sz="1800" dirty="0" smtClean="0"/>
              <a:t>		</a:t>
            </a:r>
            <a:r>
              <a:rPr lang="en-US" altLang="en-US" sz="1800" dirty="0" smtClean="0"/>
              <a:t>10:50</a:t>
            </a:r>
            <a:endParaRPr lang="en-US" altLang="en-US" sz="1800" dirty="0"/>
          </a:p>
          <a:p>
            <a:pPr marL="0" indent="0" eaLnBrk="1" hangingPunct="1">
              <a:lnSpc>
                <a:spcPct val="150000"/>
              </a:lnSpc>
              <a:buNone/>
            </a:pPr>
            <a:endParaRPr lang="en-US" altLang="en-US" sz="18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4191000" y="9144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51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New SQMS Measure Evaluation: Overview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altLang="en-US" dirty="0" smtClean="0"/>
              <a:t>Reviewed 35 proposed measures, and 10 Leapfrog measures</a:t>
            </a:r>
          </a:p>
          <a:p>
            <a:pPr marL="457200" lvl="1" indent="0">
              <a:buFontTx/>
              <a:buNone/>
              <a:defRPr/>
            </a:pPr>
            <a:endParaRPr lang="en-US" altLang="en-US" dirty="0" smtClean="0"/>
          </a:p>
          <a:p>
            <a:pPr>
              <a:defRPr/>
            </a:pPr>
            <a:r>
              <a:rPr lang="en-US" altLang="en-US" dirty="0" smtClean="0"/>
              <a:t>Followed SQAC priorities:</a:t>
            </a:r>
          </a:p>
          <a:p>
            <a:pPr marL="457200" lvl="1" indent="0">
              <a:buFontTx/>
              <a:buNone/>
              <a:defRPr/>
            </a:pPr>
            <a:r>
              <a:rPr lang="en-US" altLang="en-US" dirty="0"/>
              <a:t>	</a:t>
            </a:r>
            <a:r>
              <a:rPr lang="en-US" altLang="en-US" dirty="0" smtClean="0"/>
              <a:t>1) Behavioral Health	3) End of Life Care</a:t>
            </a:r>
          </a:p>
          <a:p>
            <a:pPr marL="457200" lvl="1" indent="0">
              <a:buFontTx/>
              <a:buNone/>
              <a:defRPr/>
            </a:pPr>
            <a:r>
              <a:rPr lang="en-US" altLang="en-US" dirty="0"/>
              <a:t>	</a:t>
            </a:r>
            <a:r>
              <a:rPr lang="en-US" altLang="en-US" dirty="0" smtClean="0"/>
              <a:t>2) Pediatric Care		4) Patient-Centered Care</a:t>
            </a:r>
          </a:p>
          <a:p>
            <a:pPr marL="457200" lvl="1" indent="0">
              <a:buFontTx/>
              <a:buNone/>
              <a:defRPr/>
            </a:pPr>
            <a:endParaRPr lang="en-US" altLang="en-US" dirty="0" smtClean="0"/>
          </a:p>
          <a:p>
            <a:pPr>
              <a:defRPr/>
            </a:pPr>
            <a:r>
              <a:rPr lang="en-US" altLang="en-US" dirty="0" smtClean="0"/>
              <a:t>Built on 2013 work assessing 2012 and 2013 measures</a:t>
            </a:r>
          </a:p>
          <a:p>
            <a:pPr marL="0" indent="0">
              <a:buFont typeface="Times" pitchFamily="18" charset="0"/>
              <a:buNone/>
              <a:defRPr/>
            </a:pPr>
            <a:endParaRPr lang="en-US" altLang="en-US" dirty="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419600"/>
          </a:xfrm>
        </p:spPr>
        <p:txBody>
          <a:bodyPr/>
          <a:lstStyle/>
          <a:p>
            <a:pPr>
              <a:defRPr/>
            </a:pPr>
            <a:r>
              <a:rPr lang="en-US" altLang="en-US" dirty="0" smtClean="0"/>
              <a:t>Overall: Search &amp; Research</a:t>
            </a:r>
            <a:endParaRPr lang="en-US" altLang="en-US" dirty="0"/>
          </a:p>
          <a:p>
            <a:pPr>
              <a:defRPr/>
            </a:pPr>
            <a:r>
              <a:rPr lang="en-US" altLang="en-US" dirty="0"/>
              <a:t>Four Dimensions:</a:t>
            </a:r>
          </a:p>
          <a:p>
            <a:pPr lvl="1">
              <a:defRPr/>
            </a:pPr>
            <a:r>
              <a:rPr lang="en-US" altLang="en-US" dirty="0"/>
              <a:t>Ease of Measurement</a:t>
            </a:r>
          </a:p>
          <a:p>
            <a:pPr lvl="1">
              <a:defRPr/>
            </a:pPr>
            <a:r>
              <a:rPr lang="en-US" altLang="en-US" dirty="0"/>
              <a:t>Reliability &amp; Validity</a:t>
            </a:r>
          </a:p>
          <a:p>
            <a:pPr lvl="1">
              <a:defRPr/>
            </a:pPr>
            <a:r>
              <a:rPr lang="en-US" altLang="en-US" dirty="0"/>
              <a:t>Field Implementation</a:t>
            </a:r>
          </a:p>
          <a:p>
            <a:pPr lvl="1">
              <a:defRPr/>
            </a:pPr>
            <a:r>
              <a:rPr lang="en-US" altLang="en-US" dirty="0"/>
              <a:t>Amenable to Targeted Improvement</a:t>
            </a:r>
          </a:p>
          <a:p>
            <a:pPr>
              <a:defRPr/>
            </a:pPr>
            <a:r>
              <a:rPr lang="en-US" altLang="en-US" dirty="0" smtClean="0"/>
              <a:t>Team</a:t>
            </a:r>
          </a:p>
          <a:p>
            <a:pPr lvl="1">
              <a:defRPr/>
            </a:pPr>
            <a:r>
              <a:rPr lang="en-US" altLang="en-US" dirty="0" smtClean="0"/>
              <a:t>4 Reviewers</a:t>
            </a:r>
          </a:p>
          <a:p>
            <a:pPr lvl="1">
              <a:defRPr/>
            </a:pPr>
            <a:r>
              <a:rPr lang="en-US" altLang="en-US" dirty="0" smtClean="0"/>
              <a:t>Individual scoring/Team meeting</a:t>
            </a:r>
          </a:p>
          <a:p>
            <a:pPr lvl="1">
              <a:defRPr/>
            </a:pPr>
            <a:r>
              <a:rPr lang="en-US" altLang="en-US" dirty="0" smtClean="0"/>
              <a:t>Consensus</a:t>
            </a:r>
            <a:endParaRPr lang="en-US" altLang="en-US" dirty="0"/>
          </a:p>
          <a:p>
            <a:pPr marL="0" indent="0">
              <a:buFont typeface="Times" pitchFamily="18" charset="0"/>
              <a:buNone/>
              <a:defRPr/>
            </a:pPr>
            <a:endParaRPr lang="en-US" dirty="0"/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6" r="5734"/>
          <a:stretch>
            <a:fillRect/>
          </a:stretch>
        </p:blipFill>
        <p:spPr bwMode="auto">
          <a:xfrm>
            <a:off x="5462588" y="914400"/>
            <a:ext cx="3495675" cy="4084638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Applying the Measure Evaluation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altLang="en-US" dirty="0" smtClean="0"/>
              <a:t>Ease of Measurement</a:t>
            </a:r>
          </a:p>
          <a:p>
            <a:pPr lvl="1"/>
            <a:r>
              <a:rPr lang="en-US" altLang="en-US" dirty="0" smtClean="0"/>
              <a:t>Collection</a:t>
            </a:r>
          </a:p>
          <a:p>
            <a:pPr lvl="1"/>
            <a:r>
              <a:rPr lang="en-US" altLang="en-US" dirty="0" smtClean="0"/>
              <a:t>Reporting</a:t>
            </a:r>
          </a:p>
          <a:p>
            <a:r>
              <a:rPr lang="en-US" altLang="en-US" dirty="0" smtClean="0"/>
              <a:t>Reliability &amp; Validity</a:t>
            </a:r>
          </a:p>
          <a:p>
            <a:pPr lvl="1"/>
            <a:r>
              <a:rPr lang="en-US" altLang="en-US" dirty="0" smtClean="0"/>
              <a:t>Nature of evidence (mixed/good/strong)</a:t>
            </a:r>
          </a:p>
          <a:p>
            <a:r>
              <a:rPr lang="en-US" altLang="en-US" dirty="0" smtClean="0"/>
              <a:t>Field Implementation</a:t>
            </a:r>
          </a:p>
          <a:p>
            <a:pPr lvl="1"/>
            <a:r>
              <a:rPr lang="en-US" altLang="en-US" dirty="0" smtClean="0"/>
              <a:t>Evidence of implementation, and how widespread</a:t>
            </a:r>
          </a:p>
          <a:p>
            <a:r>
              <a:rPr lang="en-US" altLang="en-US" dirty="0" smtClean="0"/>
              <a:t>Amenable to Targeted Improvement</a:t>
            </a:r>
          </a:p>
          <a:p>
            <a:pPr lvl="1"/>
            <a:r>
              <a:rPr lang="en-US" altLang="en-US" dirty="0" smtClean="0"/>
              <a:t>Current use</a:t>
            </a:r>
          </a:p>
          <a:p>
            <a:pPr lvl="1"/>
            <a:r>
              <a:rPr lang="en-US" altLang="en-US" dirty="0" smtClean="0"/>
              <a:t>Amenability</a:t>
            </a:r>
          </a:p>
          <a:p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Challenging Measures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495800"/>
          </a:xfrm>
        </p:spPr>
        <p:txBody>
          <a:bodyPr/>
          <a:lstStyle/>
          <a:p>
            <a:r>
              <a:rPr lang="en-US" altLang="en-US" dirty="0" smtClean="0"/>
              <a:t>Several measures posed challenges:</a:t>
            </a:r>
          </a:p>
          <a:p>
            <a:pPr lvl="1"/>
            <a:r>
              <a:rPr lang="en-US" altLang="en-US" dirty="0" smtClean="0"/>
              <a:t>Clinical Survey Questionnaires</a:t>
            </a:r>
          </a:p>
          <a:p>
            <a:pPr lvl="1"/>
            <a:r>
              <a:rPr lang="en-US" altLang="en-US" dirty="0" smtClean="0"/>
              <a:t>Leapfrog</a:t>
            </a:r>
          </a:p>
          <a:p>
            <a:pPr lvl="1"/>
            <a:r>
              <a:rPr lang="en-US" altLang="en-US" dirty="0" smtClean="0"/>
              <a:t>Hospice Item Set</a:t>
            </a:r>
          </a:p>
          <a:p>
            <a:pPr lvl="1"/>
            <a:r>
              <a:rPr lang="en-US" altLang="en-US" dirty="0" smtClean="0"/>
              <a:t>Patient Engagement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Challenges: Clinical Survey Questionnaires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1990539"/>
              </p:ext>
            </p:extLst>
          </p:nvPr>
        </p:nvGraphicFramePr>
        <p:xfrm>
          <a:off x="228601" y="1447800"/>
          <a:ext cx="8610600" cy="419100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3999"/>
                <a:gridCol w="1371600"/>
                <a:gridCol w="1066800"/>
                <a:gridCol w="1524000"/>
                <a:gridCol w="1351430"/>
                <a:gridCol w="629770"/>
                <a:gridCol w="1143001"/>
              </a:tblGrid>
              <a:tr h="10374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Measure Name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Ease of Measurement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Reliability and Validity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Field Implementation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Amenable to Targeted Improvement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Score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Preliminary Evaluation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488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</a:rPr>
                        <a:t>Patient Health Questionnaire: the PHQ-9 (NQF 712)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2.75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Good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  <a:tr h="6914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</a:rPr>
                        <a:t>Generalized Anxiety Disorder 7-item (GAD-7)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2.0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Good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  <a:tr h="6914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</a:rPr>
                        <a:t>Columbia Suicide Severity Rating Scale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2.0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Good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  <a:tr h="9218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</a:rPr>
                        <a:t>Alcohol Use Disorder Identification Test (AUDIT</a:t>
                      </a:r>
                      <a:r>
                        <a:rPr lang="en-US" sz="1400" b="1" dirty="0" smtClean="0"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2.75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Good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3427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Challenges: Leapfrog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3233027"/>
              </p:ext>
            </p:extLst>
          </p:nvPr>
        </p:nvGraphicFramePr>
        <p:xfrm>
          <a:off x="228600" y="1447800"/>
          <a:ext cx="8610600" cy="5257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3999"/>
                <a:gridCol w="1371600"/>
                <a:gridCol w="1066800"/>
                <a:gridCol w="1524000"/>
                <a:gridCol w="1351430"/>
                <a:gridCol w="629770"/>
                <a:gridCol w="1143001"/>
              </a:tblGrid>
              <a:tr h="10374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Measure Name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Ease of Measurement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Reliability and Validity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Field Implementation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Amenable to Targeted Improvement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Score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Preliminary Evaluation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389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High-risk Newborn Deliveries (PC-03)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2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3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4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3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3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Good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  <a:tr h="6914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Newborn Bilirubin Screening &amp; DVT Prophylaxis in Women Undergoing Cesarean Section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2.75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Good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Incidence of Episiotomy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2.5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Good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Aortic Valve Replacement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2.25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Good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Pancreatic Resection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2.5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Good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Abdominal Aortic Aneurysm Repair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1*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0*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1.25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Weak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7C80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Esophagectomy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1*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1.75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Weak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7C8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7276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Challenges: Hospice Item Set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3862638"/>
              </p:ext>
            </p:extLst>
          </p:nvPr>
        </p:nvGraphicFramePr>
        <p:xfrm>
          <a:off x="228601" y="1447800"/>
          <a:ext cx="8610600" cy="4039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3999"/>
                <a:gridCol w="1371600"/>
                <a:gridCol w="1066800"/>
                <a:gridCol w="1524000"/>
                <a:gridCol w="1351430"/>
                <a:gridCol w="629770"/>
                <a:gridCol w="1143001"/>
              </a:tblGrid>
              <a:tr h="10374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Measure Name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Ease of Measurement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Reliability and Validity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Field Implementation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Amenable to Targeted Improvement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Score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Preliminary Evaluation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65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HIS: Pain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Screening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2.75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Good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  <a:tr h="4865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HIS: Pain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Assessment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2.0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Good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</a:tr>
              <a:tr h="4865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Calibri"/>
                          <a:ea typeface="MS Gothic"/>
                          <a:cs typeface="Times New Roman"/>
                        </a:rPr>
                        <a:t>HIS: Dyspnea </a:t>
                      </a:r>
                      <a:r>
                        <a:rPr lang="en-US" sz="1400" b="1" dirty="0">
                          <a:effectLst/>
                          <a:latin typeface="Calibri"/>
                          <a:ea typeface="MS Gothic"/>
                          <a:cs typeface="Times New Roman"/>
                        </a:rPr>
                        <a:t>Screening 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MS Gothic"/>
                          <a:cs typeface="Times New Roman"/>
                        </a:rPr>
                        <a:t>2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MS Gothic"/>
                          <a:cs typeface="Times New Roman"/>
                        </a:rPr>
                        <a:t>2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MS Gothic"/>
                          <a:cs typeface="Times New Roman"/>
                        </a:rPr>
                        <a:t>1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MS Gothic"/>
                          <a:cs typeface="Times New Roman"/>
                        </a:rPr>
                        <a:t>2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MS Gothic"/>
                          <a:cs typeface="Times New Roman"/>
                        </a:rPr>
                        <a:t>1.75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MS Gothic"/>
                          <a:cs typeface="Times New Roman"/>
                        </a:rPr>
                        <a:t>Moderate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</a:tr>
              <a:tr h="4758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HIS: Dyspnea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Treatment 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1.75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Moderate</a:t>
                      </a:r>
                      <a:endParaRPr lang="en-US" sz="1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</a:tr>
              <a:tr h="9218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HIS: Patients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Treated with an Opioid who are Given a Bowel Regimen</a:t>
                      </a:r>
                      <a:endParaRPr lang="en-US" sz="1400" b="1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2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1*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1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2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1.5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Gothic"/>
                          <a:cs typeface="Times New Roman"/>
                        </a:rPr>
                        <a:t>Weak</a:t>
                      </a:r>
                      <a:endParaRPr lang="en-US" sz="1400" b="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7C8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674222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5962</TotalTime>
  <Words>1052</Words>
  <Application>Microsoft Office PowerPoint</Application>
  <PresentationFormat>On-screen Show (4:3)</PresentationFormat>
  <Paragraphs>467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Blank Presentation</vt:lpstr>
      <vt:lpstr>1_Blank Presentation</vt:lpstr>
      <vt:lpstr>Statewide Quality Advisory Committee (SQAC) Meeting</vt:lpstr>
      <vt:lpstr>Agenda</vt:lpstr>
      <vt:lpstr>New SQMS Measure Evaluation: Overview</vt:lpstr>
      <vt:lpstr>METHOD</vt:lpstr>
      <vt:lpstr>Applying the Measure Evaluation Criteria</vt:lpstr>
      <vt:lpstr>Challenging Measures</vt:lpstr>
      <vt:lpstr>Challenges: Clinical Survey Questionnaires</vt:lpstr>
      <vt:lpstr>Challenges: Leapfrog</vt:lpstr>
      <vt:lpstr>Challenges: Hospice Item Set</vt:lpstr>
      <vt:lpstr>Challenges: Patient Engagement</vt:lpstr>
      <vt:lpstr>Recommendations: Behavioral Health</vt:lpstr>
      <vt:lpstr>Recommendations: Pediatric Care/Behavioral Health</vt:lpstr>
      <vt:lpstr>Recommendations: End-of-Life Care/Patient-Centered Care</vt:lpstr>
      <vt:lpstr>Recommendations: Other Measures </vt:lpstr>
      <vt:lpstr>Recommendations: Other Measures (cont’d) </vt:lpstr>
      <vt:lpstr>PSI 19 – Obstetric Trauma w/o Instrument</vt:lpstr>
      <vt:lpstr>SQAC 2014 Agenda</vt:lpstr>
      <vt:lpstr>Next meeting</vt:lpstr>
    </vt:vector>
  </TitlesOfParts>
  <Company>The Lewin Group</Company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2014-09-11T23:16:16Z</dcterms:created>
  <dc:creator>Tim Prinz</dc:creator>
  <lastModifiedBy>Joshua Manning</lastModifiedBy>
  <lastPrinted>2014-09-22T12:15:50Z</lastPrinted>
  <dcterms:modified xsi:type="dcterms:W3CDTF">2014-09-29T12:40:23Z</dcterms:modified>
  <revision>56</revision>
  <dc:title>Statewide Quality Advisory Committee (SQAC) Meeting</dc:title>
</coreProperties>
</file>