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  <p:sldMasterId id="2147483886" r:id="rId2"/>
  </p:sldMasterIdLst>
  <p:notesMasterIdLst>
    <p:notesMasterId r:id="rId9"/>
  </p:notesMasterIdLst>
  <p:handoutMasterIdLst>
    <p:handoutMasterId r:id="rId10"/>
  </p:handoutMasterIdLst>
  <p:sldIdLst>
    <p:sldId id="256" r:id="rId3"/>
    <p:sldId id="299" r:id="rId4"/>
    <p:sldId id="316" r:id="rId5"/>
    <p:sldId id="335" r:id="rId6"/>
    <p:sldId id="303" r:id="rId7"/>
    <p:sldId id="277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 autoAdjust="0"/>
    <p:restoredTop sz="86402" autoAdjust="0"/>
  </p:normalViewPr>
  <p:slideViewPr>
    <p:cSldViewPr>
      <p:cViewPr>
        <p:scale>
          <a:sx n="100" d="100"/>
          <a:sy n="100" d="100"/>
        </p:scale>
        <p:origin x="-69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8"/>
    </p:cViewPr>
  </p:sorterViewPr>
  <p:notesViewPr>
    <p:cSldViewPr>
      <p:cViewPr>
        <p:scale>
          <a:sx n="100" d="100"/>
          <a:sy n="100" d="100"/>
        </p:scale>
        <p:origin x="-2748" y="-336"/>
      </p:cViewPr>
      <p:guideLst>
        <p:guide orient="horz" pos="292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r">
              <a:defRPr sz="1200"/>
            </a:lvl1pPr>
          </a:lstStyle>
          <a:p>
            <a:pPr>
              <a:defRPr/>
            </a:pPr>
            <a:fld id="{0AC4C13E-2AF4-46AA-BDF9-7555BF8E68EF}" type="datetimeFigureOut">
              <a:rPr lang="en-US"/>
              <a:pPr>
                <a:defRPr/>
              </a:pPr>
              <a:t>6/16/2014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r">
              <a:defRPr sz="1200"/>
            </a:lvl1pPr>
          </a:lstStyle>
          <a:p>
            <a:pPr>
              <a:defRPr/>
            </a:pPr>
            <a:fld id="{129F0B87-08A9-4DFB-8D93-8FA5C681C5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08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7B282DA-EFE4-4DC7-99A3-37C6B5FEFF58}" type="datetimeFigureOut">
              <a:rPr lang="en-US"/>
              <a:pPr>
                <a:defRPr/>
              </a:pPr>
              <a:t>6/16/2014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33" tIns="46316" rIns="92633" bIns="4631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4912"/>
            <a:ext cx="5608320" cy="4183220"/>
          </a:xfrm>
          <a:prstGeom prst="rect">
            <a:avLst/>
          </a:prstGeom>
        </p:spPr>
        <p:txBody>
          <a:bodyPr vert="horz" lIns="92633" tIns="46316" rIns="92633" bIns="4631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BD7BB21-502C-4115-9990-96DDF20D4F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1126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EEF565-DDDD-464A-A255-B5F231C85EBC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>
              <a:ea typeface="Osaka"/>
              <a:cs typeface="Osaka"/>
            </a:endParaRPr>
          </a:p>
        </p:txBody>
      </p:sp>
      <p:sp>
        <p:nvSpPr>
          <p:cNvPr id="18436" name="Notes Placeholder 1"/>
          <p:cNvSpPr>
            <a:spLocks noGrp="1"/>
          </p:cNvSpPr>
          <p:nvPr>
            <p:ph type="body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260203-E539-47A1-8BA3-1A7A08BD9B3C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 smtClean="0">
              <a:ea typeface="Osaka"/>
              <a:cs typeface="Osaka"/>
            </a:endParaRPr>
          </a:p>
        </p:txBody>
      </p:sp>
      <p:sp>
        <p:nvSpPr>
          <p:cNvPr id="19460" name="Notes Placeholder 1"/>
          <p:cNvSpPr>
            <a:spLocks noGrp="1"/>
          </p:cNvSpPr>
          <p:nvPr>
            <p:ph type="body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>
              <a:defRPr/>
            </a:pPr>
            <a:endParaRPr lang="en-US" alt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  <a:sym typeface="Wingdings" panose="05000000000000000000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122507-329E-4887-AF02-6EB44C616F3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55000" lnSpcReduction="20000"/>
          </a:bodyPr>
          <a:lstStyle/>
          <a:p>
            <a:pPr lv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122507-329E-4887-AF02-6EB44C616F3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62AC24-581D-4C05-B535-A204E2AE6634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>
              <a:ea typeface="Osaka"/>
              <a:cs typeface="Osaka"/>
            </a:endParaRPr>
          </a:p>
        </p:txBody>
      </p:sp>
      <p:sp>
        <p:nvSpPr>
          <p:cNvPr id="27652" name="Notes Placeholder 1"/>
          <p:cNvSpPr>
            <a:spLocks noGrp="1"/>
          </p:cNvSpPr>
          <p:nvPr>
            <p:ph type="body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US" altLang="en-US" b="0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CABC2F-1671-46FD-8E73-B2DC8E2CCAD6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hinner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hinrule_09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</p:spPr>
        <p:txBody>
          <a:bodyPr/>
          <a:lstStyle>
            <a:lvl1pPr algn="ctr">
              <a:defRPr sz="3600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90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68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790700" cy="5105400"/>
          </a:xfrm>
        </p:spPr>
        <p:txBody>
          <a:bodyPr vert="eaVert"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715000" cy="5105400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741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hinner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hinrule_09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</p:spPr>
        <p:txBody>
          <a:bodyPr/>
          <a:lstStyle>
            <a:lvl1pPr algn="ctr">
              <a:defRPr sz="3600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634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in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78839CF5-AA51-4436-8BB1-643D76291E4F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6582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03A7F7C0-A169-4E36-9CF2-A143A981D7B4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0810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32FD5AB4-29BB-4CE2-9E20-E289110DA470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671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12838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3962400" cy="650875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133600"/>
            <a:ext cx="3963988" cy="3992563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9134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5809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09839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035550" cy="5211763"/>
          </a:xfrm>
        </p:spPr>
        <p:txBody>
          <a:bodyPr/>
          <a:lstStyle>
            <a:lvl1pPr>
              <a:defRPr sz="3200">
                <a:latin typeface="Calibri" pitchFamily="34" charset="0"/>
                <a:cs typeface="Calibri" pitchFamily="34" charset="0"/>
              </a:defRPr>
            </a:lvl1pPr>
            <a:lvl2pPr>
              <a:defRPr sz="2800">
                <a:latin typeface="Calibri" pitchFamily="34" charset="0"/>
                <a:cs typeface="Calibri" pitchFamily="34" charset="0"/>
              </a:defRPr>
            </a:lvl2pPr>
            <a:lvl3pPr>
              <a:defRPr sz="2400">
                <a:latin typeface="Calibri" pitchFamily="34" charset="0"/>
                <a:cs typeface="Calibri" pitchFamily="34" charset="0"/>
              </a:defRPr>
            </a:lvl3pPr>
            <a:lvl4pPr>
              <a:defRPr sz="20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2060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in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ED5D358E-284E-47DD-A887-D11A01AF3CD9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8206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522912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68600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5892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790700" cy="5105400"/>
          </a:xfrm>
        </p:spPr>
        <p:txBody>
          <a:bodyPr vert="eaVert"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715000" cy="5105400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617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02F7F780-AAD5-4B86-99FD-4E2D25F88FC0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9222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374D7148-2F90-4E97-A04C-EBCC89ACF6F6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840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12838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3962400" cy="650875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133600"/>
            <a:ext cx="3963988" cy="3992563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68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125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4086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035550" cy="5211763"/>
          </a:xfrm>
        </p:spPr>
        <p:txBody>
          <a:bodyPr/>
          <a:lstStyle>
            <a:lvl1pPr>
              <a:defRPr sz="3200">
                <a:latin typeface="Calibri" pitchFamily="34" charset="0"/>
                <a:cs typeface="Calibri" pitchFamily="34" charset="0"/>
              </a:defRPr>
            </a:lvl1pPr>
            <a:lvl2pPr>
              <a:defRPr sz="2800">
                <a:latin typeface="Calibri" pitchFamily="34" charset="0"/>
                <a:cs typeface="Calibri" pitchFamily="34" charset="0"/>
              </a:defRPr>
            </a:lvl2pPr>
            <a:lvl3pPr>
              <a:defRPr sz="2400">
                <a:latin typeface="Calibri" pitchFamily="34" charset="0"/>
                <a:cs typeface="Calibri" pitchFamily="34" charset="0"/>
              </a:defRPr>
            </a:lvl3pPr>
            <a:lvl4pPr>
              <a:defRPr sz="20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8562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522912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2686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8" name="Picture 4" descr="thinrule_09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thinnerrule_09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09600" y="60960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>
              <a:defRPr/>
            </a:pPr>
            <a:r>
              <a:rPr lang="en-US" altLang="en-US" sz="2400" smtClean="0">
                <a:latin typeface="Verdana Bold" pitchFamily="34" charset="0"/>
                <a:ea typeface="Geneva"/>
                <a:cs typeface="Geneva"/>
              </a:rPr>
              <a:t>  </a:t>
            </a:r>
          </a:p>
        </p:txBody>
      </p:sp>
      <p:sp>
        <p:nvSpPr>
          <p:cNvPr id="1031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D98681AA-0499-4929-94C4-3C0C9449C023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pic>
        <p:nvPicPr>
          <p:cNvPr id="1032" name="Picture 2" descr="\\SBSSERVER\RedirectedFolders\bstewart\Desktop\Commenwealth of Mass.gif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72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7AB"/>
        </a:buClr>
        <a:buSzPct val="125000"/>
        <a:buFont typeface="Times" pitchFamily="18" charset="0"/>
        <a:buChar char="•"/>
        <a:defRPr sz="24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130000"/>
        <a:buFont typeface="Times" pitchFamily="18" charset="0"/>
        <a:buChar char="•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8" name="Picture 4" descr="thinrule_09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thinnerrule_09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09600" y="60960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>
              <a:defRPr/>
            </a:pPr>
            <a:r>
              <a:rPr lang="en-US" altLang="en-US" sz="2400" smtClean="0">
                <a:solidFill>
                  <a:srgbClr val="000000"/>
                </a:solidFill>
                <a:latin typeface="Verdana Bold" pitchFamily="34" charset="0"/>
                <a:ea typeface="Geneva"/>
                <a:cs typeface="Geneva"/>
              </a:rPr>
              <a:t>  </a:t>
            </a:r>
          </a:p>
        </p:txBody>
      </p:sp>
      <p:sp>
        <p:nvSpPr>
          <p:cNvPr id="1031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47E67DB1-F9D4-4291-94CE-B12190BB1CD6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pic>
        <p:nvPicPr>
          <p:cNvPr id="1032" name="Picture 2" descr="\\SBSSERVER\RedirectedFolders\bstewart\Desktop\Commenwealth of Mass.gif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72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8086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7AB"/>
        </a:buClr>
        <a:buSzPct val="125000"/>
        <a:buFont typeface="Times" pitchFamily="18" charset="0"/>
        <a:buChar char="•"/>
        <a:defRPr sz="24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130000"/>
        <a:buFont typeface="Times" pitchFamily="18" charset="0"/>
        <a:buChar char="•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chia/sqac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qac@state.ma.u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Statewide Quality Advisory Committee (SQAC) Meeting</a:t>
            </a:r>
            <a:endParaRPr lang="en-US" altLang="en-US" sz="3100" smtClean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June 16, 2014</a:t>
            </a:r>
          </a:p>
        </p:txBody>
      </p:sp>
      <p:pic>
        <p:nvPicPr>
          <p:cNvPr id="6148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08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895600"/>
            <a:ext cx="838200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Agenda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2200" dirty="0" smtClean="0"/>
              <a:t>Welcome and approve minutes			3:00</a:t>
            </a:r>
          </a:p>
          <a:p>
            <a:pPr eaLnBrk="1" hangingPunct="1">
              <a:lnSpc>
                <a:spcPct val="150000"/>
              </a:lnSpc>
            </a:pPr>
            <a:r>
              <a:rPr lang="en-US" sz="2200" dirty="0"/>
              <a:t>Presentation from DPH End-of-Life Care Workgroup	</a:t>
            </a:r>
            <a:r>
              <a:rPr lang="en-US" altLang="en-US" sz="2200" dirty="0"/>
              <a:t>3:05</a:t>
            </a:r>
          </a:p>
          <a:p>
            <a:pPr eaLnBrk="1" hangingPunct="1">
              <a:lnSpc>
                <a:spcPct val="150000"/>
              </a:lnSpc>
            </a:pPr>
            <a:r>
              <a:rPr lang="en-US" sz="2200" dirty="0"/>
              <a:t>Review nominated measures 			</a:t>
            </a:r>
            <a:r>
              <a:rPr lang="en-US" altLang="en-US" sz="2200" dirty="0" smtClean="0"/>
              <a:t>3:35</a:t>
            </a:r>
            <a:endParaRPr lang="en-US" altLang="en-US" sz="2200" dirty="0"/>
          </a:p>
          <a:p>
            <a:pPr eaLnBrk="1" hangingPunct="1">
              <a:lnSpc>
                <a:spcPct val="150000"/>
              </a:lnSpc>
            </a:pPr>
            <a:r>
              <a:rPr lang="en-US" sz="2200" dirty="0"/>
              <a:t>Update on specialist measure research	</a:t>
            </a:r>
            <a:r>
              <a:rPr lang="en-US" altLang="en-US" sz="2200" dirty="0"/>
              <a:t>	</a:t>
            </a:r>
            <a:r>
              <a:rPr lang="en-US" altLang="en-US" sz="2200" dirty="0" smtClean="0"/>
              <a:t>4:30</a:t>
            </a:r>
            <a:r>
              <a:rPr lang="en-US" altLang="en-US" sz="2200" dirty="0"/>
              <a:t>	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200" dirty="0"/>
              <a:t>Next steps </a:t>
            </a:r>
            <a:r>
              <a:rPr lang="en-US" sz="2200" dirty="0"/>
              <a:t>						</a:t>
            </a:r>
            <a:r>
              <a:rPr lang="en-US" altLang="en-US" sz="2200" dirty="0"/>
              <a:t>4:45</a:t>
            </a:r>
          </a:p>
          <a:p>
            <a:pPr marL="0" indent="0" eaLnBrk="1" hangingPunct="1">
              <a:buNone/>
            </a:pPr>
            <a:endParaRPr lang="en-US" alt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Review of Nominated Quality Measures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Nominations that meet SQAC focus areas should be assessed (25 measures)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Nominations that do not meet SQAC focus areas should be discussed (20 nominations)</a:t>
            </a:r>
          </a:p>
          <a:p>
            <a:pPr lvl="1" eaLnBrk="1" hangingPunct="1"/>
            <a:r>
              <a:rPr lang="en-US" altLang="en-US" dirty="0" smtClean="0"/>
              <a:t>Patient safety composite (PSI-90)</a:t>
            </a:r>
          </a:p>
          <a:p>
            <a:pPr lvl="1" eaLnBrk="1" hangingPunct="1"/>
            <a:r>
              <a:rPr lang="en-US" altLang="en-US" dirty="0" smtClean="0"/>
              <a:t>Health care-associated infections (5)</a:t>
            </a:r>
          </a:p>
          <a:p>
            <a:pPr lvl="1" eaLnBrk="1" hangingPunct="1"/>
            <a:r>
              <a:rPr lang="en-US" altLang="en-US" dirty="0" smtClean="0"/>
              <a:t>Leapfrog measure set</a:t>
            </a:r>
          </a:p>
          <a:p>
            <a:pPr lvl="1" eaLnBrk="1" hangingPunct="1"/>
            <a:r>
              <a:rPr lang="en-US" altLang="en-US" dirty="0" smtClean="0"/>
              <a:t>CMS process measures (5) and mortality measures (3)</a:t>
            </a:r>
          </a:p>
          <a:p>
            <a:pPr lvl="1" eaLnBrk="1" hangingPunct="1"/>
            <a:r>
              <a:rPr lang="en-US" altLang="en-US" dirty="0" smtClean="0"/>
              <a:t>Primary care utilization (5) </a:t>
            </a:r>
          </a:p>
          <a:p>
            <a:pPr lvl="1"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Update on Specialist Measure Research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7772400" cy="4343400"/>
          </a:xfrm>
        </p:spPr>
        <p:txBody>
          <a:bodyPr/>
          <a:lstStyle/>
          <a:p>
            <a:pPr marL="342900" lvl="1" indent="-342900" eaLnBrk="1" hangingPunct="1">
              <a:buClr>
                <a:srgbClr val="0097A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b="1" dirty="0" smtClean="0"/>
              <a:t>Specialties we researched:</a:t>
            </a:r>
          </a:p>
          <a:p>
            <a:pPr marL="400050" lvl="2" indent="0" eaLnBrk="1" hangingPunct="1">
              <a:buClr>
                <a:srgbClr val="0097AB"/>
              </a:buClr>
              <a:buSzPct val="125000"/>
              <a:buNone/>
            </a:pPr>
            <a:r>
              <a:rPr lang="en-US" dirty="0" smtClean="0"/>
              <a:t>- Orthopedics: </a:t>
            </a:r>
            <a:r>
              <a:rPr lang="en-US" dirty="0"/>
              <a:t>36 measures (23 NQF endorsed</a:t>
            </a:r>
            <a:r>
              <a:rPr lang="en-US" dirty="0" smtClean="0"/>
              <a:t>)</a:t>
            </a:r>
          </a:p>
          <a:p>
            <a:pPr marL="400050" lvl="2" indent="0" eaLnBrk="1" hangingPunct="1">
              <a:buClr>
                <a:srgbClr val="0097AB"/>
              </a:buClr>
              <a:buSzPct val="125000"/>
              <a:buNone/>
            </a:pPr>
            <a:r>
              <a:rPr lang="en-US" dirty="0" smtClean="0"/>
              <a:t>- Cardiothoracic Surgery: 40 measures (34 NQF endorsed)</a:t>
            </a:r>
          </a:p>
          <a:p>
            <a:pPr marL="400050" lvl="2" indent="0" eaLnBrk="1" hangingPunct="1">
              <a:buClr>
                <a:srgbClr val="0097AB"/>
              </a:buClr>
              <a:buSzPct val="125000"/>
              <a:buNone/>
            </a:pPr>
            <a:r>
              <a:rPr lang="en-US" dirty="0" smtClean="0"/>
              <a:t>- OB: 23 </a:t>
            </a:r>
            <a:r>
              <a:rPr lang="en-US" dirty="0"/>
              <a:t>measures (14 NQF endorsed</a:t>
            </a:r>
            <a:r>
              <a:rPr lang="en-US" dirty="0" smtClean="0"/>
              <a:t>)</a:t>
            </a:r>
          </a:p>
          <a:p>
            <a:pPr marL="400050" lvl="2" indent="0" eaLnBrk="1" hangingPunct="1">
              <a:buClr>
                <a:srgbClr val="0097AB"/>
              </a:buClr>
              <a:buSzPct val="125000"/>
              <a:buNone/>
            </a:pPr>
            <a:endParaRPr lang="en-US" dirty="0" smtClean="0"/>
          </a:p>
          <a:p>
            <a:pPr marL="342900" lvl="1" indent="-342900" eaLnBrk="1" hangingPunct="1">
              <a:buClr>
                <a:srgbClr val="0097A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b="1" dirty="0" smtClean="0"/>
              <a:t>Proposal: </a:t>
            </a:r>
            <a:r>
              <a:rPr lang="en-US" sz="2400" dirty="0" smtClean="0"/>
              <a:t>CHIA staff will develop a plan to explore orthopedic measures</a:t>
            </a:r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18221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SQAC 2014 Agenda</a:t>
            </a:r>
          </a:p>
        </p:txBody>
      </p:sp>
      <p:sp>
        <p:nvSpPr>
          <p:cNvPr id="7" name="Freeform 73"/>
          <p:cNvSpPr/>
          <p:nvPr/>
        </p:nvSpPr>
        <p:spPr bwMode="auto">
          <a:xfrm>
            <a:off x="185738" y="3133725"/>
            <a:ext cx="1243012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noFill/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marL="137160" indent="-13716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itchFamily="34" charset="0"/>
              <a:buChar char="•"/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Hospital measures for public reporting</a:t>
            </a:r>
          </a:p>
          <a:p>
            <a:pPr marL="137160" indent="-13716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itchFamily="34" charset="0"/>
              <a:buChar char="•"/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Straw model for SQMS by population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Freeform 74"/>
          <p:cNvSpPr/>
          <p:nvPr/>
        </p:nvSpPr>
        <p:spPr bwMode="auto">
          <a:xfrm>
            <a:off x="1728788" y="3124200"/>
            <a:ext cx="1243012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marL="171450" indent="-17145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HPC Update on PCMH/ACO certification</a:t>
            </a:r>
          </a:p>
          <a:p>
            <a:pPr marL="171450" indent="-17145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SQMS for behavioral health</a:t>
            </a:r>
          </a:p>
          <a:p>
            <a:pPr marL="171450" indent="-17145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Provider </a:t>
            </a:r>
            <a:r>
              <a:rPr lang="en-US" sz="11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tiering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using SQMS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Freeform 75"/>
          <p:cNvSpPr/>
          <p:nvPr/>
        </p:nvSpPr>
        <p:spPr bwMode="auto">
          <a:xfrm>
            <a:off x="3200400" y="3133725"/>
            <a:ext cx="1243013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marL="171450" indent="-17145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Discuss measures for end-of-life care</a:t>
            </a:r>
          </a:p>
          <a:p>
            <a:pPr marL="171450" indent="-17145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Determine which of the proposed measures to assess</a:t>
            </a:r>
          </a:p>
        </p:txBody>
      </p:sp>
      <p:sp>
        <p:nvSpPr>
          <p:cNvPr id="11" name="Freeform 77"/>
          <p:cNvSpPr/>
          <p:nvPr/>
        </p:nvSpPr>
        <p:spPr bwMode="auto">
          <a:xfrm>
            <a:off x="6172200" y="3124200"/>
            <a:ext cx="1246188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Review and approve final report and recommendation</a:t>
            </a:r>
          </a:p>
        </p:txBody>
      </p:sp>
      <p:sp>
        <p:nvSpPr>
          <p:cNvPr id="12" name="Freeform 78"/>
          <p:cNvSpPr/>
          <p:nvPr/>
        </p:nvSpPr>
        <p:spPr bwMode="auto">
          <a:xfrm>
            <a:off x="7685088" y="3114675"/>
            <a:ext cx="1230312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Review priorities for 2015</a:t>
            </a:r>
          </a:p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en-US" sz="11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185738" y="2209800"/>
            <a:ext cx="1243012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noFill/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#1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February 10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6172200" y="2209800"/>
            <a:ext cx="1246188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#6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October 20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7685088" y="2200275"/>
            <a:ext cx="1230312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#7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December 15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17" name="TextBox 128"/>
          <p:cNvSpPr txBox="1">
            <a:spLocks noChangeArrowheads="1"/>
          </p:cNvSpPr>
          <p:nvPr/>
        </p:nvSpPr>
        <p:spPr bwMode="auto">
          <a:xfrm>
            <a:off x="6111875" y="1323975"/>
            <a:ext cx="2667000" cy="276225"/>
          </a:xfrm>
          <a:prstGeom prst="rect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Annual Recommendation due Nov 1</a:t>
            </a:r>
          </a:p>
        </p:txBody>
      </p:sp>
      <p:cxnSp>
        <p:nvCxnSpPr>
          <p:cNvPr id="15372" name="Straight Arrow Connector 28"/>
          <p:cNvCxnSpPr>
            <a:cxnSpLocks noChangeShapeType="1"/>
          </p:cNvCxnSpPr>
          <p:nvPr/>
        </p:nvCxnSpPr>
        <p:spPr bwMode="auto">
          <a:xfrm>
            <a:off x="7445375" y="1760538"/>
            <a:ext cx="0" cy="4254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" name="TextBox 128"/>
          <p:cNvSpPr txBox="1">
            <a:spLocks noChangeArrowheads="1"/>
          </p:cNvSpPr>
          <p:nvPr/>
        </p:nvSpPr>
        <p:spPr bwMode="auto">
          <a:xfrm>
            <a:off x="1295400" y="5634038"/>
            <a:ext cx="2654300" cy="4619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Solicitation of Nominations for Proposed SQMS Measures</a:t>
            </a:r>
          </a:p>
        </p:txBody>
      </p:sp>
      <p:cxnSp>
        <p:nvCxnSpPr>
          <p:cNvPr id="15374" name="Straight Arrow Connector 28"/>
          <p:cNvCxnSpPr>
            <a:cxnSpLocks noChangeShapeType="1"/>
          </p:cNvCxnSpPr>
          <p:nvPr/>
        </p:nvCxnSpPr>
        <p:spPr bwMode="auto">
          <a:xfrm flipV="1">
            <a:off x="1600200" y="5162550"/>
            <a:ext cx="0" cy="381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Freeform 21"/>
          <p:cNvSpPr/>
          <p:nvPr/>
        </p:nvSpPr>
        <p:spPr bwMode="auto">
          <a:xfrm>
            <a:off x="1728788" y="2209800"/>
            <a:ext cx="1243012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noFill/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#2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April 14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3" name="Freeform 22"/>
          <p:cNvSpPr/>
          <p:nvPr/>
        </p:nvSpPr>
        <p:spPr bwMode="auto">
          <a:xfrm>
            <a:off x="3200400" y="2209800"/>
            <a:ext cx="1243013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#3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June 16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4" name="Freeform 76"/>
          <p:cNvSpPr/>
          <p:nvPr/>
        </p:nvSpPr>
        <p:spPr bwMode="auto">
          <a:xfrm>
            <a:off x="4724400" y="3133725"/>
            <a:ext cx="1243013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Review preliminary assessments of proposed measures</a:t>
            </a:r>
          </a:p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en-US" sz="11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6" name="Freeform 25"/>
          <p:cNvSpPr/>
          <p:nvPr/>
        </p:nvSpPr>
        <p:spPr bwMode="auto">
          <a:xfrm>
            <a:off x="4724400" y="2209800"/>
            <a:ext cx="1243013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#4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September 22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52800" y="1840468"/>
            <a:ext cx="958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TODAY</a:t>
            </a:r>
            <a:endParaRPr lang="en-US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Monday, September 22</a:t>
            </a:r>
            <a:endParaRPr lang="en-US" altLang="en-US" baseline="30000" dirty="0" smtClean="0"/>
          </a:p>
          <a:p>
            <a:pPr>
              <a:buFont typeface="Times" pitchFamily="18" charset="0"/>
              <a:buNone/>
            </a:pPr>
            <a:r>
              <a:rPr lang="en-US" altLang="en-US" dirty="0" smtClean="0"/>
              <a:t>	9:00-11:00 a.m.</a:t>
            </a:r>
          </a:p>
          <a:p>
            <a:pPr>
              <a:buFont typeface="Times" pitchFamily="18" charset="0"/>
              <a:buNone/>
            </a:pPr>
            <a:r>
              <a:rPr lang="en-US" altLang="en-US" dirty="0" smtClean="0"/>
              <a:t>	2 Boylston Street, 5th Floor</a:t>
            </a:r>
          </a:p>
          <a:p>
            <a:pPr>
              <a:buFont typeface="Times" pitchFamily="18" charset="0"/>
              <a:buNone/>
            </a:pPr>
            <a:r>
              <a:rPr lang="en-US" altLang="en-US" dirty="0" smtClean="0"/>
              <a:t>	Boston, MA 02116 </a:t>
            </a:r>
          </a:p>
        </p:txBody>
      </p:sp>
      <p:sp>
        <p:nvSpPr>
          <p:cNvPr id="1638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Next meeting</a:t>
            </a:r>
          </a:p>
        </p:txBody>
      </p:sp>
      <p:sp>
        <p:nvSpPr>
          <p:cNvPr id="16388" name="Title 1"/>
          <p:cNvSpPr txBox="1">
            <a:spLocks/>
          </p:cNvSpPr>
          <p:nvPr/>
        </p:nvSpPr>
        <p:spPr bwMode="auto">
          <a:xfrm>
            <a:off x="762000" y="3657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Segoe UI Semibold" pitchFamily="34" charset="0"/>
                <a:cs typeface="Osaka"/>
              </a:rPr>
              <a:t>For more information</a:t>
            </a:r>
          </a:p>
        </p:txBody>
      </p:sp>
      <p:sp>
        <p:nvSpPr>
          <p:cNvPr id="16389" name="Content Placeholder 2"/>
          <p:cNvSpPr txBox="1">
            <a:spLocks/>
          </p:cNvSpPr>
          <p:nvPr/>
        </p:nvSpPr>
        <p:spPr bwMode="auto">
          <a:xfrm>
            <a:off x="762000" y="4657725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9pPr>
          </a:lstStyle>
          <a:p>
            <a:pPr eaLnBrk="1" hangingPunct="1"/>
            <a:r>
              <a:rPr lang="en-US" altLang="en-US">
                <a:cs typeface="Osaka"/>
                <a:hlinkClick r:id="rId3"/>
              </a:rPr>
              <a:t>www.mass.gov/chia/sqac</a:t>
            </a:r>
            <a:endParaRPr lang="en-US" altLang="en-US">
              <a:cs typeface="Osaka"/>
            </a:endParaRPr>
          </a:p>
          <a:p>
            <a:pPr eaLnBrk="1" hangingPunct="1"/>
            <a:r>
              <a:rPr lang="en-US" altLang="en-US">
                <a:cs typeface="Osaka"/>
                <a:hlinkClick r:id="rId4"/>
              </a:rPr>
              <a:t>sqac@state.ma.us</a:t>
            </a:r>
            <a:r>
              <a:rPr lang="en-US" altLang="en-US">
                <a:cs typeface="Osaka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 Bold"/>
        <a:ea typeface="Osaka"/>
        <a:cs typeface=""/>
      </a:majorFont>
      <a:minorFont>
        <a:latin typeface="Verdana Bold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 Bold"/>
        <a:ea typeface="Osaka"/>
        <a:cs typeface=""/>
      </a:majorFont>
      <a:minorFont>
        <a:latin typeface="Verdana Bold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FHC PPT Template (Ben)</Template>
  <TotalTime>0</TotalTime>
  <Words>246</Words>
  <Application>Microsoft Office PowerPoint</Application>
  <PresentationFormat>On-screen Show (4:3)</PresentationFormat>
  <Paragraphs>65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Blank Presentation</vt:lpstr>
      <vt:lpstr>1_Blank Presentation</vt:lpstr>
      <vt:lpstr>Statewide Quality Advisory Committee (SQAC) Meeting</vt:lpstr>
      <vt:lpstr>Agenda</vt:lpstr>
      <vt:lpstr>Review of Nominated Quality Measures</vt:lpstr>
      <vt:lpstr>Update on Specialist Measure Research</vt:lpstr>
      <vt:lpstr>SQAC 2014 Agenda</vt:lpstr>
      <vt:lpstr>Next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2013-04-22T13:14:10Z</dcterms:created>
  <dcterms:modified xsi:type="dcterms:W3CDTF">2014-06-16T16:57:58Z</dcterms:modified>
</cp:coreProperties>
</file>