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93" r:id="rId3"/>
    <p:sldId id="289" r:id="rId4"/>
    <p:sldId id="302" r:id="rId5"/>
    <p:sldId id="292" r:id="rId6"/>
    <p:sldId id="298" r:id="rId7"/>
    <p:sldId id="301" r:id="rId8"/>
    <p:sldId id="266" r:id="rId9"/>
    <p:sldId id="257" r:id="rId10"/>
    <p:sldId id="258" r:id="rId11"/>
    <p:sldId id="277" r:id="rId12"/>
    <p:sldId id="261" r:id="rId13"/>
    <p:sldId id="304" r:id="rId14"/>
    <p:sldId id="280" r:id="rId15"/>
    <p:sldId id="305"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897" autoAdjust="0"/>
    <p:restoredTop sz="94660"/>
  </p:normalViewPr>
  <p:slideViewPr>
    <p:cSldViewPr snapToGrid="0" snapToObjects="1">
      <p:cViewPr>
        <p:scale>
          <a:sx n="77" d="100"/>
          <a:sy n="77" d="100"/>
        </p:scale>
        <p:origin x="-1644" y="-3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8EE506-2383-204C-9F6A-8F172794D945}" type="doc">
      <dgm:prSet loTypeId="urn:microsoft.com/office/officeart/2008/layout/IncreasingCircleProcess" loCatId="" qsTypeId="urn:microsoft.com/office/officeart/2005/8/quickstyle/simple1" qsCatId="simple" csTypeId="urn:microsoft.com/office/officeart/2005/8/colors/accent1_2" csCatId="accent1" phldr="1"/>
      <dgm:spPr/>
      <dgm:t>
        <a:bodyPr/>
        <a:lstStyle/>
        <a:p>
          <a:endParaRPr lang="en-US"/>
        </a:p>
      </dgm:t>
    </dgm:pt>
    <dgm:pt modelId="{4CDE29D4-2362-3144-9D08-5F0A4438C3AA}">
      <dgm:prSet phldrT="[Text]" custT="1"/>
      <dgm:spPr/>
      <dgm:t>
        <a:bodyPr/>
        <a:lstStyle/>
        <a:p>
          <a:r>
            <a:rPr lang="en-US" sz="1200" b="1" dirty="0" smtClean="0"/>
            <a:t>1. Patient Understands Prognosis</a:t>
          </a:r>
          <a:endParaRPr lang="en-US" sz="1200" b="1" dirty="0"/>
        </a:p>
      </dgm:t>
    </dgm:pt>
    <dgm:pt modelId="{363FC48A-A841-CE4B-A7B1-7BC61C60D1A2}" type="parTrans" cxnId="{725F6318-1BE5-FB4A-B01E-F3EF4EEF0D05}">
      <dgm:prSet/>
      <dgm:spPr/>
      <dgm:t>
        <a:bodyPr/>
        <a:lstStyle/>
        <a:p>
          <a:endParaRPr lang="en-US"/>
        </a:p>
      </dgm:t>
    </dgm:pt>
    <dgm:pt modelId="{7FE41984-6C19-E14B-A1C9-88D70D2878D7}" type="sibTrans" cxnId="{725F6318-1BE5-FB4A-B01E-F3EF4EEF0D05}">
      <dgm:prSet/>
      <dgm:spPr/>
      <dgm:t>
        <a:bodyPr/>
        <a:lstStyle/>
        <a:p>
          <a:endParaRPr lang="en-US"/>
        </a:p>
      </dgm:t>
    </dgm:pt>
    <dgm:pt modelId="{33B50E62-2AE4-EC47-9A6C-412DB4B25FC2}">
      <dgm:prSet phldrT="[Text]" custT="1"/>
      <dgm:spPr/>
      <dgm:t>
        <a:bodyPr/>
        <a:lstStyle/>
        <a:p>
          <a:r>
            <a:rPr lang="en-US" sz="1200" b="1" dirty="0" smtClean="0"/>
            <a:t>2. Evaluation of Options</a:t>
          </a:r>
          <a:endParaRPr lang="en-US" sz="1200" b="1" dirty="0"/>
        </a:p>
      </dgm:t>
    </dgm:pt>
    <dgm:pt modelId="{7635644E-CCA8-4442-BB66-FE88298180DF}" type="parTrans" cxnId="{9E75E051-FC41-AE47-80E6-5A3BC8BB9421}">
      <dgm:prSet/>
      <dgm:spPr/>
      <dgm:t>
        <a:bodyPr/>
        <a:lstStyle/>
        <a:p>
          <a:endParaRPr lang="en-US"/>
        </a:p>
      </dgm:t>
    </dgm:pt>
    <dgm:pt modelId="{8DD31ED7-0323-2C43-9A5D-450A887B1B5B}" type="sibTrans" cxnId="{9E75E051-FC41-AE47-80E6-5A3BC8BB9421}">
      <dgm:prSet/>
      <dgm:spPr/>
      <dgm:t>
        <a:bodyPr/>
        <a:lstStyle/>
        <a:p>
          <a:endParaRPr lang="en-US"/>
        </a:p>
      </dgm:t>
    </dgm:pt>
    <dgm:pt modelId="{C5D2E276-A7A0-DA47-9F51-F994D8ED4AC5}">
      <dgm:prSet phldrT="[Text]" custT="1"/>
      <dgm:spPr/>
      <dgm:t>
        <a:bodyPr/>
        <a:lstStyle/>
        <a:p>
          <a:r>
            <a:rPr lang="en-US" sz="1200" b="1" dirty="0" smtClean="0"/>
            <a:t>3. Disease/Symptom Treatment </a:t>
          </a:r>
          <a:endParaRPr lang="en-US" sz="1200" b="1" dirty="0"/>
        </a:p>
      </dgm:t>
    </dgm:pt>
    <dgm:pt modelId="{5CB1C641-C991-3C46-99F1-96949FD17309}" type="parTrans" cxnId="{706BFDEC-B976-9E46-AF89-7C0D33D39C02}">
      <dgm:prSet/>
      <dgm:spPr/>
      <dgm:t>
        <a:bodyPr/>
        <a:lstStyle/>
        <a:p>
          <a:endParaRPr lang="en-US"/>
        </a:p>
      </dgm:t>
    </dgm:pt>
    <dgm:pt modelId="{90D459D0-B334-F849-9DCA-71B1D96E4660}" type="sibTrans" cxnId="{706BFDEC-B976-9E46-AF89-7C0D33D39C02}">
      <dgm:prSet/>
      <dgm:spPr/>
      <dgm:t>
        <a:bodyPr/>
        <a:lstStyle/>
        <a:p>
          <a:endParaRPr lang="en-US"/>
        </a:p>
      </dgm:t>
    </dgm:pt>
    <dgm:pt modelId="{DB1E0280-D3F0-8749-B83D-5A591FFBB4D3}">
      <dgm:prSet phldrT="[Text]" custT="1"/>
      <dgm:spPr/>
      <dgm:t>
        <a:bodyPr/>
        <a:lstStyle/>
        <a:p>
          <a:r>
            <a:rPr lang="en-US" sz="1200" b="1" dirty="0" smtClean="0"/>
            <a:t>4. Actively Dying</a:t>
          </a:r>
          <a:endParaRPr lang="en-US" sz="1200" b="1" dirty="0"/>
        </a:p>
      </dgm:t>
    </dgm:pt>
    <dgm:pt modelId="{1AB83BBA-F425-E64E-A0C4-4637066245AB}" type="parTrans" cxnId="{37253F61-7E1F-664F-9CA7-7D7B313762C2}">
      <dgm:prSet/>
      <dgm:spPr/>
      <dgm:t>
        <a:bodyPr/>
        <a:lstStyle/>
        <a:p>
          <a:endParaRPr lang="en-US"/>
        </a:p>
      </dgm:t>
    </dgm:pt>
    <dgm:pt modelId="{700A7A6D-7AEE-5349-86A0-8A73D8E1DDDF}" type="sibTrans" cxnId="{37253F61-7E1F-664F-9CA7-7D7B313762C2}">
      <dgm:prSet/>
      <dgm:spPr/>
      <dgm:t>
        <a:bodyPr/>
        <a:lstStyle/>
        <a:p>
          <a:endParaRPr lang="en-US"/>
        </a:p>
      </dgm:t>
    </dgm:pt>
    <dgm:pt modelId="{9AD079CF-9C61-0945-9AA1-98A0C8279F6D}">
      <dgm:prSet phldrT="[Text]" custT="1"/>
      <dgm:spPr/>
      <dgm:t>
        <a:bodyPr/>
        <a:lstStyle/>
        <a:p>
          <a:r>
            <a:rPr lang="en-US" sz="1200" b="1" dirty="0" smtClean="0"/>
            <a:t>5. Family Experience</a:t>
          </a:r>
          <a:endParaRPr lang="en-US" sz="1200" b="1" dirty="0"/>
        </a:p>
      </dgm:t>
    </dgm:pt>
    <dgm:pt modelId="{CA981FDD-C00E-C84E-81A3-0B5DD7A5D0F8}" type="parTrans" cxnId="{4F5FB86F-5420-3340-841A-694B7FCD186D}">
      <dgm:prSet/>
      <dgm:spPr/>
      <dgm:t>
        <a:bodyPr/>
        <a:lstStyle/>
        <a:p>
          <a:endParaRPr lang="en-US"/>
        </a:p>
      </dgm:t>
    </dgm:pt>
    <dgm:pt modelId="{DF2F1B27-E93F-FE4F-BB52-AD8C853E5488}" type="sibTrans" cxnId="{4F5FB86F-5420-3340-841A-694B7FCD186D}">
      <dgm:prSet/>
      <dgm:spPr/>
      <dgm:t>
        <a:bodyPr/>
        <a:lstStyle/>
        <a:p>
          <a:endParaRPr lang="en-US"/>
        </a:p>
      </dgm:t>
    </dgm:pt>
    <dgm:pt modelId="{6490C9F4-0001-6B46-BD48-0B7CF5FBA0D8}" type="pres">
      <dgm:prSet presAssocID="{808EE506-2383-204C-9F6A-8F172794D945}" presName="Name0" presStyleCnt="0">
        <dgm:presLayoutVars>
          <dgm:chMax val="7"/>
          <dgm:chPref val="7"/>
          <dgm:dir/>
          <dgm:animOne val="branch"/>
          <dgm:animLvl val="lvl"/>
        </dgm:presLayoutVars>
      </dgm:prSet>
      <dgm:spPr/>
      <dgm:t>
        <a:bodyPr/>
        <a:lstStyle/>
        <a:p>
          <a:endParaRPr lang="en-US"/>
        </a:p>
      </dgm:t>
    </dgm:pt>
    <dgm:pt modelId="{CCA9B9F1-4196-0341-96CF-46F8148B4084}" type="pres">
      <dgm:prSet presAssocID="{4CDE29D4-2362-3144-9D08-5F0A4438C3AA}" presName="composite" presStyleCnt="0"/>
      <dgm:spPr/>
    </dgm:pt>
    <dgm:pt modelId="{FCD99658-7BA4-EE47-9179-4C4A2E800773}" type="pres">
      <dgm:prSet presAssocID="{4CDE29D4-2362-3144-9D08-5F0A4438C3AA}" presName="BackAccent" presStyleLbl="bgShp" presStyleIdx="0" presStyleCnt="5"/>
      <dgm:spPr/>
    </dgm:pt>
    <dgm:pt modelId="{CAE8F94E-9588-5E4F-9605-E80D29BA1D64}" type="pres">
      <dgm:prSet presAssocID="{4CDE29D4-2362-3144-9D08-5F0A4438C3AA}" presName="Accent" presStyleLbl="alignNode1" presStyleIdx="0" presStyleCnt="5"/>
      <dgm:spPr/>
    </dgm:pt>
    <dgm:pt modelId="{30C4E87A-B6BC-9E4F-ACB6-E8DB0D24C103}" type="pres">
      <dgm:prSet presAssocID="{4CDE29D4-2362-3144-9D08-5F0A4438C3AA}" presName="Child" presStyleLbl="revTx" presStyleIdx="0" presStyleCnt="5">
        <dgm:presLayoutVars>
          <dgm:chMax val="0"/>
          <dgm:chPref val="0"/>
          <dgm:bulletEnabled val="1"/>
        </dgm:presLayoutVars>
      </dgm:prSet>
      <dgm:spPr/>
      <dgm:t>
        <a:bodyPr/>
        <a:lstStyle/>
        <a:p>
          <a:endParaRPr lang="en-US"/>
        </a:p>
      </dgm:t>
    </dgm:pt>
    <dgm:pt modelId="{C7046FF5-12AA-A64B-A51C-0DA32D534D35}" type="pres">
      <dgm:prSet presAssocID="{4CDE29D4-2362-3144-9D08-5F0A4438C3AA}" presName="Parent" presStyleLbl="revTx" presStyleIdx="0" presStyleCnt="5">
        <dgm:presLayoutVars>
          <dgm:chMax val="1"/>
          <dgm:chPref val="1"/>
          <dgm:bulletEnabled val="1"/>
        </dgm:presLayoutVars>
      </dgm:prSet>
      <dgm:spPr/>
      <dgm:t>
        <a:bodyPr/>
        <a:lstStyle/>
        <a:p>
          <a:endParaRPr lang="en-US"/>
        </a:p>
      </dgm:t>
    </dgm:pt>
    <dgm:pt modelId="{10553153-FAFD-594F-AE5D-3E056E18030F}" type="pres">
      <dgm:prSet presAssocID="{7FE41984-6C19-E14B-A1C9-88D70D2878D7}" presName="sibTrans" presStyleCnt="0"/>
      <dgm:spPr/>
    </dgm:pt>
    <dgm:pt modelId="{73F241C6-1937-EB41-B673-35C247A663C6}" type="pres">
      <dgm:prSet presAssocID="{33B50E62-2AE4-EC47-9A6C-412DB4B25FC2}" presName="composite" presStyleCnt="0"/>
      <dgm:spPr/>
    </dgm:pt>
    <dgm:pt modelId="{2FB751BB-524A-E249-846D-1F101BFBD298}" type="pres">
      <dgm:prSet presAssocID="{33B50E62-2AE4-EC47-9A6C-412DB4B25FC2}" presName="BackAccent" presStyleLbl="bgShp" presStyleIdx="1" presStyleCnt="5"/>
      <dgm:spPr/>
    </dgm:pt>
    <dgm:pt modelId="{66BD7EDC-8805-7A46-A6DA-D92C3ED9B86A}" type="pres">
      <dgm:prSet presAssocID="{33B50E62-2AE4-EC47-9A6C-412DB4B25FC2}" presName="Accent" presStyleLbl="alignNode1" presStyleIdx="1" presStyleCnt="5"/>
      <dgm:spPr/>
    </dgm:pt>
    <dgm:pt modelId="{A3F052CB-470A-1D47-A87E-596B1622A33C}" type="pres">
      <dgm:prSet presAssocID="{33B50E62-2AE4-EC47-9A6C-412DB4B25FC2}" presName="Child" presStyleLbl="revTx" presStyleIdx="0" presStyleCnt="5">
        <dgm:presLayoutVars>
          <dgm:chMax val="0"/>
          <dgm:chPref val="0"/>
          <dgm:bulletEnabled val="1"/>
        </dgm:presLayoutVars>
      </dgm:prSet>
      <dgm:spPr/>
      <dgm:t>
        <a:bodyPr/>
        <a:lstStyle/>
        <a:p>
          <a:endParaRPr lang="en-US"/>
        </a:p>
      </dgm:t>
    </dgm:pt>
    <dgm:pt modelId="{C743F127-C693-BD43-882C-D7948FF6CA39}" type="pres">
      <dgm:prSet presAssocID="{33B50E62-2AE4-EC47-9A6C-412DB4B25FC2}" presName="Parent" presStyleLbl="revTx" presStyleIdx="1" presStyleCnt="5">
        <dgm:presLayoutVars>
          <dgm:chMax val="1"/>
          <dgm:chPref val="1"/>
          <dgm:bulletEnabled val="1"/>
        </dgm:presLayoutVars>
      </dgm:prSet>
      <dgm:spPr/>
      <dgm:t>
        <a:bodyPr/>
        <a:lstStyle/>
        <a:p>
          <a:endParaRPr lang="en-US"/>
        </a:p>
      </dgm:t>
    </dgm:pt>
    <dgm:pt modelId="{A3C464D7-BBF3-9B4C-9764-1552101505B3}" type="pres">
      <dgm:prSet presAssocID="{8DD31ED7-0323-2C43-9A5D-450A887B1B5B}" presName="sibTrans" presStyleCnt="0"/>
      <dgm:spPr/>
    </dgm:pt>
    <dgm:pt modelId="{6BBAF716-5970-1346-93A4-C39AABB31547}" type="pres">
      <dgm:prSet presAssocID="{C5D2E276-A7A0-DA47-9F51-F994D8ED4AC5}" presName="composite" presStyleCnt="0"/>
      <dgm:spPr/>
    </dgm:pt>
    <dgm:pt modelId="{8B880F42-03D6-9F4E-B168-21170769B15F}" type="pres">
      <dgm:prSet presAssocID="{C5D2E276-A7A0-DA47-9F51-F994D8ED4AC5}" presName="BackAccent" presStyleLbl="bgShp" presStyleIdx="2" presStyleCnt="5"/>
      <dgm:spPr/>
    </dgm:pt>
    <dgm:pt modelId="{C7946394-45A9-2443-8BA3-1664151FC054}" type="pres">
      <dgm:prSet presAssocID="{C5D2E276-A7A0-DA47-9F51-F994D8ED4AC5}" presName="Accent" presStyleLbl="alignNode1" presStyleIdx="2" presStyleCnt="5"/>
      <dgm:spPr/>
    </dgm:pt>
    <dgm:pt modelId="{485137BF-3A16-4A41-A562-115A421252D7}" type="pres">
      <dgm:prSet presAssocID="{C5D2E276-A7A0-DA47-9F51-F994D8ED4AC5}" presName="Child" presStyleLbl="revTx" presStyleIdx="1" presStyleCnt="5">
        <dgm:presLayoutVars>
          <dgm:chMax val="0"/>
          <dgm:chPref val="0"/>
          <dgm:bulletEnabled val="1"/>
        </dgm:presLayoutVars>
      </dgm:prSet>
      <dgm:spPr/>
      <dgm:t>
        <a:bodyPr/>
        <a:lstStyle/>
        <a:p>
          <a:endParaRPr lang="en-US"/>
        </a:p>
      </dgm:t>
    </dgm:pt>
    <dgm:pt modelId="{B7C1E582-A43E-4E40-968E-F831E7F3BA90}" type="pres">
      <dgm:prSet presAssocID="{C5D2E276-A7A0-DA47-9F51-F994D8ED4AC5}" presName="Parent" presStyleLbl="revTx" presStyleIdx="2" presStyleCnt="5">
        <dgm:presLayoutVars>
          <dgm:chMax val="1"/>
          <dgm:chPref val="1"/>
          <dgm:bulletEnabled val="1"/>
        </dgm:presLayoutVars>
      </dgm:prSet>
      <dgm:spPr/>
      <dgm:t>
        <a:bodyPr/>
        <a:lstStyle/>
        <a:p>
          <a:endParaRPr lang="en-US"/>
        </a:p>
      </dgm:t>
    </dgm:pt>
    <dgm:pt modelId="{35378C7B-A001-9143-8F21-EAE5DC89F259}" type="pres">
      <dgm:prSet presAssocID="{90D459D0-B334-F849-9DCA-71B1D96E4660}" presName="sibTrans" presStyleCnt="0"/>
      <dgm:spPr/>
    </dgm:pt>
    <dgm:pt modelId="{E626A5CC-DB2E-C947-A719-A4592DFBEB17}" type="pres">
      <dgm:prSet presAssocID="{DB1E0280-D3F0-8749-B83D-5A591FFBB4D3}" presName="composite" presStyleCnt="0"/>
      <dgm:spPr/>
    </dgm:pt>
    <dgm:pt modelId="{A0B88B32-1FE6-1447-8C87-CA4937064E55}" type="pres">
      <dgm:prSet presAssocID="{DB1E0280-D3F0-8749-B83D-5A591FFBB4D3}" presName="BackAccent" presStyleLbl="bgShp" presStyleIdx="3" presStyleCnt="5"/>
      <dgm:spPr/>
    </dgm:pt>
    <dgm:pt modelId="{A808D23F-B3E6-6B4C-BADF-B236CFB70617}" type="pres">
      <dgm:prSet presAssocID="{DB1E0280-D3F0-8749-B83D-5A591FFBB4D3}" presName="Accent" presStyleLbl="alignNode1" presStyleIdx="3" presStyleCnt="5"/>
      <dgm:spPr/>
    </dgm:pt>
    <dgm:pt modelId="{A6EDC382-801C-8C43-A194-F84E4DB5E413}" type="pres">
      <dgm:prSet presAssocID="{DB1E0280-D3F0-8749-B83D-5A591FFBB4D3}" presName="Child" presStyleLbl="revTx" presStyleIdx="2" presStyleCnt="5">
        <dgm:presLayoutVars>
          <dgm:chMax val="0"/>
          <dgm:chPref val="0"/>
          <dgm:bulletEnabled val="1"/>
        </dgm:presLayoutVars>
      </dgm:prSet>
      <dgm:spPr/>
      <dgm:t>
        <a:bodyPr/>
        <a:lstStyle/>
        <a:p>
          <a:endParaRPr lang="en-US"/>
        </a:p>
      </dgm:t>
    </dgm:pt>
    <dgm:pt modelId="{6AB40F29-9E7E-6D45-BBA8-CEB68D7AA7F3}" type="pres">
      <dgm:prSet presAssocID="{DB1E0280-D3F0-8749-B83D-5A591FFBB4D3}" presName="Parent" presStyleLbl="revTx" presStyleIdx="3" presStyleCnt="5">
        <dgm:presLayoutVars>
          <dgm:chMax val="1"/>
          <dgm:chPref val="1"/>
          <dgm:bulletEnabled val="1"/>
        </dgm:presLayoutVars>
      </dgm:prSet>
      <dgm:spPr/>
      <dgm:t>
        <a:bodyPr/>
        <a:lstStyle/>
        <a:p>
          <a:endParaRPr lang="en-US"/>
        </a:p>
      </dgm:t>
    </dgm:pt>
    <dgm:pt modelId="{DDDD1380-D701-2A43-917F-69399A2ACF5A}" type="pres">
      <dgm:prSet presAssocID="{700A7A6D-7AEE-5349-86A0-8A73D8E1DDDF}" presName="sibTrans" presStyleCnt="0"/>
      <dgm:spPr/>
    </dgm:pt>
    <dgm:pt modelId="{874FB6B5-B18C-534A-B5EA-9C3C23BAB99F}" type="pres">
      <dgm:prSet presAssocID="{9AD079CF-9C61-0945-9AA1-98A0C8279F6D}" presName="composite" presStyleCnt="0"/>
      <dgm:spPr/>
    </dgm:pt>
    <dgm:pt modelId="{00346C74-18C9-C341-B94F-5DF2A778AEDE}" type="pres">
      <dgm:prSet presAssocID="{9AD079CF-9C61-0945-9AA1-98A0C8279F6D}" presName="BackAccent" presStyleLbl="bgShp" presStyleIdx="4" presStyleCnt="5"/>
      <dgm:spPr/>
    </dgm:pt>
    <dgm:pt modelId="{0BFBF0EC-6CB2-F94F-B548-197583639E07}" type="pres">
      <dgm:prSet presAssocID="{9AD079CF-9C61-0945-9AA1-98A0C8279F6D}" presName="Accent" presStyleLbl="alignNode1" presStyleIdx="4" presStyleCnt="5"/>
      <dgm:spPr/>
    </dgm:pt>
    <dgm:pt modelId="{9CE8C840-6635-4B48-9852-FDD840833187}" type="pres">
      <dgm:prSet presAssocID="{9AD079CF-9C61-0945-9AA1-98A0C8279F6D}" presName="Child" presStyleLbl="revTx" presStyleIdx="3" presStyleCnt="5">
        <dgm:presLayoutVars>
          <dgm:chMax val="0"/>
          <dgm:chPref val="0"/>
          <dgm:bulletEnabled val="1"/>
        </dgm:presLayoutVars>
      </dgm:prSet>
      <dgm:spPr/>
      <dgm:t>
        <a:bodyPr/>
        <a:lstStyle/>
        <a:p>
          <a:endParaRPr lang="en-US"/>
        </a:p>
      </dgm:t>
    </dgm:pt>
    <dgm:pt modelId="{A9E31623-0F20-6D4D-90C1-5C94D15ED5AC}" type="pres">
      <dgm:prSet presAssocID="{9AD079CF-9C61-0945-9AA1-98A0C8279F6D}" presName="Parent" presStyleLbl="revTx" presStyleIdx="4" presStyleCnt="5">
        <dgm:presLayoutVars>
          <dgm:chMax val="1"/>
          <dgm:chPref val="1"/>
          <dgm:bulletEnabled val="1"/>
        </dgm:presLayoutVars>
      </dgm:prSet>
      <dgm:spPr/>
      <dgm:t>
        <a:bodyPr/>
        <a:lstStyle/>
        <a:p>
          <a:endParaRPr lang="en-US"/>
        </a:p>
      </dgm:t>
    </dgm:pt>
  </dgm:ptLst>
  <dgm:cxnLst>
    <dgm:cxn modelId="{37253F61-7E1F-664F-9CA7-7D7B313762C2}" srcId="{808EE506-2383-204C-9F6A-8F172794D945}" destId="{DB1E0280-D3F0-8749-B83D-5A591FFBB4D3}" srcOrd="3" destOrd="0" parTransId="{1AB83BBA-F425-E64E-A0C4-4637066245AB}" sibTransId="{700A7A6D-7AEE-5349-86A0-8A73D8E1DDDF}"/>
    <dgm:cxn modelId="{3F0C5CF5-18CF-C94E-82DA-967D58448FA8}" type="presOf" srcId="{C5D2E276-A7A0-DA47-9F51-F994D8ED4AC5}" destId="{B7C1E582-A43E-4E40-968E-F831E7F3BA90}" srcOrd="0" destOrd="0" presId="urn:microsoft.com/office/officeart/2008/layout/IncreasingCircleProcess"/>
    <dgm:cxn modelId="{570D2AE2-A1D1-E144-917D-1FC3657227A0}" type="presOf" srcId="{9AD079CF-9C61-0945-9AA1-98A0C8279F6D}" destId="{A9E31623-0F20-6D4D-90C1-5C94D15ED5AC}" srcOrd="0" destOrd="0" presId="urn:microsoft.com/office/officeart/2008/layout/IncreasingCircleProcess"/>
    <dgm:cxn modelId="{725F6318-1BE5-FB4A-B01E-F3EF4EEF0D05}" srcId="{808EE506-2383-204C-9F6A-8F172794D945}" destId="{4CDE29D4-2362-3144-9D08-5F0A4438C3AA}" srcOrd="0" destOrd="0" parTransId="{363FC48A-A841-CE4B-A7B1-7BC61C60D1A2}" sibTransId="{7FE41984-6C19-E14B-A1C9-88D70D2878D7}"/>
    <dgm:cxn modelId="{D563A2E3-370B-9D4E-9616-B8F13F524915}" type="presOf" srcId="{4CDE29D4-2362-3144-9D08-5F0A4438C3AA}" destId="{C7046FF5-12AA-A64B-A51C-0DA32D534D35}" srcOrd="0" destOrd="0" presId="urn:microsoft.com/office/officeart/2008/layout/IncreasingCircleProcess"/>
    <dgm:cxn modelId="{9EF0C11C-ADC4-A54D-B63B-6597F1D38337}" type="presOf" srcId="{DB1E0280-D3F0-8749-B83D-5A591FFBB4D3}" destId="{6AB40F29-9E7E-6D45-BBA8-CEB68D7AA7F3}" srcOrd="0" destOrd="0" presId="urn:microsoft.com/office/officeart/2008/layout/IncreasingCircleProcess"/>
    <dgm:cxn modelId="{4F5FB86F-5420-3340-841A-694B7FCD186D}" srcId="{808EE506-2383-204C-9F6A-8F172794D945}" destId="{9AD079CF-9C61-0945-9AA1-98A0C8279F6D}" srcOrd="4" destOrd="0" parTransId="{CA981FDD-C00E-C84E-81A3-0B5DD7A5D0F8}" sibTransId="{DF2F1B27-E93F-FE4F-BB52-AD8C853E5488}"/>
    <dgm:cxn modelId="{706BFDEC-B976-9E46-AF89-7C0D33D39C02}" srcId="{808EE506-2383-204C-9F6A-8F172794D945}" destId="{C5D2E276-A7A0-DA47-9F51-F994D8ED4AC5}" srcOrd="2" destOrd="0" parTransId="{5CB1C641-C991-3C46-99F1-96949FD17309}" sibTransId="{90D459D0-B334-F849-9DCA-71B1D96E4660}"/>
    <dgm:cxn modelId="{25AB4C9F-ADB8-0F49-ACCC-EA3C12078717}" type="presOf" srcId="{33B50E62-2AE4-EC47-9A6C-412DB4B25FC2}" destId="{C743F127-C693-BD43-882C-D7948FF6CA39}" srcOrd="0" destOrd="0" presId="urn:microsoft.com/office/officeart/2008/layout/IncreasingCircleProcess"/>
    <dgm:cxn modelId="{BE7B4261-2CAD-9241-AC21-F72C671F94E1}" type="presOf" srcId="{808EE506-2383-204C-9F6A-8F172794D945}" destId="{6490C9F4-0001-6B46-BD48-0B7CF5FBA0D8}" srcOrd="0" destOrd="0" presId="urn:microsoft.com/office/officeart/2008/layout/IncreasingCircleProcess"/>
    <dgm:cxn modelId="{9E75E051-FC41-AE47-80E6-5A3BC8BB9421}" srcId="{808EE506-2383-204C-9F6A-8F172794D945}" destId="{33B50E62-2AE4-EC47-9A6C-412DB4B25FC2}" srcOrd="1" destOrd="0" parTransId="{7635644E-CCA8-4442-BB66-FE88298180DF}" sibTransId="{8DD31ED7-0323-2C43-9A5D-450A887B1B5B}"/>
    <dgm:cxn modelId="{9F9A78BF-CB5B-9848-88D3-086049DD92A2}" type="presParOf" srcId="{6490C9F4-0001-6B46-BD48-0B7CF5FBA0D8}" destId="{CCA9B9F1-4196-0341-96CF-46F8148B4084}" srcOrd="0" destOrd="0" presId="urn:microsoft.com/office/officeart/2008/layout/IncreasingCircleProcess"/>
    <dgm:cxn modelId="{1FA7899A-2855-A047-B9EC-E9BC1A353170}" type="presParOf" srcId="{CCA9B9F1-4196-0341-96CF-46F8148B4084}" destId="{FCD99658-7BA4-EE47-9179-4C4A2E800773}" srcOrd="0" destOrd="0" presId="urn:microsoft.com/office/officeart/2008/layout/IncreasingCircleProcess"/>
    <dgm:cxn modelId="{07827C51-F910-A749-8AFC-CD9206B9018F}" type="presParOf" srcId="{CCA9B9F1-4196-0341-96CF-46F8148B4084}" destId="{CAE8F94E-9588-5E4F-9605-E80D29BA1D64}" srcOrd="1" destOrd="0" presId="urn:microsoft.com/office/officeart/2008/layout/IncreasingCircleProcess"/>
    <dgm:cxn modelId="{29A38ACE-15DE-6741-9CFC-BDDFA334B7CC}" type="presParOf" srcId="{CCA9B9F1-4196-0341-96CF-46F8148B4084}" destId="{30C4E87A-B6BC-9E4F-ACB6-E8DB0D24C103}" srcOrd="2" destOrd="0" presId="urn:microsoft.com/office/officeart/2008/layout/IncreasingCircleProcess"/>
    <dgm:cxn modelId="{584AE17E-D4E0-9149-8812-971E3A3E9D91}" type="presParOf" srcId="{CCA9B9F1-4196-0341-96CF-46F8148B4084}" destId="{C7046FF5-12AA-A64B-A51C-0DA32D534D35}" srcOrd="3" destOrd="0" presId="urn:microsoft.com/office/officeart/2008/layout/IncreasingCircleProcess"/>
    <dgm:cxn modelId="{51134742-C096-7447-B421-E9C434122614}" type="presParOf" srcId="{6490C9F4-0001-6B46-BD48-0B7CF5FBA0D8}" destId="{10553153-FAFD-594F-AE5D-3E056E18030F}" srcOrd="1" destOrd="0" presId="urn:microsoft.com/office/officeart/2008/layout/IncreasingCircleProcess"/>
    <dgm:cxn modelId="{74B6A537-D621-654C-9CF3-73C33A8616A5}" type="presParOf" srcId="{6490C9F4-0001-6B46-BD48-0B7CF5FBA0D8}" destId="{73F241C6-1937-EB41-B673-35C247A663C6}" srcOrd="2" destOrd="0" presId="urn:microsoft.com/office/officeart/2008/layout/IncreasingCircleProcess"/>
    <dgm:cxn modelId="{DD56AB0D-A5D5-DD4E-AD7A-6B97549FDFAA}" type="presParOf" srcId="{73F241C6-1937-EB41-B673-35C247A663C6}" destId="{2FB751BB-524A-E249-846D-1F101BFBD298}" srcOrd="0" destOrd="0" presId="urn:microsoft.com/office/officeart/2008/layout/IncreasingCircleProcess"/>
    <dgm:cxn modelId="{AC798480-8C6A-D144-BA15-D9F7C3EA5396}" type="presParOf" srcId="{73F241C6-1937-EB41-B673-35C247A663C6}" destId="{66BD7EDC-8805-7A46-A6DA-D92C3ED9B86A}" srcOrd="1" destOrd="0" presId="urn:microsoft.com/office/officeart/2008/layout/IncreasingCircleProcess"/>
    <dgm:cxn modelId="{09EED263-889E-F14D-A4DA-F9B63E659551}" type="presParOf" srcId="{73F241C6-1937-EB41-B673-35C247A663C6}" destId="{A3F052CB-470A-1D47-A87E-596B1622A33C}" srcOrd="2" destOrd="0" presId="urn:microsoft.com/office/officeart/2008/layout/IncreasingCircleProcess"/>
    <dgm:cxn modelId="{ED716F2F-FB2F-2849-8179-5A3E83E797FE}" type="presParOf" srcId="{73F241C6-1937-EB41-B673-35C247A663C6}" destId="{C743F127-C693-BD43-882C-D7948FF6CA39}" srcOrd="3" destOrd="0" presId="urn:microsoft.com/office/officeart/2008/layout/IncreasingCircleProcess"/>
    <dgm:cxn modelId="{A01E97F0-9DAC-7B4D-B440-356130F394C8}" type="presParOf" srcId="{6490C9F4-0001-6B46-BD48-0B7CF5FBA0D8}" destId="{A3C464D7-BBF3-9B4C-9764-1552101505B3}" srcOrd="3" destOrd="0" presId="urn:microsoft.com/office/officeart/2008/layout/IncreasingCircleProcess"/>
    <dgm:cxn modelId="{32E29466-EE19-CC47-9B04-B51ED7E593D4}" type="presParOf" srcId="{6490C9F4-0001-6B46-BD48-0B7CF5FBA0D8}" destId="{6BBAF716-5970-1346-93A4-C39AABB31547}" srcOrd="4" destOrd="0" presId="urn:microsoft.com/office/officeart/2008/layout/IncreasingCircleProcess"/>
    <dgm:cxn modelId="{5DC80E10-883C-8F41-8233-E3CAABF85A61}" type="presParOf" srcId="{6BBAF716-5970-1346-93A4-C39AABB31547}" destId="{8B880F42-03D6-9F4E-B168-21170769B15F}" srcOrd="0" destOrd="0" presId="urn:microsoft.com/office/officeart/2008/layout/IncreasingCircleProcess"/>
    <dgm:cxn modelId="{F9791BB4-4BF5-234F-BEA5-B583A1976378}" type="presParOf" srcId="{6BBAF716-5970-1346-93A4-C39AABB31547}" destId="{C7946394-45A9-2443-8BA3-1664151FC054}" srcOrd="1" destOrd="0" presId="urn:microsoft.com/office/officeart/2008/layout/IncreasingCircleProcess"/>
    <dgm:cxn modelId="{86619D67-B98F-F442-B21B-FC609029BFA7}" type="presParOf" srcId="{6BBAF716-5970-1346-93A4-C39AABB31547}" destId="{485137BF-3A16-4A41-A562-115A421252D7}" srcOrd="2" destOrd="0" presId="urn:microsoft.com/office/officeart/2008/layout/IncreasingCircleProcess"/>
    <dgm:cxn modelId="{D6F3C07B-F34E-6F45-955C-5799BE8A8604}" type="presParOf" srcId="{6BBAF716-5970-1346-93A4-C39AABB31547}" destId="{B7C1E582-A43E-4E40-968E-F831E7F3BA90}" srcOrd="3" destOrd="0" presId="urn:microsoft.com/office/officeart/2008/layout/IncreasingCircleProcess"/>
    <dgm:cxn modelId="{C20CB39C-7E63-F043-875D-027BCDCC81C6}" type="presParOf" srcId="{6490C9F4-0001-6B46-BD48-0B7CF5FBA0D8}" destId="{35378C7B-A001-9143-8F21-EAE5DC89F259}" srcOrd="5" destOrd="0" presId="urn:microsoft.com/office/officeart/2008/layout/IncreasingCircleProcess"/>
    <dgm:cxn modelId="{1CC4E6C0-67F5-494B-A984-614201F3EE38}" type="presParOf" srcId="{6490C9F4-0001-6B46-BD48-0B7CF5FBA0D8}" destId="{E626A5CC-DB2E-C947-A719-A4592DFBEB17}" srcOrd="6" destOrd="0" presId="urn:microsoft.com/office/officeart/2008/layout/IncreasingCircleProcess"/>
    <dgm:cxn modelId="{1A5BBDDF-5BD4-D942-AD2F-3349EC649C4D}" type="presParOf" srcId="{E626A5CC-DB2E-C947-A719-A4592DFBEB17}" destId="{A0B88B32-1FE6-1447-8C87-CA4937064E55}" srcOrd="0" destOrd="0" presId="urn:microsoft.com/office/officeart/2008/layout/IncreasingCircleProcess"/>
    <dgm:cxn modelId="{F1CD0DF1-08F2-964C-8C7E-7E6B169FAC5F}" type="presParOf" srcId="{E626A5CC-DB2E-C947-A719-A4592DFBEB17}" destId="{A808D23F-B3E6-6B4C-BADF-B236CFB70617}" srcOrd="1" destOrd="0" presId="urn:microsoft.com/office/officeart/2008/layout/IncreasingCircleProcess"/>
    <dgm:cxn modelId="{3ADE3A48-2E6E-AA41-957D-2979093A7341}" type="presParOf" srcId="{E626A5CC-DB2E-C947-A719-A4592DFBEB17}" destId="{A6EDC382-801C-8C43-A194-F84E4DB5E413}" srcOrd="2" destOrd="0" presId="urn:microsoft.com/office/officeart/2008/layout/IncreasingCircleProcess"/>
    <dgm:cxn modelId="{8BAE85D2-0572-9B4B-ACBE-3C568AFF43BE}" type="presParOf" srcId="{E626A5CC-DB2E-C947-A719-A4592DFBEB17}" destId="{6AB40F29-9E7E-6D45-BBA8-CEB68D7AA7F3}" srcOrd="3" destOrd="0" presId="urn:microsoft.com/office/officeart/2008/layout/IncreasingCircleProcess"/>
    <dgm:cxn modelId="{C196476F-141F-8C4A-97C2-724CFB79273F}" type="presParOf" srcId="{6490C9F4-0001-6B46-BD48-0B7CF5FBA0D8}" destId="{DDDD1380-D701-2A43-917F-69399A2ACF5A}" srcOrd="7" destOrd="0" presId="urn:microsoft.com/office/officeart/2008/layout/IncreasingCircleProcess"/>
    <dgm:cxn modelId="{21BA8BD8-20F9-264C-BAB2-C8339DE4952F}" type="presParOf" srcId="{6490C9F4-0001-6B46-BD48-0B7CF5FBA0D8}" destId="{874FB6B5-B18C-534A-B5EA-9C3C23BAB99F}" srcOrd="8" destOrd="0" presId="urn:microsoft.com/office/officeart/2008/layout/IncreasingCircleProcess"/>
    <dgm:cxn modelId="{6235FFE1-015C-7741-907F-B4A9F6DC9887}" type="presParOf" srcId="{874FB6B5-B18C-534A-B5EA-9C3C23BAB99F}" destId="{00346C74-18C9-C341-B94F-5DF2A778AEDE}" srcOrd="0" destOrd="0" presId="urn:microsoft.com/office/officeart/2008/layout/IncreasingCircleProcess"/>
    <dgm:cxn modelId="{4FBBB974-E80D-4345-A28A-3B59F5F45584}" type="presParOf" srcId="{874FB6B5-B18C-534A-B5EA-9C3C23BAB99F}" destId="{0BFBF0EC-6CB2-F94F-B548-197583639E07}" srcOrd="1" destOrd="0" presId="urn:microsoft.com/office/officeart/2008/layout/IncreasingCircleProcess"/>
    <dgm:cxn modelId="{512BDA99-0485-9D44-92E8-ACFBFFD32457}" type="presParOf" srcId="{874FB6B5-B18C-534A-B5EA-9C3C23BAB99F}" destId="{9CE8C840-6635-4B48-9852-FDD840833187}" srcOrd="2" destOrd="0" presId="urn:microsoft.com/office/officeart/2008/layout/IncreasingCircleProcess"/>
    <dgm:cxn modelId="{ABAEE458-BFC8-C74F-8378-24FAB766FC12}" type="presParOf" srcId="{874FB6B5-B18C-534A-B5EA-9C3C23BAB99F}" destId="{A9E31623-0F20-6D4D-90C1-5C94D15ED5AC}"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6CE4FFE-3569-9F42-AC14-7E8EFC466680}" type="datetimeFigureOut">
              <a:rPr lang="en-US" smtClean="0"/>
              <a:t>6/12/2014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DD3FF74-968C-284C-BEC1-FD8A63B7A9E7}" type="slidenum">
              <a:rPr lang="en-US" smtClean="0"/>
              <a:t>‹#›</a:t>
            </a:fld>
            <a:endParaRPr lang="en-US" dirty="0"/>
          </a:p>
        </p:txBody>
      </p:sp>
    </p:spTree>
    <p:extLst>
      <p:ext uri="{BB962C8B-B14F-4D97-AF65-F5344CB8AC3E}">
        <p14:creationId xmlns:p14="http://schemas.microsoft.com/office/powerpoint/2010/main" val="19455999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2DD0536-7AC7-F748-89A8-9A944E2E13F3}" type="datetimeFigureOut">
              <a:rPr lang="en-US" smtClean="0"/>
              <a:t>6/12/2014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1E6C916-C387-A740-AF4A-C28453E698F2}" type="slidenum">
              <a:rPr lang="en-US" smtClean="0"/>
              <a:t>‹#›</a:t>
            </a:fld>
            <a:endParaRPr lang="en-US" dirty="0"/>
          </a:p>
        </p:txBody>
      </p:sp>
    </p:spTree>
    <p:extLst>
      <p:ext uri="{BB962C8B-B14F-4D97-AF65-F5344CB8AC3E}">
        <p14:creationId xmlns:p14="http://schemas.microsoft.com/office/powerpoint/2010/main" val="168338010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BDD04D3-4FE9-BF43-AECF-D56F63072FB3}" type="datetime1">
              <a:rPr lang="en-US" smtClean="0"/>
              <a:t>6/12/2014</a:t>
            </a:fld>
            <a:endParaRPr lang="en-US" dirty="0"/>
          </a:p>
        </p:txBody>
      </p:sp>
      <p:sp>
        <p:nvSpPr>
          <p:cNvPr id="8" name="Slide Number Placeholder 7"/>
          <p:cNvSpPr>
            <a:spLocks noGrp="1"/>
          </p:cNvSpPr>
          <p:nvPr>
            <p:ph type="sldNum" sz="quarter" idx="11"/>
          </p:nvPr>
        </p:nvSpPr>
        <p:spPr/>
        <p:txBody>
          <a:bodyPr/>
          <a:lstStyle/>
          <a:p>
            <a:fld id="{BA9B540C-44DA-4F69-89C9-7C84606640D3}" type="slidenum">
              <a:rPr lang="en-US" smtClean="0"/>
              <a:pPr/>
              <a:t>‹#›</a:t>
            </a:fld>
            <a:endParaRPr lang="en-US" dirty="0"/>
          </a:p>
        </p:txBody>
      </p:sp>
      <p:sp>
        <p:nvSpPr>
          <p:cNvPr id="9" name="Footer Placeholder 8"/>
          <p:cNvSpPr>
            <a:spLocks noGrp="1"/>
          </p:cNvSpPr>
          <p:nvPr>
            <p:ph type="ftr" sz="quarter" idx="12"/>
          </p:nvPr>
        </p:nvSpPr>
        <p:spPr/>
        <p:txBody>
          <a:bodyPr/>
          <a:lstStyle/>
          <a:p>
            <a:r>
              <a:rPr lang="en-US" dirty="0" smtClean="0"/>
              <a:t>Footer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BA7327-F10A-1848-9A21-58966546AFAE}" type="datetime1">
              <a:rPr lang="en-US" smtClean="0"/>
              <a:t>6/12/2014</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154C4-06D2-2742-858F-E2E0F5FBFF62}" type="datetime1">
              <a:rPr lang="en-US" smtClean="0"/>
              <a:t>6/12/2014</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08EE1C86-EEEE-6648-B500-F7944A4A06B1}" type="datetime1">
              <a:rPr lang="en-US" smtClean="0"/>
              <a:t>6/12/2014</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5146E5-CAC6-C245-BE2C-A01E9DAF3025}" type="datetime1">
              <a:rPr lang="en-US" smtClean="0"/>
              <a:t>6/12/2014</a:t>
            </a:fld>
            <a:endParaRPr lang="en-US" dirty="0"/>
          </a:p>
        </p:txBody>
      </p:sp>
      <p:sp>
        <p:nvSpPr>
          <p:cNvPr id="5" name="Footer Placeholder 4"/>
          <p:cNvSpPr>
            <a:spLocks noGrp="1"/>
          </p:cNvSpPr>
          <p:nvPr>
            <p:ph type="ftr" sz="quarter" idx="11"/>
          </p:nvPr>
        </p:nvSpPr>
        <p:spPr/>
        <p:txBody>
          <a:bodyPr/>
          <a:lstStyle/>
          <a:p>
            <a:r>
              <a:rPr lang="en-US" dirty="0" smtClean="0"/>
              <a:t>Footer Text</a:t>
            </a:r>
            <a:endParaRPr lang="en-US" dirty="0"/>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BFA70209-B883-DE49-B47E-7A449E2548F0}" type="datetime1">
              <a:rPr lang="en-US" smtClean="0"/>
              <a:t>6/12/2014</a:t>
            </a:fld>
            <a:endParaRPr lang="en-US" dirty="0"/>
          </a:p>
        </p:txBody>
      </p:sp>
      <p:sp>
        <p:nvSpPr>
          <p:cNvPr id="6" name="Footer Placeholder 5"/>
          <p:cNvSpPr>
            <a:spLocks noGrp="1"/>
          </p:cNvSpPr>
          <p:nvPr>
            <p:ph type="ftr" sz="quarter" idx="11"/>
          </p:nvPr>
        </p:nvSpPr>
        <p:spPr/>
        <p:txBody>
          <a:bodyPr/>
          <a:lstStyle/>
          <a:p>
            <a:r>
              <a:rPr lang="en-US" dirty="0" smtClean="0"/>
              <a:t>Footer Text</a:t>
            </a:r>
            <a:endParaRPr lang="en-US" dirty="0"/>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8D431DC-2755-704C-A6A1-0F48681C131C}" type="datetime1">
              <a:rPr lang="en-US" smtClean="0"/>
              <a:t>6/12/2014</a:t>
            </a:fld>
            <a:endParaRPr lang="en-US" dirty="0"/>
          </a:p>
        </p:txBody>
      </p:sp>
      <p:sp>
        <p:nvSpPr>
          <p:cNvPr id="8" name="Footer Placeholder 7"/>
          <p:cNvSpPr>
            <a:spLocks noGrp="1"/>
          </p:cNvSpPr>
          <p:nvPr>
            <p:ph type="ftr" sz="quarter" idx="11"/>
          </p:nvPr>
        </p:nvSpPr>
        <p:spPr/>
        <p:txBody>
          <a:bodyPr/>
          <a:lstStyle/>
          <a:p>
            <a:r>
              <a:rPr lang="en-US" dirty="0" smtClean="0"/>
              <a:t>Footer Text</a:t>
            </a:r>
            <a:endParaRPr lang="en-US" dirty="0"/>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54312F6-EE0C-AE4D-9289-C8BAF5841DBC}" type="datetime1">
              <a:rPr lang="en-US" smtClean="0"/>
              <a:t>6/12/2014</a:t>
            </a:fld>
            <a:endParaRPr lang="en-US" dirty="0"/>
          </a:p>
        </p:txBody>
      </p:sp>
      <p:sp>
        <p:nvSpPr>
          <p:cNvPr id="4" name="Footer Placeholder 3"/>
          <p:cNvSpPr>
            <a:spLocks noGrp="1"/>
          </p:cNvSpPr>
          <p:nvPr>
            <p:ph type="ftr" sz="quarter" idx="11"/>
          </p:nvPr>
        </p:nvSpPr>
        <p:spPr/>
        <p:txBody>
          <a:bodyPr/>
          <a:lstStyle/>
          <a:p>
            <a:r>
              <a:rPr lang="en-US" dirty="0" smtClean="0"/>
              <a:t>Footer Text</a:t>
            </a:r>
            <a:endParaRPr lang="en-US" dirty="0"/>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46507-7B4E-2D4B-8E2C-F59A49B9AA47}" type="datetime1">
              <a:rPr lang="en-US" smtClean="0"/>
              <a:t>6/12/2014</a:t>
            </a:fld>
            <a:endParaRPr lang="en-US" dirty="0"/>
          </a:p>
        </p:txBody>
      </p:sp>
      <p:sp>
        <p:nvSpPr>
          <p:cNvPr id="3" name="Footer Placeholder 2"/>
          <p:cNvSpPr>
            <a:spLocks noGrp="1"/>
          </p:cNvSpPr>
          <p:nvPr>
            <p:ph type="ftr" sz="quarter" idx="11"/>
          </p:nvPr>
        </p:nvSpPr>
        <p:spPr/>
        <p:txBody>
          <a:bodyPr/>
          <a:lstStyle/>
          <a:p>
            <a:r>
              <a:rPr lang="en-US" dirty="0" smtClean="0"/>
              <a:t>Footer Text</a:t>
            </a:r>
            <a:endParaRPr lang="en-US" dirty="0"/>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3D66C8-5D5D-2C49-B8D5-B06110E00CB4}" type="datetime1">
              <a:rPr lang="en-US" smtClean="0"/>
              <a:t>6/12/2014</a:t>
            </a:fld>
            <a:endParaRPr lang="en-US" dirty="0"/>
          </a:p>
        </p:txBody>
      </p:sp>
      <p:sp>
        <p:nvSpPr>
          <p:cNvPr id="6" name="Footer Placeholder 5"/>
          <p:cNvSpPr>
            <a:spLocks noGrp="1"/>
          </p:cNvSpPr>
          <p:nvPr>
            <p:ph type="ftr" sz="quarter" idx="11"/>
          </p:nvPr>
        </p:nvSpPr>
        <p:spPr/>
        <p:txBody>
          <a:bodyPr/>
          <a:lstStyle/>
          <a:p>
            <a:r>
              <a:rPr lang="en-US" dirty="0" smtClean="0"/>
              <a:t>Footer Text</a:t>
            </a:r>
            <a:endParaRPr lang="en-US" dirty="0"/>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2ED857-DB0C-A048-8839-062997424F9E}" type="datetime1">
              <a:rPr lang="en-US" smtClean="0"/>
              <a:t>6/12/2014</a:t>
            </a:fld>
            <a:endParaRPr lang="en-US" dirty="0"/>
          </a:p>
        </p:txBody>
      </p:sp>
      <p:sp>
        <p:nvSpPr>
          <p:cNvPr id="6" name="Footer Placeholder 5"/>
          <p:cNvSpPr>
            <a:spLocks noGrp="1"/>
          </p:cNvSpPr>
          <p:nvPr>
            <p:ph type="ftr" sz="quarter" idx="11"/>
          </p:nvPr>
        </p:nvSpPr>
        <p:spPr/>
        <p:txBody>
          <a:bodyPr/>
          <a:lstStyle/>
          <a:p>
            <a:r>
              <a:rPr lang="en-US" dirty="0" smtClean="0"/>
              <a:t>Footer Text</a:t>
            </a:r>
            <a:endParaRPr lang="en-US" dirty="0"/>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03808ECB-F7A3-6E46-BDE1-6CA4891213EE}" type="datetime1">
              <a:rPr lang="en-US" smtClean="0"/>
              <a:t>6/12/2014</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dirty="0" smtClean="0"/>
              <a:t>Footer Text</a:t>
            </a:r>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A9B540C-44DA-4F69-89C9-7C84606640D3}"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2" Type="http://schemas.openxmlformats.org/officeDocument/2006/relationships/hyperlink" Target="http://aahpm.org/uploads/education/MWM%20Top%2012%20Measure%20Information%20and%20Comments.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992642"/>
          </a:xfrm>
        </p:spPr>
        <p:txBody>
          <a:bodyPr/>
          <a:lstStyle/>
          <a:p>
            <a:r>
              <a:rPr lang="en-US" sz="5400" dirty="0" smtClean="0"/>
              <a:t>Quality Measures in End-of-Life Care</a:t>
            </a:r>
            <a:endParaRPr lang="en-US" sz="5400" dirty="0"/>
          </a:p>
        </p:txBody>
      </p:sp>
      <p:sp>
        <p:nvSpPr>
          <p:cNvPr id="3" name="Subtitle 2"/>
          <p:cNvSpPr>
            <a:spLocks noGrp="1"/>
          </p:cNvSpPr>
          <p:nvPr>
            <p:ph type="subTitle" idx="1"/>
          </p:nvPr>
        </p:nvSpPr>
        <p:spPr/>
        <p:txBody>
          <a:bodyPr>
            <a:normAutofit fontScale="62500" lnSpcReduction="20000"/>
          </a:bodyPr>
          <a:lstStyle/>
          <a:p>
            <a:endParaRPr lang="en-US" dirty="0" smtClean="0"/>
          </a:p>
          <a:p>
            <a:r>
              <a:rPr lang="en-US" dirty="0" smtClean="0"/>
              <a:t>DPH Office of Health Planning and </a:t>
            </a:r>
          </a:p>
          <a:p>
            <a:r>
              <a:rPr lang="en-US" dirty="0"/>
              <a:t>Ad Hoc End-of-Life Care </a:t>
            </a:r>
            <a:r>
              <a:rPr lang="en-US" dirty="0" smtClean="0"/>
              <a:t>Workgroup</a:t>
            </a:r>
          </a:p>
          <a:p>
            <a:r>
              <a:rPr lang="en-US" dirty="0" smtClean="0"/>
              <a:t>Presentation to SQAC</a:t>
            </a:r>
          </a:p>
          <a:p>
            <a:r>
              <a:rPr lang="en-US" dirty="0" smtClean="0"/>
              <a:t>June 16, 2014</a:t>
            </a:r>
            <a:endParaRPr lang="en-US" dirty="0"/>
          </a:p>
        </p:txBody>
      </p:sp>
    </p:spTree>
    <p:extLst>
      <p:ext uri="{BB962C8B-B14F-4D97-AF65-F5344CB8AC3E}">
        <p14:creationId xmlns:p14="http://schemas.microsoft.com/office/powerpoint/2010/main" val="763309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Barriers to Ideal Care</a:t>
            </a:r>
            <a:endParaRPr lang="en-US" sz="4800" dirty="0"/>
          </a:p>
        </p:txBody>
      </p:sp>
      <p:sp>
        <p:nvSpPr>
          <p:cNvPr id="3" name="Content Placeholder 2"/>
          <p:cNvSpPr>
            <a:spLocks noGrp="1"/>
          </p:cNvSpPr>
          <p:nvPr>
            <p:ph idx="1"/>
          </p:nvPr>
        </p:nvSpPr>
        <p:spPr>
          <a:xfrm>
            <a:off x="457200" y="2003949"/>
            <a:ext cx="8229600" cy="1974927"/>
          </a:xfrm>
        </p:spPr>
        <p:txBody>
          <a:bodyPr>
            <a:noAutofit/>
          </a:bodyPr>
          <a:lstStyle/>
          <a:p>
            <a:pPr marL="457200" indent="-457200">
              <a:buFont typeface="+mj-lt"/>
              <a:buAutoNum type="arabicPeriod"/>
            </a:pPr>
            <a:r>
              <a:rPr lang="en-US" dirty="0" smtClean="0"/>
              <a:t>No Objective Measure for Onset of Phase 3</a:t>
            </a:r>
          </a:p>
          <a:p>
            <a:pPr marL="508000" indent="-508000">
              <a:buFont typeface="+mj-lt"/>
              <a:buAutoNum type="arabicPeriod"/>
            </a:pPr>
            <a:r>
              <a:rPr lang="en-US" dirty="0" smtClean="0"/>
              <a:t>Specialization Leading to Fragmented Care: Who is responsible/accountable for care from Phase 3 to Death?</a:t>
            </a:r>
          </a:p>
          <a:p>
            <a:pPr marL="0" indent="0">
              <a:buNone/>
            </a:pPr>
            <a:endParaRPr lang="en-US" dirty="0" smtClean="0"/>
          </a:p>
        </p:txBody>
      </p:sp>
      <p:pic>
        <p:nvPicPr>
          <p:cNvPr id="4" name="Picture 3"/>
          <p:cNvPicPr>
            <a:picLocks noChangeAspect="1"/>
          </p:cNvPicPr>
          <p:nvPr/>
        </p:nvPicPr>
        <p:blipFill>
          <a:blip r:embed="rId2"/>
          <a:stretch>
            <a:fillRect/>
          </a:stretch>
        </p:blipFill>
        <p:spPr>
          <a:xfrm>
            <a:off x="2690078" y="3978876"/>
            <a:ext cx="3805423" cy="2638986"/>
          </a:xfrm>
          <a:prstGeom prst="rect">
            <a:avLst/>
          </a:prstGeom>
        </p:spPr>
      </p:pic>
      <p:sp>
        <p:nvSpPr>
          <p:cNvPr id="6" name="Slide Number Placeholder 5"/>
          <p:cNvSpPr>
            <a:spLocks noGrp="1"/>
          </p:cNvSpPr>
          <p:nvPr>
            <p:ph type="sldNum" sz="quarter" idx="12"/>
          </p:nvPr>
        </p:nvSpPr>
        <p:spPr/>
        <p:txBody>
          <a:bodyPr/>
          <a:lstStyle/>
          <a:p>
            <a:fld id="{BA9B540C-44DA-4F69-89C9-7C84606640D3}" type="slidenum">
              <a:rPr lang="en-US" smtClean="0"/>
              <a:pPr/>
              <a:t>10</a:t>
            </a:fld>
            <a:endParaRPr lang="en-US" dirty="0"/>
          </a:p>
        </p:txBody>
      </p:sp>
    </p:spTree>
    <p:extLst>
      <p:ext uri="{BB962C8B-B14F-4D97-AF65-F5344CB8AC3E}">
        <p14:creationId xmlns:p14="http://schemas.microsoft.com/office/powerpoint/2010/main" val="31591286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199" y="0"/>
            <a:ext cx="8419433" cy="1600200"/>
          </a:xfrm>
        </p:spPr>
        <p:txBody>
          <a:bodyPr/>
          <a:lstStyle/>
          <a:p>
            <a:pPr>
              <a:lnSpc>
                <a:spcPct val="100000"/>
              </a:lnSpc>
            </a:pPr>
            <a:r>
              <a:rPr lang="en-US" sz="4000" dirty="0" smtClean="0"/>
              <a:t>Conceptual Framework</a:t>
            </a:r>
            <a:br>
              <a:rPr lang="en-US" sz="4000" dirty="0" smtClean="0"/>
            </a:br>
            <a:r>
              <a:rPr lang="en-US" sz="2800" dirty="0" smtClean="0"/>
              <a:t>Measuring Quality in EOL Care Continuum</a:t>
            </a:r>
            <a:endParaRPr lang="en-US" sz="2800" dirty="0"/>
          </a:p>
        </p:txBody>
      </p:sp>
      <p:sp>
        <p:nvSpPr>
          <p:cNvPr id="4" name="Slide Number Placeholder 3"/>
          <p:cNvSpPr>
            <a:spLocks noGrp="1"/>
          </p:cNvSpPr>
          <p:nvPr>
            <p:ph type="sldNum" sz="quarter" idx="12"/>
          </p:nvPr>
        </p:nvSpPr>
        <p:spPr/>
        <p:txBody>
          <a:bodyPr/>
          <a:lstStyle/>
          <a:p>
            <a:fld id="{BA9B540C-44DA-4F69-89C9-7C84606640D3}" type="slidenum">
              <a:rPr lang="en-US" smtClean="0"/>
              <a:pPr/>
              <a:t>11</a:t>
            </a:fld>
            <a:endParaRPr lang="en-US" dirty="0"/>
          </a:p>
        </p:txBody>
      </p:sp>
      <p:graphicFrame>
        <p:nvGraphicFramePr>
          <p:cNvPr id="6" name="Diagram 5"/>
          <p:cNvGraphicFramePr/>
          <p:nvPr>
            <p:extLst>
              <p:ext uri="{D42A27DB-BD31-4B8C-83A1-F6EECF244321}">
                <p14:modId xmlns:p14="http://schemas.microsoft.com/office/powerpoint/2010/main" val="1393172868"/>
              </p:ext>
            </p:extLst>
          </p:nvPr>
        </p:nvGraphicFramePr>
        <p:xfrm>
          <a:off x="550780" y="3768427"/>
          <a:ext cx="8325852" cy="24626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550780" y="2388246"/>
            <a:ext cx="4887587" cy="3441212"/>
          </a:xfrm>
          <a:prstGeom prst="rect">
            <a:avLst/>
          </a:prstGeom>
          <a:solidFill>
            <a:schemeClr val="tx2">
              <a:alpha val="2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3886099" y="2377390"/>
            <a:ext cx="4990534" cy="3441212"/>
          </a:xfrm>
          <a:prstGeom prst="rect">
            <a:avLst/>
          </a:prstGeom>
          <a:solidFill>
            <a:schemeClr val="tx2">
              <a:alpha val="2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6" name="Straight Connector 15"/>
          <p:cNvCxnSpPr/>
          <p:nvPr/>
        </p:nvCxnSpPr>
        <p:spPr>
          <a:xfrm>
            <a:off x="3886099" y="2833323"/>
            <a:ext cx="1552268"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50780" y="2844179"/>
            <a:ext cx="333531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5438367" y="2833323"/>
            <a:ext cx="3438265" cy="0"/>
          </a:xfrm>
          <a:prstGeom prst="line">
            <a:avLst/>
          </a:prstGeom>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899628" y="2431668"/>
            <a:ext cx="1248329" cy="369332"/>
          </a:xfrm>
          <a:prstGeom prst="rect">
            <a:avLst/>
          </a:prstGeom>
          <a:noFill/>
        </p:spPr>
        <p:txBody>
          <a:bodyPr wrap="square" rtlCol="0">
            <a:spAutoFit/>
          </a:bodyPr>
          <a:lstStyle/>
          <a:p>
            <a:r>
              <a:rPr lang="en-US" dirty="0" smtClean="0"/>
              <a:t>Phase 3</a:t>
            </a:r>
            <a:endParaRPr lang="en-US" dirty="0"/>
          </a:p>
        </p:txBody>
      </p:sp>
      <p:sp>
        <p:nvSpPr>
          <p:cNvPr id="22" name="TextBox 21"/>
          <p:cNvSpPr txBox="1"/>
          <p:nvPr/>
        </p:nvSpPr>
        <p:spPr>
          <a:xfrm>
            <a:off x="6394038" y="2409957"/>
            <a:ext cx="1248329" cy="369332"/>
          </a:xfrm>
          <a:prstGeom prst="rect">
            <a:avLst/>
          </a:prstGeom>
          <a:noFill/>
        </p:spPr>
        <p:txBody>
          <a:bodyPr wrap="square" rtlCol="0">
            <a:spAutoFit/>
          </a:bodyPr>
          <a:lstStyle/>
          <a:p>
            <a:r>
              <a:rPr lang="en-US" dirty="0" smtClean="0"/>
              <a:t>Phase 4</a:t>
            </a:r>
            <a:endParaRPr lang="en-US" dirty="0"/>
          </a:p>
        </p:txBody>
      </p:sp>
    </p:spTree>
    <p:extLst>
      <p:ext uri="{BB962C8B-B14F-4D97-AF65-F5344CB8AC3E}">
        <p14:creationId xmlns:p14="http://schemas.microsoft.com/office/powerpoint/2010/main" val="12117463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742303"/>
          </a:xfrm>
        </p:spPr>
        <p:txBody>
          <a:bodyPr/>
          <a:lstStyle/>
          <a:p>
            <a:pPr>
              <a:lnSpc>
                <a:spcPct val="100000"/>
              </a:lnSpc>
            </a:pPr>
            <a:r>
              <a:rPr lang="en-US" sz="4000" dirty="0" smtClean="0"/>
              <a:t>“Measuring What Matters”</a:t>
            </a:r>
            <a:br>
              <a:rPr lang="en-US" sz="4000" dirty="0" smtClean="0"/>
            </a:br>
            <a:r>
              <a:rPr lang="en-US" sz="2000" dirty="0" smtClean="0"/>
              <a:t>Under Development by the American Academy of Hospice and Palliative Medicine and the Hospice and Palliative Nurses Association</a:t>
            </a:r>
            <a:endParaRPr lang="en-US" sz="4800" dirty="0"/>
          </a:p>
        </p:txBody>
      </p:sp>
      <p:sp>
        <p:nvSpPr>
          <p:cNvPr id="3" name="Content Placeholder 2"/>
          <p:cNvSpPr>
            <a:spLocks noGrp="1"/>
          </p:cNvSpPr>
          <p:nvPr>
            <p:ph idx="1"/>
          </p:nvPr>
        </p:nvSpPr>
        <p:spPr>
          <a:xfrm>
            <a:off x="457200" y="2084268"/>
            <a:ext cx="8229600" cy="4041895"/>
          </a:xfrm>
        </p:spPr>
        <p:txBody>
          <a:bodyPr>
            <a:normAutofit fontScale="85000" lnSpcReduction="20000"/>
          </a:bodyPr>
          <a:lstStyle/>
          <a:p>
            <a:pPr marL="457200" indent="-457200">
              <a:buFont typeface="+mj-lt"/>
              <a:buAutoNum type="arabicPeriod"/>
            </a:pPr>
            <a:r>
              <a:rPr lang="en-US" dirty="0" smtClean="0"/>
              <a:t>Hospice and Palliative Care – Comprehensive Assessment Within Certain Time Periods After Admission</a:t>
            </a:r>
          </a:p>
          <a:p>
            <a:pPr marL="457200" indent="-457200">
              <a:buFont typeface="+mj-lt"/>
              <a:buAutoNum type="arabicPeriod"/>
            </a:pPr>
            <a:r>
              <a:rPr lang="en-US" dirty="0" smtClean="0"/>
              <a:t>Any Pain Treatment</a:t>
            </a:r>
          </a:p>
          <a:p>
            <a:pPr marL="457200" indent="-457200">
              <a:buFont typeface="+mj-lt"/>
              <a:buAutoNum type="arabicPeriod"/>
            </a:pPr>
            <a:r>
              <a:rPr lang="en-US" dirty="0" smtClean="0"/>
              <a:t>Screening for Physical Symptoms</a:t>
            </a:r>
          </a:p>
          <a:p>
            <a:pPr marL="457200" indent="-457200">
              <a:buFont typeface="+mj-lt"/>
              <a:buAutoNum type="arabicPeriod"/>
            </a:pPr>
            <a:r>
              <a:rPr lang="en-US" dirty="0" smtClean="0"/>
              <a:t>Dyspnea Screening and Management</a:t>
            </a:r>
          </a:p>
          <a:p>
            <a:pPr marL="457200" indent="-457200">
              <a:buFont typeface="+mj-lt"/>
              <a:buAutoNum type="arabicPeriod"/>
            </a:pPr>
            <a:r>
              <a:rPr lang="en-US" dirty="0" smtClean="0"/>
              <a:t>Discussion of Emotional or Psychological Needs</a:t>
            </a:r>
          </a:p>
          <a:p>
            <a:pPr marL="457200" indent="-457200">
              <a:buFont typeface="+mj-lt"/>
              <a:buAutoNum type="arabicPeriod"/>
            </a:pPr>
            <a:r>
              <a:rPr lang="en-US" dirty="0" smtClean="0"/>
              <a:t>Discussion of Spiritual/Religious Concerns (NQF #1647)</a:t>
            </a:r>
          </a:p>
          <a:p>
            <a:pPr marL="457200" indent="-457200">
              <a:buFont typeface="+mj-lt"/>
              <a:buAutoNum type="arabicPeriod"/>
            </a:pPr>
            <a:r>
              <a:rPr lang="en-US" dirty="0" smtClean="0"/>
              <a:t>Proportion Admitted to Hospice for &lt; 3 days (NQF #0216)</a:t>
            </a:r>
          </a:p>
          <a:p>
            <a:pPr marL="457200" indent="-457200">
              <a:buFont typeface="+mj-lt"/>
              <a:buAutoNum type="arabicPeriod"/>
            </a:pPr>
            <a:r>
              <a:rPr lang="en-US" dirty="0" smtClean="0"/>
              <a:t>Emergency Room Visit in Last 30 Days of Life (NQF #0211)</a:t>
            </a:r>
          </a:p>
          <a:p>
            <a:pPr marL="457200" indent="-457200">
              <a:buFont typeface="+mj-lt"/>
              <a:buAutoNum type="arabicPeriod"/>
            </a:pPr>
            <a:r>
              <a:rPr lang="en-US" dirty="0" smtClean="0"/>
              <a:t>Documentation of Surrogate</a:t>
            </a:r>
          </a:p>
          <a:p>
            <a:pPr marL="457200" indent="-457200">
              <a:buFont typeface="+mj-lt"/>
              <a:buAutoNum type="arabicPeriod"/>
            </a:pPr>
            <a:r>
              <a:rPr lang="en-US" dirty="0" smtClean="0"/>
              <a:t>Treatment Preferences (NQF #1641)</a:t>
            </a:r>
          </a:p>
          <a:p>
            <a:pPr marL="457200" indent="-457200">
              <a:buFont typeface="+mj-lt"/>
              <a:buAutoNum type="arabicPeriod"/>
            </a:pPr>
            <a:r>
              <a:rPr lang="en-US" dirty="0" smtClean="0"/>
              <a:t>Treatment Preferences Followed</a:t>
            </a:r>
          </a:p>
          <a:p>
            <a:pPr marL="457200" indent="-457200">
              <a:buFont typeface="+mj-lt"/>
              <a:buAutoNum type="arabicPeriod"/>
            </a:pPr>
            <a:r>
              <a:rPr lang="en-US" dirty="0" smtClean="0"/>
              <a:t>Family Evaluation of Palliative Care</a:t>
            </a:r>
          </a:p>
          <a:p>
            <a:pPr marL="457200" indent="-45720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BA9B540C-44DA-4F69-89C9-7C84606640D3}" type="slidenum">
              <a:rPr lang="en-US" smtClean="0"/>
              <a:pPr/>
              <a:t>12</a:t>
            </a:fld>
            <a:endParaRPr lang="en-US" dirty="0"/>
          </a:p>
        </p:txBody>
      </p:sp>
      <p:sp>
        <p:nvSpPr>
          <p:cNvPr id="5" name="TextBox 4"/>
          <p:cNvSpPr txBox="1"/>
          <p:nvPr/>
        </p:nvSpPr>
        <p:spPr>
          <a:xfrm>
            <a:off x="854991" y="5981322"/>
            <a:ext cx="7393155" cy="646331"/>
          </a:xfrm>
          <a:prstGeom prst="rect">
            <a:avLst/>
          </a:prstGeom>
          <a:noFill/>
        </p:spPr>
        <p:txBody>
          <a:bodyPr wrap="square" rtlCol="0">
            <a:spAutoFit/>
          </a:bodyPr>
          <a:lstStyle/>
          <a:p>
            <a:r>
              <a:rPr lang="en-US" dirty="0">
                <a:hlinkClick r:id="rId2"/>
              </a:rPr>
              <a:t>http://aahpm.org/uploads/education/MWM%20Top%2012%20Measure%20Information%20and%</a:t>
            </a:r>
            <a:r>
              <a:rPr lang="en-US" dirty="0" smtClean="0">
                <a:hlinkClick r:id="rId2"/>
              </a:rPr>
              <a:t>20Comments.pdf</a:t>
            </a:r>
            <a:r>
              <a:rPr lang="en-US" dirty="0" smtClean="0"/>
              <a:t>, Accessed June 4, 2014.</a:t>
            </a:r>
            <a:endParaRPr lang="en-US" dirty="0"/>
          </a:p>
        </p:txBody>
      </p:sp>
    </p:spTree>
    <p:extLst>
      <p:ext uri="{BB962C8B-B14F-4D97-AF65-F5344CB8AC3E}">
        <p14:creationId xmlns:p14="http://schemas.microsoft.com/office/powerpoint/2010/main" val="32658621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4778"/>
            <a:ext cx="8229600" cy="642552"/>
          </a:xfrm>
        </p:spPr>
        <p:txBody>
          <a:bodyPr/>
          <a:lstStyle/>
          <a:p>
            <a:r>
              <a:rPr lang="en-US" sz="2400" dirty="0" smtClean="0"/>
              <a:t>Process of Development of “Measuring What Matters”</a:t>
            </a:r>
            <a:endParaRPr lang="en-US" sz="2400" dirty="0"/>
          </a:p>
        </p:txBody>
      </p:sp>
      <p:sp>
        <p:nvSpPr>
          <p:cNvPr id="3" name="Content Placeholder 2"/>
          <p:cNvSpPr>
            <a:spLocks noGrp="1"/>
          </p:cNvSpPr>
          <p:nvPr>
            <p:ph idx="1"/>
          </p:nvPr>
        </p:nvSpPr>
        <p:spPr>
          <a:xfrm>
            <a:off x="457200" y="1260390"/>
            <a:ext cx="8229600" cy="4865774"/>
          </a:xfrm>
        </p:spPr>
        <p:txBody>
          <a:bodyPr/>
          <a:lstStyle/>
          <a:p>
            <a:endParaRPr lang="en-US" dirty="0"/>
          </a:p>
        </p:txBody>
      </p:sp>
      <p:sp>
        <p:nvSpPr>
          <p:cNvPr id="4" name="Slide Number Placeholder 3"/>
          <p:cNvSpPr>
            <a:spLocks noGrp="1"/>
          </p:cNvSpPr>
          <p:nvPr>
            <p:ph type="sldNum" sz="quarter" idx="12"/>
          </p:nvPr>
        </p:nvSpPr>
        <p:spPr/>
        <p:txBody>
          <a:bodyPr/>
          <a:lstStyle/>
          <a:p>
            <a:fld id="{BA9B540C-44DA-4F69-89C9-7C84606640D3}" type="slidenum">
              <a:rPr lang="en-US" smtClean="0"/>
              <a:pPr/>
              <a:t>13</a:t>
            </a:fld>
            <a:endParaRPr lang="en-US" dirty="0"/>
          </a:p>
        </p:txBody>
      </p:sp>
      <p:pic>
        <p:nvPicPr>
          <p:cNvPr id="1027" name="Picture 3"/>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33637" y="1260390"/>
            <a:ext cx="8253163" cy="5004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87957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A9B540C-44DA-4F69-89C9-7C84606640D3}" type="slidenum">
              <a:rPr lang="en-US" smtClean="0"/>
              <a:pPr/>
              <a:t>14</a:t>
            </a:fld>
            <a:endParaRPr lang="en-US" dirty="0"/>
          </a:p>
        </p:txBody>
      </p:sp>
      <p:pic>
        <p:nvPicPr>
          <p:cNvPr id="8" name="Picture 7" descr="Screen Shot 2014-06-04 at 5.25.50 PM.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509867" y="0"/>
            <a:ext cx="6595386" cy="6858000"/>
          </a:xfrm>
          <a:prstGeom prst="rect">
            <a:avLst/>
          </a:prstGeom>
        </p:spPr>
      </p:pic>
      <p:sp>
        <p:nvSpPr>
          <p:cNvPr id="9" name="TextBox 8"/>
          <p:cNvSpPr txBox="1"/>
          <p:nvPr/>
        </p:nvSpPr>
        <p:spPr>
          <a:xfrm>
            <a:off x="283064" y="235173"/>
            <a:ext cx="2226804" cy="3293209"/>
          </a:xfrm>
          <a:prstGeom prst="rect">
            <a:avLst/>
          </a:prstGeom>
          <a:noFill/>
        </p:spPr>
        <p:txBody>
          <a:bodyPr wrap="square" rtlCol="0">
            <a:spAutoFit/>
          </a:bodyPr>
          <a:lstStyle/>
          <a:p>
            <a:r>
              <a:rPr lang="en-US" sz="4000" dirty="0" smtClean="0">
                <a:solidFill>
                  <a:schemeClr val="tx1">
                    <a:lumMod val="50000"/>
                    <a:lumOff val="50000"/>
                  </a:schemeClr>
                </a:solidFill>
              </a:rPr>
              <a:t>“</a:t>
            </a:r>
            <a:r>
              <a:rPr lang="en-US" sz="2800" dirty="0" smtClean="0">
                <a:solidFill>
                  <a:schemeClr val="tx1">
                    <a:lumMod val="50000"/>
                    <a:lumOff val="50000"/>
                  </a:schemeClr>
                </a:solidFill>
              </a:rPr>
              <a:t>Measuring What Matters” Assumes Access to Palliative Care</a:t>
            </a:r>
          </a:p>
        </p:txBody>
      </p:sp>
    </p:spTree>
    <p:extLst>
      <p:ext uri="{BB962C8B-B14F-4D97-AF65-F5344CB8AC3E}">
        <p14:creationId xmlns:p14="http://schemas.microsoft.com/office/powerpoint/2010/main" val="15326133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86078" cy="827213"/>
          </a:xfrm>
        </p:spPr>
        <p:txBody>
          <a:bodyPr/>
          <a:lstStyle/>
          <a:p>
            <a:r>
              <a:rPr lang="en-US" dirty="0" smtClean="0"/>
              <a:t>Concordance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73373055"/>
              </p:ext>
            </p:extLst>
          </p:nvPr>
        </p:nvGraphicFramePr>
        <p:xfrm>
          <a:off x="486206" y="982488"/>
          <a:ext cx="8057072" cy="5170555"/>
        </p:xfrm>
        <a:graphic>
          <a:graphicData uri="http://schemas.openxmlformats.org/drawingml/2006/table">
            <a:tbl>
              <a:tblPr firstRow="1" bandRow="1">
                <a:tableStyleId>{69CF1AB2-1976-4502-BF36-3FF5EA218861}</a:tableStyleId>
              </a:tblPr>
              <a:tblGrid>
                <a:gridCol w="543464"/>
                <a:gridCol w="1035170"/>
                <a:gridCol w="3171394"/>
                <a:gridCol w="3307044"/>
              </a:tblGrid>
              <a:tr h="357272">
                <a:tc>
                  <a:txBody>
                    <a:bodyPr/>
                    <a:lstStyle/>
                    <a:p>
                      <a:r>
                        <a:rPr lang="en-US" sz="1200" dirty="0" smtClean="0"/>
                        <a:t>Line</a:t>
                      </a:r>
                      <a:endParaRPr lang="en-US" sz="1200" dirty="0"/>
                    </a:p>
                  </a:txBody>
                  <a:tcPr/>
                </a:tc>
                <a:tc>
                  <a:txBody>
                    <a:bodyPr/>
                    <a:lstStyle/>
                    <a:p>
                      <a:r>
                        <a:rPr lang="en-US" sz="1200" dirty="0" smtClean="0"/>
                        <a:t>NQF#</a:t>
                      </a:r>
                      <a:endParaRPr lang="en-US" sz="1200" dirty="0"/>
                    </a:p>
                  </a:txBody>
                  <a:tcPr/>
                </a:tc>
                <a:tc>
                  <a:txBody>
                    <a:bodyPr/>
                    <a:lstStyle/>
                    <a:p>
                      <a:r>
                        <a:rPr lang="en-US" sz="1400" dirty="0" smtClean="0"/>
                        <a:t>Public</a:t>
                      </a:r>
                      <a:r>
                        <a:rPr lang="en-US" sz="1400" baseline="0" dirty="0" smtClean="0"/>
                        <a:t> Nomination</a:t>
                      </a:r>
                      <a:endParaRPr lang="en-US" sz="1400" dirty="0"/>
                    </a:p>
                  </a:txBody>
                  <a:tcPr/>
                </a:tc>
                <a:tc>
                  <a:txBody>
                    <a:bodyPr/>
                    <a:lstStyle/>
                    <a:p>
                      <a:r>
                        <a:rPr lang="en-US" sz="1400" dirty="0" smtClean="0"/>
                        <a:t>“Measuring What Matters”</a:t>
                      </a:r>
                      <a:endParaRPr lang="en-US" sz="1400" dirty="0"/>
                    </a:p>
                  </a:txBody>
                  <a:tcPr/>
                </a:tc>
              </a:tr>
              <a:tr h="363789">
                <a:tc>
                  <a:txBody>
                    <a:bodyPr/>
                    <a:lstStyle/>
                    <a:p>
                      <a:pPr algn="ctr"/>
                      <a:r>
                        <a:rPr lang="en-US" sz="1100" dirty="0" smtClean="0">
                          <a:latin typeface="Arial"/>
                          <a:cs typeface="Arial"/>
                        </a:rPr>
                        <a:t>1</a:t>
                      </a:r>
                      <a:endParaRPr lang="en-US" sz="1100" dirty="0">
                        <a:latin typeface="Arial"/>
                        <a:cs typeface="Arial"/>
                      </a:endParaRPr>
                    </a:p>
                  </a:txBody>
                  <a:tcPr/>
                </a:tc>
                <a:tc>
                  <a:txBody>
                    <a:bodyPr/>
                    <a:lstStyle/>
                    <a:p>
                      <a:r>
                        <a:rPr lang="en-US" sz="1100" dirty="0" smtClean="0">
                          <a:latin typeface="Arial"/>
                          <a:cs typeface="Arial"/>
                        </a:rPr>
                        <a:t>NQF #1632</a:t>
                      </a:r>
                      <a:endParaRPr lang="en-US" sz="1100" dirty="0">
                        <a:latin typeface="Arial"/>
                        <a:cs typeface="Arial"/>
                      </a:endParaRPr>
                    </a:p>
                  </a:txBody>
                  <a:tcPr marT="0" marB="0" anchor="ctr"/>
                </a:tc>
                <a:tc>
                  <a:txBody>
                    <a:bodyPr/>
                    <a:lstStyle/>
                    <a:p>
                      <a:r>
                        <a:rPr lang="en-US" sz="1100" dirty="0" smtClean="0">
                          <a:latin typeface="Arial"/>
                          <a:cs typeface="Arial"/>
                        </a:rPr>
                        <a:t>Consumer</a:t>
                      </a:r>
                      <a:r>
                        <a:rPr lang="en-US" sz="1100" baseline="0" dirty="0" smtClean="0">
                          <a:latin typeface="Arial"/>
                          <a:cs typeface="Arial"/>
                        </a:rPr>
                        <a:t> Assessments and Reports of EOL Care</a:t>
                      </a:r>
                      <a:endParaRPr lang="en-US" sz="1100" dirty="0">
                        <a:latin typeface="Arial"/>
                        <a:cs typeface="Arial"/>
                      </a:endParaRPr>
                    </a:p>
                  </a:txBody>
                  <a:tcPr marT="0" marB="0" anchor="ctr"/>
                </a:tc>
                <a:tc>
                  <a:txBody>
                    <a:bodyPr/>
                    <a:lstStyle/>
                    <a:p>
                      <a:pPr algn="l"/>
                      <a:r>
                        <a:rPr lang="en-US" sz="1100" dirty="0" smtClean="0">
                          <a:latin typeface="Arial"/>
                          <a:cs typeface="Arial"/>
                        </a:rPr>
                        <a:t>Family Evaluation of Palliative Care</a:t>
                      </a:r>
                    </a:p>
                  </a:txBody>
                  <a:tcPr marT="0" marB="0" anchor="ctr"/>
                </a:tc>
              </a:tr>
              <a:tr h="281110">
                <a:tc>
                  <a:txBody>
                    <a:bodyPr/>
                    <a:lstStyle/>
                    <a:p>
                      <a:pPr algn="ctr"/>
                      <a:r>
                        <a:rPr lang="en-US" sz="1100" dirty="0" smtClean="0">
                          <a:latin typeface="Arial"/>
                          <a:cs typeface="Arial"/>
                        </a:rPr>
                        <a:t>2</a:t>
                      </a:r>
                      <a:endParaRPr lang="en-US" sz="1100" dirty="0">
                        <a:latin typeface="Arial"/>
                        <a:cs typeface="Arial"/>
                      </a:endParaRPr>
                    </a:p>
                  </a:txBody>
                  <a:tcPr/>
                </a:tc>
                <a:tc>
                  <a:txBody>
                    <a:bodyPr/>
                    <a:lstStyle/>
                    <a:p>
                      <a:r>
                        <a:rPr lang="en-US" sz="1100" dirty="0" smtClean="0">
                          <a:latin typeface="Arial"/>
                          <a:cs typeface="Arial"/>
                        </a:rPr>
                        <a:t>NQF #326</a:t>
                      </a:r>
                      <a:endParaRPr lang="en-US" sz="1100" dirty="0">
                        <a:latin typeface="Arial"/>
                        <a:cs typeface="Arial"/>
                      </a:endParaRPr>
                    </a:p>
                  </a:txBody>
                  <a:tcPr marT="0" marB="0" anchor="ctr"/>
                </a:tc>
                <a:tc>
                  <a:txBody>
                    <a:bodyPr/>
                    <a:lstStyle/>
                    <a:p>
                      <a:r>
                        <a:rPr lang="en-US" sz="1100" dirty="0" smtClean="0">
                          <a:latin typeface="Arial"/>
                          <a:cs typeface="Arial"/>
                        </a:rPr>
                        <a:t>Advance Care Plan</a:t>
                      </a:r>
                      <a:endParaRPr lang="en-US" sz="1100" dirty="0">
                        <a:latin typeface="Arial"/>
                        <a:cs typeface="Arial"/>
                      </a:endParaRPr>
                    </a:p>
                  </a:txBody>
                  <a:tcPr marT="0" marB="0" anchor="ctr"/>
                </a:tc>
                <a:tc>
                  <a:txBody>
                    <a:bodyPr/>
                    <a:lstStyle/>
                    <a:p>
                      <a:r>
                        <a:rPr lang="en-US" sz="1100" dirty="0" smtClean="0">
                          <a:latin typeface="Arial"/>
                          <a:cs typeface="Arial"/>
                        </a:rPr>
                        <a:t>Documentation</a:t>
                      </a:r>
                      <a:r>
                        <a:rPr lang="en-US" sz="1100" baseline="0" dirty="0" smtClean="0">
                          <a:latin typeface="Arial"/>
                          <a:cs typeface="Arial"/>
                        </a:rPr>
                        <a:t> of Surrogate</a:t>
                      </a:r>
                      <a:endParaRPr lang="en-US" sz="1100" dirty="0">
                        <a:latin typeface="Arial"/>
                        <a:cs typeface="Arial"/>
                      </a:endParaRPr>
                    </a:p>
                  </a:txBody>
                  <a:tcPr marT="0" marB="0" anchor="ctr"/>
                </a:tc>
              </a:tr>
              <a:tr h="281110">
                <a:tc>
                  <a:txBody>
                    <a:bodyPr/>
                    <a:lstStyle/>
                    <a:p>
                      <a:pPr algn="ctr"/>
                      <a:r>
                        <a:rPr lang="en-US" sz="1100" dirty="0" smtClean="0">
                          <a:latin typeface="Arial"/>
                          <a:cs typeface="Arial"/>
                        </a:rPr>
                        <a:t>3</a:t>
                      </a:r>
                      <a:endParaRPr lang="en-US" sz="1100" dirty="0">
                        <a:latin typeface="Arial"/>
                        <a:cs typeface="Arial"/>
                      </a:endParaRPr>
                    </a:p>
                  </a:txBody>
                  <a:tcPr/>
                </a:tc>
                <a:tc>
                  <a:txBody>
                    <a:bodyPr/>
                    <a:lstStyle/>
                    <a:p>
                      <a:r>
                        <a:rPr lang="en-US" sz="1100" dirty="0" smtClean="0">
                          <a:latin typeface="Arial"/>
                          <a:cs typeface="Arial"/>
                        </a:rPr>
                        <a:t>NQF #216</a:t>
                      </a:r>
                      <a:endParaRPr lang="en-US" sz="1100" dirty="0">
                        <a:latin typeface="Arial"/>
                        <a:cs typeface="Arial"/>
                      </a:endParaRPr>
                    </a:p>
                  </a:txBody>
                  <a:tcPr marT="0" marB="0" anchor="ctr"/>
                </a:tc>
                <a:tc>
                  <a:txBody>
                    <a:bodyPr/>
                    <a:lstStyle/>
                    <a:p>
                      <a:r>
                        <a:rPr lang="en-US" sz="1100" dirty="0" smtClean="0">
                          <a:latin typeface="Arial"/>
                          <a:cs typeface="Arial"/>
                        </a:rPr>
                        <a:t>Proportion Admitted to Hospice </a:t>
                      </a:r>
                      <a:r>
                        <a:rPr lang="en-US" sz="1100" u="none" dirty="0" smtClean="0">
                          <a:latin typeface="Arial"/>
                          <a:cs typeface="Arial"/>
                        </a:rPr>
                        <a:t>&lt; 3 days</a:t>
                      </a:r>
                      <a:endParaRPr lang="en-US" sz="1100" dirty="0">
                        <a:latin typeface="Arial"/>
                        <a:cs typeface="Arial"/>
                      </a:endParaRPr>
                    </a:p>
                  </a:txBody>
                  <a:tcPr marT="0" marB="0" anchor="ctr"/>
                </a:tc>
                <a:tc>
                  <a:txBody>
                    <a:bodyPr/>
                    <a:lstStyle/>
                    <a:p>
                      <a:r>
                        <a:rPr lang="en-US" sz="1100" dirty="0" smtClean="0">
                          <a:latin typeface="Arial"/>
                          <a:cs typeface="Arial"/>
                        </a:rPr>
                        <a:t>Same</a:t>
                      </a:r>
                      <a:endParaRPr lang="en-US" sz="1100" dirty="0">
                        <a:latin typeface="Arial"/>
                        <a:cs typeface="Arial"/>
                      </a:endParaRPr>
                    </a:p>
                  </a:txBody>
                  <a:tcPr marT="0" marB="0" anchor="ctr"/>
                </a:tc>
              </a:tr>
              <a:tr h="281110">
                <a:tc>
                  <a:txBody>
                    <a:bodyPr/>
                    <a:lstStyle/>
                    <a:p>
                      <a:pPr algn="ctr"/>
                      <a:r>
                        <a:rPr lang="en-US" sz="1100" dirty="0" smtClean="0">
                          <a:latin typeface="Arial"/>
                          <a:cs typeface="Arial"/>
                        </a:rPr>
                        <a:t>4</a:t>
                      </a:r>
                      <a:endParaRPr lang="en-US" sz="1100" dirty="0">
                        <a:latin typeface="Arial"/>
                        <a:cs typeface="Arial"/>
                      </a:endParaRPr>
                    </a:p>
                  </a:txBody>
                  <a:tcPr/>
                </a:tc>
                <a:tc>
                  <a:txBody>
                    <a:bodyPr/>
                    <a:lstStyle/>
                    <a:p>
                      <a:endParaRPr lang="en-US" sz="1100" dirty="0">
                        <a:latin typeface="Arial"/>
                        <a:cs typeface="Arial"/>
                      </a:endParaRPr>
                    </a:p>
                  </a:txBody>
                  <a:tcPr marT="0" marB="0" anchor="ctr"/>
                </a:tc>
                <a:tc>
                  <a:txBody>
                    <a:bodyPr/>
                    <a:lstStyle/>
                    <a:p>
                      <a:r>
                        <a:rPr lang="en-US" sz="1100" dirty="0" smtClean="0">
                          <a:latin typeface="Arial"/>
                          <a:cs typeface="Arial"/>
                        </a:rPr>
                        <a:t>Family Evaluation of Palliative Care</a:t>
                      </a:r>
                      <a:endParaRPr lang="en-US" sz="1100" dirty="0">
                        <a:latin typeface="Arial"/>
                        <a:cs typeface="Arial"/>
                      </a:endParaRPr>
                    </a:p>
                  </a:txBody>
                  <a:tcPr marT="0" marB="0" anchor="ctr"/>
                </a:tc>
                <a:tc>
                  <a:txBody>
                    <a:bodyPr/>
                    <a:lstStyle/>
                    <a:p>
                      <a:r>
                        <a:rPr lang="en-US" sz="1100" dirty="0" smtClean="0">
                          <a:latin typeface="Arial"/>
                          <a:cs typeface="Arial"/>
                        </a:rPr>
                        <a:t>Same</a:t>
                      </a:r>
                      <a:endParaRPr lang="en-US" sz="1100" dirty="0">
                        <a:latin typeface="Arial"/>
                        <a:cs typeface="Arial"/>
                      </a:endParaRPr>
                    </a:p>
                  </a:txBody>
                  <a:tcPr marT="0" marB="0" anchor="ctr"/>
                </a:tc>
              </a:tr>
              <a:tr h="281110">
                <a:tc>
                  <a:txBody>
                    <a:bodyPr/>
                    <a:lstStyle/>
                    <a:p>
                      <a:pPr algn="ctr"/>
                      <a:r>
                        <a:rPr lang="en-US" sz="1100" dirty="0" smtClean="0">
                          <a:latin typeface="Arial"/>
                          <a:cs typeface="Arial"/>
                        </a:rPr>
                        <a:t>5</a:t>
                      </a:r>
                      <a:endParaRPr lang="en-US" sz="1100" dirty="0">
                        <a:latin typeface="Arial"/>
                        <a:cs typeface="Arial"/>
                      </a:endParaRPr>
                    </a:p>
                  </a:txBody>
                  <a:tcPr/>
                </a:tc>
                <a:tc>
                  <a:txBody>
                    <a:bodyPr/>
                    <a:lstStyle/>
                    <a:p>
                      <a:r>
                        <a:rPr lang="en-US" sz="1100" dirty="0" smtClean="0">
                          <a:latin typeface="Arial"/>
                          <a:cs typeface="Arial"/>
                        </a:rPr>
                        <a:t>NQF #208</a:t>
                      </a:r>
                      <a:endParaRPr lang="en-US" sz="1100" dirty="0">
                        <a:latin typeface="Arial"/>
                        <a:cs typeface="Arial"/>
                      </a:endParaRPr>
                    </a:p>
                  </a:txBody>
                  <a:tcPr marT="0" marB="0" anchor="ctr"/>
                </a:tc>
                <a:tc>
                  <a:txBody>
                    <a:bodyPr/>
                    <a:lstStyle/>
                    <a:p>
                      <a:r>
                        <a:rPr lang="en-US" sz="1100" dirty="0" smtClean="0">
                          <a:latin typeface="Arial"/>
                          <a:cs typeface="Arial"/>
                        </a:rPr>
                        <a:t>Family</a:t>
                      </a:r>
                      <a:r>
                        <a:rPr lang="en-US" sz="1100" baseline="0" dirty="0" smtClean="0">
                          <a:latin typeface="Arial"/>
                          <a:cs typeface="Arial"/>
                        </a:rPr>
                        <a:t> Evaluation of Hospice Care</a:t>
                      </a:r>
                      <a:endParaRPr lang="en-US" sz="1100" dirty="0">
                        <a:latin typeface="Arial"/>
                        <a:cs typeface="Arial"/>
                      </a:endParaRPr>
                    </a:p>
                  </a:txBody>
                  <a:tcPr marT="0" marB="0" anchor="ctr"/>
                </a:tc>
                <a:tc>
                  <a:txBody>
                    <a:bodyPr/>
                    <a:lstStyle/>
                    <a:p>
                      <a:pPr algn="l"/>
                      <a:r>
                        <a:rPr lang="en-US" sz="1100" dirty="0" smtClean="0">
                          <a:latin typeface="Arial"/>
                          <a:cs typeface="Arial"/>
                        </a:rPr>
                        <a:t>Family Evaluation of Palliative Care</a:t>
                      </a:r>
                    </a:p>
                  </a:txBody>
                  <a:tcPr marT="0" marB="0" anchor="ctr"/>
                </a:tc>
              </a:tr>
              <a:tr h="281110">
                <a:tc>
                  <a:txBody>
                    <a:bodyPr/>
                    <a:lstStyle/>
                    <a:p>
                      <a:pPr algn="ctr"/>
                      <a:r>
                        <a:rPr lang="en-US" sz="1100" dirty="0" smtClean="0">
                          <a:latin typeface="Arial"/>
                          <a:cs typeface="Arial"/>
                        </a:rPr>
                        <a:t>6</a:t>
                      </a:r>
                      <a:endParaRPr lang="en-US" sz="1100" dirty="0">
                        <a:latin typeface="Arial"/>
                        <a:cs typeface="Arial"/>
                      </a:endParaRPr>
                    </a:p>
                  </a:txBody>
                  <a:tcPr/>
                </a:tc>
                <a:tc>
                  <a:txBody>
                    <a:bodyPr/>
                    <a:lstStyle/>
                    <a:p>
                      <a:r>
                        <a:rPr lang="en-US" sz="1100" dirty="0" smtClean="0">
                          <a:latin typeface="Arial"/>
                          <a:cs typeface="Arial"/>
                        </a:rPr>
                        <a:t>NQF #1639</a:t>
                      </a:r>
                      <a:endParaRPr lang="en-US" sz="1100" dirty="0">
                        <a:latin typeface="Arial"/>
                        <a:cs typeface="Arial"/>
                      </a:endParaRPr>
                    </a:p>
                  </a:txBody>
                  <a:tcPr marT="0" marB="0" anchor="ctr"/>
                </a:tc>
                <a:tc>
                  <a:txBody>
                    <a:bodyPr/>
                    <a:lstStyle/>
                    <a:p>
                      <a:r>
                        <a:rPr lang="en-US" sz="1100" dirty="0" smtClean="0">
                          <a:latin typeface="Arial"/>
                          <a:cs typeface="Arial"/>
                        </a:rPr>
                        <a:t>Dyspnea</a:t>
                      </a:r>
                      <a:r>
                        <a:rPr lang="en-US" sz="1100" baseline="0" dirty="0" smtClean="0">
                          <a:latin typeface="Arial"/>
                          <a:cs typeface="Arial"/>
                        </a:rPr>
                        <a:t> Screening</a:t>
                      </a:r>
                      <a:endParaRPr lang="en-US" sz="1100" dirty="0">
                        <a:latin typeface="Arial"/>
                        <a:cs typeface="Arial"/>
                      </a:endParaRPr>
                    </a:p>
                  </a:txBody>
                  <a:tcPr marT="0" marB="0" anchor="ctr"/>
                </a:tc>
                <a:tc>
                  <a:txBody>
                    <a:bodyPr/>
                    <a:lstStyle/>
                    <a:p>
                      <a:pPr algn="l"/>
                      <a:r>
                        <a:rPr lang="en-US" sz="1100" dirty="0" smtClean="0">
                          <a:latin typeface="Arial"/>
                          <a:cs typeface="Arial"/>
                        </a:rPr>
                        <a:t>Dyspnea</a:t>
                      </a:r>
                      <a:r>
                        <a:rPr lang="en-US" sz="1100" baseline="0" dirty="0" smtClean="0">
                          <a:latin typeface="Arial"/>
                          <a:cs typeface="Arial"/>
                        </a:rPr>
                        <a:t> Screening &amp; Management</a:t>
                      </a:r>
                      <a:endParaRPr lang="en-US" sz="1100" dirty="0">
                        <a:latin typeface="Arial"/>
                        <a:cs typeface="Arial"/>
                      </a:endParaRPr>
                    </a:p>
                  </a:txBody>
                  <a:tcPr marT="0" marB="0" anchor="ctr"/>
                </a:tc>
              </a:tr>
              <a:tr h="281110">
                <a:tc>
                  <a:txBody>
                    <a:bodyPr/>
                    <a:lstStyle/>
                    <a:p>
                      <a:pPr algn="ctr"/>
                      <a:r>
                        <a:rPr lang="en-US" sz="1100" dirty="0" smtClean="0">
                          <a:latin typeface="Arial"/>
                          <a:cs typeface="Arial"/>
                        </a:rPr>
                        <a:t>7</a:t>
                      </a:r>
                      <a:endParaRPr lang="en-US" sz="1100" dirty="0">
                        <a:latin typeface="Arial"/>
                        <a:cs typeface="Arial"/>
                      </a:endParaRPr>
                    </a:p>
                  </a:txBody>
                  <a:tcPr/>
                </a:tc>
                <a:tc>
                  <a:txBody>
                    <a:bodyPr/>
                    <a:lstStyle/>
                    <a:p>
                      <a:r>
                        <a:rPr lang="en-US" sz="1100" dirty="0" smtClean="0">
                          <a:latin typeface="Arial"/>
                          <a:cs typeface="Arial"/>
                        </a:rPr>
                        <a:t>NQF #1638</a:t>
                      </a:r>
                      <a:endParaRPr lang="en-US" sz="1100" dirty="0">
                        <a:latin typeface="Arial"/>
                        <a:cs typeface="Arial"/>
                      </a:endParaRPr>
                    </a:p>
                  </a:txBody>
                  <a:tcPr marT="0" marB="0" anchor="ctr"/>
                </a:tc>
                <a:tc>
                  <a:txBody>
                    <a:bodyPr/>
                    <a:lstStyle/>
                    <a:p>
                      <a:r>
                        <a:rPr lang="en-US" sz="1100" dirty="0" smtClean="0">
                          <a:latin typeface="Arial"/>
                          <a:cs typeface="Arial"/>
                        </a:rPr>
                        <a:t>Dyspnea Treatment</a:t>
                      </a:r>
                      <a:endParaRPr lang="en-US" sz="1100" dirty="0">
                        <a:latin typeface="Arial"/>
                        <a:cs typeface="Arial"/>
                      </a:endParaRPr>
                    </a:p>
                  </a:txBody>
                  <a:tcPr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a:cs typeface="Arial"/>
                        </a:rPr>
                        <a:t>Dyspnea</a:t>
                      </a:r>
                      <a:r>
                        <a:rPr lang="en-US" sz="1100" baseline="0" dirty="0" smtClean="0">
                          <a:latin typeface="Arial"/>
                          <a:cs typeface="Arial"/>
                        </a:rPr>
                        <a:t> Screening &amp; Management</a:t>
                      </a:r>
                      <a:endParaRPr lang="en-US" sz="1100" dirty="0" smtClean="0">
                        <a:latin typeface="Arial"/>
                        <a:cs typeface="Arial"/>
                      </a:endParaRPr>
                    </a:p>
                  </a:txBody>
                  <a:tcPr marT="0" marB="0" anchor="ctr"/>
                </a:tc>
              </a:tr>
              <a:tr h="363789">
                <a:tc>
                  <a:txBody>
                    <a:bodyPr/>
                    <a:lstStyle/>
                    <a:p>
                      <a:pPr algn="ctr"/>
                      <a:r>
                        <a:rPr lang="en-US" sz="1100" dirty="0" smtClean="0">
                          <a:latin typeface="Arial"/>
                          <a:cs typeface="Arial"/>
                        </a:rPr>
                        <a:t>8</a:t>
                      </a:r>
                      <a:endParaRPr lang="en-US" sz="1100" dirty="0">
                        <a:latin typeface="Arial"/>
                        <a:cs typeface="Arial"/>
                      </a:endParaRPr>
                    </a:p>
                  </a:txBody>
                  <a:tcPr/>
                </a:tc>
                <a:tc>
                  <a:txBody>
                    <a:bodyPr/>
                    <a:lstStyle/>
                    <a:p>
                      <a:r>
                        <a:rPr lang="en-US" sz="1100" dirty="0" smtClean="0">
                          <a:latin typeface="Arial"/>
                          <a:cs typeface="Arial"/>
                        </a:rPr>
                        <a:t>NQF #1641</a:t>
                      </a:r>
                      <a:endParaRPr lang="en-US" sz="1100" dirty="0">
                        <a:latin typeface="Arial"/>
                        <a:cs typeface="Arial"/>
                      </a:endParaRPr>
                    </a:p>
                  </a:txBody>
                  <a:tcPr marT="0" marB="0" anchor="ctr"/>
                </a:tc>
                <a:tc>
                  <a:txBody>
                    <a:bodyPr/>
                    <a:lstStyle/>
                    <a:p>
                      <a:r>
                        <a:rPr lang="en-US" sz="1100" dirty="0" smtClean="0">
                          <a:latin typeface="Arial"/>
                          <a:cs typeface="Arial"/>
                        </a:rPr>
                        <a:t>Treatment Preferences </a:t>
                      </a:r>
                      <a:r>
                        <a:rPr lang="en-US" sz="1100" b="1" dirty="0" smtClean="0">
                          <a:latin typeface="Arial"/>
                          <a:cs typeface="Arial"/>
                        </a:rPr>
                        <a:t>(currently in SQMS)</a:t>
                      </a:r>
                      <a:endParaRPr lang="en-US" sz="1100" b="1" dirty="0">
                        <a:latin typeface="Arial"/>
                        <a:cs typeface="Arial"/>
                      </a:endParaRPr>
                    </a:p>
                  </a:txBody>
                  <a:tcPr marT="0" marB="0" anchor="ctr"/>
                </a:tc>
                <a:tc>
                  <a:txBody>
                    <a:bodyPr/>
                    <a:lstStyle/>
                    <a:p>
                      <a:r>
                        <a:rPr lang="en-US" sz="1100" dirty="0" smtClean="0">
                          <a:latin typeface="Arial"/>
                          <a:cs typeface="Arial"/>
                        </a:rPr>
                        <a:t>Same; also Treatment Preferences Followed</a:t>
                      </a:r>
                    </a:p>
                  </a:txBody>
                  <a:tcPr marT="0" marB="0" anchor="ctr"/>
                </a:tc>
              </a:tr>
              <a:tr h="327499">
                <a:tc>
                  <a:txBody>
                    <a:bodyPr/>
                    <a:lstStyle/>
                    <a:p>
                      <a:pPr algn="ctr"/>
                      <a:r>
                        <a:rPr lang="en-US" sz="1100" dirty="0" smtClean="0">
                          <a:latin typeface="Arial"/>
                          <a:cs typeface="Arial"/>
                        </a:rPr>
                        <a:t>9</a:t>
                      </a:r>
                      <a:endParaRPr lang="en-US" sz="1100" dirty="0">
                        <a:latin typeface="Arial"/>
                        <a:cs typeface="Arial"/>
                      </a:endParaRPr>
                    </a:p>
                  </a:txBody>
                  <a:tcPr/>
                </a:tc>
                <a:tc>
                  <a:txBody>
                    <a:bodyPr/>
                    <a:lstStyle/>
                    <a:p>
                      <a:r>
                        <a:rPr lang="en-US" sz="1100" dirty="0" smtClean="0">
                          <a:latin typeface="Arial"/>
                          <a:cs typeface="Arial"/>
                        </a:rPr>
                        <a:t>NQF #1647</a:t>
                      </a:r>
                      <a:endParaRPr lang="en-US" sz="1100" dirty="0">
                        <a:latin typeface="Arial"/>
                        <a:cs typeface="Arial"/>
                      </a:endParaRPr>
                    </a:p>
                  </a:txBody>
                  <a:tcPr marT="0" marB="0" anchor="ctr"/>
                </a:tc>
                <a:tc>
                  <a:txBody>
                    <a:bodyPr/>
                    <a:lstStyle/>
                    <a:p>
                      <a:r>
                        <a:rPr lang="en-US" sz="1100" dirty="0" smtClean="0">
                          <a:latin typeface="Arial"/>
                          <a:cs typeface="Arial"/>
                        </a:rPr>
                        <a:t>Beliefs/Values Addressed</a:t>
                      </a:r>
                      <a:endParaRPr lang="en-US" sz="1100" dirty="0">
                        <a:latin typeface="Arial"/>
                        <a:cs typeface="Arial"/>
                      </a:endParaRPr>
                    </a:p>
                  </a:txBody>
                  <a:tcPr marT="0" marB="0" anchor="ctr"/>
                </a:tc>
                <a:tc>
                  <a:txBody>
                    <a:bodyPr/>
                    <a:lstStyle/>
                    <a:p>
                      <a:r>
                        <a:rPr lang="en-US" sz="1100" dirty="0" smtClean="0">
                          <a:latin typeface="Arial"/>
                          <a:cs typeface="Arial"/>
                        </a:rPr>
                        <a:t>Discussion</a:t>
                      </a:r>
                      <a:r>
                        <a:rPr lang="en-US" sz="1100" baseline="0" dirty="0" smtClean="0">
                          <a:latin typeface="Arial"/>
                          <a:cs typeface="Arial"/>
                        </a:rPr>
                        <a:t> of Spiritual/Religious Concerns</a:t>
                      </a:r>
                      <a:endParaRPr lang="en-US" sz="1100" dirty="0">
                        <a:latin typeface="Arial"/>
                        <a:cs typeface="Arial"/>
                      </a:endParaRPr>
                    </a:p>
                  </a:txBody>
                  <a:tcPr marT="0" marB="0" anchor="ctr"/>
                </a:tc>
              </a:tr>
              <a:tr h="281110">
                <a:tc>
                  <a:txBody>
                    <a:bodyPr/>
                    <a:lstStyle/>
                    <a:p>
                      <a:pPr algn="ctr"/>
                      <a:r>
                        <a:rPr lang="en-US" sz="1100" dirty="0" smtClean="0">
                          <a:latin typeface="Arial"/>
                          <a:cs typeface="Arial"/>
                        </a:rPr>
                        <a:t>10</a:t>
                      </a:r>
                      <a:endParaRPr lang="en-US" sz="1100" dirty="0">
                        <a:latin typeface="Arial"/>
                        <a:cs typeface="Arial"/>
                      </a:endParaRPr>
                    </a:p>
                  </a:txBody>
                  <a:tcPr/>
                </a:tc>
                <a:tc>
                  <a:txBody>
                    <a:bodyPr/>
                    <a:lstStyle/>
                    <a:p>
                      <a:r>
                        <a:rPr lang="en-US" sz="1100" dirty="0" smtClean="0">
                          <a:latin typeface="Arial"/>
                          <a:cs typeface="Arial"/>
                        </a:rPr>
                        <a:t>NQF #1634</a:t>
                      </a:r>
                      <a:endParaRPr lang="en-US" sz="1100" dirty="0">
                        <a:latin typeface="Arial"/>
                        <a:cs typeface="Arial"/>
                      </a:endParaRPr>
                    </a:p>
                  </a:txBody>
                  <a:tcPr marT="0" marB="0" anchor="ctr"/>
                </a:tc>
                <a:tc>
                  <a:txBody>
                    <a:bodyPr/>
                    <a:lstStyle/>
                    <a:p>
                      <a:r>
                        <a:rPr lang="en-US" sz="1100" dirty="0" smtClean="0">
                          <a:latin typeface="Arial"/>
                          <a:cs typeface="Arial"/>
                        </a:rPr>
                        <a:t>Pain Screening</a:t>
                      </a:r>
                      <a:endParaRPr lang="en-US" sz="1100" dirty="0">
                        <a:latin typeface="Arial"/>
                        <a:cs typeface="Arial"/>
                      </a:endParaRPr>
                    </a:p>
                  </a:txBody>
                  <a:tcPr marT="0" marB="0" anchor="ctr"/>
                </a:tc>
                <a:tc>
                  <a:txBody>
                    <a:bodyPr/>
                    <a:lstStyle/>
                    <a:p>
                      <a:pPr algn="l"/>
                      <a:r>
                        <a:rPr lang="en-US" sz="1100" dirty="0" smtClean="0">
                          <a:latin typeface="Arial"/>
                          <a:cs typeface="Arial"/>
                        </a:rPr>
                        <a:t>Screening for Physical Symptoms</a:t>
                      </a:r>
                    </a:p>
                  </a:txBody>
                  <a:tcPr marT="0" marB="0" anchor="ctr"/>
                </a:tc>
              </a:tr>
              <a:tr h="281110">
                <a:tc>
                  <a:txBody>
                    <a:bodyPr/>
                    <a:lstStyle/>
                    <a:p>
                      <a:pPr algn="ctr"/>
                      <a:r>
                        <a:rPr lang="en-US" sz="1100" dirty="0" smtClean="0">
                          <a:latin typeface="Arial"/>
                          <a:cs typeface="Arial"/>
                        </a:rPr>
                        <a:t>11</a:t>
                      </a:r>
                      <a:endParaRPr lang="en-US" sz="1100" dirty="0">
                        <a:latin typeface="Arial"/>
                        <a:cs typeface="Arial"/>
                      </a:endParaRPr>
                    </a:p>
                  </a:txBody>
                  <a:tcPr/>
                </a:tc>
                <a:tc>
                  <a:txBody>
                    <a:bodyPr/>
                    <a:lstStyle/>
                    <a:p>
                      <a:r>
                        <a:rPr lang="en-US" sz="1100" dirty="0" smtClean="0">
                          <a:latin typeface="Arial"/>
                          <a:cs typeface="Arial"/>
                        </a:rPr>
                        <a:t>NQF #1637</a:t>
                      </a:r>
                      <a:endParaRPr lang="en-US" sz="1100" dirty="0">
                        <a:latin typeface="Arial"/>
                        <a:cs typeface="Arial"/>
                      </a:endParaRPr>
                    </a:p>
                  </a:txBody>
                  <a:tcPr marT="0" marB="0" anchor="ctr"/>
                </a:tc>
                <a:tc>
                  <a:txBody>
                    <a:bodyPr/>
                    <a:lstStyle/>
                    <a:p>
                      <a:r>
                        <a:rPr lang="en-US" sz="1100" dirty="0" smtClean="0">
                          <a:latin typeface="Arial"/>
                          <a:cs typeface="Arial"/>
                        </a:rPr>
                        <a:t>Pain Assessment</a:t>
                      </a:r>
                      <a:endParaRPr lang="en-US" sz="1100" dirty="0">
                        <a:latin typeface="Arial"/>
                        <a:cs typeface="Arial"/>
                      </a:endParaRPr>
                    </a:p>
                  </a:txBody>
                  <a:tcPr marT="0" marB="0" anchor="ctr"/>
                </a:tc>
                <a:tc>
                  <a:txBody>
                    <a:bodyPr/>
                    <a:lstStyle/>
                    <a:p>
                      <a:pPr algn="l"/>
                      <a:r>
                        <a:rPr lang="en-US" sz="1100" dirty="0" smtClean="0">
                          <a:latin typeface="Arial"/>
                          <a:cs typeface="Arial"/>
                        </a:rPr>
                        <a:t>Hospice and Palliative Care Comprehensive Assessment</a:t>
                      </a:r>
                    </a:p>
                  </a:txBody>
                  <a:tcPr marT="0" marB="0" anchor="ctr"/>
                </a:tc>
              </a:tr>
              <a:tr h="363789">
                <a:tc>
                  <a:txBody>
                    <a:bodyPr/>
                    <a:lstStyle/>
                    <a:p>
                      <a:pPr algn="ctr"/>
                      <a:r>
                        <a:rPr lang="en-US" sz="1100" dirty="0" smtClean="0">
                          <a:latin typeface="Arial"/>
                          <a:cs typeface="Arial"/>
                        </a:rPr>
                        <a:t>12</a:t>
                      </a:r>
                      <a:endParaRPr lang="en-US" sz="1100" dirty="0">
                        <a:latin typeface="Arial"/>
                        <a:cs typeface="Arial"/>
                      </a:endParaRPr>
                    </a:p>
                  </a:txBody>
                  <a:tcPr/>
                </a:tc>
                <a:tc>
                  <a:txBody>
                    <a:bodyPr/>
                    <a:lstStyle/>
                    <a:p>
                      <a:r>
                        <a:rPr lang="en-US" sz="1100" dirty="0" smtClean="0">
                          <a:latin typeface="Arial"/>
                          <a:cs typeface="Arial"/>
                        </a:rPr>
                        <a:t>NQF #1617</a:t>
                      </a:r>
                      <a:endParaRPr lang="en-US" sz="1100" dirty="0">
                        <a:latin typeface="Arial"/>
                        <a:cs typeface="Arial"/>
                      </a:endParaRPr>
                    </a:p>
                  </a:txBody>
                  <a:tcPr marT="0" marB="0" anchor="ctr"/>
                </a:tc>
                <a:tc>
                  <a:txBody>
                    <a:bodyPr/>
                    <a:lstStyle/>
                    <a:p>
                      <a:r>
                        <a:rPr lang="en-US" sz="1100" dirty="0" smtClean="0">
                          <a:latin typeface="Arial"/>
                          <a:cs typeface="Arial"/>
                        </a:rPr>
                        <a:t>Bowel Regimen for Patients</a:t>
                      </a:r>
                      <a:r>
                        <a:rPr lang="en-US" sz="1100" baseline="0" dirty="0" smtClean="0">
                          <a:latin typeface="Arial"/>
                          <a:cs typeface="Arial"/>
                        </a:rPr>
                        <a:t> Treated with an Opioid</a:t>
                      </a:r>
                      <a:endParaRPr lang="en-US" sz="1100" dirty="0">
                        <a:latin typeface="Arial"/>
                        <a:cs typeface="Arial"/>
                      </a:endParaRPr>
                    </a:p>
                  </a:txBody>
                  <a:tcPr marT="0" marB="0" anchor="ctr"/>
                </a:tc>
                <a:tc>
                  <a:txBody>
                    <a:bodyPr/>
                    <a:lstStyle/>
                    <a:p>
                      <a:pPr algn="ctr"/>
                      <a:r>
                        <a:rPr lang="en-US" sz="1100" dirty="0" smtClean="0">
                          <a:latin typeface="Arial"/>
                          <a:cs typeface="Arial"/>
                        </a:rPr>
                        <a:t>------</a:t>
                      </a:r>
                      <a:endParaRPr lang="en-US" sz="1100" dirty="0">
                        <a:latin typeface="Arial"/>
                        <a:cs typeface="Arial"/>
                      </a:endParaRPr>
                    </a:p>
                  </a:txBody>
                  <a:tcPr marT="0" marB="0" anchor="ctr"/>
                </a:tc>
              </a:tr>
              <a:tr h="363789">
                <a:tc>
                  <a:txBody>
                    <a:bodyPr/>
                    <a:lstStyle/>
                    <a:p>
                      <a:pPr algn="ctr"/>
                      <a:r>
                        <a:rPr lang="en-US" sz="1100" dirty="0" smtClean="0">
                          <a:latin typeface="Arial"/>
                          <a:cs typeface="Arial"/>
                        </a:rPr>
                        <a:t>13</a:t>
                      </a:r>
                      <a:endParaRPr lang="en-US" sz="1100" dirty="0">
                        <a:latin typeface="Arial"/>
                        <a:cs typeface="Arial"/>
                      </a:endParaRPr>
                    </a:p>
                  </a:txBody>
                  <a:tcPr/>
                </a:tc>
                <a:tc>
                  <a:txBody>
                    <a:bodyPr/>
                    <a:lstStyle/>
                    <a:p>
                      <a:pPr algn="ctr"/>
                      <a:endParaRPr lang="en-US" sz="1100" dirty="0">
                        <a:latin typeface="Arial"/>
                        <a:cs typeface="Aria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latin typeface="Arial"/>
                          <a:cs typeface="Arial"/>
                        </a:rPr>
                        <a:t>-----</a:t>
                      </a:r>
                    </a:p>
                    <a:p>
                      <a:pPr algn="ctr"/>
                      <a:endParaRPr lang="en-US" sz="1100" dirty="0">
                        <a:latin typeface="Arial"/>
                        <a:cs typeface="Arial"/>
                      </a:endParaRPr>
                    </a:p>
                  </a:txBody>
                  <a:tcPr marT="0" marB="0" anchor="ctr"/>
                </a:tc>
                <a:tc>
                  <a:txBody>
                    <a:bodyPr/>
                    <a:lstStyle/>
                    <a:p>
                      <a:r>
                        <a:rPr lang="en-US" sz="1100" dirty="0" smtClean="0">
                          <a:latin typeface="Arial"/>
                          <a:cs typeface="Arial"/>
                        </a:rPr>
                        <a:t>Any Pain Treatment</a:t>
                      </a:r>
                    </a:p>
                    <a:p>
                      <a:endParaRPr lang="en-US" sz="1100" dirty="0">
                        <a:latin typeface="Arial"/>
                        <a:cs typeface="Arial"/>
                      </a:endParaRPr>
                    </a:p>
                  </a:txBody>
                  <a:tcPr marT="0" marB="0" anchor="ctr"/>
                </a:tc>
              </a:tr>
              <a:tr h="363789">
                <a:tc>
                  <a:txBody>
                    <a:bodyPr/>
                    <a:lstStyle/>
                    <a:p>
                      <a:pPr algn="ctr"/>
                      <a:r>
                        <a:rPr lang="en-US" sz="1100" dirty="0" smtClean="0">
                          <a:latin typeface="Arial"/>
                          <a:cs typeface="Arial"/>
                        </a:rPr>
                        <a:t>14</a:t>
                      </a:r>
                      <a:endParaRPr lang="en-US" sz="1100" dirty="0">
                        <a:latin typeface="Arial"/>
                        <a:cs typeface="Arial"/>
                      </a:endParaRPr>
                    </a:p>
                  </a:txBody>
                  <a:tcPr/>
                </a:tc>
                <a:tc>
                  <a:txBody>
                    <a:bodyPr/>
                    <a:lstStyle/>
                    <a:p>
                      <a:pPr algn="ctr"/>
                      <a:endParaRPr lang="en-US" sz="1100" dirty="0">
                        <a:latin typeface="Arial"/>
                        <a:cs typeface="Aria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latin typeface="Arial"/>
                          <a:cs typeface="Arial"/>
                        </a:rPr>
                        <a:t>-----</a:t>
                      </a:r>
                    </a:p>
                    <a:p>
                      <a:pPr algn="ctr"/>
                      <a:endParaRPr lang="en-US" sz="1100" dirty="0">
                        <a:latin typeface="Arial"/>
                        <a:cs typeface="Arial"/>
                      </a:endParaRPr>
                    </a:p>
                  </a:txBody>
                  <a:tcPr marT="0" marB="0" anchor="ctr"/>
                </a:tc>
                <a:tc>
                  <a:txBody>
                    <a:bodyPr/>
                    <a:lstStyle/>
                    <a:p>
                      <a:r>
                        <a:rPr lang="en-US" sz="1100" dirty="0" smtClean="0">
                          <a:latin typeface="Arial"/>
                          <a:cs typeface="Arial"/>
                        </a:rPr>
                        <a:t>Discussion of Emotional or Psychological</a:t>
                      </a:r>
                      <a:r>
                        <a:rPr lang="en-US" sz="1100" baseline="0" dirty="0" smtClean="0">
                          <a:latin typeface="Arial"/>
                          <a:cs typeface="Arial"/>
                        </a:rPr>
                        <a:t> Needs</a:t>
                      </a:r>
                      <a:endParaRPr lang="en-US" sz="1100" dirty="0">
                        <a:latin typeface="Arial"/>
                        <a:cs typeface="Arial"/>
                      </a:endParaRPr>
                    </a:p>
                  </a:txBody>
                  <a:tcPr marT="0" marB="0" anchor="ctr"/>
                </a:tc>
              </a:tr>
              <a:tr h="363789">
                <a:tc>
                  <a:txBody>
                    <a:bodyPr/>
                    <a:lstStyle/>
                    <a:p>
                      <a:pPr algn="ctr"/>
                      <a:r>
                        <a:rPr lang="en-US" sz="1100" dirty="0" smtClean="0">
                          <a:latin typeface="Arial"/>
                          <a:cs typeface="Arial"/>
                        </a:rPr>
                        <a:t>15</a:t>
                      </a:r>
                      <a:endParaRPr lang="en-US" sz="1100" dirty="0">
                        <a:latin typeface="Arial"/>
                        <a:cs typeface="Arial"/>
                      </a:endParaRPr>
                    </a:p>
                  </a:txBody>
                  <a:tcPr/>
                </a:tc>
                <a:tc>
                  <a:txBody>
                    <a:bodyPr/>
                    <a:lstStyle/>
                    <a:p>
                      <a:pPr algn="ctr"/>
                      <a:r>
                        <a:rPr lang="en-US" sz="1100" dirty="0" smtClean="0">
                          <a:latin typeface="Arial"/>
                          <a:cs typeface="Arial"/>
                        </a:rPr>
                        <a:t>NQF #0211</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latin typeface="Arial"/>
                          <a:cs typeface="Arial"/>
                        </a:rPr>
                        <a:t>-----</a:t>
                      </a:r>
                    </a:p>
                    <a:p>
                      <a:pPr algn="ctr"/>
                      <a:endParaRPr lang="en-US" sz="1100" dirty="0">
                        <a:latin typeface="Arial"/>
                        <a:cs typeface="Arial"/>
                      </a:endParaRPr>
                    </a:p>
                  </a:txBody>
                  <a:tcPr marT="0" marB="0" anchor="ctr"/>
                </a:tc>
                <a:tc>
                  <a:txBody>
                    <a:bodyPr/>
                    <a:lstStyle/>
                    <a:p>
                      <a:r>
                        <a:rPr lang="en-US" sz="1100" dirty="0" smtClean="0">
                          <a:latin typeface="Arial"/>
                          <a:cs typeface="Arial"/>
                        </a:rPr>
                        <a:t>Emergency Room Visit in Last 30 Days of Life</a:t>
                      </a:r>
                      <a:endParaRPr lang="en-US" sz="1100" dirty="0">
                        <a:latin typeface="Arial"/>
                        <a:cs typeface="Arial"/>
                      </a:endParaRPr>
                    </a:p>
                  </a:txBody>
                  <a:tcPr marT="0" marB="0" anchor="ctr"/>
                </a:tc>
              </a:tr>
            </a:tbl>
          </a:graphicData>
        </a:graphic>
      </p:graphicFrame>
      <p:sp>
        <p:nvSpPr>
          <p:cNvPr id="4" name="Slide Number Placeholder 3"/>
          <p:cNvSpPr>
            <a:spLocks noGrp="1"/>
          </p:cNvSpPr>
          <p:nvPr>
            <p:ph type="sldNum" sz="quarter" idx="12"/>
          </p:nvPr>
        </p:nvSpPr>
        <p:spPr/>
        <p:txBody>
          <a:bodyPr/>
          <a:lstStyle/>
          <a:p>
            <a:fld id="{BA9B540C-44DA-4F69-89C9-7C84606640D3}" type="slidenum">
              <a:rPr lang="en-US" smtClean="0"/>
              <a:pPr/>
              <a:t>15</a:t>
            </a:fld>
            <a:endParaRPr lang="en-US" dirty="0"/>
          </a:p>
        </p:txBody>
      </p:sp>
    </p:spTree>
    <p:extLst>
      <p:ext uri="{BB962C8B-B14F-4D97-AF65-F5344CB8AC3E}">
        <p14:creationId xmlns:p14="http://schemas.microsoft.com/office/powerpoint/2010/main" val="2343807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1212"/>
            <a:ext cx="8229600" cy="666663"/>
          </a:xfrm>
        </p:spPr>
        <p:txBody>
          <a:bodyPr/>
          <a:lstStyle/>
          <a:p>
            <a:r>
              <a:rPr lang="en-US" sz="2800" dirty="0" smtClean="0"/>
              <a:t>Ad Hoc End-of-Life Care Measures Workgroup</a:t>
            </a:r>
            <a:endParaRPr lang="en-US"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7328425"/>
              </p:ext>
            </p:extLst>
          </p:nvPr>
        </p:nvGraphicFramePr>
        <p:xfrm>
          <a:off x="543697" y="739004"/>
          <a:ext cx="8229600" cy="5961106"/>
        </p:xfrm>
        <a:graphic>
          <a:graphicData uri="http://schemas.openxmlformats.org/drawingml/2006/table">
            <a:tbl>
              <a:tblPr firstRow="1" bandRow="1">
                <a:tableStyleId>{2D5ABB26-0587-4C30-8999-92F81FD0307C}</a:tableStyleId>
              </a:tblPr>
              <a:tblGrid>
                <a:gridCol w="3050088"/>
                <a:gridCol w="5179512"/>
              </a:tblGrid>
              <a:tr h="1287351">
                <a:tc>
                  <a:txBody>
                    <a:bodyPr/>
                    <a:lstStyle/>
                    <a:p>
                      <a:r>
                        <a:rPr lang="en-US" sz="1600" dirty="0" smtClean="0">
                          <a:latin typeface="Arial"/>
                          <a:cs typeface="Arial"/>
                        </a:rPr>
                        <a:t>Katherine</a:t>
                      </a:r>
                      <a:r>
                        <a:rPr lang="en-US" sz="1600" baseline="0" dirty="0" smtClean="0">
                          <a:latin typeface="Arial"/>
                          <a:cs typeface="Arial"/>
                        </a:rPr>
                        <a:t> Ast, MSW</a:t>
                      </a:r>
                    </a:p>
                    <a:p>
                      <a:endParaRPr lang="en-US" sz="1600" baseline="0" dirty="0" smtClean="0">
                        <a:latin typeface="Arial"/>
                        <a:cs typeface="Arial"/>
                      </a:endParaRPr>
                    </a:p>
                    <a:p>
                      <a:endParaRPr lang="en-US" sz="1600" baseline="0" dirty="0" smtClean="0">
                        <a:latin typeface="Arial"/>
                        <a:cs typeface="Arial"/>
                      </a:endParaRPr>
                    </a:p>
                    <a:p>
                      <a:r>
                        <a:rPr lang="en-US" sz="1600" baseline="0" dirty="0" smtClean="0">
                          <a:latin typeface="Arial"/>
                          <a:cs typeface="Arial"/>
                        </a:rPr>
                        <a:t>Madeleine Biondolillo, MD</a:t>
                      </a:r>
                      <a:endParaRPr lang="en-US" sz="1600" dirty="0">
                        <a:latin typeface="Arial"/>
                        <a:cs typeface="Arial"/>
                      </a:endParaRPr>
                    </a:p>
                  </a:txBody>
                  <a:tcPr/>
                </a:tc>
                <a:tc>
                  <a:txBody>
                    <a:bodyPr/>
                    <a:lstStyle/>
                    <a:p>
                      <a:r>
                        <a:rPr lang="en-US" sz="1600" dirty="0" smtClean="0">
                          <a:latin typeface="Arial"/>
                          <a:cs typeface="Arial"/>
                        </a:rPr>
                        <a:t>American Academy of Hospice and Palliative Medicine</a:t>
                      </a:r>
                    </a:p>
                    <a:p>
                      <a:endParaRPr lang="en-US" sz="1600" dirty="0" smtClean="0">
                        <a:latin typeface="Arial"/>
                        <a:cs typeface="Arial"/>
                      </a:endParaRPr>
                    </a:p>
                    <a:p>
                      <a:endParaRPr lang="en-US" sz="1600" dirty="0" smtClean="0">
                        <a:latin typeface="Arial"/>
                        <a:cs typeface="Arial"/>
                      </a:endParaRPr>
                    </a:p>
                    <a:p>
                      <a:r>
                        <a:rPr lang="en-US" sz="1600" dirty="0" smtClean="0">
                          <a:latin typeface="Arial"/>
                          <a:cs typeface="Arial"/>
                        </a:rPr>
                        <a:t>Associate Commissioner</a:t>
                      </a:r>
                    </a:p>
                    <a:p>
                      <a:r>
                        <a:rPr lang="en-US" sz="1600" dirty="0" smtClean="0">
                          <a:latin typeface="Arial"/>
                          <a:cs typeface="Arial"/>
                        </a:rPr>
                        <a:t>Massachusetts</a:t>
                      </a:r>
                      <a:r>
                        <a:rPr lang="en-US" sz="1600" baseline="0" dirty="0" smtClean="0">
                          <a:latin typeface="Arial"/>
                          <a:cs typeface="Arial"/>
                        </a:rPr>
                        <a:t> Department of Public Health</a:t>
                      </a:r>
                      <a:endParaRPr lang="en-US" sz="1600" dirty="0">
                        <a:latin typeface="Arial"/>
                        <a:cs typeface="Arial"/>
                      </a:endParaRPr>
                    </a:p>
                  </a:txBody>
                  <a:tcPr/>
                </a:tc>
              </a:tr>
              <a:tr h="568830">
                <a:tc>
                  <a:txBody>
                    <a:bodyPr/>
                    <a:lstStyle/>
                    <a:p>
                      <a:endParaRPr lang="en-US" sz="1600" dirty="0" smtClean="0">
                        <a:latin typeface="Arial"/>
                        <a:cs typeface="Arial"/>
                      </a:endParaRPr>
                    </a:p>
                    <a:p>
                      <a:r>
                        <a:rPr lang="en-US" sz="1600" dirty="0" smtClean="0">
                          <a:latin typeface="Arial"/>
                          <a:cs typeface="Arial"/>
                        </a:rPr>
                        <a:t>Elizabeth Chen, MBA, MPH</a:t>
                      </a:r>
                      <a:endParaRPr lang="en-US" sz="1600" dirty="0">
                        <a:latin typeface="Arial"/>
                        <a:cs typeface="Arial"/>
                      </a:endParaRPr>
                    </a:p>
                  </a:txBody>
                  <a:tcPr/>
                </a:tc>
                <a:tc>
                  <a:txBody>
                    <a:bodyPr/>
                    <a:lstStyle/>
                    <a:p>
                      <a:endParaRPr lang="en-US" sz="1600" dirty="0" smtClean="0">
                        <a:latin typeface="Arial"/>
                        <a:cs typeface="Arial"/>
                      </a:endParaRPr>
                    </a:p>
                    <a:p>
                      <a:r>
                        <a:rPr lang="en-US" sz="1600" dirty="0" smtClean="0">
                          <a:latin typeface="Arial"/>
                          <a:cs typeface="Arial"/>
                        </a:rPr>
                        <a:t>UMass Boston and Partners</a:t>
                      </a:r>
                      <a:r>
                        <a:rPr lang="en-US" sz="1600" baseline="0" dirty="0" smtClean="0">
                          <a:latin typeface="Arial"/>
                          <a:cs typeface="Arial"/>
                        </a:rPr>
                        <a:t> HealthCare</a:t>
                      </a:r>
                      <a:endParaRPr lang="en-US" sz="1600" dirty="0">
                        <a:latin typeface="Arial"/>
                        <a:cs typeface="Arial"/>
                      </a:endParaRPr>
                    </a:p>
                  </a:txBody>
                  <a:tcPr/>
                </a:tc>
              </a:tr>
              <a:tr h="808337">
                <a:tc>
                  <a:txBody>
                    <a:bodyPr/>
                    <a:lstStyle/>
                    <a:p>
                      <a:endParaRPr lang="en-US" sz="1600" dirty="0" smtClean="0">
                        <a:latin typeface="Arial"/>
                        <a:cs typeface="Arial"/>
                      </a:endParaRPr>
                    </a:p>
                    <a:p>
                      <a:r>
                        <a:rPr lang="en-US" sz="1600" dirty="0" smtClean="0">
                          <a:latin typeface="Arial"/>
                          <a:cs typeface="Arial"/>
                        </a:rPr>
                        <a:t>James Conway, MS</a:t>
                      </a:r>
                      <a:endParaRPr lang="en-US" sz="1600" dirty="0">
                        <a:latin typeface="Arial"/>
                        <a:cs typeface="Arial"/>
                      </a:endParaRPr>
                    </a:p>
                  </a:txBody>
                  <a:tcPr/>
                </a:tc>
                <a:tc>
                  <a:txBody>
                    <a:bodyPr/>
                    <a:lstStyle/>
                    <a:p>
                      <a:endParaRPr lang="en-US" sz="1600" dirty="0" smtClean="0">
                        <a:latin typeface="Arial"/>
                        <a:cs typeface="Arial"/>
                      </a:endParaRPr>
                    </a:p>
                    <a:p>
                      <a:r>
                        <a:rPr lang="en-US" sz="1600" dirty="0" smtClean="0">
                          <a:latin typeface="Arial"/>
                          <a:cs typeface="Arial"/>
                        </a:rPr>
                        <a:t>Harvard</a:t>
                      </a:r>
                      <a:r>
                        <a:rPr lang="en-US" sz="1600" baseline="0" dirty="0" smtClean="0">
                          <a:latin typeface="Arial"/>
                          <a:cs typeface="Arial"/>
                        </a:rPr>
                        <a:t> School of Public Health</a:t>
                      </a:r>
                      <a:r>
                        <a:rPr lang="en-US" sz="1600" dirty="0" smtClean="0">
                          <a:latin typeface="Arial"/>
                          <a:cs typeface="Arial"/>
                        </a:rPr>
                        <a:t>;</a:t>
                      </a:r>
                      <a:r>
                        <a:rPr lang="en-US" sz="1600" baseline="0" dirty="0" smtClean="0">
                          <a:latin typeface="Arial"/>
                          <a:cs typeface="Arial"/>
                        </a:rPr>
                        <a:t> Past </a:t>
                      </a:r>
                      <a:r>
                        <a:rPr lang="en-US" sz="1600" dirty="0" smtClean="0">
                          <a:latin typeface="Arial"/>
                          <a:cs typeface="Arial"/>
                        </a:rPr>
                        <a:t>Vice Chair,</a:t>
                      </a:r>
                      <a:r>
                        <a:rPr lang="en-US" sz="1600" baseline="0" dirty="0" smtClean="0">
                          <a:latin typeface="Arial"/>
                          <a:cs typeface="Arial"/>
                        </a:rPr>
                        <a:t> Mass. Expert Panel on End-of-Life Care</a:t>
                      </a:r>
                      <a:endParaRPr lang="en-US" sz="1600" dirty="0">
                        <a:latin typeface="Arial"/>
                        <a:cs typeface="Arial"/>
                      </a:endParaRPr>
                    </a:p>
                  </a:txBody>
                  <a:tcPr/>
                </a:tc>
              </a:tr>
              <a:tr h="2005873">
                <a:tc>
                  <a:txBody>
                    <a:bodyPr/>
                    <a:lstStyle/>
                    <a:p>
                      <a:r>
                        <a:rPr lang="en-US" sz="1600" dirty="0" smtClean="0">
                          <a:latin typeface="Arial"/>
                          <a:cs typeface="Arial"/>
                        </a:rPr>
                        <a:t>Lachlan Forrow,</a:t>
                      </a:r>
                      <a:r>
                        <a:rPr lang="en-US" sz="1600" baseline="0" dirty="0" smtClean="0">
                          <a:latin typeface="Arial"/>
                          <a:cs typeface="Arial"/>
                        </a:rPr>
                        <a:t> MD</a:t>
                      </a:r>
                    </a:p>
                    <a:p>
                      <a:endParaRPr lang="en-US" sz="1600" baseline="0" dirty="0" smtClean="0">
                        <a:latin typeface="Arial"/>
                        <a:cs typeface="Arial"/>
                      </a:endParaRPr>
                    </a:p>
                    <a:p>
                      <a:endParaRPr lang="en-US" sz="1600" kern="1200" dirty="0" smtClean="0">
                        <a:solidFill>
                          <a:schemeClr val="tx1"/>
                        </a:solidFill>
                        <a:effectLst/>
                        <a:latin typeface="Arial" panose="020B0604020202020204" pitchFamily="34" charset="0"/>
                        <a:ea typeface="+mn-ea"/>
                        <a:cs typeface="Arial" panose="020B0604020202020204" pitchFamily="34" charset="0"/>
                      </a:endParaRPr>
                    </a:p>
                    <a:p>
                      <a:r>
                        <a:rPr lang="en-US" sz="1600" kern="1200" dirty="0" smtClean="0">
                          <a:solidFill>
                            <a:schemeClr val="tx1"/>
                          </a:solidFill>
                          <a:effectLst/>
                          <a:latin typeface="Arial" panose="020B0604020202020204" pitchFamily="34" charset="0"/>
                          <a:ea typeface="+mn-ea"/>
                          <a:cs typeface="Arial" panose="020B0604020202020204" pitchFamily="34" charset="0"/>
                        </a:rPr>
                        <a:t>Laurie Herndon, MSN,</a:t>
                      </a:r>
                      <a:r>
                        <a:rPr lang="en-US" sz="160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smtClean="0">
                          <a:solidFill>
                            <a:schemeClr val="tx1"/>
                          </a:solidFill>
                          <a:effectLst/>
                          <a:latin typeface="Arial" panose="020B0604020202020204" pitchFamily="34" charset="0"/>
                          <a:ea typeface="+mn-ea"/>
                          <a:cs typeface="Arial" panose="020B0604020202020204" pitchFamily="34" charset="0"/>
                        </a:rPr>
                        <a:t>GNP-BC</a:t>
                      </a:r>
                    </a:p>
                    <a:p>
                      <a:endParaRPr lang="en-US" sz="1600" kern="1200" dirty="0" smtClean="0">
                        <a:solidFill>
                          <a:schemeClr val="tx1"/>
                        </a:solidFill>
                        <a:effectLst/>
                        <a:latin typeface="Arial" panose="020B0604020202020204" pitchFamily="34" charset="0"/>
                        <a:ea typeface="+mn-ea"/>
                        <a:cs typeface="Arial" panose="020B0604020202020204" pitchFamily="34" charset="0"/>
                      </a:endParaRPr>
                    </a:p>
                    <a:p>
                      <a:r>
                        <a:rPr lang="en-US" sz="1600" kern="1200" dirty="0" smtClean="0">
                          <a:solidFill>
                            <a:schemeClr val="tx1"/>
                          </a:solidFill>
                          <a:effectLst/>
                          <a:latin typeface="Arial" panose="020B0604020202020204" pitchFamily="34" charset="0"/>
                          <a:ea typeface="+mn-ea"/>
                          <a:cs typeface="Arial" panose="020B0604020202020204" pitchFamily="34" charset="0"/>
                        </a:rPr>
                        <a:t>Dale Lupu, MPH, PhD</a:t>
                      </a:r>
                    </a:p>
                  </a:txBody>
                  <a:tcPr/>
                </a:tc>
                <a:tc>
                  <a:txBody>
                    <a:bodyPr/>
                    <a:lstStyle/>
                    <a:p>
                      <a:r>
                        <a:rPr lang="en-US" sz="1600" dirty="0" smtClean="0">
                          <a:latin typeface="Arial"/>
                          <a:cs typeface="Arial"/>
                        </a:rPr>
                        <a:t>Beth Israel Deaconess Medical</a:t>
                      </a:r>
                      <a:r>
                        <a:rPr lang="en-US" sz="1600" baseline="0" dirty="0" smtClean="0">
                          <a:latin typeface="Arial"/>
                          <a:cs typeface="Arial"/>
                        </a:rPr>
                        <a:t> Center; Past Chair, Mass. Expert Panel on End-of-Life Care</a:t>
                      </a:r>
                      <a:endParaRPr lang="en-US" sz="1600" baseline="0" dirty="0">
                        <a:latin typeface="Arial"/>
                        <a:cs typeface="Arial"/>
                      </a:endParaRPr>
                    </a:p>
                    <a:p>
                      <a:endParaRPr lang="en-US" sz="1600" kern="1200" dirty="0" smtClean="0">
                        <a:solidFill>
                          <a:schemeClr val="tx1"/>
                        </a:solidFill>
                        <a:effectLst/>
                        <a:latin typeface="+mn-lt"/>
                        <a:ea typeface="+mn-ea"/>
                        <a:cs typeface="+mn-cs"/>
                      </a:endParaRPr>
                    </a:p>
                    <a:p>
                      <a:r>
                        <a:rPr lang="en-US" sz="1600" kern="1200" dirty="0" smtClean="0">
                          <a:solidFill>
                            <a:schemeClr val="tx1"/>
                          </a:solidFill>
                          <a:effectLst/>
                          <a:latin typeface="Arial" panose="020B0604020202020204" pitchFamily="34" charset="0"/>
                          <a:ea typeface="+mn-ea"/>
                          <a:cs typeface="Arial" panose="020B0604020202020204" pitchFamily="34" charset="0"/>
                        </a:rPr>
                        <a:t>Director of Clinical Quality</a:t>
                      </a:r>
                    </a:p>
                    <a:p>
                      <a:r>
                        <a:rPr lang="en-US" sz="1600" kern="1200" dirty="0" smtClean="0">
                          <a:solidFill>
                            <a:schemeClr val="tx1"/>
                          </a:solidFill>
                          <a:effectLst/>
                          <a:latin typeface="Arial" panose="020B0604020202020204" pitchFamily="34" charset="0"/>
                          <a:ea typeface="+mn-ea"/>
                          <a:cs typeface="Arial" panose="020B0604020202020204" pitchFamily="34" charset="0"/>
                        </a:rPr>
                        <a:t>Massachusetts Senior Care Foundation</a:t>
                      </a:r>
                    </a:p>
                    <a:p>
                      <a:endParaRPr lang="en-US" sz="1600" baseline="0" dirty="0" smtClean="0">
                        <a:latin typeface="Arial"/>
                        <a:cs typeface="Arial"/>
                      </a:endParaRPr>
                    </a:p>
                    <a:p>
                      <a:r>
                        <a:rPr lang="en-US" sz="1600" b="0" i="0" kern="1200" dirty="0" smtClean="0">
                          <a:solidFill>
                            <a:schemeClr val="tx1"/>
                          </a:solidFill>
                          <a:effectLst/>
                          <a:latin typeface="Arial" panose="020B0604020202020204" pitchFamily="34" charset="0"/>
                          <a:ea typeface="+mn-ea"/>
                          <a:cs typeface="Arial" panose="020B0604020202020204" pitchFamily="34" charset="0"/>
                        </a:rPr>
                        <a:t>Professorial Lecturer in Health Policy</a:t>
                      </a:r>
                    </a:p>
                    <a:p>
                      <a:r>
                        <a:rPr lang="en-US" sz="1600" b="0" i="0" kern="1200" dirty="0" smtClean="0">
                          <a:solidFill>
                            <a:schemeClr val="tx1"/>
                          </a:solidFill>
                          <a:effectLst/>
                          <a:latin typeface="Arial" panose="020B0604020202020204" pitchFamily="34" charset="0"/>
                          <a:ea typeface="+mn-ea"/>
                          <a:cs typeface="Arial" panose="020B0604020202020204" pitchFamily="34" charset="0"/>
                        </a:rPr>
                        <a:t>George Washington University School of Public Health</a:t>
                      </a:r>
                      <a:endParaRPr lang="en-US" sz="1600" baseline="0" dirty="0" smtClean="0">
                        <a:latin typeface="Arial" panose="020B0604020202020204" pitchFamily="34" charset="0"/>
                        <a:cs typeface="Arial" panose="020B0604020202020204" pitchFamily="34" charset="0"/>
                      </a:endParaRPr>
                    </a:p>
                  </a:txBody>
                  <a:tcPr/>
                </a:tc>
              </a:tr>
              <a:tr h="870946">
                <a:tc>
                  <a:txBody>
                    <a:bodyPr/>
                    <a:lstStyle/>
                    <a:p>
                      <a:r>
                        <a:rPr lang="en-US" sz="1600" dirty="0" smtClean="0">
                          <a:latin typeface="Arial"/>
                          <a:cs typeface="Arial"/>
                        </a:rPr>
                        <a:t>Suzana Makowski, MD, MMM</a:t>
                      </a:r>
                      <a:endParaRPr lang="en-US" sz="1600" dirty="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a:cs typeface="Arial"/>
                        </a:rPr>
                        <a:t>Co-Chief of Palliative Care</a:t>
                      </a:r>
                    </a:p>
                    <a:p>
                      <a:r>
                        <a:rPr lang="en-US" sz="1600" dirty="0" smtClean="0">
                          <a:latin typeface="Arial"/>
                          <a:cs typeface="Arial"/>
                        </a:rPr>
                        <a:t>UMass Memorial Healthcare</a:t>
                      </a:r>
                    </a:p>
                    <a:p>
                      <a:endParaRPr lang="en-US" sz="1600" dirty="0">
                        <a:latin typeface="Arial"/>
                        <a:cs typeface="Arial"/>
                      </a:endParaRPr>
                    </a:p>
                  </a:txBody>
                  <a:tcPr/>
                </a:tc>
              </a:tr>
              <a:tr h="329322">
                <a:tc>
                  <a:txBody>
                    <a:bodyPr/>
                    <a:lstStyle/>
                    <a:p>
                      <a:r>
                        <a:rPr lang="en-US" sz="1600" dirty="0" smtClean="0">
                          <a:latin typeface="Arial"/>
                          <a:cs typeface="Arial"/>
                        </a:rPr>
                        <a:t>Terrence O’Malley, MD</a:t>
                      </a:r>
                      <a:endParaRPr lang="en-US" sz="1600" dirty="0">
                        <a:latin typeface="Arial"/>
                        <a:cs typeface="Arial"/>
                      </a:endParaRPr>
                    </a:p>
                  </a:txBody>
                  <a:tcPr/>
                </a:tc>
                <a:tc>
                  <a:txBody>
                    <a:bodyPr/>
                    <a:lstStyle/>
                    <a:p>
                      <a:r>
                        <a:rPr lang="en-US" sz="1600" dirty="0" smtClean="0">
                          <a:latin typeface="Arial"/>
                          <a:cs typeface="Arial"/>
                        </a:rPr>
                        <a:t>Partners HealthCare</a:t>
                      </a:r>
                      <a:endParaRPr lang="en-US" sz="1600" dirty="0">
                        <a:latin typeface="Arial"/>
                        <a:cs typeface="Arial"/>
                      </a:endParaRPr>
                    </a:p>
                  </a:txBody>
                  <a:tcPr/>
                </a:tc>
              </a:tr>
            </a:tbl>
          </a:graphicData>
        </a:graphic>
      </p:graphicFrame>
      <p:sp>
        <p:nvSpPr>
          <p:cNvPr id="4" name="Slide Number Placeholder 3"/>
          <p:cNvSpPr>
            <a:spLocks noGrp="1"/>
          </p:cNvSpPr>
          <p:nvPr>
            <p:ph type="sldNum" sz="quarter" idx="12"/>
          </p:nvPr>
        </p:nvSpPr>
        <p:spPr/>
        <p:txBody>
          <a:bodyPr/>
          <a:lstStyle/>
          <a:p>
            <a:fld id="{BA9B540C-44DA-4F69-89C9-7C84606640D3}" type="slidenum">
              <a:rPr lang="en-US" smtClean="0"/>
              <a:pPr/>
              <a:t>2</a:t>
            </a:fld>
            <a:endParaRPr lang="en-US" dirty="0"/>
          </a:p>
        </p:txBody>
      </p:sp>
    </p:spTree>
    <p:extLst>
      <p:ext uri="{BB962C8B-B14F-4D97-AF65-F5344CB8AC3E}">
        <p14:creationId xmlns:p14="http://schemas.microsoft.com/office/powerpoint/2010/main" val="21501407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7838"/>
            <a:ext cx="8229600" cy="982362"/>
          </a:xfrm>
        </p:spPr>
        <p:txBody>
          <a:bodyPr/>
          <a:lstStyle/>
          <a:p>
            <a:r>
              <a:rPr lang="en-US" sz="4000" dirty="0" smtClean="0"/>
              <a:t>Agenda</a:t>
            </a:r>
            <a:endParaRPr lang="en-US" sz="4000" dirty="0"/>
          </a:p>
        </p:txBody>
      </p:sp>
      <p:sp>
        <p:nvSpPr>
          <p:cNvPr id="3" name="Content Placeholder 2"/>
          <p:cNvSpPr>
            <a:spLocks noGrp="1"/>
          </p:cNvSpPr>
          <p:nvPr>
            <p:ph idx="1"/>
          </p:nvPr>
        </p:nvSpPr>
        <p:spPr>
          <a:xfrm>
            <a:off x="457200" y="2202017"/>
            <a:ext cx="8229600" cy="3924146"/>
          </a:xfrm>
        </p:spPr>
        <p:txBody>
          <a:bodyPr>
            <a:normAutofit/>
          </a:bodyPr>
          <a:lstStyle/>
          <a:p>
            <a:pPr marL="457200" indent="-457200">
              <a:buFont typeface="+mj-lt"/>
              <a:buAutoNum type="arabicPeriod"/>
            </a:pPr>
            <a:r>
              <a:rPr lang="en-US" dirty="0" smtClean="0"/>
              <a:t>Background</a:t>
            </a:r>
          </a:p>
          <a:p>
            <a:pPr marL="1085850" lvl="2" indent="-285750">
              <a:buFont typeface="Courier New" panose="02070309020205020404" pitchFamily="49" charset="0"/>
              <a:buChar char="o"/>
            </a:pPr>
            <a:r>
              <a:rPr lang="en-US" dirty="0" smtClean="0"/>
              <a:t>Madeleine Biondolillo, MD – statute and regulation</a:t>
            </a:r>
          </a:p>
          <a:p>
            <a:pPr marL="1085850" lvl="2" indent="-285750">
              <a:buFont typeface="Courier New" panose="02070309020205020404" pitchFamily="49" charset="0"/>
              <a:buChar char="o"/>
            </a:pPr>
            <a:r>
              <a:rPr lang="en-US" dirty="0" smtClean="0"/>
              <a:t>Lachlan Forrow, MD &amp; James Conway, MS – End of Life Expert Panel Report Update</a:t>
            </a:r>
          </a:p>
          <a:p>
            <a:pPr marL="857250" lvl="1" indent="-457200"/>
            <a:endParaRPr lang="en-US" dirty="0" smtClean="0"/>
          </a:p>
          <a:p>
            <a:pPr marL="457200" indent="-457200">
              <a:buFont typeface="+mj-lt"/>
              <a:buAutoNum type="arabicPeriod"/>
            </a:pPr>
            <a:r>
              <a:rPr lang="en-US" dirty="0" smtClean="0"/>
              <a:t>End of Life Quality Considerations</a:t>
            </a:r>
          </a:p>
          <a:p>
            <a:pPr marL="1085850" lvl="2" indent="-285750">
              <a:buFont typeface="Courier New" panose="02070309020205020404" pitchFamily="49" charset="0"/>
              <a:buChar char="o"/>
            </a:pPr>
            <a:r>
              <a:rPr lang="en-US" dirty="0" smtClean="0"/>
              <a:t>Elizabeth Chen, MBA, MPH</a:t>
            </a:r>
          </a:p>
          <a:p>
            <a:pPr marL="1085850" lvl="2" indent="-285750">
              <a:buFont typeface="Courier New" panose="02070309020205020404" pitchFamily="49" charset="0"/>
              <a:buChar char="o"/>
            </a:pPr>
            <a:r>
              <a:rPr lang="en-US" dirty="0" smtClean="0"/>
              <a:t>Lachlan Forrow, MD</a:t>
            </a:r>
          </a:p>
          <a:p>
            <a:pPr marL="1085850" lvl="2" indent="-285750">
              <a:buFont typeface="Courier New" panose="02070309020205020404" pitchFamily="49" charset="0"/>
              <a:buChar char="o"/>
            </a:pPr>
            <a:r>
              <a:rPr lang="en-US" dirty="0" smtClean="0"/>
              <a:t>Suzana Makowski, MD, MMM</a:t>
            </a:r>
          </a:p>
          <a:p>
            <a:pPr marL="857250" lvl="1" indent="-457200"/>
            <a:endParaRPr lang="en-US" dirty="0" smtClean="0"/>
          </a:p>
          <a:p>
            <a:pPr marL="457200" indent="-457200">
              <a:buFont typeface="+mj-lt"/>
              <a:buAutoNum type="arabicPeriod"/>
            </a:pPr>
            <a:r>
              <a:rPr lang="en-US" dirty="0" smtClean="0"/>
              <a:t>Discussion</a:t>
            </a:r>
          </a:p>
          <a:p>
            <a:pPr lvl="2" indent="-285750">
              <a:buFont typeface="Courier New" panose="02070309020205020404" pitchFamily="49" charset="0"/>
              <a:buChar char="o"/>
            </a:pPr>
            <a:r>
              <a:rPr lang="en-US" dirty="0" smtClean="0"/>
              <a:t>EOL Quality Measures Submitted to SQAC</a:t>
            </a:r>
          </a:p>
          <a:p>
            <a:pPr marL="857250" lvl="1" indent="-457200">
              <a:buFont typeface="+mj-lt"/>
              <a:buAutoNum type="arabicPeriod"/>
            </a:pPr>
            <a:endParaRPr lang="en-US" dirty="0" smtClean="0"/>
          </a:p>
        </p:txBody>
      </p:sp>
      <p:sp>
        <p:nvSpPr>
          <p:cNvPr id="4" name="Slide Number Placeholder 3"/>
          <p:cNvSpPr>
            <a:spLocks noGrp="1"/>
          </p:cNvSpPr>
          <p:nvPr>
            <p:ph type="sldNum" sz="quarter" idx="12"/>
          </p:nvPr>
        </p:nvSpPr>
        <p:spPr/>
        <p:txBody>
          <a:bodyPr/>
          <a:lstStyle/>
          <a:p>
            <a:fld id="{BA9B540C-44DA-4F69-89C9-7C84606640D3}" type="slidenum">
              <a:rPr lang="en-US" smtClean="0"/>
              <a:pPr/>
              <a:t>3</a:t>
            </a:fld>
            <a:endParaRPr lang="en-US" dirty="0"/>
          </a:p>
        </p:txBody>
      </p:sp>
    </p:spTree>
    <p:extLst>
      <p:ext uri="{BB962C8B-B14F-4D97-AF65-F5344CB8AC3E}">
        <p14:creationId xmlns:p14="http://schemas.microsoft.com/office/powerpoint/2010/main" val="1996346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422"/>
            <a:ext cx="8229600" cy="877329"/>
          </a:xfrm>
        </p:spPr>
        <p:txBody>
          <a:bodyPr/>
          <a:lstStyle/>
          <a:p>
            <a:r>
              <a:rPr lang="en-US" sz="4000" dirty="0" smtClean="0"/>
              <a:t>Background</a:t>
            </a:r>
            <a:endParaRPr lang="en-US" sz="4000" dirty="0"/>
          </a:p>
        </p:txBody>
      </p:sp>
      <p:sp>
        <p:nvSpPr>
          <p:cNvPr id="3" name="Content Placeholder 2"/>
          <p:cNvSpPr>
            <a:spLocks noGrp="1"/>
          </p:cNvSpPr>
          <p:nvPr>
            <p:ph idx="1"/>
          </p:nvPr>
        </p:nvSpPr>
        <p:spPr>
          <a:xfrm>
            <a:off x="457200" y="1260390"/>
            <a:ext cx="8229600" cy="4865774"/>
          </a:xfrm>
        </p:spPr>
        <p:txBody>
          <a:bodyPr>
            <a:normAutofit fontScale="85000" lnSpcReduction="20000"/>
          </a:bodyPr>
          <a:lstStyle/>
          <a:p>
            <a:pPr marL="0" indent="0" algn="ctr">
              <a:buNone/>
            </a:pPr>
            <a:r>
              <a:rPr lang="en-US" b="1" u="sng" dirty="0" smtClean="0"/>
              <a:t>Massachusetts Expert Panel on End-of-Life Care</a:t>
            </a:r>
          </a:p>
          <a:p>
            <a:pPr marL="0" indent="0">
              <a:buNone/>
            </a:pPr>
            <a:r>
              <a:rPr lang="en-US" b="1" dirty="0" smtClean="0"/>
              <a:t>2010 Report: </a:t>
            </a:r>
            <a:r>
              <a:rPr lang="en-US" b="1" i="1" dirty="0" smtClean="0"/>
              <a:t>Patient-Centered </a:t>
            </a:r>
            <a:r>
              <a:rPr lang="en-US" b="1" i="1" dirty="0"/>
              <a:t>Care and Human Mortality: The Urgency of Health System Reforms to Ensure Respect for Patients’ Wishes and Accountability for Excellence In </a:t>
            </a:r>
            <a:r>
              <a:rPr lang="en-US" b="1" i="1" dirty="0" smtClean="0"/>
              <a:t>Care*</a:t>
            </a:r>
            <a:endParaRPr lang="en-US" b="1" i="1" dirty="0"/>
          </a:p>
          <a:p>
            <a:pPr marL="0" indent="0">
              <a:buNone/>
            </a:pPr>
            <a:endParaRPr lang="en-US" b="1" dirty="0"/>
          </a:p>
          <a:p>
            <a:pPr marL="0" indent="0">
              <a:buNone/>
            </a:pPr>
            <a:r>
              <a:rPr lang="en-US" b="1" dirty="0" smtClean="0"/>
              <a:t>Key Findings/Recommendation:</a:t>
            </a:r>
          </a:p>
          <a:p>
            <a:pPr marL="457200" indent="-457200">
              <a:buAutoNum type="arabicPeriod"/>
            </a:pPr>
            <a:r>
              <a:rPr lang="en-US" b="1" dirty="0" smtClean="0"/>
              <a:t>Universal agreement: Patients with serious advancing illness must (a) be reliably informed, early on, of the full range of options for their care and (b) have access to and receive care that respects their informed preferences</a:t>
            </a:r>
          </a:p>
          <a:p>
            <a:pPr marL="457200" indent="-457200">
              <a:buAutoNum type="arabicPeriod"/>
            </a:pPr>
            <a:r>
              <a:rPr lang="en-US" b="1" dirty="0" smtClean="0"/>
              <a:t>Statewide Quality Measures are required to ensure concordance between informed preferences and care received</a:t>
            </a:r>
          </a:p>
          <a:p>
            <a:pPr marL="457200" indent="-457200">
              <a:buAutoNum type="arabicPeriod"/>
            </a:pPr>
            <a:endParaRPr lang="en-US" b="1" dirty="0" smtClean="0"/>
          </a:p>
          <a:p>
            <a:pPr marL="0" indent="0">
              <a:buNone/>
            </a:pPr>
            <a:endParaRPr lang="en-US" b="1" dirty="0"/>
          </a:p>
          <a:p>
            <a:pPr marL="0" indent="0">
              <a:buNone/>
            </a:pPr>
            <a:r>
              <a:rPr lang="en-US" b="1" dirty="0"/>
              <a:t>*</a:t>
            </a:r>
            <a:r>
              <a:rPr lang="en-US" sz="1600" b="1" dirty="0"/>
              <a:t>http://molst-ma.org/sites/molst-ma.org/files/FINAL-EXPERT-PANEL-REPORT-APPROVED.pdf</a:t>
            </a:r>
            <a:endParaRPr lang="en-US" sz="1600" dirty="0" smtClean="0"/>
          </a:p>
        </p:txBody>
      </p:sp>
      <p:sp>
        <p:nvSpPr>
          <p:cNvPr id="4" name="Slide Number Placeholder 3"/>
          <p:cNvSpPr>
            <a:spLocks noGrp="1"/>
          </p:cNvSpPr>
          <p:nvPr>
            <p:ph type="sldNum" sz="quarter" idx="12"/>
          </p:nvPr>
        </p:nvSpPr>
        <p:spPr/>
        <p:txBody>
          <a:bodyPr/>
          <a:lstStyle/>
          <a:p>
            <a:fld id="{BA9B540C-44DA-4F69-89C9-7C84606640D3}" type="slidenum">
              <a:rPr lang="en-US" smtClean="0"/>
              <a:pPr/>
              <a:t>4</a:t>
            </a:fld>
            <a:endParaRPr lang="en-US" dirty="0"/>
          </a:p>
        </p:txBody>
      </p:sp>
    </p:spTree>
    <p:extLst>
      <p:ext uri="{BB962C8B-B14F-4D97-AF65-F5344CB8AC3E}">
        <p14:creationId xmlns:p14="http://schemas.microsoft.com/office/powerpoint/2010/main" val="39627776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422"/>
            <a:ext cx="8229600" cy="877329"/>
          </a:xfrm>
        </p:spPr>
        <p:txBody>
          <a:bodyPr/>
          <a:lstStyle/>
          <a:p>
            <a:r>
              <a:rPr lang="en-US" sz="4000" dirty="0" smtClean="0"/>
              <a:t>Statute</a:t>
            </a:r>
            <a:endParaRPr lang="en-US" sz="4000" dirty="0"/>
          </a:p>
        </p:txBody>
      </p:sp>
      <p:sp>
        <p:nvSpPr>
          <p:cNvPr id="3" name="Content Placeholder 2"/>
          <p:cNvSpPr>
            <a:spLocks noGrp="1"/>
          </p:cNvSpPr>
          <p:nvPr>
            <p:ph idx="1"/>
          </p:nvPr>
        </p:nvSpPr>
        <p:spPr>
          <a:xfrm>
            <a:off x="457200" y="1260390"/>
            <a:ext cx="8229600" cy="4865774"/>
          </a:xfrm>
        </p:spPr>
        <p:txBody>
          <a:bodyPr>
            <a:normAutofit fontScale="92500" lnSpcReduction="20000"/>
          </a:bodyPr>
          <a:lstStyle/>
          <a:p>
            <a:pPr marL="0" indent="0">
              <a:buNone/>
            </a:pPr>
            <a:r>
              <a:rPr lang="en-US" dirty="0" smtClean="0"/>
              <a:t>Chapter 224 of the Acts of 2012</a:t>
            </a:r>
          </a:p>
          <a:p>
            <a:pPr marL="0" indent="0">
              <a:buNone/>
            </a:pPr>
            <a:endParaRPr lang="en-US" dirty="0" smtClean="0"/>
          </a:p>
          <a:p>
            <a:pPr marL="0" indent="0">
              <a:buNone/>
            </a:pPr>
            <a:r>
              <a:rPr lang="en-US" dirty="0" smtClean="0"/>
              <a:t>Sec 227 - </a:t>
            </a:r>
            <a:r>
              <a:rPr lang="en-US" dirty="0"/>
              <a:t>(b) </a:t>
            </a:r>
            <a:r>
              <a:rPr lang="en-US" b="1" dirty="0"/>
              <a:t>The commissioner shall adopt regulations requiring each licensed hospital, skilled nursing facility, health center or assisted living facility to distribute to appropriate patients in its care information regarding the availability of palliative care and end-of-life options</a:t>
            </a:r>
            <a:r>
              <a:rPr lang="en-US" dirty="0"/>
              <a:t>. </a:t>
            </a:r>
            <a:br>
              <a:rPr lang="en-US" dirty="0"/>
            </a:br>
            <a:endParaRPr lang="en-US" dirty="0" smtClean="0"/>
          </a:p>
          <a:p>
            <a:pPr marL="0" indent="0">
              <a:buNone/>
            </a:pPr>
            <a:r>
              <a:rPr lang="en-US" dirty="0" smtClean="0"/>
              <a:t>(</a:t>
            </a:r>
            <a:r>
              <a:rPr lang="en-US" dirty="0"/>
              <a:t>c) </a:t>
            </a:r>
            <a:r>
              <a:rPr lang="en-US" b="1" dirty="0"/>
              <a:t>If a patient is diagnosed with a terminal illness or condition, the patient’s attending health care practitioner shall offer to provide the patient with information and counseling regarding palliative care and end-of-life options appropriate for the patient, including, but not limited to: (i) the range of options appropriate for the patient; (ii) the prognosis, risks and benefits of the various options; and (iii) the patient’s legal rights to comprehensive pain and symptom management at the end-of-life. </a:t>
            </a:r>
            <a:endParaRPr lang="en-US" dirty="0"/>
          </a:p>
        </p:txBody>
      </p:sp>
      <p:sp>
        <p:nvSpPr>
          <p:cNvPr id="4" name="Slide Number Placeholder 3"/>
          <p:cNvSpPr>
            <a:spLocks noGrp="1"/>
          </p:cNvSpPr>
          <p:nvPr>
            <p:ph type="sldNum" sz="quarter" idx="12"/>
          </p:nvPr>
        </p:nvSpPr>
        <p:spPr/>
        <p:txBody>
          <a:bodyPr/>
          <a:lstStyle/>
          <a:p>
            <a:fld id="{BA9B540C-44DA-4F69-89C9-7C84606640D3}" type="slidenum">
              <a:rPr lang="en-US" smtClean="0"/>
              <a:pPr/>
              <a:t>5</a:t>
            </a:fld>
            <a:endParaRPr lang="en-US" dirty="0"/>
          </a:p>
        </p:txBody>
      </p:sp>
    </p:spTree>
    <p:extLst>
      <p:ext uri="{BB962C8B-B14F-4D97-AF65-F5344CB8AC3E}">
        <p14:creationId xmlns:p14="http://schemas.microsoft.com/office/powerpoint/2010/main" val="1353123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422"/>
            <a:ext cx="8229600" cy="877329"/>
          </a:xfrm>
        </p:spPr>
        <p:txBody>
          <a:bodyPr/>
          <a:lstStyle/>
          <a:p>
            <a:r>
              <a:rPr lang="en-US" sz="4000" dirty="0" smtClean="0"/>
              <a:t>Regulation</a:t>
            </a:r>
            <a:endParaRPr lang="en-US" sz="4000" dirty="0"/>
          </a:p>
        </p:txBody>
      </p:sp>
      <p:sp>
        <p:nvSpPr>
          <p:cNvPr id="3" name="Content Placeholder 2"/>
          <p:cNvSpPr>
            <a:spLocks noGrp="1"/>
          </p:cNvSpPr>
          <p:nvPr>
            <p:ph idx="1"/>
          </p:nvPr>
        </p:nvSpPr>
        <p:spPr>
          <a:xfrm>
            <a:off x="457200" y="1260390"/>
            <a:ext cx="8229600" cy="4865774"/>
          </a:xfrm>
        </p:spPr>
        <p:txBody>
          <a:bodyPr>
            <a:normAutofit/>
          </a:bodyPr>
          <a:lstStyle/>
          <a:p>
            <a:pPr marL="0" indent="0">
              <a:buNone/>
            </a:pPr>
            <a:endParaRPr lang="en-US" dirty="0" smtClean="0"/>
          </a:p>
          <a:p>
            <a:pPr marL="0" indent="0">
              <a:buNone/>
            </a:pPr>
            <a:r>
              <a:rPr lang="en-US" dirty="0" smtClean="0"/>
              <a:t>The </a:t>
            </a:r>
            <a:r>
              <a:rPr lang="en-US" dirty="0"/>
              <a:t>proposed regulatory amendments to 105 CMR 130.000: </a:t>
            </a:r>
            <a:r>
              <a:rPr lang="en-US" i="1" dirty="0"/>
              <a:t>Hospital Licensure,</a:t>
            </a:r>
            <a:r>
              <a:rPr lang="en-US" dirty="0"/>
              <a:t> 105 CMR 140.000: </a:t>
            </a:r>
            <a:r>
              <a:rPr lang="en-US" i="1" dirty="0"/>
              <a:t>Licensure of Clinics</a:t>
            </a:r>
            <a:r>
              <a:rPr lang="en-US" dirty="0"/>
              <a:t> and 105 CMR 150.000: </a:t>
            </a:r>
            <a:r>
              <a:rPr lang="en-US" i="1" dirty="0"/>
              <a:t>Licensing of Long-Term Care Facilities</a:t>
            </a:r>
            <a:r>
              <a:rPr lang="en-US" dirty="0"/>
              <a:t> create a new requirement for hospitals, clinics, and skilled nursing facilities to provide patients with information about hospice, palliative care and end-of-life options. Facilities will fulfill this obligation by implementing a policy to identify appropriate patients, and providing these patients with an informational pamphlet that conforms to the Department’s specifications.</a:t>
            </a:r>
            <a:endParaRPr lang="en-US" dirty="0" smtClean="0"/>
          </a:p>
        </p:txBody>
      </p:sp>
      <p:sp>
        <p:nvSpPr>
          <p:cNvPr id="4" name="Slide Number Placeholder 3"/>
          <p:cNvSpPr>
            <a:spLocks noGrp="1"/>
          </p:cNvSpPr>
          <p:nvPr>
            <p:ph type="sldNum" sz="quarter" idx="12"/>
          </p:nvPr>
        </p:nvSpPr>
        <p:spPr/>
        <p:txBody>
          <a:bodyPr/>
          <a:lstStyle/>
          <a:p>
            <a:fld id="{BA9B540C-44DA-4F69-89C9-7C84606640D3}" type="slidenum">
              <a:rPr lang="en-US" smtClean="0"/>
              <a:pPr/>
              <a:t>6</a:t>
            </a:fld>
            <a:endParaRPr lang="en-US" dirty="0"/>
          </a:p>
        </p:txBody>
      </p:sp>
    </p:spTree>
    <p:extLst>
      <p:ext uri="{BB962C8B-B14F-4D97-AF65-F5344CB8AC3E}">
        <p14:creationId xmlns:p14="http://schemas.microsoft.com/office/powerpoint/2010/main" val="18851317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000" dirty="0" smtClean="0"/>
              <a:t>Missing: Concordance Between Wishes and Reality</a:t>
            </a:r>
            <a:endParaRPr lang="en-US" sz="4000" dirty="0"/>
          </a:p>
        </p:txBody>
      </p:sp>
      <p:sp>
        <p:nvSpPr>
          <p:cNvPr id="4" name="Slide Number Placeholder 3"/>
          <p:cNvSpPr>
            <a:spLocks noGrp="1"/>
          </p:cNvSpPr>
          <p:nvPr>
            <p:ph type="sldNum" sz="quarter" idx="12"/>
          </p:nvPr>
        </p:nvSpPr>
        <p:spPr/>
        <p:txBody>
          <a:bodyPr/>
          <a:lstStyle/>
          <a:p>
            <a:fld id="{BA9B540C-44DA-4F69-89C9-7C84606640D3}" type="slidenum">
              <a:rPr lang="en-US" smtClean="0"/>
              <a:pPr/>
              <a:t>7</a:t>
            </a:fld>
            <a:endParaRPr lang="en-US" dirty="0"/>
          </a:p>
        </p:txBody>
      </p:sp>
      <p:pic>
        <p:nvPicPr>
          <p:cNvPr id="7" name="Picture 6"/>
          <p:cNvPicPr>
            <a:picLocks noChangeAspect="1"/>
          </p:cNvPicPr>
          <p:nvPr/>
        </p:nvPicPr>
        <p:blipFill>
          <a:blip r:embed="rId2"/>
          <a:stretch>
            <a:fillRect/>
          </a:stretch>
        </p:blipFill>
        <p:spPr>
          <a:xfrm>
            <a:off x="980714" y="1647301"/>
            <a:ext cx="7330289" cy="4352973"/>
          </a:xfrm>
          <a:prstGeom prst="rect">
            <a:avLst/>
          </a:prstGeom>
        </p:spPr>
      </p:pic>
      <p:sp>
        <p:nvSpPr>
          <p:cNvPr id="8" name="TextBox 7"/>
          <p:cNvSpPr txBox="1"/>
          <p:nvPr/>
        </p:nvSpPr>
        <p:spPr>
          <a:xfrm>
            <a:off x="532638" y="5849374"/>
            <a:ext cx="8354677" cy="646331"/>
          </a:xfrm>
          <a:prstGeom prst="rect">
            <a:avLst/>
          </a:prstGeom>
          <a:noFill/>
        </p:spPr>
        <p:txBody>
          <a:bodyPr wrap="square" rtlCol="0">
            <a:spAutoFit/>
          </a:bodyPr>
          <a:lstStyle/>
          <a:p>
            <a:r>
              <a:rPr lang="en-US" dirty="0" smtClean="0"/>
              <a:t>From: Patient-Centered Care and Human Mortality, Report and Recommendations of the Massachusetts Expert Panel on End-of-life Care, 2010.</a:t>
            </a:r>
            <a:endParaRPr lang="en-US" dirty="0"/>
          </a:p>
        </p:txBody>
      </p:sp>
    </p:spTree>
    <p:extLst>
      <p:ext uri="{BB962C8B-B14F-4D97-AF65-F5344CB8AC3E}">
        <p14:creationId xmlns:p14="http://schemas.microsoft.com/office/powerpoint/2010/main" val="3565574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Does </a:t>
            </a:r>
            <a:br>
              <a:rPr lang="en-US" dirty="0" smtClean="0"/>
            </a:br>
            <a:r>
              <a:rPr lang="en-US" dirty="0" smtClean="0"/>
              <a:t>End-of-Life</a:t>
            </a:r>
            <a:r>
              <a:rPr lang="en-US" dirty="0"/>
              <a:t> </a:t>
            </a:r>
            <a:r>
              <a:rPr lang="en-US" dirty="0" smtClean="0"/>
              <a:t>Care Begin?</a:t>
            </a:r>
            <a:endParaRPr lang="en-US" dirty="0"/>
          </a:p>
        </p:txBody>
      </p:sp>
      <p:pic>
        <p:nvPicPr>
          <p:cNvPr id="6" name="Picture 5"/>
          <p:cNvPicPr>
            <a:picLocks noChangeAspect="1"/>
          </p:cNvPicPr>
          <p:nvPr/>
        </p:nvPicPr>
        <p:blipFill>
          <a:blip r:embed="rId2"/>
          <a:stretch>
            <a:fillRect/>
          </a:stretch>
        </p:blipFill>
        <p:spPr>
          <a:xfrm>
            <a:off x="0" y="1617185"/>
            <a:ext cx="9144000" cy="4706470"/>
          </a:xfrm>
          <a:prstGeom prst="rect">
            <a:avLst/>
          </a:prstGeom>
        </p:spPr>
      </p:pic>
      <p:sp>
        <p:nvSpPr>
          <p:cNvPr id="7" name="TextBox 6"/>
          <p:cNvSpPr txBox="1"/>
          <p:nvPr/>
        </p:nvSpPr>
        <p:spPr>
          <a:xfrm>
            <a:off x="1911686" y="6352352"/>
            <a:ext cx="5855368" cy="246221"/>
          </a:xfrm>
          <a:prstGeom prst="rect">
            <a:avLst/>
          </a:prstGeom>
          <a:noFill/>
        </p:spPr>
        <p:txBody>
          <a:bodyPr wrap="square" rtlCol="0">
            <a:spAutoFit/>
          </a:bodyPr>
          <a:lstStyle/>
          <a:p>
            <a:pPr algn="ctr"/>
            <a:r>
              <a:rPr lang="en-US" sz="1000" dirty="0" smtClean="0">
                <a:latin typeface="Arial"/>
                <a:cs typeface="Arial"/>
              </a:rPr>
              <a:t>Report of the American Hospital Association Committee on Performance Improvement, August 2012</a:t>
            </a:r>
            <a:endParaRPr lang="en-US" sz="1000" dirty="0">
              <a:latin typeface="Arial"/>
              <a:cs typeface="Arial"/>
            </a:endParaRPr>
          </a:p>
        </p:txBody>
      </p:sp>
      <p:sp>
        <p:nvSpPr>
          <p:cNvPr id="8" name="Slide Number Placeholder 7"/>
          <p:cNvSpPr>
            <a:spLocks noGrp="1"/>
          </p:cNvSpPr>
          <p:nvPr>
            <p:ph type="sldNum" sz="quarter" idx="12"/>
          </p:nvPr>
        </p:nvSpPr>
        <p:spPr/>
        <p:txBody>
          <a:bodyPr/>
          <a:lstStyle/>
          <a:p>
            <a:fld id="{BA9B540C-44DA-4F69-89C9-7C84606640D3}" type="slidenum">
              <a:rPr lang="en-US" smtClean="0"/>
              <a:pPr/>
              <a:t>8</a:t>
            </a:fld>
            <a:endParaRPr lang="en-US" dirty="0"/>
          </a:p>
        </p:txBody>
      </p:sp>
    </p:spTree>
    <p:extLst>
      <p:ext uri="{BB962C8B-B14F-4D97-AF65-F5344CB8AC3E}">
        <p14:creationId xmlns:p14="http://schemas.microsoft.com/office/powerpoint/2010/main" val="3269807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Ideal High Quality </a:t>
            </a:r>
            <a:br>
              <a:rPr lang="en-US" dirty="0" smtClean="0"/>
            </a:br>
            <a:r>
              <a:rPr lang="en-US" dirty="0" smtClean="0"/>
              <a:t>End of Life Care</a:t>
            </a:r>
            <a:endParaRPr lang="en-US" dirty="0"/>
          </a:p>
        </p:txBody>
      </p:sp>
      <p:sp>
        <p:nvSpPr>
          <p:cNvPr id="3" name="Content Placeholder 2"/>
          <p:cNvSpPr>
            <a:spLocks noGrp="1"/>
          </p:cNvSpPr>
          <p:nvPr>
            <p:ph idx="1"/>
          </p:nvPr>
        </p:nvSpPr>
        <p:spPr>
          <a:xfrm>
            <a:off x="4892842" y="1925050"/>
            <a:ext cx="3981116" cy="1644315"/>
          </a:xfrm>
        </p:spPr>
        <p:txBody>
          <a:bodyPr>
            <a:normAutofit lnSpcReduction="10000"/>
          </a:bodyPr>
          <a:lstStyle/>
          <a:p>
            <a:pPr marL="457200" indent="-457200">
              <a:buFont typeface="+mj-lt"/>
              <a:buAutoNum type="arabicPeriod"/>
            </a:pPr>
            <a:r>
              <a:rPr lang="en-US" sz="2000" dirty="0" smtClean="0"/>
              <a:t>Patient Understands Death May Be Approaching (Phase 3): Prognosis</a:t>
            </a:r>
            <a:endParaRPr lang="en-US" sz="1200" dirty="0" smtClean="0"/>
          </a:p>
          <a:p>
            <a:pPr marL="457200" indent="-457200">
              <a:buFont typeface="+mj-lt"/>
              <a:buAutoNum type="arabicPeriod"/>
            </a:pPr>
            <a:r>
              <a:rPr lang="en-US" sz="2000" dirty="0" smtClean="0"/>
              <a:t>Patient Understands Quality of Life Tradeoffs</a:t>
            </a:r>
          </a:p>
        </p:txBody>
      </p:sp>
      <p:pic>
        <p:nvPicPr>
          <p:cNvPr id="7" name="Picture 6"/>
          <p:cNvPicPr>
            <a:picLocks noChangeAspect="1"/>
          </p:cNvPicPr>
          <p:nvPr/>
        </p:nvPicPr>
        <p:blipFill>
          <a:blip r:embed="rId2"/>
          <a:stretch>
            <a:fillRect/>
          </a:stretch>
        </p:blipFill>
        <p:spPr>
          <a:xfrm>
            <a:off x="187158" y="1489005"/>
            <a:ext cx="4705684" cy="2422043"/>
          </a:xfrm>
          <a:prstGeom prst="rect">
            <a:avLst/>
          </a:prstGeom>
        </p:spPr>
      </p:pic>
      <p:sp>
        <p:nvSpPr>
          <p:cNvPr id="9" name="TextBox 8"/>
          <p:cNvSpPr txBox="1"/>
          <p:nvPr/>
        </p:nvSpPr>
        <p:spPr>
          <a:xfrm>
            <a:off x="457199" y="4882309"/>
            <a:ext cx="8416759" cy="1631216"/>
          </a:xfrm>
          <a:prstGeom prst="rect">
            <a:avLst/>
          </a:prstGeom>
          <a:noFill/>
        </p:spPr>
        <p:txBody>
          <a:bodyPr wrap="square" rtlCol="0">
            <a:spAutoFit/>
          </a:bodyPr>
          <a:lstStyle/>
          <a:p>
            <a:pPr marL="347663" indent="-347663"/>
            <a:r>
              <a:rPr lang="en-US" sz="2000" dirty="0" smtClean="0">
                <a:solidFill>
                  <a:srgbClr val="7F7F7F"/>
                </a:solidFill>
                <a:latin typeface="+mj-lt"/>
              </a:rPr>
              <a:t>4.  Services Delivered by Skilled Professionals to Optimize Quality of Life and Minimize:</a:t>
            </a:r>
            <a:endParaRPr lang="en-US" sz="2000" dirty="0">
              <a:solidFill>
                <a:srgbClr val="7F7F7F"/>
              </a:solidFill>
              <a:latin typeface="+mj-lt"/>
            </a:endParaRPr>
          </a:p>
          <a:p>
            <a:pPr marL="800100" lvl="1" indent="-342900">
              <a:buFont typeface="Arial"/>
              <a:buChar char="•"/>
            </a:pPr>
            <a:r>
              <a:rPr lang="en-US" sz="2000" dirty="0">
                <a:solidFill>
                  <a:srgbClr val="7F7F7F"/>
                </a:solidFill>
                <a:latin typeface="+mj-lt"/>
              </a:rPr>
              <a:t>Patient Physical Suffering</a:t>
            </a:r>
          </a:p>
          <a:p>
            <a:pPr marL="800100" lvl="1" indent="-342900">
              <a:buFont typeface="Arial"/>
              <a:buChar char="•"/>
            </a:pPr>
            <a:r>
              <a:rPr lang="en-US" sz="2000" dirty="0">
                <a:solidFill>
                  <a:srgbClr val="7F7F7F"/>
                </a:solidFill>
                <a:latin typeface="+mj-lt"/>
              </a:rPr>
              <a:t>Patient Psychological or Existential Suffering</a:t>
            </a:r>
          </a:p>
          <a:p>
            <a:pPr marL="800100" lvl="1" indent="-342900">
              <a:buFont typeface="Arial"/>
              <a:buChar char="•"/>
            </a:pPr>
            <a:r>
              <a:rPr lang="en-US" sz="2000" dirty="0">
                <a:solidFill>
                  <a:srgbClr val="7F7F7F"/>
                </a:solidFill>
                <a:latin typeface="+mj-lt"/>
              </a:rPr>
              <a:t>Family Suffering</a:t>
            </a:r>
          </a:p>
        </p:txBody>
      </p:sp>
      <p:sp>
        <p:nvSpPr>
          <p:cNvPr id="10" name="TextBox 9"/>
          <p:cNvSpPr txBox="1"/>
          <p:nvPr/>
        </p:nvSpPr>
        <p:spPr>
          <a:xfrm>
            <a:off x="457200" y="3857576"/>
            <a:ext cx="8229600" cy="923330"/>
          </a:xfrm>
          <a:prstGeom prst="rect">
            <a:avLst/>
          </a:prstGeom>
          <a:noFill/>
        </p:spPr>
        <p:txBody>
          <a:bodyPr wrap="square" rtlCol="0">
            <a:spAutoFit/>
          </a:bodyPr>
          <a:lstStyle/>
          <a:p>
            <a:r>
              <a:rPr lang="en-US" dirty="0" smtClean="0">
                <a:solidFill>
                  <a:schemeClr val="tx1">
                    <a:lumMod val="50000"/>
                    <a:lumOff val="50000"/>
                  </a:schemeClr>
                </a:solidFill>
                <a:latin typeface="+mj-lt"/>
              </a:rPr>
              <a:t>3</a:t>
            </a:r>
            <a:r>
              <a:rPr lang="en-US" sz="2000" dirty="0" smtClean="0">
                <a:solidFill>
                  <a:schemeClr val="tx1">
                    <a:lumMod val="50000"/>
                    <a:lumOff val="50000"/>
                  </a:schemeClr>
                </a:solidFill>
                <a:latin typeface="+mj-lt"/>
              </a:rPr>
              <a:t>.  Patient </a:t>
            </a:r>
            <a:r>
              <a:rPr lang="en-US" sz="2000" dirty="0">
                <a:solidFill>
                  <a:schemeClr val="tx1">
                    <a:lumMod val="50000"/>
                    <a:lumOff val="50000"/>
                  </a:schemeClr>
                </a:solidFill>
                <a:latin typeface="+mj-lt"/>
              </a:rPr>
              <a:t>Decisions match care delivered from Phase 3 to Death</a:t>
            </a:r>
          </a:p>
          <a:p>
            <a:pPr marL="800100" lvl="1" indent="-342900">
              <a:buFont typeface="Arial"/>
              <a:buChar char="•"/>
            </a:pPr>
            <a:r>
              <a:rPr lang="en-US" sz="1600" dirty="0">
                <a:solidFill>
                  <a:schemeClr val="tx1">
                    <a:lumMod val="50000"/>
                    <a:lumOff val="50000"/>
                  </a:schemeClr>
                </a:solidFill>
                <a:latin typeface="+mj-lt"/>
              </a:rPr>
              <a:t>Prefer Hospice </a:t>
            </a:r>
            <a:r>
              <a:rPr lang="en-US" sz="1600" dirty="0">
                <a:solidFill>
                  <a:schemeClr val="tx1">
                    <a:lumMod val="50000"/>
                    <a:lumOff val="50000"/>
                  </a:schemeClr>
                </a:solidFill>
                <a:latin typeface="+mj-lt"/>
                <a:ea typeface="Wingdings"/>
                <a:cs typeface="Wingdings"/>
                <a:sym typeface="Wingdings"/>
              </a:rPr>
              <a:t> Enrolled in Hospice </a:t>
            </a:r>
            <a:r>
              <a:rPr lang="en-US" sz="1600" dirty="0" smtClean="0">
                <a:solidFill>
                  <a:schemeClr val="tx1">
                    <a:lumMod val="50000"/>
                    <a:lumOff val="50000"/>
                  </a:schemeClr>
                </a:solidFill>
                <a:latin typeface="+mj-lt"/>
                <a:ea typeface="Wingdings"/>
                <a:cs typeface="Wingdings"/>
                <a:sym typeface="Wingdings"/>
              </a:rPr>
              <a:t>for Optimal Beneficial Period</a:t>
            </a:r>
            <a:endParaRPr lang="en-US" sz="1600" dirty="0">
              <a:solidFill>
                <a:schemeClr val="tx1">
                  <a:lumMod val="50000"/>
                  <a:lumOff val="50000"/>
                </a:schemeClr>
              </a:solidFill>
              <a:latin typeface="+mj-lt"/>
            </a:endParaRPr>
          </a:p>
          <a:p>
            <a:pPr marL="800100" lvl="1" indent="-342900">
              <a:buFont typeface="Arial"/>
              <a:buChar char="•"/>
            </a:pPr>
            <a:r>
              <a:rPr lang="en-US" sz="1600" dirty="0">
                <a:solidFill>
                  <a:schemeClr val="tx1">
                    <a:lumMod val="50000"/>
                    <a:lumOff val="50000"/>
                  </a:schemeClr>
                </a:solidFill>
                <a:latin typeface="+mj-lt"/>
              </a:rPr>
              <a:t>Prefer No Hospice </a:t>
            </a:r>
            <a:r>
              <a:rPr lang="en-US" sz="1600" dirty="0">
                <a:solidFill>
                  <a:schemeClr val="tx1">
                    <a:lumMod val="50000"/>
                    <a:lumOff val="50000"/>
                  </a:schemeClr>
                </a:solidFill>
                <a:latin typeface="+mj-lt"/>
                <a:ea typeface="Wingdings"/>
                <a:cs typeface="Wingdings"/>
                <a:sym typeface="Wingdings"/>
              </a:rPr>
              <a:t> Not Enrolled in </a:t>
            </a:r>
            <a:r>
              <a:rPr lang="en-US" sz="1600" dirty="0" smtClean="0">
                <a:solidFill>
                  <a:schemeClr val="tx1">
                    <a:lumMod val="50000"/>
                    <a:lumOff val="50000"/>
                  </a:schemeClr>
                </a:solidFill>
                <a:latin typeface="+mj-lt"/>
                <a:ea typeface="Wingdings"/>
                <a:cs typeface="Wingdings"/>
                <a:sym typeface="Wingdings"/>
              </a:rPr>
              <a:t>Hospice</a:t>
            </a:r>
            <a:endParaRPr lang="en-US" sz="1600" dirty="0"/>
          </a:p>
        </p:txBody>
      </p:sp>
      <p:sp>
        <p:nvSpPr>
          <p:cNvPr id="11" name="Slide Number Placeholder 10"/>
          <p:cNvSpPr>
            <a:spLocks noGrp="1"/>
          </p:cNvSpPr>
          <p:nvPr>
            <p:ph type="sldNum" sz="quarter" idx="12"/>
          </p:nvPr>
        </p:nvSpPr>
        <p:spPr/>
        <p:txBody>
          <a:bodyPr/>
          <a:lstStyle/>
          <a:p>
            <a:fld id="{BA9B540C-44DA-4F69-89C9-7C84606640D3}" type="slidenum">
              <a:rPr lang="en-US" smtClean="0"/>
              <a:pPr/>
              <a:t>9</a:t>
            </a:fld>
            <a:endParaRPr lang="en-US" dirty="0"/>
          </a:p>
        </p:txBody>
      </p:sp>
    </p:spTree>
    <p:extLst>
      <p:ext uri="{BB962C8B-B14F-4D97-AF65-F5344CB8AC3E}">
        <p14:creationId xmlns:p14="http://schemas.microsoft.com/office/powerpoint/2010/main" val="35651975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5501</TotalTime>
  <Words>935</Words>
  <Application>Microsoft Office PowerPoint</Application>
  <PresentationFormat>On-screen Show (4:3)</PresentationFormat>
  <Paragraphs>189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Executive</vt:lpstr>
      <vt:lpstr>Quality Measures in End-of-Life Care</vt:lpstr>
      <vt:lpstr>Ad Hoc End-of-Life Care Measures Workgroup</vt:lpstr>
      <vt:lpstr>Agenda</vt:lpstr>
      <vt:lpstr>Background</vt:lpstr>
      <vt:lpstr>Statute</vt:lpstr>
      <vt:lpstr>Regulation</vt:lpstr>
      <vt:lpstr>Missing: Concordance Between Wishes and Reality</vt:lpstr>
      <vt:lpstr>When Does  End-of-Life Care Begin?</vt:lpstr>
      <vt:lpstr>Ideal High Quality  End of Life Care</vt:lpstr>
      <vt:lpstr>Barriers to Ideal Care</vt:lpstr>
      <vt:lpstr>Conceptual Framework Measuring Quality in EOL Care Continuum</vt:lpstr>
      <vt:lpstr>“Measuring What Matters” Under Development by the American Academy of Hospice and Palliative Medicine and the Hospice and Palliative Nurses Association</vt:lpstr>
      <vt:lpstr>Process of Development of “Measuring What Matters”</vt:lpstr>
      <vt:lpstr>PowerPoint Presentation</vt:lpstr>
      <vt:lpstr>Concordance</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Edmiston Chen</dc:creator>
  <cp:lastModifiedBy> </cp:lastModifiedBy>
  <cp:revision>96</cp:revision>
  <cp:lastPrinted>2014-06-06T23:34:23Z</cp:lastPrinted>
  <dcterms:created xsi:type="dcterms:W3CDTF">2014-06-03T13:59:07Z</dcterms:created>
  <dcterms:modified xsi:type="dcterms:W3CDTF">2014-06-12T15:46:04Z</dcterms:modified>
</cp:coreProperties>
</file>