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  <p:sldMasterId id="2147483886" r:id="rId2"/>
  </p:sldMasterIdLst>
  <p:notesMasterIdLst>
    <p:notesMasterId r:id="rId10"/>
  </p:notesMasterIdLst>
  <p:handoutMasterIdLst>
    <p:handoutMasterId r:id="rId11"/>
  </p:handoutMasterIdLst>
  <p:sldIdLst>
    <p:sldId id="256" r:id="rId3"/>
    <p:sldId id="299" r:id="rId4"/>
    <p:sldId id="337" r:id="rId5"/>
    <p:sldId id="338" r:id="rId6"/>
    <p:sldId id="316" r:id="rId7"/>
    <p:sldId id="303" r:id="rId8"/>
    <p:sldId id="277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2298" autoAdjust="0"/>
  </p:normalViewPr>
  <p:slideViewPr>
    <p:cSldViewPr>
      <p:cViewPr>
        <p:scale>
          <a:sx n="100" d="100"/>
          <a:sy n="100" d="100"/>
        </p:scale>
        <p:origin x="-552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8"/>
    </p:cViewPr>
  </p:sorterViewPr>
  <p:notesViewPr>
    <p:cSldViewPr>
      <p:cViewPr>
        <p:scale>
          <a:sx n="100" d="100"/>
          <a:sy n="100" d="100"/>
        </p:scale>
        <p:origin x="-2748" y="-336"/>
      </p:cViewPr>
      <p:guideLst>
        <p:guide orient="horz" pos="292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r">
              <a:defRPr sz="1200"/>
            </a:lvl1pPr>
          </a:lstStyle>
          <a:p>
            <a:pPr>
              <a:defRPr/>
            </a:pPr>
            <a:fld id="{0AC4C13E-2AF4-46AA-BDF9-7555BF8E68EF}" type="datetimeFigureOut">
              <a:rPr lang="en-US"/>
              <a:pPr>
                <a:defRPr/>
              </a:pPr>
              <a:t>4/14/2014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r">
              <a:defRPr sz="1200"/>
            </a:lvl1pPr>
          </a:lstStyle>
          <a:p>
            <a:pPr>
              <a:defRPr/>
            </a:pPr>
            <a:fld id="{129F0B87-08A9-4DFB-8D93-8FA5C681C5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08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7B282DA-EFE4-4DC7-99A3-37C6B5FEFF58}" type="datetimeFigureOut">
              <a:rPr lang="en-US"/>
              <a:pPr>
                <a:defRPr/>
              </a:pPr>
              <a:t>4/14/2014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33" tIns="46316" rIns="92633" bIns="4631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4912"/>
            <a:ext cx="5608320" cy="4183220"/>
          </a:xfrm>
          <a:prstGeom prst="rect">
            <a:avLst/>
          </a:prstGeom>
        </p:spPr>
        <p:txBody>
          <a:bodyPr vert="horz" lIns="92633" tIns="46316" rIns="92633" bIns="4631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BD7BB21-502C-4115-9990-96DDF20D4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12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EEF565-DDDD-464A-A255-B5F231C85EB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18436" name="Notes Placeholder 1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260203-E539-47A1-8BA3-1A7A08BD9B3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19460" name="Notes Placeholder 1"/>
          <p:cNvSpPr>
            <a:spLocks noGrp="1"/>
          </p:cNvSpPr>
          <p:nvPr>
            <p:ph type="body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  <a:defRPr/>
            </a:pPr>
            <a:endParaRPr lang="en-US" altLang="en-US" baseline="0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260203-E539-47A1-8BA3-1A7A08BD9B3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19460" name="Notes Placeholder 1"/>
          <p:cNvSpPr>
            <a:spLocks noGrp="1"/>
          </p:cNvSpPr>
          <p:nvPr>
            <p:ph type="body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endParaRPr lang="en-US" altLang="en-US" b="0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D7BB21-502C-4115-9990-96DDF20D4FC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29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200" dirty="0" smtClean="0">
              <a:effectLst/>
              <a:latin typeface="+mn-lt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62AC24-581D-4C05-B535-A204E2AE6634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27652" name="Notes Placeholder 1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b="0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CABC2F-1671-46FD-8E73-B2DC8E2CCAD6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90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6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741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34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78839CF5-AA51-4436-8BB1-643D76291E4F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658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3A7F7C0-A169-4E36-9CF2-A143A981D7B4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0810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2FD5AB4-29BB-4CE2-9E20-E289110DA47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671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913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5809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0983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206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ED5D358E-284E-47DD-A887-D11A01AF3CD9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8206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6860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589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617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2F7F780-AAD5-4B86-99FD-4E2D25F88FC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9222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74D7148-2F90-4E97-A04C-EBCC89ACF6F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84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68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2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408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856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268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D98681AA-0499-4929-94C4-3C0C9449C023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solidFill>
                  <a:srgbClr val="000000"/>
                </a:solidFill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47E67DB1-F9D4-4291-94CE-B12190BB1CD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808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chia/sqac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qac@state.ma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Statewide Quality Advisory Committee (SQAC) Meeting</a:t>
            </a:r>
            <a:endParaRPr lang="en-US" altLang="en-US" sz="3100" smtClean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April 14, 2014</a:t>
            </a:r>
          </a:p>
        </p:txBody>
      </p:sp>
      <p:pic>
        <p:nvPicPr>
          <p:cNvPr id="6148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08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95600"/>
            <a:ext cx="8382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Agenda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en-US" sz="2000" dirty="0" smtClean="0"/>
              <a:t>Welcome and approve minutes				11:30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sz="2000" dirty="0" smtClean="0"/>
              <a:t>Update from HPC on PCMH certification</a:t>
            </a:r>
            <a:r>
              <a:rPr lang="en-US" sz="2000" dirty="0"/>
              <a:t>	</a:t>
            </a:r>
            <a:r>
              <a:rPr lang="en-US" sz="2000" dirty="0" smtClean="0"/>
              <a:t>		11:35</a:t>
            </a:r>
            <a:endParaRPr lang="en-US" altLang="en-US" sz="2000" dirty="0" smtClean="0"/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sz="2000" dirty="0"/>
              <a:t>Discuss provider </a:t>
            </a:r>
            <a:r>
              <a:rPr lang="en-US" sz="2000" dirty="0" err="1"/>
              <a:t>tiering</a:t>
            </a:r>
            <a:r>
              <a:rPr lang="en-US" sz="2000" dirty="0"/>
              <a:t> using SQMS measures </a:t>
            </a:r>
            <a:r>
              <a:rPr lang="en-US" sz="2000" dirty="0" smtClean="0"/>
              <a:t>		</a:t>
            </a:r>
            <a:r>
              <a:rPr lang="en-US" altLang="en-US" sz="2000" dirty="0" smtClean="0"/>
              <a:t>11:50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sz="2000" dirty="0" smtClean="0"/>
              <a:t>Update from staff on pediatric measures 		1</a:t>
            </a:r>
            <a:r>
              <a:rPr lang="en-US" altLang="en-US" sz="2000" dirty="0" smtClean="0"/>
              <a:t>:00	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en-US" altLang="en-US" sz="2000" dirty="0" smtClean="0"/>
              <a:t>Next </a:t>
            </a:r>
            <a:r>
              <a:rPr lang="en-US" altLang="en-US" sz="2000" dirty="0"/>
              <a:t>steps </a:t>
            </a:r>
            <a:r>
              <a:rPr lang="en-US" sz="2000" dirty="0" smtClean="0"/>
              <a:t>						</a:t>
            </a:r>
            <a:r>
              <a:rPr lang="en-US" altLang="en-US" sz="2000" dirty="0" smtClean="0"/>
              <a:t>1:15</a:t>
            </a:r>
          </a:p>
          <a:p>
            <a:pPr marL="0" indent="0" eaLnBrk="1" hangingPunct="1">
              <a:buNone/>
            </a:pPr>
            <a:endParaRPr lang="en-US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HPC Update on PCMH Certification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pPr marL="0" lvl="0" indent="0" eaLnBrk="1" hangingPunct="1">
              <a:buNone/>
            </a:pPr>
            <a:r>
              <a:rPr lang="en-US" dirty="0"/>
              <a:t>The Health Policy Commission is directed by M.G.L. c.6D, s.14 to develop </a:t>
            </a:r>
            <a:r>
              <a:rPr lang="en-US" dirty="0" smtClean="0"/>
              <a:t>standards </a:t>
            </a:r>
            <a:r>
              <a:rPr lang="en-US" dirty="0"/>
              <a:t>for </a:t>
            </a:r>
            <a:r>
              <a:rPr lang="en-US" dirty="0" smtClean="0"/>
              <a:t>the certification of patient </a:t>
            </a:r>
            <a:r>
              <a:rPr lang="en-US" dirty="0"/>
              <a:t>centered medical </a:t>
            </a:r>
            <a:r>
              <a:rPr lang="en-US" dirty="0" smtClean="0"/>
              <a:t>homes, </a:t>
            </a:r>
            <a:r>
              <a:rPr lang="en-US" dirty="0"/>
              <a:t>with reference to the Standard Quality Measure Set. </a:t>
            </a:r>
          </a:p>
          <a:p>
            <a:pPr marL="0" indent="0" eaLnBrk="1" hangingPunct="1">
              <a:buNone/>
            </a:pPr>
            <a:endParaRPr lang="en-US" alt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401690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Provider </a:t>
            </a:r>
            <a:r>
              <a:rPr lang="en-US" altLang="en-US" dirty="0" err="1"/>
              <a:t>Tiering</a:t>
            </a:r>
            <a:r>
              <a:rPr lang="en-US" altLang="en-US" dirty="0"/>
              <a:t> Using SQMS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 eaLnBrk="1" hangingPunct="1">
              <a:buClr>
                <a:srgbClr val="0097AB"/>
              </a:buClr>
              <a:buSzPct val="125000"/>
              <a:buNone/>
            </a:pPr>
            <a:r>
              <a:rPr lang="en-US" altLang="en-US" sz="2400" dirty="0"/>
              <a:t>CHIA’s role</a:t>
            </a:r>
          </a:p>
          <a:p>
            <a:pPr marL="342900" lvl="1" indent="-342900" eaLnBrk="1" hangingPunct="1">
              <a:buClr>
                <a:srgbClr val="0097A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altLang="en-US" dirty="0"/>
              <a:t>Advise </a:t>
            </a:r>
            <a:r>
              <a:rPr lang="en-US" dirty="0"/>
              <a:t>DOI on regulation related to the use of SQMS measures in plans’ </a:t>
            </a:r>
            <a:r>
              <a:rPr lang="en-US" dirty="0" err="1"/>
              <a:t>tiering</a:t>
            </a:r>
            <a:r>
              <a:rPr lang="en-US" dirty="0"/>
              <a:t> of hospitals and physician groups</a:t>
            </a:r>
          </a:p>
          <a:p>
            <a:pPr marL="400050" lvl="2" indent="0" eaLnBrk="1" hangingPunct="1">
              <a:buClr>
                <a:srgbClr val="0097AB"/>
              </a:buClr>
              <a:buSzPct val="125000"/>
              <a:buNone/>
            </a:pPr>
            <a:endParaRPr lang="en-US" dirty="0"/>
          </a:p>
          <a:p>
            <a:pPr marL="0" lvl="1" indent="0" eaLnBrk="1" hangingPunct="1">
              <a:buClr>
                <a:srgbClr val="0097AB"/>
              </a:buClr>
              <a:buSzPct val="125000"/>
              <a:buNone/>
            </a:pPr>
            <a:r>
              <a:rPr lang="en-US" sz="2400" dirty="0"/>
              <a:t>CHIA’s approach</a:t>
            </a:r>
          </a:p>
          <a:p>
            <a:pPr marL="342900" lvl="1" indent="-342900" eaLnBrk="1" hangingPunct="1">
              <a:buClr>
                <a:srgbClr val="0097A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dirty="0"/>
              <a:t>Make a formal statement of the measures in the </a:t>
            </a:r>
            <a:r>
              <a:rPr lang="en-US" dirty="0" smtClean="0"/>
              <a:t>SQMS</a:t>
            </a:r>
          </a:p>
          <a:p>
            <a:pPr marL="342900" lvl="1" indent="-342900" eaLnBrk="1" hangingPunct="1">
              <a:buClr>
                <a:srgbClr val="0097A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dirty="0" smtClean="0"/>
              <a:t>Reach out to stakeholders and receive SQAC input </a:t>
            </a:r>
          </a:p>
          <a:p>
            <a:pPr marL="342900" lvl="1" indent="-342900" eaLnBrk="1" hangingPunct="1">
              <a:buClr>
                <a:srgbClr val="0097AB"/>
              </a:buClr>
              <a:buSzPct val="125000"/>
              <a:buFont typeface="Arial" panose="020B0604020202020204" pitchFamily="34" charset="0"/>
              <a:buChar char="•"/>
            </a:pPr>
            <a:r>
              <a:rPr lang="en-US" dirty="0" smtClean="0"/>
              <a:t>Provide advise to DOI </a:t>
            </a:r>
            <a:r>
              <a:rPr lang="en-US" dirty="0"/>
              <a:t>on </a:t>
            </a:r>
            <a:r>
              <a:rPr lang="en-US" dirty="0" smtClean="0"/>
              <a:t>regulation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962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Measures by population: Pediatrics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Massachusetts Child Health Quality Coalition recommended principles:</a:t>
            </a:r>
          </a:p>
          <a:p>
            <a:pPr lvl="1" eaLnBrk="1" hangingPunct="1"/>
            <a:r>
              <a:rPr lang="en-US" altLang="en-US" dirty="0" smtClean="0"/>
              <a:t>Consider major domains of care</a:t>
            </a:r>
          </a:p>
          <a:p>
            <a:pPr lvl="1" eaLnBrk="1" hangingPunct="1"/>
            <a:r>
              <a:rPr lang="en-US" altLang="en-US" dirty="0" smtClean="0"/>
              <a:t>Consider whole child</a:t>
            </a:r>
          </a:p>
          <a:p>
            <a:pPr lvl="1" eaLnBrk="1" hangingPunct="1"/>
            <a:r>
              <a:rPr lang="en-US" altLang="en-US" dirty="0" smtClean="0"/>
              <a:t>Capture care, regardless of provider type</a:t>
            </a:r>
          </a:p>
          <a:p>
            <a:pPr lvl="1" eaLnBrk="1" hangingPunct="1"/>
            <a:r>
              <a:rPr lang="en-US" altLang="en-US" dirty="0" smtClean="0"/>
              <a:t>Exercise restraint in measure selection</a:t>
            </a:r>
          </a:p>
          <a:p>
            <a:pPr marL="457200" lvl="1" indent="0" eaLnBrk="1" hangingPunct="1"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Pediatric BH care</a:t>
            </a:r>
            <a:endParaRPr lang="en-US" altLang="en-US" dirty="0"/>
          </a:p>
          <a:p>
            <a:pPr lvl="1" eaLnBrk="1" hangingPunct="1"/>
            <a:r>
              <a:rPr lang="en-US" dirty="0" smtClean="0"/>
              <a:t>Six </a:t>
            </a:r>
            <a:r>
              <a:rPr lang="en-US" dirty="0"/>
              <a:t>new </a:t>
            </a:r>
            <a:r>
              <a:rPr lang="en-US" dirty="0" smtClean="0"/>
              <a:t>pediatric behavioral </a:t>
            </a:r>
            <a:r>
              <a:rPr lang="en-US" dirty="0"/>
              <a:t>health measures </a:t>
            </a:r>
            <a:r>
              <a:rPr lang="en-US" dirty="0" smtClean="0"/>
              <a:t>proposed for 2015 HEDIS</a:t>
            </a:r>
            <a:endParaRPr lang="en-US" dirty="0"/>
          </a:p>
          <a:p>
            <a:pPr lvl="1" eaLnBrk="1" hangingPunct="1"/>
            <a:r>
              <a:rPr lang="en-US" altLang="en-US" dirty="0"/>
              <a:t>May become mandated for SQMS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SQAC 2014 Agenda</a:t>
            </a:r>
          </a:p>
        </p:txBody>
      </p:sp>
      <p:sp>
        <p:nvSpPr>
          <p:cNvPr id="7" name="Freeform 73"/>
          <p:cNvSpPr/>
          <p:nvPr/>
        </p:nvSpPr>
        <p:spPr bwMode="auto">
          <a:xfrm>
            <a:off x="185738" y="3133725"/>
            <a:ext cx="12430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marL="137160" indent="-13716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Hospital measures for public reporting</a:t>
            </a:r>
          </a:p>
          <a:p>
            <a:pPr marL="137160" indent="-13716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Straw model for SQMS by population</a:t>
            </a: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Freeform 74"/>
          <p:cNvSpPr/>
          <p:nvPr/>
        </p:nvSpPr>
        <p:spPr bwMode="auto">
          <a:xfrm>
            <a:off x="1728788" y="3124200"/>
            <a:ext cx="12430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HPC update on PCMH certification</a:t>
            </a:r>
          </a:p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Provider </a:t>
            </a:r>
            <a:r>
              <a:rPr lang="en-US" sz="11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tiering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using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SQMS</a:t>
            </a:r>
          </a:p>
          <a:p>
            <a:pPr marL="171450" indent="-171450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Font typeface="Arial" panose="020B0604020202020204" pitchFamily="34" charset="0"/>
              <a:buChar char="•"/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SQMS for pediatric care</a:t>
            </a:r>
          </a:p>
        </p:txBody>
      </p:sp>
      <p:sp>
        <p:nvSpPr>
          <p:cNvPr id="9" name="Freeform 75"/>
          <p:cNvSpPr/>
          <p:nvPr/>
        </p:nvSpPr>
        <p:spPr bwMode="auto">
          <a:xfrm>
            <a:off x="3200400" y="3133725"/>
            <a:ext cx="1243013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Determine which of </a:t>
            </a: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proposed measures to assess</a:t>
            </a:r>
          </a:p>
        </p:txBody>
      </p:sp>
      <p:sp>
        <p:nvSpPr>
          <p:cNvPr id="11" name="Freeform 77"/>
          <p:cNvSpPr/>
          <p:nvPr/>
        </p:nvSpPr>
        <p:spPr bwMode="auto">
          <a:xfrm>
            <a:off x="6172200" y="3124200"/>
            <a:ext cx="1246188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and approve final report and recommendation</a:t>
            </a:r>
          </a:p>
        </p:txBody>
      </p:sp>
      <p:sp>
        <p:nvSpPr>
          <p:cNvPr id="12" name="Freeform 78"/>
          <p:cNvSpPr/>
          <p:nvPr/>
        </p:nvSpPr>
        <p:spPr bwMode="auto">
          <a:xfrm>
            <a:off x="7685088" y="3114675"/>
            <a:ext cx="1230312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priorities for 2015</a:t>
            </a:r>
          </a:p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Freeform 13"/>
          <p:cNvSpPr/>
          <p:nvPr/>
        </p:nvSpPr>
        <p:spPr bwMode="auto">
          <a:xfrm>
            <a:off x="185738" y="2209800"/>
            <a:ext cx="12430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noFill/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#1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February 10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6172200" y="2209800"/>
            <a:ext cx="1246188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#6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October 20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7685088" y="2200275"/>
            <a:ext cx="12303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#7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December 15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17" name="TextBox 128"/>
          <p:cNvSpPr txBox="1">
            <a:spLocks noChangeArrowheads="1"/>
          </p:cNvSpPr>
          <p:nvPr/>
        </p:nvSpPr>
        <p:spPr bwMode="auto">
          <a:xfrm>
            <a:off x="6111875" y="1323975"/>
            <a:ext cx="2667000" cy="276225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Annual Recommendation due Nov 1</a:t>
            </a:r>
          </a:p>
        </p:txBody>
      </p:sp>
      <p:cxnSp>
        <p:nvCxnSpPr>
          <p:cNvPr id="15372" name="Straight Arrow Connector 28"/>
          <p:cNvCxnSpPr>
            <a:cxnSpLocks noChangeShapeType="1"/>
          </p:cNvCxnSpPr>
          <p:nvPr/>
        </p:nvCxnSpPr>
        <p:spPr bwMode="auto">
          <a:xfrm>
            <a:off x="7445375" y="1760538"/>
            <a:ext cx="0" cy="4254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" name="TextBox 128"/>
          <p:cNvSpPr txBox="1">
            <a:spLocks noChangeArrowheads="1"/>
          </p:cNvSpPr>
          <p:nvPr/>
        </p:nvSpPr>
        <p:spPr bwMode="auto">
          <a:xfrm>
            <a:off x="1295400" y="5634038"/>
            <a:ext cx="2654300" cy="4619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Solicitation of Nominations for Proposed SQMS Measures</a:t>
            </a:r>
          </a:p>
        </p:txBody>
      </p:sp>
      <p:cxnSp>
        <p:nvCxnSpPr>
          <p:cNvPr id="15374" name="Straight Arrow Connector 28"/>
          <p:cNvCxnSpPr>
            <a:cxnSpLocks noChangeShapeType="1"/>
          </p:cNvCxnSpPr>
          <p:nvPr/>
        </p:nvCxnSpPr>
        <p:spPr bwMode="auto">
          <a:xfrm flipV="1">
            <a:off x="1600200" y="5162550"/>
            <a:ext cx="0" cy="381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Freeform 21"/>
          <p:cNvSpPr/>
          <p:nvPr/>
        </p:nvSpPr>
        <p:spPr bwMode="auto">
          <a:xfrm>
            <a:off x="1728788" y="2209800"/>
            <a:ext cx="1243012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#2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April 14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3" name="Freeform 22"/>
          <p:cNvSpPr/>
          <p:nvPr/>
        </p:nvSpPr>
        <p:spPr bwMode="auto">
          <a:xfrm>
            <a:off x="3200400" y="2209800"/>
            <a:ext cx="1243013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#3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June 16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4" name="Freeform 76"/>
          <p:cNvSpPr/>
          <p:nvPr/>
        </p:nvSpPr>
        <p:spPr bwMode="auto">
          <a:xfrm>
            <a:off x="4724400" y="3133725"/>
            <a:ext cx="1243013" cy="2047875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r>
              <a:rPr lang="en-US" sz="11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Review preliminary assessments of proposed measures</a:t>
            </a:r>
          </a:p>
          <a:p>
            <a:pPr algn="ctr" defTabSz="311150" eaLnBrk="0" fontAlgn="auto" hangingPunct="0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defRPr/>
            </a:pPr>
            <a:endParaRPr lang="en-US" sz="11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4724400" y="2209800"/>
            <a:ext cx="1243013" cy="685800"/>
          </a:xfrm>
          <a:custGeom>
            <a:avLst/>
            <a:gdLst>
              <a:gd name="connsiteX0" fmla="*/ 0 w 985502"/>
              <a:gd name="connsiteY0" fmla="*/ 164254 h 1066800"/>
              <a:gd name="connsiteX1" fmla="*/ 48109 w 985502"/>
              <a:gd name="connsiteY1" fmla="*/ 48109 h 1066800"/>
              <a:gd name="connsiteX2" fmla="*/ 164254 w 985502"/>
              <a:gd name="connsiteY2" fmla="*/ 0 h 1066800"/>
              <a:gd name="connsiteX3" fmla="*/ 821248 w 985502"/>
              <a:gd name="connsiteY3" fmla="*/ 0 h 1066800"/>
              <a:gd name="connsiteX4" fmla="*/ 937393 w 985502"/>
              <a:gd name="connsiteY4" fmla="*/ 48109 h 1066800"/>
              <a:gd name="connsiteX5" fmla="*/ 985502 w 985502"/>
              <a:gd name="connsiteY5" fmla="*/ 164254 h 1066800"/>
              <a:gd name="connsiteX6" fmla="*/ 985502 w 985502"/>
              <a:gd name="connsiteY6" fmla="*/ 902546 h 1066800"/>
              <a:gd name="connsiteX7" fmla="*/ 937393 w 985502"/>
              <a:gd name="connsiteY7" fmla="*/ 1018691 h 1066800"/>
              <a:gd name="connsiteX8" fmla="*/ 821248 w 985502"/>
              <a:gd name="connsiteY8" fmla="*/ 1066800 h 1066800"/>
              <a:gd name="connsiteX9" fmla="*/ 164254 w 985502"/>
              <a:gd name="connsiteY9" fmla="*/ 1066800 h 1066800"/>
              <a:gd name="connsiteX10" fmla="*/ 48109 w 985502"/>
              <a:gd name="connsiteY10" fmla="*/ 1018691 h 1066800"/>
              <a:gd name="connsiteX11" fmla="*/ 0 w 985502"/>
              <a:gd name="connsiteY11" fmla="*/ 902546 h 1066800"/>
              <a:gd name="connsiteX12" fmla="*/ 0 w 985502"/>
              <a:gd name="connsiteY12" fmla="*/ 164254 h 106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5502" h="1066800">
                <a:moveTo>
                  <a:pt x="0" y="164254"/>
                </a:moveTo>
                <a:cubicBezTo>
                  <a:pt x="0" y="120691"/>
                  <a:pt x="17305" y="78912"/>
                  <a:pt x="48109" y="48109"/>
                </a:cubicBezTo>
                <a:cubicBezTo>
                  <a:pt x="78913" y="17305"/>
                  <a:pt x="120691" y="0"/>
                  <a:pt x="164254" y="0"/>
                </a:cubicBezTo>
                <a:lnTo>
                  <a:pt x="821248" y="0"/>
                </a:lnTo>
                <a:cubicBezTo>
                  <a:pt x="864811" y="0"/>
                  <a:pt x="906590" y="17305"/>
                  <a:pt x="937393" y="48109"/>
                </a:cubicBezTo>
                <a:cubicBezTo>
                  <a:pt x="968197" y="78913"/>
                  <a:pt x="985502" y="120691"/>
                  <a:pt x="985502" y="164254"/>
                </a:cubicBezTo>
                <a:lnTo>
                  <a:pt x="985502" y="902546"/>
                </a:lnTo>
                <a:cubicBezTo>
                  <a:pt x="985502" y="946109"/>
                  <a:pt x="968197" y="987888"/>
                  <a:pt x="937393" y="1018691"/>
                </a:cubicBezTo>
                <a:cubicBezTo>
                  <a:pt x="906589" y="1049495"/>
                  <a:pt x="864811" y="1066800"/>
                  <a:pt x="821248" y="1066800"/>
                </a:cubicBezTo>
                <a:lnTo>
                  <a:pt x="164254" y="1066800"/>
                </a:lnTo>
                <a:cubicBezTo>
                  <a:pt x="120691" y="1066800"/>
                  <a:pt x="78912" y="1049495"/>
                  <a:pt x="48109" y="1018691"/>
                </a:cubicBezTo>
                <a:cubicBezTo>
                  <a:pt x="17305" y="987887"/>
                  <a:pt x="0" y="946109"/>
                  <a:pt x="0" y="902546"/>
                </a:cubicBezTo>
                <a:lnTo>
                  <a:pt x="0" y="164254"/>
                </a:lnTo>
                <a:close/>
              </a:path>
            </a:pathLst>
          </a:custGeom>
          <a:solidFill>
            <a:schemeClr val="accent5">
              <a:lumMod val="9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778" tIns="74778" rIns="74778" bIns="74778" anchor="ctr"/>
          <a:lstStyle/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#4</a:t>
            </a:r>
          </a:p>
          <a:p>
            <a:pPr algn="ctr" defTabSz="3111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  <a:ea typeface="Geneva"/>
                <a:cs typeface="Calibri" pitchFamily="34" charset="0"/>
              </a:rPr>
              <a:t>September 8</a:t>
            </a:r>
            <a:endParaRPr lang="en-US" sz="1200" dirty="0">
              <a:solidFill>
                <a:schemeClr val="tx1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05000" y="1840468"/>
            <a:ext cx="958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TODAY</a:t>
            </a:r>
            <a:endParaRPr lang="en-US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Monday, June 16</a:t>
            </a:r>
            <a:endParaRPr lang="en-US" altLang="en-US" baseline="30000" dirty="0" smtClean="0"/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3:00-5:00 p.m.</a:t>
            </a:r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2 Boylston Street, 5th Floor</a:t>
            </a:r>
          </a:p>
          <a:p>
            <a:pPr>
              <a:buFont typeface="Times" pitchFamily="18" charset="0"/>
              <a:buNone/>
            </a:pPr>
            <a:r>
              <a:rPr lang="en-US" altLang="en-US" dirty="0" smtClean="0"/>
              <a:t>	Boston, MA 02116 </a:t>
            </a:r>
          </a:p>
        </p:txBody>
      </p:sp>
      <p:sp>
        <p:nvSpPr>
          <p:cNvPr id="1638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Next meeting</a:t>
            </a:r>
          </a:p>
        </p:txBody>
      </p:sp>
      <p:sp>
        <p:nvSpPr>
          <p:cNvPr id="16388" name="Title 1"/>
          <p:cNvSpPr txBox="1">
            <a:spLocks/>
          </p:cNvSpPr>
          <p:nvPr/>
        </p:nvSpPr>
        <p:spPr bwMode="auto">
          <a:xfrm>
            <a:off x="762000" y="3657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Segoe UI Semibold" pitchFamily="34" charset="0"/>
                <a:cs typeface="Osaka"/>
              </a:rPr>
              <a:t>For more information</a:t>
            </a:r>
          </a:p>
        </p:txBody>
      </p:sp>
      <p:sp>
        <p:nvSpPr>
          <p:cNvPr id="16389" name="Content Placeholder 2"/>
          <p:cNvSpPr txBox="1">
            <a:spLocks/>
          </p:cNvSpPr>
          <p:nvPr/>
        </p:nvSpPr>
        <p:spPr bwMode="auto">
          <a:xfrm>
            <a:off x="762000" y="4657725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/>
            <a:r>
              <a:rPr lang="en-US" altLang="en-US">
                <a:cs typeface="Osaka"/>
                <a:hlinkClick r:id="rId3"/>
              </a:rPr>
              <a:t>www.mass.gov/chia/sqac</a:t>
            </a:r>
            <a:endParaRPr lang="en-US" altLang="en-US">
              <a:cs typeface="Osaka"/>
            </a:endParaRPr>
          </a:p>
          <a:p>
            <a:pPr eaLnBrk="1" hangingPunct="1"/>
            <a:r>
              <a:rPr lang="en-US" altLang="en-US">
                <a:cs typeface="Osaka"/>
                <a:hlinkClick r:id="rId4"/>
              </a:rPr>
              <a:t>sqac@state.ma.us</a:t>
            </a:r>
            <a:r>
              <a:rPr lang="en-US" altLang="en-US">
                <a:cs typeface="Osak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FHC PPT Template (Ben)</Template>
  <TotalTime>0</TotalTime>
  <Words>266</Words>
  <Application>Microsoft Office PowerPoint</Application>
  <PresentationFormat>On-screen Show (4:3)</PresentationFormat>
  <Paragraphs>69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Blank Presentation</vt:lpstr>
      <vt:lpstr>1_Blank Presentation</vt:lpstr>
      <vt:lpstr>Statewide Quality Advisory Committee (SQAC) Meeting</vt:lpstr>
      <vt:lpstr>Agenda</vt:lpstr>
      <vt:lpstr>HPC Update on PCMH Certification</vt:lpstr>
      <vt:lpstr>Provider Tiering Using SQMS Measures</vt:lpstr>
      <vt:lpstr>Measures by population: Pediatrics</vt:lpstr>
      <vt:lpstr>SQAC 2014 Agenda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2013-04-22T13:14:10Z</dcterms:created>
  <dcterms:modified xsi:type="dcterms:W3CDTF">2014-04-14T13:31:02Z</dcterms:modified>
</cp:coreProperties>
</file>