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5"/>
  </p:notesMasterIdLst>
  <p:handoutMasterIdLst>
    <p:handoutMasterId r:id="rId16"/>
  </p:handoutMasterIdLst>
  <p:sldIdLst>
    <p:sldId id="280" r:id="rId3"/>
    <p:sldId id="281" r:id="rId4"/>
    <p:sldId id="259" r:id="rId5"/>
    <p:sldId id="289" r:id="rId6"/>
    <p:sldId id="290" r:id="rId7"/>
    <p:sldId id="291" r:id="rId8"/>
    <p:sldId id="292" r:id="rId9"/>
    <p:sldId id="293" r:id="rId10"/>
    <p:sldId id="287" r:id="rId11"/>
    <p:sldId id="294" r:id="rId12"/>
    <p:sldId id="284" r:id="rId13"/>
    <p:sldId id="285" r:id="rId1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 Bold" pitchFamily="34" charset="0"/>
        <a:ea typeface="Osaka"/>
        <a:cs typeface="Osaka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 Bold" pitchFamily="34" charset="0"/>
        <a:ea typeface="Osaka"/>
        <a:cs typeface="Osaka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 Bold" pitchFamily="34" charset="0"/>
        <a:ea typeface="Osaka"/>
        <a:cs typeface="Osaka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 Bold" pitchFamily="34" charset="0"/>
        <a:ea typeface="Osaka"/>
        <a:cs typeface="Osaka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 Bold" pitchFamily="34" charset="0"/>
        <a:ea typeface="Osaka"/>
        <a:cs typeface="Osaka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 Bold" pitchFamily="34" charset="0"/>
        <a:ea typeface="Osaka"/>
        <a:cs typeface="Osaka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 Bold" pitchFamily="34" charset="0"/>
        <a:ea typeface="Osaka"/>
        <a:cs typeface="Osaka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 Bold" pitchFamily="34" charset="0"/>
        <a:ea typeface="Osaka"/>
        <a:cs typeface="Osaka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 Bold" pitchFamily="34" charset="0"/>
        <a:ea typeface="Osaka"/>
        <a:cs typeface="Osaka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99"/>
    <a:srgbClr val="FFFFCC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917" autoAdjust="0"/>
  </p:normalViewPr>
  <p:slideViewPr>
    <p:cSldViewPr>
      <p:cViewPr>
        <p:scale>
          <a:sx n="90" d="100"/>
          <a:sy n="90" d="100"/>
        </p:scale>
        <p:origin x="-990" y="-5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-3780" y="-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0031DA4-C8F9-468F-AB81-F2CE8EE77C7A}" type="datetimeFigureOut">
              <a:rPr lang="en-US" smtClean="0"/>
              <a:t>10/20/2014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332E3FA-A402-49CC-8165-BE486955BD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629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2" tIns="46587" rIns="93172" bIns="4658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2" tIns="46587" rIns="93172" bIns="4658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0350584D-2FBA-431E-A4D3-449BF220E834}" type="datetimeFigureOut">
              <a:rPr lang="en-US"/>
              <a:pPr>
                <a:defRPr/>
              </a:pPr>
              <a:t>10/20/2014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7" rIns="93172" bIns="46587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2" tIns="46587" rIns="93172" bIns="46587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2" tIns="46587" rIns="93172" bIns="4658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2" tIns="46587" rIns="93172" bIns="4658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C426182-B42D-49D5-9841-C03B7C1EE3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8248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2EEF565-DDDD-464A-A255-B5F231C85EBC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dirty="0" smtClean="0">
              <a:ea typeface="Osaka"/>
              <a:cs typeface="Osaka"/>
            </a:endParaRPr>
          </a:p>
        </p:txBody>
      </p:sp>
      <p:sp>
        <p:nvSpPr>
          <p:cNvPr id="18436" name="Notes Placeholder 1"/>
          <p:cNvSpPr>
            <a:spLocks noGrp="1"/>
          </p:cNvSpPr>
          <p:nvPr>
            <p:ph type="body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426182-B42D-49D5-9841-C03B7C1EE3A5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5585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E62AC24-581D-4C05-B535-A204E2AE6634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dirty="0" smtClean="0">
              <a:ea typeface="Osaka"/>
              <a:cs typeface="Osaka"/>
            </a:endParaRPr>
          </a:p>
        </p:txBody>
      </p:sp>
      <p:sp>
        <p:nvSpPr>
          <p:cNvPr id="27652" name="Notes Placeholder 1"/>
          <p:cNvSpPr>
            <a:spLocks noGrp="1"/>
          </p:cNvSpPr>
          <p:nvPr>
            <p:ph type="body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en-US" altLang="en-US" b="0" u="none" dirty="0" smtClean="0"/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en-US" altLang="en-US" b="0" u="none" dirty="0" smtClean="0"/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en-US" altLang="en-US" b="0" dirty="0" smtClean="0"/>
          </a:p>
          <a:p>
            <a:pPr marL="228600" indent="-228600" eaLnBrk="1" hangingPunct="1">
              <a:spcBef>
                <a:spcPct val="0"/>
              </a:spcBef>
              <a:buFontTx/>
              <a:buAutoNum type="arabicPeriod"/>
            </a:pPr>
            <a:endParaRPr lang="en-US" altLang="en-US" dirty="0" smtClean="0"/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en-US" altLang="en-US" b="0" u="none" dirty="0" smtClean="0"/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en-US" altLang="en-US" b="0" u="sng" dirty="0" smtClean="0"/>
          </a:p>
          <a:p>
            <a:pPr marL="685800" lvl="1" indent="-228600" eaLnBrk="1" hangingPunct="1">
              <a:spcBef>
                <a:spcPct val="0"/>
              </a:spcBef>
              <a:buFontTx/>
              <a:buAutoNum type="arabicPeriod"/>
            </a:pPr>
            <a:endParaRPr lang="en-US" altLang="en-US" b="0" dirty="0" smtClean="0"/>
          </a:p>
          <a:p>
            <a:pPr marL="0" lvl="0" indent="0" eaLnBrk="1" hangingPunct="1">
              <a:spcBef>
                <a:spcPct val="0"/>
              </a:spcBef>
              <a:buFontTx/>
              <a:buNone/>
            </a:pPr>
            <a:endParaRPr lang="en-US" altLang="en-US" b="0" baseline="0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1CABC2F-1671-46FD-8E73-B2DC8E2CCAD6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dirty="0" smtClean="0">
              <a:ea typeface="Osaka"/>
              <a:cs typeface="Osaka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260203-E539-47A1-8BA3-1A7A08BD9B3C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 smtClean="0">
              <a:ea typeface="Osaka"/>
              <a:cs typeface="Osaka"/>
            </a:endParaRPr>
          </a:p>
        </p:txBody>
      </p:sp>
      <p:sp>
        <p:nvSpPr>
          <p:cNvPr id="19460" name="Notes Placeholder 1"/>
          <p:cNvSpPr>
            <a:spLocks noGrp="1"/>
          </p:cNvSpPr>
          <p:nvPr>
            <p:ph type="body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defRPr/>
            </a:pPr>
            <a:endParaRPr lang="en-US" altLang="en-US" baseline="0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marR="0" indent="-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endParaRPr lang="en-US" b="0" dirty="0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55449" indent="-28956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63100" indent="-23132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28987" indent="-23132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94873" indent="-23132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60760" indent="-231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026647" indent="-231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92534" indent="-231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58421" indent="-231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7E873B30-5E6B-41E0-9501-9C7878475642}" type="slidenum">
              <a:rPr lang="en-US" altLang="en-US" smtClean="0">
                <a:solidFill>
                  <a:srgbClr val="000000"/>
                </a:solidFill>
                <a:ea typeface="Osaka"/>
                <a:cs typeface="Osaka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en-US" dirty="0" smtClean="0">
              <a:solidFill>
                <a:srgbClr val="000000"/>
              </a:solidFill>
              <a:ea typeface="Osaka"/>
              <a:cs typeface="Osaka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="0" dirty="0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55449" indent="-28956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63100" indent="-23132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28987" indent="-23132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94873" indent="-23132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60760" indent="-231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026647" indent="-231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92534" indent="-231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58421" indent="-231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7E873B30-5E6B-41E0-9501-9C7878475642}" type="slidenum">
              <a:rPr lang="en-US" altLang="en-US" smtClean="0">
                <a:solidFill>
                  <a:srgbClr val="000000"/>
                </a:solidFill>
                <a:ea typeface="Osaka"/>
                <a:cs typeface="Osaka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en-US" dirty="0" smtClean="0">
              <a:solidFill>
                <a:srgbClr val="000000"/>
              </a:solidFill>
              <a:ea typeface="Osaka"/>
              <a:cs typeface="Osaka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="0" dirty="0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55449" indent="-28956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63100" indent="-23132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28987" indent="-23132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94873" indent="-23132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60760" indent="-231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026647" indent="-231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92534" indent="-231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58421" indent="-231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7E873B30-5E6B-41E0-9501-9C7878475642}" type="slidenum">
              <a:rPr lang="en-US" altLang="en-US" smtClean="0">
                <a:solidFill>
                  <a:srgbClr val="000000"/>
                </a:solidFill>
                <a:ea typeface="Osaka"/>
                <a:cs typeface="Osaka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en-US" dirty="0" smtClean="0">
              <a:solidFill>
                <a:srgbClr val="000000"/>
              </a:solidFill>
              <a:ea typeface="Osaka"/>
              <a:cs typeface="Osaka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="0" dirty="0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55449" indent="-28956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63100" indent="-23132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28987" indent="-23132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94873" indent="-23132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60760" indent="-231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026647" indent="-231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92534" indent="-231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58421" indent="-231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7E873B30-5E6B-41E0-9501-9C7878475642}" type="slidenum">
              <a:rPr lang="en-US" altLang="en-US" smtClean="0">
                <a:solidFill>
                  <a:srgbClr val="000000"/>
                </a:solidFill>
                <a:ea typeface="Osaka"/>
                <a:cs typeface="Osaka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altLang="en-US" dirty="0" smtClean="0">
              <a:solidFill>
                <a:srgbClr val="000000"/>
              </a:solidFill>
              <a:ea typeface="Osaka"/>
              <a:cs typeface="Osaka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marR="0" indent="-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endParaRPr lang="en-US" b="0" dirty="0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55449" indent="-28956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63100" indent="-23132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28987" indent="-23132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94873" indent="-23132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60760" indent="-231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026647" indent="-231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92534" indent="-231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58421" indent="-231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7E873B30-5E6B-41E0-9501-9C7878475642}" type="slidenum">
              <a:rPr lang="en-US" altLang="en-US" smtClean="0">
                <a:solidFill>
                  <a:srgbClr val="000000"/>
                </a:solidFill>
                <a:ea typeface="Osaka"/>
                <a:cs typeface="Osaka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altLang="en-US" dirty="0" smtClean="0">
              <a:solidFill>
                <a:srgbClr val="000000"/>
              </a:solidFill>
              <a:ea typeface="Osaka"/>
              <a:cs typeface="Osaka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marR="0" indent="-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endParaRPr lang="en-US" b="0" dirty="0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55449" indent="-28956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63100" indent="-23132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28987" indent="-23132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94873" indent="-23132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60760" indent="-231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026647" indent="-231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92534" indent="-231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58421" indent="-231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7E873B30-5E6B-41E0-9501-9C7878475642}" type="slidenum">
              <a:rPr lang="en-US" altLang="en-US" smtClean="0">
                <a:solidFill>
                  <a:srgbClr val="000000"/>
                </a:solidFill>
                <a:ea typeface="Osaka"/>
                <a:cs typeface="Osaka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altLang="en-US" dirty="0" smtClean="0">
              <a:solidFill>
                <a:srgbClr val="000000"/>
              </a:solidFill>
              <a:ea typeface="Osaka"/>
              <a:cs typeface="Osaka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426182-B42D-49D5-9841-C03B7C1EE3A5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558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thinner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thinrule_09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</p:spPr>
        <p:txBody>
          <a:bodyPr/>
          <a:lstStyle>
            <a:lvl1pPr algn="ctr">
              <a:defRPr sz="3600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Times" pitchFamily="18" charset="0"/>
              <a:buNone/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966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953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790700" cy="5105400"/>
          </a:xfrm>
        </p:spPr>
        <p:txBody>
          <a:bodyPr vert="eaVert"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715000" cy="5105400"/>
          </a:xfrm>
        </p:spPr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0297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thinner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thinrule_09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</p:spPr>
        <p:txBody>
          <a:bodyPr/>
          <a:lstStyle>
            <a:lvl1pPr algn="ctr">
              <a:defRPr sz="3600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Times" pitchFamily="18" charset="0"/>
              <a:buNone/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383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hin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E65F351A-557F-4DD7-8115-985D6FC1AAC5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dirty="0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9557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9BC8D1F4-502B-4985-B42B-0A7C04CF7748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dirty="0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077669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E50C0D65-5ED5-4CF3-B27C-3DDA86BA1F89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dirty="0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3870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53400" cy="1112838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524000"/>
            <a:ext cx="3962400" cy="650875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133600"/>
            <a:ext cx="3963988" cy="3992563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4001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7225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88835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14400"/>
            <a:ext cx="5035550" cy="5211763"/>
          </a:xfrm>
        </p:spPr>
        <p:txBody>
          <a:bodyPr/>
          <a:lstStyle>
            <a:lvl1pPr>
              <a:defRPr sz="3200">
                <a:latin typeface="Calibri" pitchFamily="34" charset="0"/>
                <a:cs typeface="Calibri" pitchFamily="34" charset="0"/>
              </a:defRPr>
            </a:lvl1pPr>
            <a:lvl2pPr>
              <a:defRPr sz="2800">
                <a:latin typeface="Calibri" pitchFamily="34" charset="0"/>
                <a:cs typeface="Calibri" pitchFamily="34" charset="0"/>
              </a:defRPr>
            </a:lvl2pPr>
            <a:lvl3pPr>
              <a:defRPr sz="2400">
                <a:latin typeface="Calibri" pitchFamily="34" charset="0"/>
                <a:cs typeface="Calibri" pitchFamily="34" charset="0"/>
              </a:defRPr>
            </a:lvl3pPr>
            <a:lvl4pPr>
              <a:defRPr sz="2000">
                <a:latin typeface="Calibri" pitchFamily="34" charset="0"/>
                <a:cs typeface="Calibri" pitchFamily="34" charset="0"/>
              </a:defRPr>
            </a:lvl4pPr>
            <a:lvl5pPr>
              <a:defRPr sz="2000">
                <a:latin typeface="Calibri" pitchFamily="34" charset="0"/>
                <a:cs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26994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hin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B7748B14-5E22-441B-B627-2D42E25A39CD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dirty="0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1475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4399"/>
            <a:ext cx="5522912" cy="3813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617892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3502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790700" cy="5105400"/>
          </a:xfrm>
        </p:spPr>
        <p:txBody>
          <a:bodyPr vert="eaVert"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715000" cy="5105400"/>
          </a:xfrm>
        </p:spPr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900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96ED3012-77E4-4EA9-B846-40F83817C95B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dirty="0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89529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648780EE-5C1D-4D54-85CC-B77DBD89EBD0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dirty="0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592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53400" cy="1112838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524000"/>
            <a:ext cx="3962400" cy="650875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133600"/>
            <a:ext cx="3963988" cy="3992563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271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282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8095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14400"/>
            <a:ext cx="5035550" cy="5211763"/>
          </a:xfrm>
        </p:spPr>
        <p:txBody>
          <a:bodyPr/>
          <a:lstStyle>
            <a:lvl1pPr>
              <a:defRPr sz="3200">
                <a:latin typeface="Calibri" pitchFamily="34" charset="0"/>
                <a:cs typeface="Calibri" pitchFamily="34" charset="0"/>
              </a:defRPr>
            </a:lvl1pPr>
            <a:lvl2pPr>
              <a:defRPr sz="2800">
                <a:latin typeface="Calibri" pitchFamily="34" charset="0"/>
                <a:cs typeface="Calibri" pitchFamily="34" charset="0"/>
              </a:defRPr>
            </a:lvl2pPr>
            <a:lvl3pPr>
              <a:defRPr sz="2400">
                <a:latin typeface="Calibri" pitchFamily="34" charset="0"/>
                <a:cs typeface="Calibri" pitchFamily="34" charset="0"/>
              </a:defRPr>
            </a:lvl3pPr>
            <a:lvl4pPr>
              <a:defRPr sz="2000">
                <a:latin typeface="Calibri" pitchFamily="34" charset="0"/>
                <a:cs typeface="Calibri" pitchFamily="34" charset="0"/>
              </a:defRPr>
            </a:lvl4pPr>
            <a:lvl5pPr>
              <a:defRPr sz="2000">
                <a:latin typeface="Calibri" pitchFamily="34" charset="0"/>
                <a:cs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34849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4399"/>
            <a:ext cx="5522912" cy="3813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7360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1028" name="Picture 4" descr="thinrule_091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thinnerrule_091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609600" y="6096000"/>
            <a:ext cx="35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eaLnBrk="1" hangingPunct="1">
              <a:defRPr/>
            </a:pPr>
            <a:r>
              <a:rPr lang="en-US" altLang="en-US" sz="2400" dirty="0" smtClean="0">
                <a:solidFill>
                  <a:srgbClr val="000000"/>
                </a:solidFill>
                <a:latin typeface="Verdana Bold" pitchFamily="34" charset="0"/>
                <a:ea typeface="Geneva"/>
                <a:cs typeface="Geneva"/>
              </a:rPr>
              <a:t>  </a:t>
            </a:r>
          </a:p>
        </p:txBody>
      </p:sp>
      <p:sp>
        <p:nvSpPr>
          <p:cNvPr id="1031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A93AE1FC-B227-4FC7-A7AA-D73AFBF4453E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dirty="0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pic>
        <p:nvPicPr>
          <p:cNvPr id="1032" name="Picture 2" descr="\\SBSSERVER\RedirectedFolders\bstewart\Desktop\Commenwealth of Mass.gif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91200"/>
            <a:ext cx="4572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+mj-ea"/>
          <a:cs typeface="Osaka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97AB"/>
        </a:buClr>
        <a:buSzPct val="125000"/>
        <a:buFont typeface="Times" pitchFamily="18" charset="0"/>
        <a:buChar char="•"/>
        <a:defRPr sz="24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99"/>
        </a:buClr>
        <a:buSzPct val="130000"/>
        <a:buFont typeface="Times" pitchFamily="18" charset="0"/>
        <a:buChar char="•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2052" name="Picture 4" descr="thinrule_091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 descr="thinnerrule_091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609600" y="6096000"/>
            <a:ext cx="35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eaLnBrk="1" hangingPunct="1">
              <a:defRPr/>
            </a:pPr>
            <a:r>
              <a:rPr lang="en-US" altLang="en-US" sz="2400" dirty="0" smtClean="0">
                <a:solidFill>
                  <a:srgbClr val="000000"/>
                </a:solidFill>
                <a:latin typeface="Verdana Bold" pitchFamily="34" charset="0"/>
                <a:ea typeface="Geneva"/>
                <a:cs typeface="Geneva"/>
              </a:rPr>
              <a:t>  </a:t>
            </a:r>
          </a:p>
        </p:txBody>
      </p:sp>
      <p:sp>
        <p:nvSpPr>
          <p:cNvPr id="1031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9CE1D785-7F87-49A8-89EF-D020F7C2389A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dirty="0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pic>
        <p:nvPicPr>
          <p:cNvPr id="2056" name="Picture 2" descr="\\SBSSERVER\RedirectedFolders\bstewart\Desktop\Commenwealth of Mass.gif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91200"/>
            <a:ext cx="4572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+mj-ea"/>
          <a:cs typeface="Osaka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97AB"/>
        </a:buClr>
        <a:buSzPct val="125000"/>
        <a:buFont typeface="Times" pitchFamily="18" charset="0"/>
        <a:buChar char="•"/>
        <a:defRPr sz="24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99"/>
        </a:buClr>
        <a:buSzPct val="130000"/>
        <a:buFont typeface="Times" pitchFamily="18" charset="0"/>
        <a:buChar char="•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s.gov/chia/sqac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4" Type="http://schemas.openxmlformats.org/officeDocument/2006/relationships/hyperlink" Target="mailto:sqac@state.ma.u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Statewide Quality Advisory Committee (SQAC) Meeting</a:t>
            </a:r>
            <a:endParaRPr lang="en-US" altLang="en-US" sz="3100" dirty="0" smtClean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October 20, 2014</a:t>
            </a:r>
          </a:p>
        </p:txBody>
      </p:sp>
      <p:pic>
        <p:nvPicPr>
          <p:cNvPr id="6148" name="Picture 2" descr="\\SBSSERVER\RedirectedFolders\bstewart\Desktop\Commenwealth of Mass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91200"/>
            <a:ext cx="4508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2" descr="\\SBSSERVER\RedirectedFolders\bstewart\Desktop\Commenwealth of Mass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895600"/>
            <a:ext cx="838200" cy="103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8104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SQAC Strategic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Mission Statement</a:t>
            </a:r>
          </a:p>
          <a:p>
            <a:r>
              <a:rPr lang="en-US" dirty="0" smtClean="0"/>
              <a:t>Goals </a:t>
            </a:r>
          </a:p>
          <a:p>
            <a:r>
              <a:rPr lang="en-US" dirty="0" smtClean="0"/>
              <a:t>Specific Issues</a:t>
            </a:r>
          </a:p>
        </p:txBody>
      </p:sp>
    </p:spTree>
    <p:extLst>
      <p:ext uri="{BB962C8B-B14F-4D97-AF65-F5344CB8AC3E}">
        <p14:creationId xmlns:p14="http://schemas.microsoft.com/office/powerpoint/2010/main" val="13124130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SQAC 2014 Agenda</a:t>
            </a:r>
          </a:p>
        </p:txBody>
      </p:sp>
      <p:sp>
        <p:nvSpPr>
          <p:cNvPr id="7" name="Freeform 73"/>
          <p:cNvSpPr/>
          <p:nvPr/>
        </p:nvSpPr>
        <p:spPr bwMode="auto">
          <a:xfrm>
            <a:off x="185738" y="3133725"/>
            <a:ext cx="1243012" cy="2047875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noFill/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marL="137160" indent="-137160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Font typeface="Arial" pitchFamily="34" charset="0"/>
              <a:buChar char="•"/>
              <a:defRPr/>
            </a:pP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Hospital measures for public reporting</a:t>
            </a:r>
          </a:p>
          <a:p>
            <a:pPr marL="137160" indent="-137160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Font typeface="Arial" pitchFamily="34" charset="0"/>
              <a:buChar char="•"/>
              <a:defRPr/>
            </a:pP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Straw model for SQMS by population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Freeform 74"/>
          <p:cNvSpPr/>
          <p:nvPr/>
        </p:nvSpPr>
        <p:spPr bwMode="auto">
          <a:xfrm>
            <a:off x="1728788" y="3124200"/>
            <a:ext cx="1243012" cy="2047875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marL="171450" indent="-171450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Font typeface="Arial" panose="020B0604020202020204" pitchFamily="34" charset="0"/>
              <a:buChar char="•"/>
              <a:defRPr/>
            </a:pP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HPC Update on PCMH/ACO certification</a:t>
            </a:r>
          </a:p>
          <a:p>
            <a:pPr marL="171450" indent="-171450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Font typeface="Arial" panose="020B0604020202020204" pitchFamily="34" charset="0"/>
              <a:buChar char="•"/>
              <a:defRPr/>
            </a:pP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SQMS for behavioral health</a:t>
            </a:r>
          </a:p>
          <a:p>
            <a:pPr marL="171450" indent="-171450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Font typeface="Arial" panose="020B0604020202020204" pitchFamily="34" charset="0"/>
              <a:buChar char="•"/>
              <a:defRPr/>
            </a:pP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Provider tiering using SQMS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Freeform 75"/>
          <p:cNvSpPr/>
          <p:nvPr/>
        </p:nvSpPr>
        <p:spPr bwMode="auto">
          <a:xfrm>
            <a:off x="3200400" y="3133725"/>
            <a:ext cx="1243013" cy="2047875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marL="171450" indent="-171450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Discuss measures for end-of-life care</a:t>
            </a:r>
          </a:p>
          <a:p>
            <a:pPr marL="171450" indent="-171450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Determine which of the proposed measures to assess</a:t>
            </a:r>
          </a:p>
        </p:txBody>
      </p:sp>
      <p:sp>
        <p:nvSpPr>
          <p:cNvPr id="11" name="Freeform 77"/>
          <p:cNvSpPr/>
          <p:nvPr/>
        </p:nvSpPr>
        <p:spPr bwMode="auto">
          <a:xfrm>
            <a:off x="6172200" y="3124200"/>
            <a:ext cx="1246188" cy="2047875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Review and approve final report and recommendation</a:t>
            </a:r>
          </a:p>
        </p:txBody>
      </p:sp>
      <p:sp>
        <p:nvSpPr>
          <p:cNvPr id="12" name="Freeform 78"/>
          <p:cNvSpPr/>
          <p:nvPr/>
        </p:nvSpPr>
        <p:spPr bwMode="auto">
          <a:xfrm>
            <a:off x="7685088" y="3114675"/>
            <a:ext cx="1230312" cy="2047875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Review priorities for 2015</a:t>
            </a:r>
          </a:p>
          <a:p>
            <a:pPr algn="ctr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endParaRPr lang="en-US" sz="11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" name="Freeform 13"/>
          <p:cNvSpPr/>
          <p:nvPr/>
        </p:nvSpPr>
        <p:spPr bwMode="auto">
          <a:xfrm>
            <a:off x="185738" y="2209800"/>
            <a:ext cx="1243012" cy="685800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noFill/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#1</a:t>
            </a:r>
          </a:p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February 10</a:t>
            </a:r>
            <a:endParaRPr lang="en-US" sz="1200" dirty="0">
              <a:solidFill>
                <a:schemeClr val="tx1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15" name="Freeform 14"/>
          <p:cNvSpPr/>
          <p:nvPr/>
        </p:nvSpPr>
        <p:spPr bwMode="auto">
          <a:xfrm>
            <a:off x="6172200" y="2209800"/>
            <a:ext cx="1246188" cy="685800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#5</a:t>
            </a:r>
            <a:endParaRPr lang="en-US" sz="1200" dirty="0">
              <a:solidFill>
                <a:schemeClr val="tx1"/>
              </a:solidFill>
              <a:latin typeface="Calibri" pitchFamily="34" charset="0"/>
              <a:ea typeface="Geneva"/>
              <a:cs typeface="Calibri" pitchFamily="34" charset="0"/>
            </a:endParaRPr>
          </a:p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October 20</a:t>
            </a:r>
            <a:endParaRPr lang="en-US" sz="1200" dirty="0">
              <a:solidFill>
                <a:schemeClr val="tx1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16" name="Freeform 15"/>
          <p:cNvSpPr/>
          <p:nvPr/>
        </p:nvSpPr>
        <p:spPr bwMode="auto">
          <a:xfrm>
            <a:off x="7685088" y="2200275"/>
            <a:ext cx="1230312" cy="685800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#6</a:t>
            </a:r>
            <a:endParaRPr lang="en-US" sz="1200" dirty="0">
              <a:solidFill>
                <a:schemeClr val="tx1"/>
              </a:solidFill>
              <a:latin typeface="Calibri" pitchFamily="34" charset="0"/>
              <a:ea typeface="Geneva"/>
              <a:cs typeface="Calibri" pitchFamily="34" charset="0"/>
            </a:endParaRPr>
          </a:p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December 15</a:t>
            </a:r>
            <a:endParaRPr lang="en-US" sz="1200" dirty="0">
              <a:solidFill>
                <a:schemeClr val="tx1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17" name="TextBox 128"/>
          <p:cNvSpPr txBox="1">
            <a:spLocks noChangeArrowheads="1"/>
          </p:cNvSpPr>
          <p:nvPr/>
        </p:nvSpPr>
        <p:spPr bwMode="auto">
          <a:xfrm>
            <a:off x="6111875" y="1323975"/>
            <a:ext cx="2667000" cy="276225"/>
          </a:xfrm>
          <a:prstGeom prst="rect">
            <a:avLst/>
          </a:prstGeom>
          <a:ln>
            <a:solidFill>
              <a:srgbClr val="FF0000"/>
            </a:solidFill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Annual Recommendation due Nov 1</a:t>
            </a:r>
          </a:p>
        </p:txBody>
      </p:sp>
      <p:cxnSp>
        <p:nvCxnSpPr>
          <p:cNvPr id="15372" name="Straight Arrow Connector 28"/>
          <p:cNvCxnSpPr>
            <a:cxnSpLocks noChangeShapeType="1"/>
          </p:cNvCxnSpPr>
          <p:nvPr/>
        </p:nvCxnSpPr>
        <p:spPr bwMode="auto">
          <a:xfrm>
            <a:off x="7445375" y="1760538"/>
            <a:ext cx="0" cy="42545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" name="TextBox 128"/>
          <p:cNvSpPr txBox="1">
            <a:spLocks noChangeArrowheads="1"/>
          </p:cNvSpPr>
          <p:nvPr/>
        </p:nvSpPr>
        <p:spPr bwMode="auto">
          <a:xfrm>
            <a:off x="1295400" y="5634038"/>
            <a:ext cx="2654300" cy="46196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Solicitation of Nominations for Proposed SQMS Measures</a:t>
            </a:r>
          </a:p>
        </p:txBody>
      </p:sp>
      <p:cxnSp>
        <p:nvCxnSpPr>
          <p:cNvPr id="15374" name="Straight Arrow Connector 28"/>
          <p:cNvCxnSpPr>
            <a:cxnSpLocks noChangeShapeType="1"/>
          </p:cNvCxnSpPr>
          <p:nvPr/>
        </p:nvCxnSpPr>
        <p:spPr bwMode="auto">
          <a:xfrm flipV="1">
            <a:off x="1600200" y="5162550"/>
            <a:ext cx="0" cy="3810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" name="Freeform 21"/>
          <p:cNvSpPr/>
          <p:nvPr/>
        </p:nvSpPr>
        <p:spPr bwMode="auto">
          <a:xfrm>
            <a:off x="1728788" y="2209800"/>
            <a:ext cx="1243012" cy="685800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noFill/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#2</a:t>
            </a:r>
          </a:p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April 14</a:t>
            </a:r>
            <a:endParaRPr lang="en-US" sz="1200" dirty="0">
              <a:solidFill>
                <a:schemeClr val="tx1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3" name="Freeform 22"/>
          <p:cNvSpPr/>
          <p:nvPr/>
        </p:nvSpPr>
        <p:spPr bwMode="auto">
          <a:xfrm>
            <a:off x="3200400" y="2209800"/>
            <a:ext cx="1243013" cy="685800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noFill/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#3</a:t>
            </a:r>
          </a:p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June 16</a:t>
            </a:r>
            <a:endParaRPr lang="en-US" sz="1200" dirty="0">
              <a:solidFill>
                <a:schemeClr val="tx1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4" name="Freeform 76"/>
          <p:cNvSpPr/>
          <p:nvPr/>
        </p:nvSpPr>
        <p:spPr bwMode="auto">
          <a:xfrm>
            <a:off x="4724400" y="3133725"/>
            <a:ext cx="1243013" cy="2047875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Review preliminary assessments of proposed measures</a:t>
            </a:r>
          </a:p>
          <a:p>
            <a:pPr algn="ctr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endParaRPr lang="en-US" sz="11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6" name="Freeform 25"/>
          <p:cNvSpPr/>
          <p:nvPr/>
        </p:nvSpPr>
        <p:spPr bwMode="auto">
          <a:xfrm>
            <a:off x="4724400" y="2209800"/>
            <a:ext cx="1243013" cy="685800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#4</a:t>
            </a:r>
          </a:p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September 22</a:t>
            </a:r>
            <a:endParaRPr lang="en-US" sz="1200" dirty="0">
              <a:solidFill>
                <a:schemeClr val="tx1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248400" y="1769659"/>
            <a:ext cx="958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TODAY</a:t>
            </a:r>
            <a:endParaRPr lang="en-US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6342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Monday, December 15</a:t>
            </a:r>
            <a:endParaRPr lang="en-US" altLang="en-US" baseline="30000" dirty="0" smtClean="0"/>
          </a:p>
          <a:p>
            <a:pPr>
              <a:buFont typeface="Times" pitchFamily="18" charset="0"/>
              <a:buNone/>
            </a:pPr>
            <a:r>
              <a:rPr lang="en-US" altLang="en-US" dirty="0" smtClean="0"/>
              <a:t>	3:00-5:00 p.m.</a:t>
            </a:r>
          </a:p>
          <a:p>
            <a:pPr>
              <a:buFont typeface="Times" pitchFamily="18" charset="0"/>
              <a:buNone/>
            </a:pPr>
            <a:r>
              <a:rPr lang="en-US" altLang="en-US" dirty="0" smtClean="0"/>
              <a:t>	2 Boylston Street, 5th Floor</a:t>
            </a:r>
          </a:p>
          <a:p>
            <a:pPr>
              <a:buFont typeface="Times" pitchFamily="18" charset="0"/>
              <a:buNone/>
            </a:pPr>
            <a:r>
              <a:rPr lang="en-US" altLang="en-US" dirty="0" smtClean="0"/>
              <a:t>	Boston, MA 02116 </a:t>
            </a:r>
          </a:p>
        </p:txBody>
      </p:sp>
      <p:sp>
        <p:nvSpPr>
          <p:cNvPr id="1638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Next meeting</a:t>
            </a:r>
          </a:p>
        </p:txBody>
      </p:sp>
      <p:sp>
        <p:nvSpPr>
          <p:cNvPr id="16388" name="Title 1"/>
          <p:cNvSpPr txBox="1">
            <a:spLocks/>
          </p:cNvSpPr>
          <p:nvPr/>
        </p:nvSpPr>
        <p:spPr bwMode="auto">
          <a:xfrm>
            <a:off x="762000" y="36576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lr>
                <a:srgbClr val="0097AB"/>
              </a:buClr>
              <a:buSzPct val="125000"/>
              <a:buFont typeface="Times" pitchFamily="18" charset="0"/>
              <a:buChar char="•"/>
              <a:defRPr sz="24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9999"/>
              </a:buClr>
              <a:buSzPct val="130000"/>
              <a:buFont typeface="Times" pitchFamily="18" charset="0"/>
              <a:buChar char="•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dirty="0">
                <a:latin typeface="Segoe UI Semibold" pitchFamily="34" charset="0"/>
                <a:cs typeface="Osaka"/>
              </a:rPr>
              <a:t>For more information</a:t>
            </a:r>
          </a:p>
        </p:txBody>
      </p:sp>
      <p:sp>
        <p:nvSpPr>
          <p:cNvPr id="16389" name="Content Placeholder 2"/>
          <p:cNvSpPr txBox="1">
            <a:spLocks/>
          </p:cNvSpPr>
          <p:nvPr/>
        </p:nvSpPr>
        <p:spPr bwMode="auto">
          <a:xfrm>
            <a:off x="762000" y="4657725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rgbClr val="0097AB"/>
              </a:buClr>
              <a:buSzPct val="125000"/>
              <a:buFont typeface="Times" pitchFamily="18" charset="0"/>
              <a:buChar char="•"/>
              <a:defRPr sz="24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9999"/>
              </a:buClr>
              <a:buSzPct val="130000"/>
              <a:buFont typeface="Times" pitchFamily="18" charset="0"/>
              <a:buChar char="•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9pPr>
          </a:lstStyle>
          <a:p>
            <a:pPr eaLnBrk="1" hangingPunct="1"/>
            <a:r>
              <a:rPr lang="en-US" altLang="en-US" dirty="0">
                <a:cs typeface="Osaka"/>
                <a:hlinkClick r:id="rId3"/>
              </a:rPr>
              <a:t>www.mass.gov/chia/sqac</a:t>
            </a:r>
            <a:endParaRPr lang="en-US" altLang="en-US" dirty="0">
              <a:cs typeface="Osaka"/>
            </a:endParaRPr>
          </a:p>
          <a:p>
            <a:pPr eaLnBrk="1" hangingPunct="1"/>
            <a:r>
              <a:rPr lang="en-US" altLang="en-US" dirty="0">
                <a:cs typeface="Osaka"/>
                <a:hlinkClick r:id="rId4"/>
              </a:rPr>
              <a:t>sqac@state.ma.us</a:t>
            </a:r>
            <a:r>
              <a:rPr lang="en-US" altLang="en-US" dirty="0">
                <a:cs typeface="Osak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0488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Agenda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2672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en-US" sz="1800" dirty="0"/>
              <a:t>Welcome and </a:t>
            </a:r>
            <a:r>
              <a:rPr lang="en-US" altLang="en-US" sz="1800" dirty="0" smtClean="0"/>
              <a:t>approve minutes</a:t>
            </a:r>
            <a:r>
              <a:rPr lang="en-US" altLang="en-US" sz="1800" dirty="0"/>
              <a:t>				3:00</a:t>
            </a:r>
          </a:p>
          <a:p>
            <a:pPr marR="0" eaLnBrk="1" hangingPunct="1">
              <a:lnSpc>
                <a:spcPct val="150000"/>
              </a:lnSpc>
            </a:pPr>
            <a:r>
              <a:rPr lang="en-US" sz="1800" dirty="0"/>
              <a:t>Discuss proposed measures requiring further evaluation	3:05 </a:t>
            </a:r>
          </a:p>
          <a:p>
            <a:pPr marR="0" eaLnBrk="1" hangingPunct="1">
              <a:lnSpc>
                <a:spcPct val="150000"/>
              </a:lnSpc>
            </a:pPr>
            <a:r>
              <a:rPr lang="en-US" sz="1800" dirty="0"/>
              <a:t>Vote on to approve the 2014 </a:t>
            </a:r>
            <a:r>
              <a:rPr lang="en-US" sz="1800" dirty="0" smtClean="0"/>
              <a:t>Final Report </a:t>
            </a:r>
            <a:r>
              <a:rPr lang="en-US" sz="1800" dirty="0"/>
              <a:t>			4:00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1800" dirty="0"/>
              <a:t>SQAC strategic planning					4:10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1800" dirty="0"/>
              <a:t>Next Steps </a:t>
            </a:r>
            <a:r>
              <a:rPr lang="en-US" sz="1800" dirty="0"/>
              <a:t>				</a:t>
            </a:r>
            <a:r>
              <a:rPr lang="en-US" sz="1800" dirty="0" smtClean="0"/>
              <a:t>		</a:t>
            </a:r>
            <a:r>
              <a:rPr lang="en-US" altLang="en-US" sz="1800" dirty="0" smtClean="0"/>
              <a:t>4:30</a:t>
            </a:r>
            <a:endParaRPr lang="en-US" altLang="en-US" sz="1800" dirty="0"/>
          </a:p>
          <a:p>
            <a:pPr marL="0" indent="0" eaLnBrk="1" hangingPunct="1">
              <a:lnSpc>
                <a:spcPct val="150000"/>
              </a:lnSpc>
              <a:buNone/>
            </a:pPr>
            <a:endParaRPr lang="en-US" altLang="en-US" sz="18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4191000" y="9144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51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Further Evaluation of Selected Proposed </a:t>
            </a:r>
            <a:r>
              <a:rPr lang="en-US" altLang="en-US" dirty="0" smtClean="0"/>
              <a:t>Measures – MH Clinical Tools</a:t>
            </a: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1870564"/>
              </p:ext>
            </p:extLst>
          </p:nvPr>
        </p:nvGraphicFramePr>
        <p:xfrm>
          <a:off x="609600" y="1676401"/>
          <a:ext cx="7924799" cy="3657598"/>
        </p:xfrm>
        <a:graphic>
          <a:graphicData uri="http://schemas.openxmlformats.org/drawingml/2006/table">
            <a:tbl>
              <a:tblPr firstRow="1" firstCol="1" bandRow="1">
                <a:tableStyleId>{9DCAF9ED-07DC-4A11-8D7F-57B35C25682E}</a:tableStyleId>
              </a:tblPr>
              <a:tblGrid>
                <a:gridCol w="1674400"/>
                <a:gridCol w="2074652"/>
                <a:gridCol w="2137348"/>
                <a:gridCol w="2038399"/>
              </a:tblGrid>
              <a:tr h="52976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Segoe UI Semibold" panose="020B0702040204020203" pitchFamily="34" charset="0"/>
                        </a:rPr>
                        <a:t>Measure</a:t>
                      </a:r>
                      <a:endParaRPr lang="en-US" sz="1000" b="1" dirty="0">
                        <a:effectLst/>
                        <a:latin typeface="Segoe UI Semibold" panose="020B0702040204020203" pitchFamily="34" charset="0"/>
                        <a:ea typeface="Calibri"/>
                        <a:cs typeface="Times New Roman"/>
                      </a:endParaRPr>
                    </a:p>
                  </a:txBody>
                  <a:tcPr marL="52009" marR="5200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Segoe UI Semibold" panose="020B0702040204020203" pitchFamily="34" charset="0"/>
                        </a:rPr>
                        <a:t>Follow Up Needed</a:t>
                      </a:r>
                      <a:endParaRPr lang="en-US" sz="1000" b="1" dirty="0">
                        <a:effectLst/>
                        <a:latin typeface="Segoe UI Semibold" panose="020B0702040204020203" pitchFamily="34" charset="0"/>
                        <a:ea typeface="Calibri"/>
                        <a:cs typeface="Times New Roman"/>
                      </a:endParaRPr>
                    </a:p>
                  </a:txBody>
                  <a:tcPr marL="52009" marR="5200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Segoe UI Semibold" panose="020B0702040204020203" pitchFamily="34" charset="0"/>
                        </a:rPr>
                        <a:t>Findings</a:t>
                      </a:r>
                      <a:endParaRPr lang="en-US" sz="1000" b="1" dirty="0">
                        <a:effectLst/>
                        <a:latin typeface="Segoe UI Semibold" panose="020B0702040204020203" pitchFamily="34" charset="0"/>
                        <a:ea typeface="Calibri"/>
                        <a:cs typeface="Times New Roman"/>
                      </a:endParaRPr>
                    </a:p>
                  </a:txBody>
                  <a:tcPr marL="52009" marR="5200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Segoe UI Semibold" panose="020B0702040204020203" pitchFamily="34" charset="0"/>
                        </a:rPr>
                        <a:t>Staff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Segoe UI Semibold" panose="020B0702040204020203" pitchFamily="34" charset="0"/>
                        </a:rPr>
                        <a:t>Recommendation</a:t>
                      </a:r>
                      <a:endParaRPr lang="en-US" sz="1000" b="1" dirty="0">
                        <a:effectLst/>
                        <a:latin typeface="Segoe UI Semibold" panose="020B0702040204020203" pitchFamily="34" charset="0"/>
                        <a:ea typeface="Calibri"/>
                        <a:cs typeface="Times New Roman"/>
                      </a:endParaRPr>
                    </a:p>
                  </a:txBody>
                  <a:tcPr marL="52009" marR="5200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055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dirty="0">
                          <a:effectLst/>
                          <a:latin typeface="Segoe UI Semibold" panose="020B0702040204020203" pitchFamily="34" charset="0"/>
                        </a:rPr>
                        <a:t>PHQ9 (710, 711, 712)</a:t>
                      </a:r>
                      <a:endParaRPr lang="en-US" sz="1000" b="1" dirty="0">
                        <a:effectLst/>
                        <a:latin typeface="Segoe UI Semibold" panose="020B0702040204020203" pitchFamily="34" charset="0"/>
                        <a:ea typeface="Calibri"/>
                        <a:cs typeface="Times New Roman"/>
                      </a:endParaRPr>
                    </a:p>
                  </a:txBody>
                  <a:tcPr marL="52009" marR="5200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dirty="0">
                          <a:effectLst/>
                          <a:latin typeface="Segoe UI Semibold" panose="020B0702040204020203" pitchFamily="34" charset="0"/>
                        </a:rPr>
                        <a:t>Re-score the 3 sub-measures</a:t>
                      </a:r>
                      <a:endParaRPr lang="en-US" sz="1000" b="1" dirty="0">
                        <a:effectLst/>
                        <a:latin typeface="Segoe UI Semibold" panose="020B0702040204020203" pitchFamily="34" charset="0"/>
                        <a:ea typeface="Calibri"/>
                        <a:cs typeface="Times New Roman"/>
                      </a:endParaRPr>
                    </a:p>
                  </a:txBody>
                  <a:tcPr marL="52009" marR="5200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dirty="0">
                          <a:effectLst/>
                          <a:latin typeface="Segoe UI Semibold" panose="020B0702040204020203" pitchFamily="34" charset="0"/>
                        </a:rPr>
                        <a:t>Tool shown to assist in dx of depression, widely used and % receiving should be relatively simple to capture.</a:t>
                      </a:r>
                      <a:endParaRPr lang="en-US" sz="1000" b="1" dirty="0">
                        <a:effectLst/>
                        <a:latin typeface="Segoe UI Semibold" panose="020B0702040204020203" pitchFamily="34" charset="0"/>
                        <a:ea typeface="Calibri"/>
                        <a:cs typeface="Times New Roman"/>
                      </a:endParaRPr>
                    </a:p>
                  </a:txBody>
                  <a:tcPr marL="52009" marR="5200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dirty="0">
                          <a:effectLst/>
                          <a:latin typeface="Segoe UI Semibold" panose="020B0702040204020203" pitchFamily="34" charset="0"/>
                        </a:rPr>
                        <a:t>Adopt the process measure; Outcome measures not recommended for SQMS at this time</a:t>
                      </a:r>
                      <a:endParaRPr lang="en-US" sz="1000" b="1" dirty="0">
                        <a:effectLst/>
                        <a:latin typeface="Segoe UI Semibold" panose="020B0702040204020203" pitchFamily="34" charset="0"/>
                        <a:ea typeface="Calibri"/>
                        <a:cs typeface="Times New Roman"/>
                      </a:endParaRPr>
                    </a:p>
                  </a:txBody>
                  <a:tcPr marL="52009" marR="5200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611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dirty="0">
                          <a:effectLst/>
                          <a:latin typeface="Segoe UI Semibold" panose="020B0702040204020203" pitchFamily="34" charset="0"/>
                        </a:rPr>
                        <a:t>Generalized Anxiety Disorder 7-item </a:t>
                      </a:r>
                      <a:r>
                        <a:rPr lang="en-US" sz="1000" b="1" baseline="0" dirty="0" smtClean="0">
                          <a:effectLst/>
                          <a:latin typeface="Segoe UI Semibold" panose="020B0702040204020203" pitchFamily="34" charset="0"/>
                        </a:rPr>
                        <a:t>  </a:t>
                      </a:r>
                      <a:r>
                        <a:rPr lang="en-US" sz="1000" b="1" dirty="0" smtClean="0">
                          <a:effectLst/>
                          <a:latin typeface="Segoe UI Semibold" panose="020B0702040204020203" pitchFamily="34" charset="0"/>
                        </a:rPr>
                        <a:t>(</a:t>
                      </a:r>
                      <a:r>
                        <a:rPr lang="en-US" sz="1000" b="1" dirty="0">
                          <a:effectLst/>
                          <a:latin typeface="Segoe UI Semibold" panose="020B0702040204020203" pitchFamily="34" charset="0"/>
                        </a:rPr>
                        <a:t>GAD-7)</a:t>
                      </a:r>
                      <a:endParaRPr lang="en-US" sz="1000" b="1" dirty="0">
                        <a:effectLst/>
                        <a:latin typeface="Segoe UI Semibold" panose="020B0702040204020203" pitchFamily="34" charset="0"/>
                        <a:ea typeface="Calibri"/>
                        <a:cs typeface="Times New Roman"/>
                      </a:endParaRPr>
                    </a:p>
                  </a:txBody>
                  <a:tcPr marL="52009" marR="5200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dirty="0">
                          <a:effectLst/>
                          <a:latin typeface="Segoe UI Semibold" panose="020B0702040204020203" pitchFamily="34" charset="0"/>
                        </a:rPr>
                        <a:t>Provide more information on use of the measure</a:t>
                      </a:r>
                      <a:endParaRPr lang="en-US" sz="1000" b="1" dirty="0">
                        <a:effectLst/>
                        <a:latin typeface="Segoe UI Semibold" panose="020B0702040204020203" pitchFamily="34" charset="0"/>
                        <a:ea typeface="Calibri"/>
                        <a:cs typeface="Times New Roman"/>
                      </a:endParaRPr>
                    </a:p>
                  </a:txBody>
                  <a:tcPr marL="52009" marR="5200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dirty="0">
                          <a:effectLst/>
                          <a:latin typeface="Segoe UI Semibold" panose="020B0702040204020203" pitchFamily="34" charset="0"/>
                        </a:rPr>
                        <a:t>Used as a diagnostic and clinical screening tool – no corresponding process measure</a:t>
                      </a:r>
                      <a:endParaRPr lang="en-US" sz="1000" b="1" dirty="0">
                        <a:effectLst/>
                        <a:latin typeface="Segoe UI Semibold" panose="020B0702040204020203" pitchFamily="34" charset="0"/>
                        <a:ea typeface="Calibri"/>
                        <a:cs typeface="Times New Roman"/>
                      </a:endParaRPr>
                    </a:p>
                  </a:txBody>
                  <a:tcPr marL="52009" marR="5200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dirty="0">
                          <a:effectLst/>
                          <a:latin typeface="Segoe UI Semibold" panose="020B0702040204020203" pitchFamily="34" charset="0"/>
                        </a:rPr>
                        <a:t>Not recommended for SQMS:  is not a quality reporting measure</a:t>
                      </a:r>
                      <a:endParaRPr lang="en-US" sz="1000" b="1" dirty="0">
                        <a:effectLst/>
                        <a:latin typeface="Segoe UI Semibold" panose="020B0702040204020203" pitchFamily="34" charset="0"/>
                        <a:ea typeface="Calibri"/>
                        <a:cs typeface="Times New Roman"/>
                      </a:endParaRPr>
                    </a:p>
                  </a:txBody>
                  <a:tcPr marL="52009" marR="5200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611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dirty="0">
                          <a:effectLst/>
                          <a:latin typeface="Segoe UI Semibold" panose="020B0702040204020203" pitchFamily="34" charset="0"/>
                        </a:rPr>
                        <a:t>Columbia Suicide Severity Rating Scale</a:t>
                      </a:r>
                      <a:endParaRPr lang="en-US" sz="1000" b="1" dirty="0">
                        <a:effectLst/>
                        <a:latin typeface="Segoe UI Semibold" panose="020B0702040204020203" pitchFamily="34" charset="0"/>
                        <a:ea typeface="Calibri"/>
                        <a:cs typeface="Times New Roman"/>
                      </a:endParaRPr>
                    </a:p>
                  </a:txBody>
                  <a:tcPr marL="52009" marR="5200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dirty="0">
                          <a:effectLst/>
                          <a:latin typeface="Segoe UI Semibold" panose="020B0702040204020203" pitchFamily="34" charset="0"/>
                        </a:rPr>
                        <a:t>Provide more information on use of the measure</a:t>
                      </a:r>
                      <a:endParaRPr lang="en-US" sz="1000" b="1" dirty="0">
                        <a:effectLst/>
                        <a:latin typeface="Segoe UI Semibold" panose="020B0702040204020203" pitchFamily="34" charset="0"/>
                        <a:ea typeface="Calibri"/>
                        <a:cs typeface="Times New Roman"/>
                      </a:endParaRPr>
                    </a:p>
                  </a:txBody>
                  <a:tcPr marL="52009" marR="5200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dirty="0">
                          <a:effectLst/>
                          <a:latin typeface="Segoe UI Semibold" panose="020B0702040204020203" pitchFamily="34" charset="0"/>
                        </a:rPr>
                        <a:t>Used to determine next steps for patient treatment – no corresponding process measure</a:t>
                      </a:r>
                      <a:endParaRPr lang="en-US" sz="1000" b="1" dirty="0">
                        <a:effectLst/>
                        <a:latin typeface="Segoe UI Semibold" panose="020B0702040204020203" pitchFamily="34" charset="0"/>
                        <a:ea typeface="Calibri"/>
                        <a:cs typeface="Times New Roman"/>
                      </a:endParaRPr>
                    </a:p>
                  </a:txBody>
                  <a:tcPr marL="52009" marR="5200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dirty="0">
                          <a:effectLst/>
                          <a:latin typeface="Segoe UI Semibold" panose="020B0702040204020203" pitchFamily="34" charset="0"/>
                        </a:rPr>
                        <a:t>Not recommended for SQMS:  is not a quality reporting measure</a:t>
                      </a:r>
                      <a:endParaRPr lang="en-US" sz="1000" b="1" dirty="0">
                        <a:effectLst/>
                        <a:latin typeface="Segoe UI Semibold" panose="020B0702040204020203" pitchFamily="34" charset="0"/>
                        <a:ea typeface="Calibri"/>
                        <a:cs typeface="Times New Roman"/>
                      </a:endParaRPr>
                    </a:p>
                  </a:txBody>
                  <a:tcPr marL="52009" marR="5200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Further Evaluation of Selected Proposed </a:t>
            </a:r>
            <a:r>
              <a:rPr lang="en-US" altLang="en-US" dirty="0" smtClean="0"/>
              <a:t>Measures – Hospice Set Items</a:t>
            </a: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3881084"/>
              </p:ext>
            </p:extLst>
          </p:nvPr>
        </p:nvGraphicFramePr>
        <p:xfrm>
          <a:off x="609600" y="1676401"/>
          <a:ext cx="7772399" cy="2503152"/>
        </p:xfrm>
        <a:graphic>
          <a:graphicData uri="http://schemas.openxmlformats.org/drawingml/2006/table">
            <a:tbl>
              <a:tblPr firstRow="1" firstCol="1" bandRow="1">
                <a:tableStyleId>{9DCAF9ED-07DC-4A11-8D7F-57B35C25682E}</a:tableStyleId>
              </a:tblPr>
              <a:tblGrid>
                <a:gridCol w="1642200"/>
                <a:gridCol w="2034755"/>
                <a:gridCol w="2096245"/>
                <a:gridCol w="1999199"/>
              </a:tblGrid>
              <a:tr h="540806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Measure</a:t>
                      </a:r>
                    </a:p>
                  </a:txBody>
                  <a:tcPr marL="52009" marR="5200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Follow Up Needed</a:t>
                      </a:r>
                    </a:p>
                  </a:txBody>
                  <a:tcPr marL="52009" marR="5200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Findings</a:t>
                      </a:r>
                    </a:p>
                  </a:txBody>
                  <a:tcPr marL="52009" marR="5200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Staff</a:t>
                      </a:r>
                    </a:p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Recommendation</a:t>
                      </a:r>
                    </a:p>
                  </a:txBody>
                  <a:tcPr marL="52009" marR="5200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81173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HIS – Hospice Item Set</a:t>
                      </a:r>
                    </a:p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Should measure set be deferred because CMS is not ready for reporting?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Unlikely that CMS will report these until 2016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TBD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81173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HIS – Hospice Item Set</a:t>
                      </a:r>
                    </a:p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Justify “ease of measurement” score differences between pain and dyspnea 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Dyspnea data collection requires 5 minutes vs 1 minute for pain 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TBD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694364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685800" y="762000"/>
            <a:ext cx="7772400" cy="990600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Further Evaluation of </a:t>
            </a:r>
            <a:r>
              <a:rPr lang="en-US" altLang="en-US" dirty="0" smtClean="0"/>
              <a:t>Selected Proposed Measures – </a:t>
            </a:r>
            <a:r>
              <a:rPr lang="en-US" altLang="en-US" dirty="0"/>
              <a:t>Shared Decision-making/Patient Engagement</a:t>
            </a: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8377927"/>
              </p:ext>
            </p:extLst>
          </p:nvPr>
        </p:nvGraphicFramePr>
        <p:xfrm>
          <a:off x="609600" y="1981200"/>
          <a:ext cx="7772399" cy="3125272"/>
        </p:xfrm>
        <a:graphic>
          <a:graphicData uri="http://schemas.openxmlformats.org/drawingml/2006/table">
            <a:tbl>
              <a:tblPr firstRow="1" firstCol="1" bandRow="1">
                <a:tableStyleId>{9DCAF9ED-07DC-4A11-8D7F-57B35C25682E}</a:tableStyleId>
              </a:tblPr>
              <a:tblGrid>
                <a:gridCol w="1642200"/>
                <a:gridCol w="2034755"/>
                <a:gridCol w="2096245"/>
                <a:gridCol w="1999199"/>
              </a:tblGrid>
              <a:tr h="540806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Measure</a:t>
                      </a:r>
                    </a:p>
                  </a:txBody>
                  <a:tcPr marL="52009" marR="5200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Follow Up Needed</a:t>
                      </a:r>
                    </a:p>
                  </a:txBody>
                  <a:tcPr marL="52009" marR="5200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Findings</a:t>
                      </a:r>
                    </a:p>
                  </a:txBody>
                  <a:tcPr marL="52009" marR="5200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Staff</a:t>
                      </a:r>
                    </a:p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Recommendation</a:t>
                      </a:r>
                    </a:p>
                  </a:txBody>
                  <a:tcPr marL="52009" marR="5200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30646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Use and Quality of Shared Decision-Making  (10 survey instruments)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Seek alternative measures;   Invite steward, Informed Medical Decision Foundation (Don Kemper) and MGH, to present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Reaching out to MGH and IMDF to investigate options for shared decision-making measures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Not recommended for SQMS:  is not a quality reporting measure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81173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Active Patient Engagement (Patient Confidence – Wasson)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-34290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Since measure not recommended, evaluate Judith Hibbard’s measure for patient activation </a:t>
                      </a:r>
                      <a:r>
                        <a:rPr lang="en-US" sz="1000" b="1" kern="1200" dirty="0" smtClean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(PAM)</a:t>
                      </a:r>
                      <a:endParaRPr lang="en-US" sz="1000" b="1" kern="1200" dirty="0">
                        <a:solidFill>
                          <a:schemeClr val="dk1"/>
                        </a:solidFill>
                        <a:effectLst/>
                        <a:latin typeface="Segoe UI Semibold" panose="020B0702040204020203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-34290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Research measures from Center for Informed Choice, Dartmouth 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Requires survey administration and tool is proprietary (Insignia Health)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Alternative measure not recommended for SQMS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097936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990600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Further Evaluation of </a:t>
            </a:r>
            <a:r>
              <a:rPr lang="en-US" altLang="en-US" dirty="0" smtClean="0"/>
              <a:t>Selected Proposed Measures – Pediatric</a:t>
            </a:r>
            <a:endParaRPr lang="en-US" altLang="en-US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2200731"/>
              </p:ext>
            </p:extLst>
          </p:nvPr>
        </p:nvGraphicFramePr>
        <p:xfrm>
          <a:off x="609600" y="1752600"/>
          <a:ext cx="7772399" cy="2752625"/>
        </p:xfrm>
        <a:graphic>
          <a:graphicData uri="http://schemas.openxmlformats.org/drawingml/2006/table">
            <a:tbl>
              <a:tblPr firstRow="1" firstCol="1" bandRow="1">
                <a:tableStyleId>{9DCAF9ED-07DC-4A11-8D7F-57B35C25682E}</a:tableStyleId>
              </a:tblPr>
              <a:tblGrid>
                <a:gridCol w="1642200"/>
                <a:gridCol w="2034755"/>
                <a:gridCol w="2096245"/>
                <a:gridCol w="1999199"/>
              </a:tblGrid>
              <a:tr h="540806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Measure</a:t>
                      </a:r>
                    </a:p>
                  </a:txBody>
                  <a:tcPr marL="52009" marR="5200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Follow Up Needed</a:t>
                      </a:r>
                    </a:p>
                  </a:txBody>
                  <a:tcPr marL="52009" marR="5200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Findings</a:t>
                      </a:r>
                    </a:p>
                  </a:txBody>
                  <a:tcPr marL="52009" marR="5200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Staff</a:t>
                      </a:r>
                    </a:p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Recommendation</a:t>
                      </a:r>
                    </a:p>
                  </a:txBody>
                  <a:tcPr marL="52009" marR="5200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30646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Diagnosis of ADHD in primary care for school-aged children and adolescents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Evaluate whether measurement promotes over diagnosis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Literature is inconclusive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TBD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81173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Developmental Screening in first 3 years of life (NQF 1488)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Reassess reliability and validity scores which seemed too low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 err="1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Lewin</a:t>
                      </a: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 recommends an alternative measure (NQF 1399) 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TBD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761814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990600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Further Evaluation of </a:t>
            </a:r>
            <a:r>
              <a:rPr lang="en-US" altLang="en-US" dirty="0" smtClean="0"/>
              <a:t>Selected Proposed Measures – End of Life Care</a:t>
            </a:r>
            <a:endParaRPr lang="en-US" altLang="en-US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0226599"/>
              </p:ext>
            </p:extLst>
          </p:nvPr>
        </p:nvGraphicFramePr>
        <p:xfrm>
          <a:off x="609600" y="1752600"/>
          <a:ext cx="7772399" cy="2895600"/>
        </p:xfrm>
        <a:graphic>
          <a:graphicData uri="http://schemas.openxmlformats.org/drawingml/2006/table">
            <a:tbl>
              <a:tblPr firstRow="1" firstCol="1" bandRow="1">
                <a:tableStyleId>{9DCAF9ED-07DC-4A11-8D7F-57B35C25682E}</a:tableStyleId>
              </a:tblPr>
              <a:tblGrid>
                <a:gridCol w="1642200"/>
                <a:gridCol w="2034755"/>
                <a:gridCol w="2096245"/>
                <a:gridCol w="1999199"/>
              </a:tblGrid>
              <a:tr h="540806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Measure</a:t>
                      </a:r>
                    </a:p>
                  </a:txBody>
                  <a:tcPr marL="52009" marR="5200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Follow Up Needed</a:t>
                      </a:r>
                    </a:p>
                  </a:txBody>
                  <a:tcPr marL="52009" marR="5200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Findings</a:t>
                      </a:r>
                    </a:p>
                  </a:txBody>
                  <a:tcPr marL="52009" marR="5200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Staff</a:t>
                      </a:r>
                    </a:p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Recommendation</a:t>
                      </a:r>
                    </a:p>
                  </a:txBody>
                  <a:tcPr marL="52009" marR="5200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30646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CARE - Consumer Assessments and Reports of End of Life 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 smtClean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Low evaluation score - Reconsider </a:t>
                      </a: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measure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Endorsed by NQF and then w/drawn by steward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Do not recommend for SQMS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24148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Family Evaluation of Palliative Care </a:t>
                      </a:r>
                    </a:p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 smtClean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Low evaluation score - Reconsider </a:t>
                      </a: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measure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The National Hospice and Palliative Care Organization (NHPCO), no longer taking the surveys; organizations have performance calculator to track their own scores for internal use.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Do not recommend for SQMS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11562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990600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Further Evaluation of </a:t>
            </a:r>
            <a:r>
              <a:rPr lang="en-US" altLang="en-US" dirty="0" smtClean="0"/>
              <a:t>Selected Proposed Measures – Additional Measures</a:t>
            </a:r>
            <a:endParaRPr lang="en-US" altLang="en-US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7204430"/>
              </p:ext>
            </p:extLst>
          </p:nvPr>
        </p:nvGraphicFramePr>
        <p:xfrm>
          <a:off x="609600" y="1752600"/>
          <a:ext cx="7772399" cy="3739613"/>
        </p:xfrm>
        <a:graphic>
          <a:graphicData uri="http://schemas.openxmlformats.org/drawingml/2006/table">
            <a:tbl>
              <a:tblPr firstRow="1" firstCol="1" bandRow="1">
                <a:tableStyleId>{9DCAF9ED-07DC-4A11-8D7F-57B35C25682E}</a:tableStyleId>
              </a:tblPr>
              <a:tblGrid>
                <a:gridCol w="1642200"/>
                <a:gridCol w="2034755"/>
                <a:gridCol w="2096245"/>
                <a:gridCol w="1999199"/>
              </a:tblGrid>
              <a:tr h="540806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Measure</a:t>
                      </a:r>
                    </a:p>
                  </a:txBody>
                  <a:tcPr marL="52009" marR="5200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Follow Up Needed</a:t>
                      </a:r>
                    </a:p>
                  </a:txBody>
                  <a:tcPr marL="52009" marR="5200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Findings</a:t>
                      </a:r>
                    </a:p>
                  </a:txBody>
                  <a:tcPr marL="52009" marR="5200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Staff</a:t>
                      </a:r>
                    </a:p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Recommendation</a:t>
                      </a:r>
                    </a:p>
                  </a:txBody>
                  <a:tcPr marL="52009" marR="5200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54594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Central-Line Associated Bloodstream Infection 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Should we use the DPH equivalent?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DPH and CMS measures include all payers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Add to SQMS the CLABSI measure used by CMS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Surgical Site Infection:  SSI colon, </a:t>
                      </a:r>
                      <a:r>
                        <a:rPr lang="en-US" sz="1000" b="1" kern="1200" dirty="0" smtClean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SSI</a:t>
                      </a:r>
                      <a:r>
                        <a:rPr lang="en-US" sz="1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000" b="1" kern="1200" dirty="0" smtClean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abdominal </a:t>
                      </a: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hysterectomy 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Should we use the DPH equivalent?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DPH and CMS measures include all payers ; DPH doesn’t report SSI colon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Add to SQMS the SSI measures used by CMS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Measuring What Matters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Formally score the measures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1 of 12 measures already in SQMS; 4 of 12 just approved;  Dr. Makowski following up on status of 7 others 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Do not add to the SQMS</a:t>
                      </a:r>
                    </a:p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81173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SQAC member recommended adding a measure for opioid addiction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Find measure and score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Percentage of patients with low back pain diagnosis who are prescribed opioids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Segoe UI Semibold" panose="020B0702040204020203" pitchFamily="34" charset="0"/>
                          <a:ea typeface="+mn-ea"/>
                          <a:cs typeface="+mn-cs"/>
                        </a:rPr>
                        <a:t>TBD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720254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Vote on 2014 Final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Discussion of report</a:t>
            </a:r>
          </a:p>
          <a:p>
            <a:r>
              <a:rPr lang="en-US" dirty="0" smtClean="0"/>
              <a:t>Final set of recommended measures</a:t>
            </a:r>
          </a:p>
        </p:txBody>
      </p:sp>
    </p:spTree>
    <p:extLst>
      <p:ext uri="{BB962C8B-B14F-4D97-AF65-F5344CB8AC3E}">
        <p14:creationId xmlns:p14="http://schemas.microsoft.com/office/powerpoint/2010/main" val="408477767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Verdana Bold"/>
        <a:ea typeface="Osaka"/>
        <a:cs typeface=""/>
      </a:majorFont>
      <a:minorFont>
        <a:latin typeface="Verdana Bold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Verdana Bold"/>
        <a:ea typeface="Osaka"/>
        <a:cs typeface=""/>
      </a:majorFont>
      <a:minorFont>
        <a:latin typeface="Verdana Bold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8306</TotalTime>
  <Words>794</Words>
  <Application>Microsoft Office PowerPoint</Application>
  <PresentationFormat>On-screen Show (4:3)</PresentationFormat>
  <Paragraphs>169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Blank Presentation</vt:lpstr>
      <vt:lpstr>1_Blank Presentation</vt:lpstr>
      <vt:lpstr>Statewide Quality Advisory Committee (SQAC) Meeting</vt:lpstr>
      <vt:lpstr>Agenda</vt:lpstr>
      <vt:lpstr>Further Evaluation of Selected Proposed Measures – MH Clinical Tools</vt:lpstr>
      <vt:lpstr>Further Evaluation of Selected Proposed Measures – Hospice Set Items</vt:lpstr>
      <vt:lpstr>Further Evaluation of Selected Proposed Measures – Shared Decision-making/Patient Engagement</vt:lpstr>
      <vt:lpstr>Further Evaluation of Selected Proposed Measures – Pediatric</vt:lpstr>
      <vt:lpstr>Further Evaluation of Selected Proposed Measures – End of Life Care</vt:lpstr>
      <vt:lpstr>Further Evaluation of Selected Proposed Measures – Additional Measures</vt:lpstr>
      <vt:lpstr>Vote on 2014 Final Report</vt:lpstr>
      <vt:lpstr>SQAC Strategic Planning</vt:lpstr>
      <vt:lpstr>SQAC 2014 Agenda</vt:lpstr>
      <vt:lpstr>Next meeting</vt:lpstr>
    </vt:vector>
  </TitlesOfParts>
  <Company>The Lewin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Statewide Quality Advisory Committee (SQAC) Meeting</dc:title>
  <dc:creator>Tim Prinz</dc:creator>
  <cp:lastModifiedBy>Cristi Carman</cp:lastModifiedBy>
  <cp:revision>91</cp:revision>
  <cp:lastPrinted>2014-10-20T15:21:20Z</cp:lastPrinted>
  <dcterms:created xsi:type="dcterms:W3CDTF">2014-09-11T23:16:16Z</dcterms:created>
  <dcterms:modified xsi:type="dcterms:W3CDTF">2014-10-20T17:34:49Z</dcterms:modified>
</cp:coreProperties>
</file>