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  <p:sldMasterId id="2147483886" r:id="rId2"/>
  </p:sldMasterIdLst>
  <p:notesMasterIdLst>
    <p:notesMasterId r:id="rId11"/>
  </p:notesMasterIdLst>
  <p:handoutMasterIdLst>
    <p:handoutMasterId r:id="rId12"/>
  </p:handoutMasterIdLst>
  <p:sldIdLst>
    <p:sldId id="256" r:id="rId3"/>
    <p:sldId id="299" r:id="rId4"/>
    <p:sldId id="316" r:id="rId5"/>
    <p:sldId id="335" r:id="rId6"/>
    <p:sldId id="336" r:id="rId7"/>
    <p:sldId id="334" r:id="rId8"/>
    <p:sldId id="303" r:id="rId9"/>
    <p:sldId id="277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 autoAdjust="0"/>
    <p:restoredTop sz="74140" autoAdjust="0"/>
  </p:normalViewPr>
  <p:slideViewPr>
    <p:cSldViewPr>
      <p:cViewPr>
        <p:scale>
          <a:sx n="100" d="100"/>
          <a:sy n="100" d="100"/>
        </p:scale>
        <p:origin x="-1260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8"/>
    </p:cViewPr>
  </p:sorterViewPr>
  <p:notesViewPr>
    <p:cSldViewPr>
      <p:cViewPr>
        <p:scale>
          <a:sx n="100" d="100"/>
          <a:sy n="100" d="100"/>
        </p:scale>
        <p:origin x="-2748" y="-336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>
              <a:defRPr sz="1200"/>
            </a:lvl1pPr>
          </a:lstStyle>
          <a:p>
            <a:pPr>
              <a:defRPr/>
            </a:pPr>
            <a:fld id="{0AC4C13E-2AF4-46AA-BDF9-7555BF8E68EF}" type="datetimeFigureOut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>
              <a:defRPr sz="1200"/>
            </a:lvl1pPr>
          </a:lstStyle>
          <a:p>
            <a:pPr>
              <a:defRPr/>
            </a:pPr>
            <a:fld id="{129F0B87-08A9-4DFB-8D93-8FA5C681C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08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7B282DA-EFE4-4DC7-99A3-37C6B5FEFF58}" type="datetimeFigureOut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33" tIns="46316" rIns="92633" bIns="4631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4912"/>
            <a:ext cx="5608320" cy="4183220"/>
          </a:xfrm>
          <a:prstGeom prst="rect">
            <a:avLst/>
          </a:prstGeom>
        </p:spPr>
        <p:txBody>
          <a:bodyPr vert="horz" lIns="92633" tIns="46316" rIns="92633" bIns="4631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BD7BB21-502C-4115-9990-96DDF20D4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12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EEF565-DDDD-464A-A255-B5F231C85EB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18436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60203-E539-47A1-8BA3-1A7A08BD9B3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9460" name="Notes Placeholder 1"/>
          <p:cNvSpPr>
            <a:spLocks noGrp="1"/>
          </p:cNvSpPr>
          <p:nvPr>
            <p:ph type="body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defRPr/>
            </a:pPr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 Bold" pitchFamily="34" charset="0"/>
                <a:ea typeface="Osaka"/>
                <a:cs typeface="Osaka"/>
              </a:defRPr>
            </a:lvl1pPr>
            <a:lvl2pPr marL="757066" indent="-291179">
              <a:defRPr>
                <a:solidFill>
                  <a:schemeClr val="tx1"/>
                </a:solidFill>
                <a:latin typeface="Verdana Bold" pitchFamily="34" charset="0"/>
                <a:ea typeface="Osaka"/>
                <a:cs typeface="Osaka"/>
              </a:defRPr>
            </a:lvl2pPr>
            <a:lvl3pPr marL="1164717" indent="-232943">
              <a:defRPr>
                <a:solidFill>
                  <a:schemeClr val="tx1"/>
                </a:solidFill>
                <a:latin typeface="Verdana Bold" pitchFamily="34" charset="0"/>
                <a:ea typeface="Osaka"/>
                <a:cs typeface="Osaka"/>
              </a:defRPr>
            </a:lvl3pPr>
            <a:lvl4pPr marL="1630604" indent="-232943">
              <a:defRPr>
                <a:solidFill>
                  <a:schemeClr val="tx1"/>
                </a:solidFill>
                <a:latin typeface="Verdana Bold" pitchFamily="34" charset="0"/>
                <a:ea typeface="Osaka"/>
                <a:cs typeface="Osaka"/>
              </a:defRPr>
            </a:lvl4pPr>
            <a:lvl5pPr marL="2096491" indent="-232943">
              <a:defRPr>
                <a:solidFill>
                  <a:schemeClr val="tx1"/>
                </a:solidFill>
                <a:latin typeface="Verdana Bold" pitchFamily="34" charset="0"/>
                <a:ea typeface="Osaka"/>
                <a:cs typeface="Osaka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 Bold" pitchFamily="34" charset="0"/>
                <a:ea typeface="Osaka"/>
                <a:cs typeface="Osaka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 Bold" pitchFamily="34" charset="0"/>
                <a:ea typeface="Osaka"/>
                <a:cs typeface="Osaka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 Bold" pitchFamily="34" charset="0"/>
                <a:ea typeface="Osaka"/>
                <a:cs typeface="Osaka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 Bold" pitchFamily="34" charset="0"/>
                <a:ea typeface="Osaka"/>
                <a:cs typeface="Osaka"/>
              </a:defRPr>
            </a:lvl9pPr>
          </a:lstStyle>
          <a:p>
            <a:fld id="{105F47B0-2694-483F-BBA9-71FAA85A319A}" type="slidenum">
              <a:rPr lang="en-US" altLang="en-US">
                <a:solidFill>
                  <a:srgbClr val="000000"/>
                </a:solidFill>
                <a:latin typeface="Calibri" pitchFamily="34" charset="0"/>
              </a:rPr>
              <a:pPr/>
              <a:t>5</a:t>
            </a:fld>
            <a:endParaRPr lang="en-US" altLang="en-US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indent="0">
              <a:buFontTx/>
              <a:buNone/>
            </a:pPr>
            <a:endParaRPr lang="en-US" altLang="en-US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62AC24-581D-4C05-B535-A204E2AE6634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27652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b="0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CABC2F-1671-46FD-8E73-B2DC8E2CCAD6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90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741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34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78839CF5-AA51-4436-8BB1-643D76291E4F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658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3A7F7C0-A169-4E36-9CF2-A143A981D7B4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0810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2FD5AB4-29BB-4CE2-9E20-E289110DA47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671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913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580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983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06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D5D358E-284E-47DD-A887-D11A01AF3CD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8206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6860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589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617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2F7F780-AAD5-4B86-99FD-4E2D25F88FC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222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74D7148-2F90-4E97-A04C-EBCC89ACF6F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4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6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2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08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856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268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98681AA-0499-4929-94C4-3C0C9449C02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47E67DB1-F9D4-4291-94CE-B12190BB1CD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808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chia/sqac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qac@state.ma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Statewide Quality Advisory Committee (SQAC) Meeting</a:t>
            </a:r>
            <a:endParaRPr lang="en-US" altLang="en-US" sz="310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February 10, 2014</a:t>
            </a:r>
          </a:p>
        </p:txBody>
      </p:sp>
      <p:pic>
        <p:nvPicPr>
          <p:cNvPr id="6148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08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8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Agenda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200" dirty="0" smtClean="0"/>
              <a:t>Welcome and approve minutes			3:00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200" dirty="0"/>
              <a:t>Discuss proposed measures for </a:t>
            </a:r>
            <a:r>
              <a:rPr lang="en-US" sz="2200" dirty="0" smtClean="0"/>
              <a:t>public reporting </a:t>
            </a:r>
            <a:r>
              <a:rPr lang="en-US" sz="2200" dirty="0"/>
              <a:t>	</a:t>
            </a:r>
            <a:r>
              <a:rPr lang="en-US" altLang="en-US" sz="2200" dirty="0" smtClean="0"/>
              <a:t>3:05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000" dirty="0" smtClean="0"/>
              <a:t>Review </a:t>
            </a:r>
            <a:r>
              <a:rPr lang="en-US" sz="2000" dirty="0"/>
              <a:t>measures </a:t>
            </a:r>
            <a:r>
              <a:rPr lang="en-US" sz="2000" dirty="0" smtClean="0"/>
              <a:t>for pediatric </a:t>
            </a:r>
            <a:r>
              <a:rPr lang="en-US" sz="2000" dirty="0"/>
              <a:t>population</a:t>
            </a:r>
            <a:r>
              <a:rPr lang="en-US" sz="2000" dirty="0" smtClean="0"/>
              <a:t>		</a:t>
            </a:r>
            <a:r>
              <a:rPr lang="en-US" altLang="en-US" sz="2200" dirty="0" smtClean="0"/>
              <a:t>3:45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000" dirty="0"/>
              <a:t>Call for proposed measures </a:t>
            </a:r>
            <a:r>
              <a:rPr lang="en-US" sz="2000" dirty="0" smtClean="0"/>
              <a:t>		</a:t>
            </a:r>
            <a:r>
              <a:rPr lang="en-US" altLang="en-US" sz="2200" dirty="0" smtClean="0"/>
              <a:t>		4:30	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altLang="en-US" sz="2000" dirty="0" smtClean="0"/>
              <a:t>Next </a:t>
            </a:r>
            <a:r>
              <a:rPr lang="en-US" altLang="en-US" sz="2000" dirty="0"/>
              <a:t>steps </a:t>
            </a:r>
            <a:r>
              <a:rPr lang="en-US" sz="2000" dirty="0" smtClean="0"/>
              <a:t>						</a:t>
            </a:r>
            <a:r>
              <a:rPr lang="en-US" altLang="en-US" sz="2200" dirty="0" smtClean="0"/>
              <a:t>4:45</a:t>
            </a:r>
          </a:p>
          <a:p>
            <a:pPr marL="0" indent="0" eaLnBrk="1" hangingPunct="1">
              <a:buNone/>
            </a:pPr>
            <a:endParaRPr lang="en-US" alt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Proposed measures for public </a:t>
            </a:r>
            <a:r>
              <a:rPr lang="en-US" altLang="en-US" dirty="0"/>
              <a:t>reporting of hospital </a:t>
            </a:r>
            <a:r>
              <a:rPr lang="en-US" altLang="en-US" dirty="0" smtClean="0"/>
              <a:t>performance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dirty="0" smtClean="0"/>
              <a:t>CHIA plans to report in 2014 on measures </a:t>
            </a:r>
            <a:r>
              <a:rPr lang="en-US" dirty="0"/>
              <a:t>for which </a:t>
            </a:r>
            <a:r>
              <a:rPr lang="en-US" dirty="0" smtClean="0"/>
              <a:t>data is readily available</a:t>
            </a:r>
          </a:p>
          <a:p>
            <a:pPr lvl="1"/>
            <a:r>
              <a:rPr lang="en-US" dirty="0" smtClean="0"/>
              <a:t>HCAHPS (CMS)</a:t>
            </a:r>
          </a:p>
          <a:p>
            <a:pPr lvl="1"/>
            <a:r>
              <a:rPr lang="en-US" dirty="0" smtClean="0"/>
              <a:t>10 AHRQ Patient Safety Indicators (CHIA)</a:t>
            </a:r>
          </a:p>
          <a:p>
            <a:pPr lvl="1"/>
            <a:r>
              <a:rPr lang="en-US" dirty="0" smtClean="0"/>
              <a:t>18 CMS hospital process (HF, AMI, PN and SCIP)</a:t>
            </a:r>
          </a:p>
          <a:p>
            <a:pPr lvl="1"/>
            <a:r>
              <a:rPr lang="en-US" dirty="0" smtClean="0"/>
              <a:t>30-day all cause hospital-wide readmissions </a:t>
            </a:r>
            <a:r>
              <a:rPr lang="en-US" dirty="0"/>
              <a:t>(CHIA)</a:t>
            </a:r>
          </a:p>
          <a:p>
            <a:pPr lvl="1"/>
            <a:r>
              <a:rPr lang="en-US" i="1" dirty="0" smtClean="0"/>
              <a:t>Computerized physician order entry (Leapfrog)</a:t>
            </a:r>
          </a:p>
          <a:p>
            <a:pPr lvl="1"/>
            <a:r>
              <a:rPr lang="en-US" i="1" dirty="0" smtClean="0"/>
              <a:t>Rate of elective delivery prior to 39 weeks (Leapfrog)</a:t>
            </a:r>
            <a:endParaRPr lang="en-US" i="1" dirty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Categorizing the SQMS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3434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By measure use </a:t>
            </a:r>
          </a:p>
          <a:p>
            <a:pPr lvl="1" eaLnBrk="1" hangingPunct="1"/>
            <a:r>
              <a:rPr lang="en-US" altLang="en-US" dirty="0" smtClean="0"/>
              <a:t>Public reporting</a:t>
            </a:r>
          </a:p>
          <a:p>
            <a:pPr lvl="1" eaLnBrk="1" hangingPunct="1"/>
            <a:r>
              <a:rPr lang="en-US" altLang="en-US" dirty="0" smtClean="0"/>
              <a:t>Monitoring the health care market</a:t>
            </a:r>
          </a:p>
          <a:p>
            <a:pPr lvl="1" eaLnBrk="1" hangingPunct="1"/>
            <a:r>
              <a:rPr lang="en-US" altLang="en-US" dirty="0" smtClean="0"/>
              <a:t>Provider </a:t>
            </a:r>
            <a:r>
              <a:rPr lang="en-US" altLang="en-US" dirty="0" err="1" smtClean="0"/>
              <a:t>tiering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Consumer decision-making</a:t>
            </a:r>
          </a:p>
          <a:p>
            <a:pPr eaLnBrk="1" hangingPunct="1"/>
            <a:r>
              <a:rPr lang="en-US" altLang="en-US" dirty="0" smtClean="0"/>
              <a:t>By importance (e.g., Behavioral Health, Resource Utilization)</a:t>
            </a:r>
          </a:p>
          <a:p>
            <a:pPr eaLnBrk="1" hangingPunct="1"/>
            <a:r>
              <a:rPr lang="en-US" altLang="en-US" dirty="0" smtClean="0"/>
              <a:t>By population</a:t>
            </a:r>
          </a:p>
          <a:p>
            <a:pPr lvl="1" eaLnBrk="1" hangingPunct="1"/>
            <a:r>
              <a:rPr lang="en-US" altLang="en-US" dirty="0" smtClean="0"/>
              <a:t>Pediatric</a:t>
            </a:r>
          </a:p>
          <a:p>
            <a:pPr lvl="1" eaLnBrk="1" hangingPunct="1"/>
            <a:r>
              <a:rPr lang="en-US" altLang="en-US" dirty="0" smtClean="0"/>
              <a:t>Adult</a:t>
            </a:r>
          </a:p>
          <a:p>
            <a:pPr lvl="1" eaLnBrk="1" hangingPunct="1"/>
            <a:r>
              <a:rPr lang="en-US" altLang="en-US" dirty="0" smtClean="0"/>
              <a:t>Geriatric</a:t>
            </a:r>
          </a:p>
          <a:p>
            <a:pPr lvl="1"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221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US" altLang="en-US" smtClean="0"/>
              <a:t>Straw model for measures by population: pediatrics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Subset of SQMS measures that are pediatric-specific</a:t>
            </a:r>
          </a:p>
          <a:p>
            <a:pPr eaLnBrk="1" hangingPunct="1"/>
            <a:r>
              <a:rPr lang="en-US" altLang="en-US" dirty="0" err="1" smtClean="0"/>
              <a:t>Crosswalked</a:t>
            </a:r>
            <a:r>
              <a:rPr lang="en-US" altLang="en-US" dirty="0" smtClean="0"/>
              <a:t> with</a:t>
            </a:r>
          </a:p>
          <a:p>
            <a:pPr lvl="1" eaLnBrk="1" hangingPunct="1"/>
            <a:r>
              <a:rPr lang="en-US" altLang="en-US" sz="2400" dirty="0" smtClean="0"/>
              <a:t>Medicaid and CHIP core sets</a:t>
            </a:r>
          </a:p>
          <a:p>
            <a:pPr lvl="1" eaLnBrk="1" hangingPunct="1"/>
            <a:r>
              <a:rPr lang="en-US" altLang="en-US" sz="2400" dirty="0" smtClean="0"/>
              <a:t>Clinical Quality Measures Pediatric Core Set Recommendation</a:t>
            </a:r>
          </a:p>
          <a:p>
            <a:pPr eaLnBrk="1" hangingPunct="1"/>
            <a:r>
              <a:rPr lang="en-US" altLang="en-US" dirty="0" smtClean="0"/>
              <a:t>Input from Massachusetts Child Health Quality Coalition</a:t>
            </a:r>
          </a:p>
        </p:txBody>
      </p:sp>
    </p:spTree>
    <p:extLst>
      <p:ext uri="{BB962C8B-B14F-4D97-AF65-F5344CB8AC3E}">
        <p14:creationId xmlns:p14="http://schemas.microsoft.com/office/powerpoint/2010/main" val="414870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Call for proposed measures</a:t>
            </a:r>
            <a:endParaRPr lang="en-US" sz="32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Nominate proposed measures from February 10-May 15</a:t>
            </a:r>
          </a:p>
          <a:p>
            <a:pPr eaLnBrk="1" hangingPunct="1"/>
            <a:r>
              <a:rPr lang="en-US" altLang="en-US" dirty="0" smtClean="0"/>
              <a:t>Open to nominations </a:t>
            </a:r>
            <a:r>
              <a:rPr lang="en-US" altLang="en-US" dirty="0"/>
              <a:t>from the public 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We propose that measure nominations relate to the following  SQAC focus areas:</a:t>
            </a:r>
          </a:p>
          <a:p>
            <a:pPr lvl="1" eaLnBrk="1" hangingPunct="1"/>
            <a:r>
              <a:rPr lang="en-US" altLang="en-US" dirty="0" smtClean="0"/>
              <a:t>Pediatric</a:t>
            </a:r>
          </a:p>
          <a:p>
            <a:pPr lvl="1" eaLnBrk="1" hangingPunct="1"/>
            <a:r>
              <a:rPr lang="en-US" altLang="en-US" dirty="0" smtClean="0"/>
              <a:t>Overuse/misuse of resources</a:t>
            </a:r>
          </a:p>
          <a:p>
            <a:pPr lvl="1" eaLnBrk="1" hangingPunct="1"/>
            <a:r>
              <a:rPr lang="en-US" altLang="en-US" dirty="0" smtClean="0"/>
              <a:t>Behavioral health</a:t>
            </a:r>
          </a:p>
          <a:p>
            <a:pPr lvl="1" eaLnBrk="1" hangingPunct="1"/>
            <a:r>
              <a:rPr lang="en-US" altLang="en-US" dirty="0" smtClean="0"/>
              <a:t>Care coordination</a:t>
            </a:r>
          </a:p>
          <a:p>
            <a:pPr lvl="1" eaLnBrk="1" hangingPunct="1"/>
            <a:r>
              <a:rPr lang="en-US" altLang="en-US" dirty="0" smtClean="0"/>
              <a:t>Patient-centered care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314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SQAC 2014 Agenda</a:t>
            </a:r>
          </a:p>
        </p:txBody>
      </p:sp>
      <p:sp>
        <p:nvSpPr>
          <p:cNvPr id="7" name="Freeform 73"/>
          <p:cNvSpPr/>
          <p:nvPr/>
        </p:nvSpPr>
        <p:spPr bwMode="auto">
          <a:xfrm>
            <a:off x="185738" y="3133725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37160" indent="-13716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Hospital measures for public reporting</a:t>
            </a:r>
          </a:p>
          <a:p>
            <a:pPr marL="137160" indent="-13716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Straw model for SQMS by population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Freeform 74"/>
          <p:cNvSpPr/>
          <p:nvPr/>
        </p:nvSpPr>
        <p:spPr bwMode="auto">
          <a:xfrm>
            <a:off x="1728788" y="3124200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HPC Update on PCMH/ACO certification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SQMS for behavioral health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Measures for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tiering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Freeform 75"/>
          <p:cNvSpPr/>
          <p:nvPr/>
        </p:nvSpPr>
        <p:spPr bwMode="auto">
          <a:xfrm>
            <a:off x="3200400" y="3133725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Determine which of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proposed measures to assess</a:t>
            </a:r>
          </a:p>
        </p:txBody>
      </p:sp>
      <p:sp>
        <p:nvSpPr>
          <p:cNvPr id="11" name="Freeform 77"/>
          <p:cNvSpPr/>
          <p:nvPr/>
        </p:nvSpPr>
        <p:spPr bwMode="auto">
          <a:xfrm>
            <a:off x="6172200" y="3124200"/>
            <a:ext cx="1246188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and approve final report and recommendation</a:t>
            </a:r>
          </a:p>
        </p:txBody>
      </p:sp>
      <p:sp>
        <p:nvSpPr>
          <p:cNvPr id="12" name="Freeform 78"/>
          <p:cNvSpPr/>
          <p:nvPr/>
        </p:nvSpPr>
        <p:spPr bwMode="auto">
          <a:xfrm>
            <a:off x="7685088" y="3114675"/>
            <a:ext cx="12303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priorities for 2015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185738" y="2209800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#1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February 10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6172200" y="2209800"/>
            <a:ext cx="1246188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#6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October 20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7685088" y="2200275"/>
            <a:ext cx="12303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#7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December 15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7" name="TextBox 128"/>
          <p:cNvSpPr txBox="1">
            <a:spLocks noChangeArrowheads="1"/>
          </p:cNvSpPr>
          <p:nvPr/>
        </p:nvSpPr>
        <p:spPr bwMode="auto">
          <a:xfrm>
            <a:off x="6111875" y="1323975"/>
            <a:ext cx="2667000" cy="276225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Annual Recommendation due Nov 1</a:t>
            </a:r>
          </a:p>
        </p:txBody>
      </p:sp>
      <p:cxnSp>
        <p:nvCxnSpPr>
          <p:cNvPr id="15372" name="Straight Arrow Connector 28"/>
          <p:cNvCxnSpPr>
            <a:cxnSpLocks noChangeShapeType="1"/>
          </p:cNvCxnSpPr>
          <p:nvPr/>
        </p:nvCxnSpPr>
        <p:spPr bwMode="auto">
          <a:xfrm>
            <a:off x="7445375" y="1760538"/>
            <a:ext cx="0" cy="4254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TextBox 128"/>
          <p:cNvSpPr txBox="1">
            <a:spLocks noChangeArrowheads="1"/>
          </p:cNvSpPr>
          <p:nvPr/>
        </p:nvSpPr>
        <p:spPr bwMode="auto">
          <a:xfrm>
            <a:off x="1295400" y="5634038"/>
            <a:ext cx="2654300" cy="4619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Solicitation of Nominations for Proposed SQMS Measures</a:t>
            </a:r>
          </a:p>
        </p:txBody>
      </p:sp>
      <p:cxnSp>
        <p:nvCxnSpPr>
          <p:cNvPr id="15374" name="Straight Arrow Connector 28"/>
          <p:cNvCxnSpPr>
            <a:cxnSpLocks noChangeShapeType="1"/>
          </p:cNvCxnSpPr>
          <p:nvPr/>
        </p:nvCxnSpPr>
        <p:spPr bwMode="auto">
          <a:xfrm flipV="1">
            <a:off x="1600200" y="5162550"/>
            <a:ext cx="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Freeform 21"/>
          <p:cNvSpPr/>
          <p:nvPr/>
        </p:nvSpPr>
        <p:spPr bwMode="auto">
          <a:xfrm>
            <a:off x="1728788" y="2209800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#2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April 14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3200400" y="2209800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#3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June 16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4" name="Freeform 76"/>
          <p:cNvSpPr/>
          <p:nvPr/>
        </p:nvSpPr>
        <p:spPr bwMode="auto">
          <a:xfrm>
            <a:off x="4724400" y="3133725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preliminary assessments of proposed measures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4724400" y="2209800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#4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September 8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8010" y="1840468"/>
            <a:ext cx="958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TODAY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Monday, April 14</a:t>
            </a:r>
            <a:endParaRPr lang="en-US" altLang="en-US" baseline="30000" dirty="0" smtClean="0"/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3:00-5:00 p.m.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2 Boylston Street, 5th Floor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Boston, MA 02116 </a:t>
            </a:r>
          </a:p>
        </p:txBody>
      </p:sp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Next meeting</a:t>
            </a:r>
          </a:p>
        </p:txBody>
      </p:sp>
      <p:sp>
        <p:nvSpPr>
          <p:cNvPr id="16388" name="Title 1"/>
          <p:cNvSpPr txBox="1">
            <a:spLocks/>
          </p:cNvSpPr>
          <p:nvPr/>
        </p:nvSpPr>
        <p:spPr bwMode="auto">
          <a:xfrm>
            <a:off x="762000" y="3657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Segoe UI Semibold" pitchFamily="34" charset="0"/>
                <a:cs typeface="Osaka"/>
              </a:rPr>
              <a:t>For more information</a:t>
            </a:r>
          </a:p>
        </p:txBody>
      </p:sp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762000" y="465772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/>
            <a:r>
              <a:rPr lang="en-US" altLang="en-US">
                <a:cs typeface="Osaka"/>
                <a:hlinkClick r:id="rId3"/>
              </a:rPr>
              <a:t>www.mass.gov/chia/sqac</a:t>
            </a:r>
            <a:endParaRPr lang="en-US" altLang="en-US">
              <a:cs typeface="Osaka"/>
            </a:endParaRPr>
          </a:p>
          <a:p>
            <a:pPr eaLnBrk="1" hangingPunct="1"/>
            <a:r>
              <a:rPr lang="en-US" altLang="en-US">
                <a:cs typeface="Osaka"/>
                <a:hlinkClick r:id="rId4"/>
              </a:rPr>
              <a:t>sqac@state.ma.us</a:t>
            </a:r>
            <a:r>
              <a:rPr lang="en-US" altLang="en-US">
                <a:cs typeface="Osak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FHC PPT Template (Ben)</Template>
  <TotalTime>0</TotalTime>
  <Words>306</Words>
  <Application>Microsoft Office PowerPoint</Application>
  <PresentationFormat>On-screen Show (4:3)</PresentationFormat>
  <Paragraphs>84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Blank Presentation</vt:lpstr>
      <vt:lpstr>1_Blank Presentation</vt:lpstr>
      <vt:lpstr>Statewide Quality Advisory Committee (SQAC) Meeting</vt:lpstr>
      <vt:lpstr>Agenda</vt:lpstr>
      <vt:lpstr>Proposed measures for public reporting of hospital performance</vt:lpstr>
      <vt:lpstr>Categorizing the SQMS</vt:lpstr>
      <vt:lpstr>Straw model for measures by population: pediatrics</vt:lpstr>
      <vt:lpstr>Call for proposed measures</vt:lpstr>
      <vt:lpstr>SQAC 2014 Agenda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2013-04-22T13:14:10Z</dcterms:created>
  <dcterms:modified xsi:type="dcterms:W3CDTF">2014-02-10T14:39:20Z</dcterms:modified>
</cp:coreProperties>
</file>