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9" r:id="rId3"/>
    <p:sldId id="308" r:id="rId4"/>
    <p:sldId id="286" r:id="rId5"/>
    <p:sldId id="311" r:id="rId6"/>
    <p:sldId id="312" r:id="rId7"/>
    <p:sldId id="314" r:id="rId8"/>
    <p:sldId id="274" r:id="rId9"/>
    <p:sldId id="303" r:id="rId10"/>
    <p:sldId id="277" r:id="rId1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67892" autoAdjust="0"/>
  </p:normalViewPr>
  <p:slideViewPr>
    <p:cSldViewPr>
      <p:cViewPr>
        <p:scale>
          <a:sx n="100" d="100"/>
          <a:sy n="100" d="100"/>
        </p:scale>
        <p:origin x="-2010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8"/>
    </p:cViewPr>
  </p:sorterViewPr>
  <p:notesViewPr>
    <p:cSldViewPr>
      <p:cViewPr>
        <p:scale>
          <a:sx n="100" d="100"/>
          <a:sy n="100" d="100"/>
        </p:scale>
        <p:origin x="-414" y="-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7840" cy="464980"/>
          </a:xfrm>
          <a:prstGeom prst="rect">
            <a:avLst/>
          </a:prstGeom>
        </p:spPr>
        <p:txBody>
          <a:bodyPr vert="horz" lIns="92640" tIns="46320" rIns="92640" bIns="463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2"/>
            <a:ext cx="3037840" cy="464980"/>
          </a:xfrm>
          <a:prstGeom prst="rect">
            <a:avLst/>
          </a:prstGeom>
        </p:spPr>
        <p:txBody>
          <a:bodyPr vert="horz" lIns="92640" tIns="46320" rIns="92640" bIns="46320" rtlCol="0"/>
          <a:lstStyle>
            <a:lvl1pPr algn="r">
              <a:defRPr sz="1200"/>
            </a:lvl1pPr>
          </a:lstStyle>
          <a:p>
            <a:fld id="{E753E836-1766-4953-A67E-0995F818D74F}" type="datetimeFigureOut">
              <a:rPr lang="en-US" smtClean="0"/>
              <a:t>6/18/2013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824"/>
            <a:ext cx="3037840" cy="464980"/>
          </a:xfrm>
          <a:prstGeom prst="rect">
            <a:avLst/>
          </a:prstGeom>
        </p:spPr>
        <p:txBody>
          <a:bodyPr vert="horz" lIns="92640" tIns="46320" rIns="92640" bIns="463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824"/>
            <a:ext cx="3037840" cy="464980"/>
          </a:xfrm>
          <a:prstGeom prst="rect">
            <a:avLst/>
          </a:prstGeom>
        </p:spPr>
        <p:txBody>
          <a:bodyPr vert="horz" lIns="92640" tIns="46320" rIns="92640" bIns="46320" rtlCol="0" anchor="b"/>
          <a:lstStyle>
            <a:lvl1pPr algn="r">
              <a:defRPr sz="1200"/>
            </a:lvl1pPr>
          </a:lstStyle>
          <a:p>
            <a:fld id="{ED64EAAB-3395-4600-8B11-1CA7BE461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772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7840" cy="464980"/>
          </a:xfrm>
          <a:prstGeom prst="rect">
            <a:avLst/>
          </a:prstGeom>
        </p:spPr>
        <p:txBody>
          <a:bodyPr vert="horz" lIns="92640" tIns="46320" rIns="92640" bIns="463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2"/>
            <a:ext cx="3037840" cy="464980"/>
          </a:xfrm>
          <a:prstGeom prst="rect">
            <a:avLst/>
          </a:prstGeom>
        </p:spPr>
        <p:txBody>
          <a:bodyPr vert="horz" lIns="92640" tIns="46320" rIns="92640" bIns="463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12D7AE6-FCB9-4338-B260-8BC823305355}" type="datetimeFigureOut">
              <a:rPr lang="en-US"/>
              <a:pPr>
                <a:defRPr/>
              </a:pPr>
              <a:t>6/18/2013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40" tIns="46320" rIns="92640" bIns="463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6511"/>
            <a:ext cx="5608320" cy="4183220"/>
          </a:xfrm>
          <a:prstGeom prst="rect">
            <a:avLst/>
          </a:prstGeom>
        </p:spPr>
        <p:txBody>
          <a:bodyPr vert="horz" lIns="92640" tIns="46320" rIns="92640" bIns="463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824"/>
            <a:ext cx="3037840" cy="464980"/>
          </a:xfrm>
          <a:prstGeom prst="rect">
            <a:avLst/>
          </a:prstGeom>
        </p:spPr>
        <p:txBody>
          <a:bodyPr vert="horz" lIns="92640" tIns="46320" rIns="92640" bIns="463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824"/>
            <a:ext cx="3037840" cy="464980"/>
          </a:xfrm>
          <a:prstGeom prst="rect">
            <a:avLst/>
          </a:prstGeom>
        </p:spPr>
        <p:txBody>
          <a:bodyPr vert="horz" lIns="92640" tIns="46320" rIns="92640" bIns="463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564235F-DC8E-40A7-A0D1-5BC471E5A2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6225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1C5926-D784-4A32-AAF2-7420A9870BEB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>
              <a:ea typeface="Osaka"/>
              <a:cs typeface="Osaka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3B8890-FC85-4F1E-9D84-7CE486ED264E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A566A2-0CAB-4AD6-8A0B-27C29D917D88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 smtClean="0">
              <a:ea typeface="Osaka"/>
              <a:cs typeface="Osaka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C02194-A930-4BD0-8D93-8243F347241D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>
              <a:ea typeface="Osaka"/>
              <a:cs typeface="Osaka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C02194-A930-4BD0-8D93-8243F347241D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>
              <a:ea typeface="Osaka"/>
              <a:cs typeface="Osaka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64235F-DC8E-40A7-A0D1-5BC471E5A2C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6255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64235F-DC8E-40A7-A0D1-5BC471E5A2C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5432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64235F-DC8E-40A7-A0D1-5BC471E5A2C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9920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6503B44-E95F-4A7B-BD92-8968E8A84230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927516-5667-4DA8-9A5A-9E9BDD60B0D0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>
              <a:ea typeface="Osaka"/>
              <a:cs typeface="Osaka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hinner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hinrule_09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</p:spPr>
        <p:txBody>
          <a:bodyPr/>
          <a:lstStyle>
            <a:lvl1pPr algn="ctr">
              <a:defRPr sz="3600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93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682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790700" cy="5105400"/>
          </a:xfrm>
        </p:spPr>
        <p:txBody>
          <a:bodyPr vert="eaVert"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715000" cy="5105400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438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in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8A9BE9CF-5602-47F6-87BC-D3CBC21EC9E3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41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68238E54-00FF-497F-BB1A-C34D9271439F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624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7D4641FE-6E7A-4951-8CDC-6FCA33AA942F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757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12838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3962400" cy="650875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133600"/>
            <a:ext cx="3963988" cy="3992563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872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48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9861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035550" cy="5211763"/>
          </a:xfrm>
        </p:spPr>
        <p:txBody>
          <a:bodyPr/>
          <a:lstStyle>
            <a:lvl1pPr>
              <a:defRPr sz="3200">
                <a:latin typeface="Calibri" pitchFamily="34" charset="0"/>
                <a:cs typeface="Calibri" pitchFamily="34" charset="0"/>
              </a:defRPr>
            </a:lvl1pPr>
            <a:lvl2pPr>
              <a:defRPr sz="2800">
                <a:latin typeface="Calibri" pitchFamily="34" charset="0"/>
                <a:cs typeface="Calibri" pitchFamily="34" charset="0"/>
              </a:defRPr>
            </a:lvl2pPr>
            <a:lvl3pPr>
              <a:defRPr sz="2400">
                <a:latin typeface="Calibri" pitchFamily="34" charset="0"/>
                <a:cs typeface="Calibri" pitchFamily="34" charset="0"/>
              </a:defRPr>
            </a:lvl3pPr>
            <a:lvl4pPr>
              <a:defRPr sz="20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9948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522912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0409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4" descr="thinrule_09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thinnerrule_09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09600" y="60960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sz="2400">
                <a:latin typeface="Verdana Bold" pitchFamily="34" charset="0"/>
                <a:ea typeface="Geneva"/>
                <a:cs typeface="Geneva"/>
              </a:rPr>
              <a:t>  </a:t>
            </a:r>
          </a:p>
        </p:txBody>
      </p:sp>
      <p:sp>
        <p:nvSpPr>
          <p:cNvPr id="1031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A513D255-E8CA-4F4C-BD1A-ED48931A417B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pic>
        <p:nvPicPr>
          <p:cNvPr id="1032" name="Picture 2" descr="\\SBSSERVER\RedirectedFolders\bstewart\Desktop\Commenwealth of Mass.gif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72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7AB"/>
        </a:buClr>
        <a:buSzPct val="125000"/>
        <a:buFont typeface="Times" pitchFamily="18" charset="0"/>
        <a:buChar char="•"/>
        <a:defRPr sz="24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130000"/>
        <a:buFont typeface="Times" pitchFamily="18" charset="0"/>
        <a:buChar char="•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chia/sqac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qac@state.ma.u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Statewide Quality Advisory Committee (SQAC) Meeting</a:t>
            </a:r>
            <a:endParaRPr lang="en-US" sz="3100" smtClean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June 17, 2013</a:t>
            </a:r>
          </a:p>
        </p:txBody>
      </p:sp>
      <p:pic>
        <p:nvPicPr>
          <p:cNvPr id="6148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08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895600"/>
            <a:ext cx="838200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Monday, August 19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endParaRPr lang="en-US" baseline="30000" dirty="0" smtClean="0"/>
          </a:p>
          <a:p>
            <a:pPr>
              <a:buFont typeface="Times" pitchFamily="18" charset="0"/>
              <a:buNone/>
            </a:pPr>
            <a:r>
              <a:rPr lang="en-US" dirty="0" smtClean="0"/>
              <a:t>	3-5 p.m.</a:t>
            </a:r>
          </a:p>
          <a:p>
            <a:pPr>
              <a:buFont typeface="Times" pitchFamily="18" charset="0"/>
              <a:buNone/>
            </a:pPr>
            <a:r>
              <a:rPr lang="en-US" dirty="0" smtClean="0"/>
              <a:t>	2 Boylston Street, 5th Floor</a:t>
            </a:r>
          </a:p>
          <a:p>
            <a:pPr>
              <a:buFont typeface="Times" pitchFamily="18" charset="0"/>
              <a:buNone/>
            </a:pPr>
            <a:r>
              <a:rPr lang="en-US" dirty="0" smtClean="0"/>
              <a:t>	Boston, MA 02116 </a:t>
            </a:r>
          </a:p>
        </p:txBody>
      </p:sp>
      <p:sp>
        <p:nvSpPr>
          <p:cNvPr id="1638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 meeting</a:t>
            </a:r>
          </a:p>
        </p:txBody>
      </p:sp>
      <p:sp>
        <p:nvSpPr>
          <p:cNvPr id="16388" name="Title 1"/>
          <p:cNvSpPr txBox="1">
            <a:spLocks/>
          </p:cNvSpPr>
          <p:nvPr/>
        </p:nvSpPr>
        <p:spPr bwMode="auto">
          <a:xfrm>
            <a:off x="762000" y="3657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/>
            <a:r>
              <a:rPr lang="en-US" sz="2800">
                <a:solidFill>
                  <a:srgbClr val="002B69"/>
                </a:solidFill>
                <a:latin typeface="Segoe UI Semibold" pitchFamily="34" charset="0"/>
              </a:rPr>
              <a:t>For more information</a:t>
            </a:r>
          </a:p>
        </p:txBody>
      </p:sp>
      <p:sp>
        <p:nvSpPr>
          <p:cNvPr id="16389" name="Content Placeholder 2"/>
          <p:cNvSpPr txBox="1">
            <a:spLocks/>
          </p:cNvSpPr>
          <p:nvPr/>
        </p:nvSpPr>
        <p:spPr bwMode="auto">
          <a:xfrm>
            <a:off x="762000" y="4657725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97AB"/>
              </a:buClr>
              <a:buSzPct val="125000"/>
              <a:buFont typeface="Times" pitchFamily="18" charset="0"/>
              <a:buChar char="•"/>
            </a:pPr>
            <a:r>
              <a:rPr lang="en-US" sz="2400">
                <a:solidFill>
                  <a:srgbClr val="002B69"/>
                </a:solidFill>
                <a:latin typeface="Calibri" pitchFamily="34" charset="0"/>
                <a:hlinkClick r:id="rId3"/>
              </a:rPr>
              <a:t>www.mass.gov/chia/sqac</a:t>
            </a:r>
            <a:endParaRPr lang="en-US" sz="2400">
              <a:solidFill>
                <a:srgbClr val="002B69"/>
              </a:solidFill>
              <a:latin typeface="Calibri" pitchFamily="34" charset="0"/>
            </a:endParaRPr>
          </a:p>
          <a:p>
            <a:pPr eaLnBrk="1" hangingPunct="1">
              <a:spcBef>
                <a:spcPct val="20000"/>
              </a:spcBef>
              <a:buClr>
                <a:srgbClr val="0097AB"/>
              </a:buClr>
              <a:buSzPct val="125000"/>
              <a:buFont typeface="Times" pitchFamily="18" charset="0"/>
              <a:buChar char="•"/>
            </a:pPr>
            <a:r>
              <a:rPr lang="en-US" sz="2400">
                <a:solidFill>
                  <a:srgbClr val="002B69"/>
                </a:solidFill>
                <a:latin typeface="Calibri" pitchFamily="34" charset="0"/>
                <a:hlinkClick r:id="rId4"/>
              </a:rPr>
              <a:t>sqac@state.ma.us</a:t>
            </a:r>
            <a:r>
              <a:rPr lang="en-US" sz="2400">
                <a:solidFill>
                  <a:srgbClr val="002B69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Agenda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pPr lvl="0"/>
            <a:r>
              <a:rPr lang="en-US" dirty="0" smtClean="0"/>
              <a:t>Health Policy Commission</a:t>
            </a:r>
          </a:p>
          <a:p>
            <a:pPr lvl="0"/>
            <a:r>
              <a:rPr lang="en-US" dirty="0" smtClean="0"/>
              <a:t>SQMS </a:t>
            </a:r>
            <a:r>
              <a:rPr lang="en-US" dirty="0"/>
              <a:t>regulation </a:t>
            </a:r>
            <a:r>
              <a:rPr lang="en-US" dirty="0" smtClean="0"/>
              <a:t>briefing</a:t>
            </a:r>
          </a:p>
          <a:p>
            <a:pPr lvl="0"/>
            <a:r>
              <a:rPr lang="en-US" dirty="0" smtClean="0"/>
              <a:t>Preliminary </a:t>
            </a:r>
            <a:r>
              <a:rPr lang="en-US" dirty="0"/>
              <a:t>evaluations of new HEDIS </a:t>
            </a:r>
            <a:r>
              <a:rPr lang="en-US" dirty="0" smtClean="0"/>
              <a:t>measures</a:t>
            </a:r>
          </a:p>
          <a:p>
            <a:pPr lvl="0"/>
            <a:r>
              <a:rPr lang="en-US" dirty="0" smtClean="0"/>
              <a:t>Recommendation </a:t>
            </a:r>
            <a:r>
              <a:rPr lang="en-US" dirty="0"/>
              <a:t>on </a:t>
            </a:r>
            <a:r>
              <a:rPr lang="en-US" dirty="0" smtClean="0"/>
              <a:t>HEDIS resource use measures </a:t>
            </a:r>
            <a:endParaRPr lang="en-US" dirty="0"/>
          </a:p>
          <a:p>
            <a:pPr lvl="0"/>
            <a:r>
              <a:rPr lang="en-US" dirty="0" smtClean="0"/>
              <a:t>Patient reported outcome measures – </a:t>
            </a:r>
            <a:r>
              <a:rPr lang="en-US" dirty="0"/>
              <a:t>p</a:t>
            </a:r>
            <a:r>
              <a:rPr lang="en-US" dirty="0" smtClean="0"/>
              <a:t>resentations </a:t>
            </a:r>
            <a:r>
              <a:rPr lang="en-US" dirty="0"/>
              <a:t>and </a:t>
            </a:r>
            <a:r>
              <a:rPr lang="en-US" dirty="0" smtClean="0"/>
              <a:t>discussion </a:t>
            </a:r>
          </a:p>
          <a:p>
            <a:pPr lvl="1"/>
            <a:r>
              <a:rPr lang="en-US" dirty="0" smtClean="0"/>
              <a:t>Staff report</a:t>
            </a:r>
          </a:p>
          <a:p>
            <a:pPr lvl="1"/>
            <a:r>
              <a:rPr lang="en-US" dirty="0" smtClean="0"/>
              <a:t>MHQP Presentation</a:t>
            </a:r>
            <a:endParaRPr lang="en-US" dirty="0"/>
          </a:p>
          <a:p>
            <a:pPr lvl="0"/>
            <a:r>
              <a:rPr lang="en-US" dirty="0" smtClean="0"/>
              <a:t>Review </a:t>
            </a:r>
            <a:r>
              <a:rPr lang="en-US" dirty="0"/>
              <a:t>revisions to </a:t>
            </a:r>
            <a:r>
              <a:rPr lang="en-US" dirty="0" smtClean="0"/>
              <a:t>measure evaluation </a:t>
            </a:r>
            <a:r>
              <a:rPr lang="en-US" dirty="0"/>
              <a:t>process </a:t>
            </a:r>
          </a:p>
          <a:p>
            <a:pPr lvl="0"/>
            <a:r>
              <a:rPr lang="en-US" dirty="0" smtClean="0"/>
              <a:t>Next </a:t>
            </a:r>
            <a:r>
              <a:rPr lang="en-US" dirty="0"/>
              <a:t>steps	</a:t>
            </a: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SQMS Regulation Timeline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2268700"/>
              </p:ext>
            </p:extLst>
          </p:nvPr>
        </p:nvGraphicFramePr>
        <p:xfrm>
          <a:off x="685800" y="1752600"/>
          <a:ext cx="7696201" cy="3445416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923543"/>
                <a:gridCol w="734054"/>
                <a:gridCol w="670956"/>
                <a:gridCol w="670956"/>
                <a:gridCol w="670956"/>
                <a:gridCol w="670956"/>
                <a:gridCol w="670956"/>
                <a:gridCol w="670956"/>
                <a:gridCol w="670956"/>
                <a:gridCol w="670956"/>
                <a:gridCol w="670956"/>
              </a:tblGrid>
              <a:tr h="4400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 smtClean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2013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 smtClean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2014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179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Calibri" pitchFamily="34" charset="0"/>
                        </a:rPr>
                        <a:t> 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Calibri" pitchFamily="34" charset="0"/>
                        </a:rPr>
                        <a:t>June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Calibri" pitchFamily="34" charset="0"/>
                        </a:rPr>
                        <a:t>July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Calibri" pitchFamily="34" charset="0"/>
                        </a:rPr>
                        <a:t>Aug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Calibri" pitchFamily="34" charset="0"/>
                        </a:rPr>
                        <a:t>Sept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Calibri" pitchFamily="34" charset="0"/>
                        </a:rPr>
                        <a:t>Oct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Calibri" pitchFamily="34" charset="0"/>
                        </a:rPr>
                        <a:t>Nov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Calibri" pitchFamily="34" charset="0"/>
                        </a:rPr>
                        <a:t>Dec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Calibri" pitchFamily="34" charset="0"/>
                        </a:rPr>
                        <a:t>Jan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Calibri" pitchFamily="34" charset="0"/>
                        </a:rPr>
                        <a:t>Feb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Calibri" pitchFamily="34" charset="0"/>
                        </a:rPr>
                        <a:t>Mar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1842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Calibri" pitchFamily="34" charset="0"/>
                        </a:rPr>
                        <a:t>SNFs/HHAs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alibri" pitchFamily="34" charset="0"/>
                        </a:rPr>
                        <a:t>Develop AB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alibri" pitchFamily="34" charset="0"/>
                        </a:rPr>
                        <a:t>Provider </a:t>
                      </a:r>
                      <a:r>
                        <a:rPr lang="en-US" sz="1050" dirty="0" smtClean="0">
                          <a:effectLst/>
                          <a:latin typeface="Calibri" pitchFamily="34" charset="0"/>
                        </a:rPr>
                        <a:t>feedback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alibri" pitchFamily="34" charset="0"/>
                        </a:rPr>
                        <a:t>Final </a:t>
                      </a:r>
                      <a:r>
                        <a:rPr lang="en-US" sz="1050" dirty="0" smtClean="0">
                          <a:effectLst/>
                          <a:latin typeface="Calibri" pitchFamily="34" charset="0"/>
                        </a:rPr>
                        <a:t>rule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effectLst/>
                          <a:latin typeface="Calibri" pitchFamily="34" charset="0"/>
                        </a:rPr>
                        <a:t>Provider validation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alibri" pitchFamily="34" charset="0"/>
                        </a:rPr>
                        <a:t>Final data approved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alibri" pitchFamily="34" charset="0"/>
                        </a:rPr>
                        <a:t> 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alibri" pitchFamily="34" charset="0"/>
                        </a:rPr>
                        <a:t> 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alibri" pitchFamily="34" charset="0"/>
                        </a:rPr>
                        <a:t> 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alibri" pitchFamily="34" charset="0"/>
                        </a:rPr>
                        <a:t> 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144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Calibri" pitchFamily="34" charset="0"/>
                        </a:rPr>
                        <a:t>Hospitals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alibri" pitchFamily="34" charset="0"/>
                        </a:rPr>
                        <a:t> 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alibri" pitchFamily="34" charset="0"/>
                        </a:rPr>
                        <a:t>Develop AB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alibri" pitchFamily="34" charset="0"/>
                        </a:rPr>
                        <a:t>Provider </a:t>
                      </a:r>
                      <a:r>
                        <a:rPr lang="en-US" sz="1050" dirty="0" smtClean="0">
                          <a:effectLst/>
                          <a:latin typeface="Calibri" pitchFamily="34" charset="0"/>
                        </a:rPr>
                        <a:t>feedback</a:t>
                      </a: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alibri" pitchFamily="34" charset="0"/>
                        </a:rPr>
                        <a:t> </a:t>
                      </a:r>
                      <a:r>
                        <a:rPr lang="en-US" sz="1050" dirty="0" smtClean="0">
                          <a:effectLst/>
                          <a:latin typeface="Calibri" pitchFamily="34" charset="0"/>
                        </a:rPr>
                        <a:t>Final </a:t>
                      </a:r>
                      <a:r>
                        <a:rPr lang="en-US" sz="1050" dirty="0">
                          <a:effectLst/>
                          <a:latin typeface="Calibri" pitchFamily="34" charset="0"/>
                        </a:rPr>
                        <a:t>rule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alibri" pitchFamily="34" charset="0"/>
                        </a:rPr>
                        <a:t>Data </a:t>
                      </a:r>
                      <a:r>
                        <a:rPr lang="en-US" sz="1050" dirty="0" smtClean="0">
                          <a:effectLst/>
                          <a:latin typeface="Calibri" pitchFamily="34" charset="0"/>
                        </a:rPr>
                        <a:t>collection</a:t>
                      </a:r>
                      <a:endParaRPr lang="en-US" sz="1050" dirty="0">
                        <a:effectLst/>
                        <a:latin typeface="Calibri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dirty="0" smtClean="0">
                        <a:effectLst/>
                        <a:latin typeface="Calibri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>
                          <a:effectLst/>
                          <a:latin typeface="Calibri" pitchFamily="34" charset="0"/>
                        </a:rPr>
                        <a:t>Provider validation</a:t>
                      </a:r>
                      <a:endParaRPr lang="en-US" sz="1050" dirty="0" smtClean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alibri" pitchFamily="34" charset="0"/>
                        </a:rPr>
                        <a:t>Final data approved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5461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Calibri" pitchFamily="34" charset="0"/>
                        </a:rPr>
                        <a:t>RPOs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alibri" pitchFamily="34" charset="0"/>
                        </a:rPr>
                        <a:t> 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alibri" pitchFamily="34" charset="0"/>
                        </a:rPr>
                        <a:t> 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alibri" pitchFamily="34" charset="0"/>
                        </a:rPr>
                        <a:t> 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alibri" pitchFamily="34" charset="0"/>
                        </a:rPr>
                        <a:t>Develop AB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alibri" pitchFamily="34" charset="0"/>
                        </a:rPr>
                        <a:t>Provider </a:t>
                      </a:r>
                      <a:r>
                        <a:rPr lang="en-US" sz="1050" dirty="0" smtClean="0">
                          <a:effectLst/>
                          <a:latin typeface="Calibri" pitchFamily="34" charset="0"/>
                        </a:rPr>
                        <a:t>feedback 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alibri" pitchFamily="34" charset="0"/>
                        </a:rPr>
                        <a:t>Final rule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alibri" pitchFamily="34" charset="0"/>
                        </a:rPr>
                        <a:t> </a:t>
                      </a:r>
                      <a:r>
                        <a:rPr lang="en-US" sz="1050" dirty="0" smtClean="0">
                          <a:effectLst/>
                          <a:latin typeface="Calibri" pitchFamily="34" charset="0"/>
                        </a:rPr>
                        <a:t>…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5512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Preliminary </a:t>
            </a:r>
            <a:r>
              <a:rPr lang="en-US" dirty="0" smtClean="0"/>
              <a:t>Evaluation </a:t>
            </a:r>
            <a:r>
              <a:rPr lang="en-US" dirty="0"/>
              <a:t>of </a:t>
            </a:r>
            <a:r>
              <a:rPr lang="en-US" dirty="0" smtClean="0"/>
              <a:t>New </a:t>
            </a:r>
            <a:r>
              <a:rPr lang="en-US" dirty="0"/>
              <a:t>HEDIS </a:t>
            </a:r>
            <a:r>
              <a:rPr lang="en-US" dirty="0" smtClean="0"/>
              <a:t>Measures</a:t>
            </a:r>
            <a:endParaRPr lang="en-US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eaLnBrk="1" hangingPunct="1"/>
            <a:r>
              <a:rPr lang="en-US" dirty="0" smtClean="0"/>
              <a:t>Five measures were added to 2013 HEDIS</a:t>
            </a:r>
          </a:p>
          <a:p>
            <a:pPr marL="914400" lvl="1" indent="-457200" eaLnBrk="1" hangingPunct="1">
              <a:buFont typeface="+mj-lt"/>
              <a:buAutoNum type="arabicPeriod"/>
            </a:pPr>
            <a:r>
              <a:rPr lang="en-US" dirty="0"/>
              <a:t>Asthma Medication </a:t>
            </a:r>
            <a:r>
              <a:rPr lang="en-US" dirty="0" smtClean="0"/>
              <a:t>Ratio</a:t>
            </a:r>
          </a:p>
          <a:p>
            <a:pPr marL="914400" lvl="1" indent="-457200" eaLnBrk="1" hangingPunct="1">
              <a:buFont typeface="+mj-lt"/>
              <a:buAutoNum type="arabicPeriod"/>
            </a:pPr>
            <a:r>
              <a:rPr lang="en-US" dirty="0"/>
              <a:t>Diabetes Screening for People with Schizophrenia or Bipolar Disorder Who are Using Antipsychotic </a:t>
            </a:r>
            <a:r>
              <a:rPr lang="en-US" dirty="0" smtClean="0"/>
              <a:t>Medications</a:t>
            </a:r>
          </a:p>
          <a:p>
            <a:pPr marL="914400" lvl="1" indent="-457200" eaLnBrk="1" hangingPunct="1">
              <a:buFont typeface="+mj-lt"/>
              <a:buAutoNum type="arabicPeriod"/>
            </a:pPr>
            <a:r>
              <a:rPr lang="en-US" dirty="0"/>
              <a:t>Diabetes Monitoring for People with Diabetes and </a:t>
            </a:r>
            <a:r>
              <a:rPr lang="en-US" dirty="0" smtClean="0"/>
              <a:t>Schizophrenia</a:t>
            </a:r>
          </a:p>
          <a:p>
            <a:pPr marL="914400" lvl="1" indent="-457200" eaLnBrk="1" hangingPunct="1">
              <a:buFont typeface="+mj-lt"/>
              <a:buAutoNum type="arabicPeriod"/>
            </a:pPr>
            <a:r>
              <a:rPr lang="en-US" dirty="0"/>
              <a:t>Cardiovascular Monitoring for People with Cardiovascular Disease and </a:t>
            </a:r>
            <a:r>
              <a:rPr lang="en-US" dirty="0" smtClean="0"/>
              <a:t>Schizophrenia</a:t>
            </a:r>
          </a:p>
          <a:p>
            <a:pPr marL="914400" lvl="1" indent="-457200" eaLnBrk="1" hangingPunct="1">
              <a:buFont typeface="+mj-lt"/>
              <a:buAutoNum type="arabicPeriod"/>
            </a:pPr>
            <a:r>
              <a:rPr lang="en-US" dirty="0"/>
              <a:t>Adherence to Antipsychotic Medications for Individuals with Schizophrenia</a:t>
            </a:r>
            <a:endParaRPr lang="en-US" dirty="0" smtClean="0"/>
          </a:p>
          <a:p>
            <a:pPr marL="0" indent="0" eaLnBrk="1" hangingPunct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HEDIS Relative Resource Measures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RRU measures used </a:t>
            </a:r>
            <a:r>
              <a:rPr lang="en-US" dirty="0"/>
              <a:t>to </a:t>
            </a:r>
            <a:r>
              <a:rPr lang="en-US" dirty="0" smtClean="0"/>
              <a:t>assess the </a:t>
            </a:r>
            <a:r>
              <a:rPr lang="en-US" dirty="0"/>
              <a:t>intensity of health </a:t>
            </a:r>
            <a:r>
              <a:rPr lang="en-US" dirty="0" smtClean="0"/>
              <a:t>plan </a:t>
            </a:r>
            <a:r>
              <a:rPr lang="en-US" dirty="0"/>
              <a:t>resource use </a:t>
            </a:r>
            <a:r>
              <a:rPr lang="en-US" dirty="0" smtClean="0"/>
              <a:t>in providing care to its members.</a:t>
            </a:r>
          </a:p>
          <a:p>
            <a:r>
              <a:rPr lang="en-US" dirty="0" smtClean="0"/>
              <a:t>Recommend no evaluation by SQAC of HEDIS </a:t>
            </a:r>
            <a:r>
              <a:rPr lang="en-US" dirty="0"/>
              <a:t>RRU </a:t>
            </a:r>
            <a:r>
              <a:rPr lang="en-US" dirty="0" smtClean="0"/>
              <a:t>measures. </a:t>
            </a:r>
          </a:p>
          <a:p>
            <a:r>
              <a:rPr lang="en-US" dirty="0" smtClean="0"/>
              <a:t>Create </a:t>
            </a:r>
            <a:r>
              <a:rPr lang="en-US" dirty="0"/>
              <a:t>a “not applicable” designation for mandated metrics designed for non-provider health care entities, which are not named in the SQMS </a:t>
            </a:r>
            <a:r>
              <a:rPr lang="en-US" dirty="0" smtClean="0"/>
              <a:t>regulation.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163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Patient </a:t>
            </a:r>
            <a:r>
              <a:rPr lang="en-US" dirty="0" smtClean="0"/>
              <a:t>Reported Outcome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SQAC staff recommend further investigation of the following measures:</a:t>
            </a:r>
          </a:p>
          <a:p>
            <a:pPr lvl="1"/>
            <a:r>
              <a:rPr lang="en-US" dirty="0"/>
              <a:t>Diabetes Health Profile (DHP-18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Diabetes Treatment Satisfaction Questionnaire (DTSQs, </a:t>
            </a:r>
            <a:r>
              <a:rPr lang="en-US" dirty="0" err="1"/>
              <a:t>DTSQc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Depression Remission at 6 months and 12 months </a:t>
            </a:r>
            <a:endParaRPr lang="en-US" dirty="0" smtClean="0"/>
          </a:p>
          <a:p>
            <a:pPr lvl="1"/>
            <a:r>
              <a:rPr lang="en-US" dirty="0" smtClean="0"/>
              <a:t>Functional </a:t>
            </a:r>
            <a:r>
              <a:rPr lang="en-US" dirty="0"/>
              <a:t>status change for patients with hip impairments </a:t>
            </a:r>
            <a:endParaRPr lang="en-US" dirty="0" smtClean="0"/>
          </a:p>
          <a:p>
            <a:pPr lvl="1"/>
            <a:r>
              <a:rPr lang="en-US" dirty="0" smtClean="0"/>
              <a:t>Functional </a:t>
            </a:r>
            <a:r>
              <a:rPr lang="en-US" dirty="0"/>
              <a:t>status change for patients with knee </a:t>
            </a:r>
            <a:r>
              <a:rPr lang="en-US" dirty="0" smtClean="0"/>
              <a:t>impairments</a:t>
            </a:r>
          </a:p>
        </p:txBody>
      </p:sp>
    </p:spTree>
    <p:extLst>
      <p:ext uri="{BB962C8B-B14F-4D97-AF65-F5344CB8AC3E}">
        <p14:creationId xmlns:p14="http://schemas.microsoft.com/office/powerpoint/2010/main" val="3022056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Proposed Evaluation Process – Non-mandated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Measure must meet 2013 SQAC priority</a:t>
            </a:r>
          </a:p>
          <a:p>
            <a:r>
              <a:rPr lang="en-US" dirty="0" smtClean="0"/>
              <a:t>1-5 scoring</a:t>
            </a:r>
          </a:p>
          <a:p>
            <a:pPr lvl="1"/>
            <a:r>
              <a:rPr lang="en-US" dirty="0" smtClean="0"/>
              <a:t>Ease of Measurement</a:t>
            </a:r>
          </a:p>
          <a:p>
            <a:pPr lvl="1"/>
            <a:r>
              <a:rPr lang="en-US" dirty="0" smtClean="0"/>
              <a:t>Validity</a:t>
            </a:r>
          </a:p>
          <a:p>
            <a:pPr lvl="1"/>
            <a:r>
              <a:rPr lang="en-US" dirty="0" smtClean="0"/>
              <a:t>Field Implementation</a:t>
            </a:r>
          </a:p>
          <a:p>
            <a:pPr lvl="1"/>
            <a:r>
              <a:rPr lang="en-US" dirty="0" smtClean="0"/>
              <a:t>Amendable to Provider Intervention</a:t>
            </a:r>
          </a:p>
          <a:p>
            <a:r>
              <a:rPr lang="en-US" dirty="0" smtClean="0"/>
              <a:t>Results in moderate or strong recommendation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049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Next steps</a:t>
            </a:r>
            <a:endParaRPr lang="en-US" dirty="0"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SQAC </a:t>
            </a:r>
            <a:r>
              <a:rPr lang="en-US" dirty="0"/>
              <a:t>2013 </a:t>
            </a:r>
            <a:r>
              <a:rPr lang="en-US" dirty="0" smtClean="0"/>
              <a:t>Agenda</a:t>
            </a:r>
          </a:p>
        </p:txBody>
      </p:sp>
      <p:grpSp>
        <p:nvGrpSpPr>
          <p:cNvPr id="5" name="Group 70"/>
          <p:cNvGrpSpPr>
            <a:grpSpLocks/>
          </p:cNvGrpSpPr>
          <p:nvPr/>
        </p:nvGrpSpPr>
        <p:grpSpPr bwMode="auto">
          <a:xfrm>
            <a:off x="304800" y="3124200"/>
            <a:ext cx="8305800" cy="2057400"/>
            <a:chOff x="1240756" y="2971800"/>
            <a:chExt cx="6788603" cy="1066800"/>
          </a:xfrm>
        </p:grpSpPr>
        <p:sp>
          <p:nvSpPr>
            <p:cNvPr id="6" name="Freeform 73"/>
            <p:cNvSpPr/>
            <p:nvPr/>
          </p:nvSpPr>
          <p:spPr>
            <a:xfrm>
              <a:off x="1240756" y="2971800"/>
              <a:ext cx="983517" cy="1066800"/>
            </a:xfrm>
            <a:custGeom>
              <a:avLst/>
              <a:gdLst>
                <a:gd name="connsiteX0" fmla="*/ 0 w 985502"/>
                <a:gd name="connsiteY0" fmla="*/ 164254 h 1066800"/>
                <a:gd name="connsiteX1" fmla="*/ 48109 w 985502"/>
                <a:gd name="connsiteY1" fmla="*/ 48109 h 1066800"/>
                <a:gd name="connsiteX2" fmla="*/ 164254 w 985502"/>
                <a:gd name="connsiteY2" fmla="*/ 0 h 1066800"/>
                <a:gd name="connsiteX3" fmla="*/ 821248 w 985502"/>
                <a:gd name="connsiteY3" fmla="*/ 0 h 1066800"/>
                <a:gd name="connsiteX4" fmla="*/ 937393 w 985502"/>
                <a:gd name="connsiteY4" fmla="*/ 48109 h 1066800"/>
                <a:gd name="connsiteX5" fmla="*/ 985502 w 985502"/>
                <a:gd name="connsiteY5" fmla="*/ 164254 h 1066800"/>
                <a:gd name="connsiteX6" fmla="*/ 985502 w 985502"/>
                <a:gd name="connsiteY6" fmla="*/ 902546 h 1066800"/>
                <a:gd name="connsiteX7" fmla="*/ 937393 w 985502"/>
                <a:gd name="connsiteY7" fmla="*/ 1018691 h 1066800"/>
                <a:gd name="connsiteX8" fmla="*/ 821248 w 985502"/>
                <a:gd name="connsiteY8" fmla="*/ 1066800 h 1066800"/>
                <a:gd name="connsiteX9" fmla="*/ 164254 w 985502"/>
                <a:gd name="connsiteY9" fmla="*/ 1066800 h 1066800"/>
                <a:gd name="connsiteX10" fmla="*/ 48109 w 985502"/>
                <a:gd name="connsiteY10" fmla="*/ 1018691 h 1066800"/>
                <a:gd name="connsiteX11" fmla="*/ 0 w 985502"/>
                <a:gd name="connsiteY11" fmla="*/ 902546 h 1066800"/>
                <a:gd name="connsiteX12" fmla="*/ 0 w 985502"/>
                <a:gd name="connsiteY12" fmla="*/ 164254 h 1066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85502" h="1066800">
                  <a:moveTo>
                    <a:pt x="0" y="164254"/>
                  </a:moveTo>
                  <a:cubicBezTo>
                    <a:pt x="0" y="120691"/>
                    <a:pt x="17305" y="78912"/>
                    <a:pt x="48109" y="48109"/>
                  </a:cubicBezTo>
                  <a:cubicBezTo>
                    <a:pt x="78913" y="17305"/>
                    <a:pt x="120691" y="0"/>
                    <a:pt x="164254" y="0"/>
                  </a:cubicBezTo>
                  <a:lnTo>
                    <a:pt x="821248" y="0"/>
                  </a:lnTo>
                  <a:cubicBezTo>
                    <a:pt x="864811" y="0"/>
                    <a:pt x="906590" y="17305"/>
                    <a:pt x="937393" y="48109"/>
                  </a:cubicBezTo>
                  <a:cubicBezTo>
                    <a:pt x="968197" y="78913"/>
                    <a:pt x="985502" y="120691"/>
                    <a:pt x="985502" y="164254"/>
                  </a:cubicBezTo>
                  <a:lnTo>
                    <a:pt x="985502" y="902546"/>
                  </a:lnTo>
                  <a:cubicBezTo>
                    <a:pt x="985502" y="946109"/>
                    <a:pt x="968197" y="987888"/>
                    <a:pt x="937393" y="1018691"/>
                  </a:cubicBezTo>
                  <a:cubicBezTo>
                    <a:pt x="906589" y="1049495"/>
                    <a:pt x="864811" y="1066800"/>
                    <a:pt x="821248" y="1066800"/>
                  </a:cubicBezTo>
                  <a:lnTo>
                    <a:pt x="164254" y="1066800"/>
                  </a:lnTo>
                  <a:cubicBezTo>
                    <a:pt x="120691" y="1066800"/>
                    <a:pt x="78912" y="1049495"/>
                    <a:pt x="48109" y="1018691"/>
                  </a:cubicBezTo>
                  <a:cubicBezTo>
                    <a:pt x="17305" y="987887"/>
                    <a:pt x="0" y="946109"/>
                    <a:pt x="0" y="902546"/>
                  </a:cubicBezTo>
                  <a:lnTo>
                    <a:pt x="0" y="164254"/>
                  </a:lnTo>
                  <a:close/>
                </a:path>
              </a:pathLst>
            </a:cu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lIns="74778" tIns="74778" rIns="74778" bIns="74778" anchor="ctr"/>
            <a:lstStyle/>
            <a:p>
              <a:pPr marL="137160" indent="-137160" defTabSz="311150" eaLnBrk="0" fontAlgn="auto" hangingPunct="0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Font typeface="Arial" pitchFamily="34" charset="0"/>
                <a:buChar char="•"/>
                <a:defRPr/>
              </a:pPr>
              <a:r>
                <a:rPr lang="en-US" sz="11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Introductions</a:t>
              </a:r>
            </a:p>
            <a:p>
              <a:pPr marL="137160" indent="-137160" defTabSz="311150" eaLnBrk="0" fontAlgn="auto" hangingPunct="0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Font typeface="Arial" pitchFamily="34" charset="0"/>
                <a:buChar char="•"/>
                <a:defRPr/>
              </a:pPr>
              <a:r>
                <a:rPr lang="en-US" sz="11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Revise bylaws</a:t>
              </a:r>
            </a:p>
            <a:p>
              <a:pPr marL="137160" indent="-137160" defTabSz="311150" eaLnBrk="0" fontAlgn="auto" hangingPunct="0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Font typeface="Arial" pitchFamily="34" charset="0"/>
                <a:buChar char="•"/>
                <a:defRPr/>
              </a:pPr>
              <a:r>
                <a:rPr lang="en-US" sz="11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Review mission statement</a:t>
              </a:r>
            </a:p>
            <a:p>
              <a:pPr marL="137160" indent="-137160" defTabSz="311150" eaLnBrk="0" fontAlgn="auto" hangingPunct="0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Font typeface="Arial" pitchFamily="34" charset="0"/>
                <a:buChar char="•"/>
                <a:defRPr/>
              </a:pPr>
              <a:r>
                <a:rPr lang="en-US" sz="11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2013 Look-ahead</a:t>
              </a:r>
            </a:p>
          </p:txBody>
        </p:sp>
        <p:sp>
          <p:nvSpPr>
            <p:cNvPr id="7" name="Freeform 74"/>
            <p:cNvSpPr/>
            <p:nvPr/>
          </p:nvSpPr>
          <p:spPr>
            <a:xfrm>
              <a:off x="2412413" y="2971800"/>
              <a:ext cx="987409" cy="1066800"/>
            </a:xfrm>
            <a:custGeom>
              <a:avLst/>
              <a:gdLst>
                <a:gd name="connsiteX0" fmla="*/ 0 w 985502"/>
                <a:gd name="connsiteY0" fmla="*/ 164254 h 1066800"/>
                <a:gd name="connsiteX1" fmla="*/ 48109 w 985502"/>
                <a:gd name="connsiteY1" fmla="*/ 48109 h 1066800"/>
                <a:gd name="connsiteX2" fmla="*/ 164254 w 985502"/>
                <a:gd name="connsiteY2" fmla="*/ 0 h 1066800"/>
                <a:gd name="connsiteX3" fmla="*/ 821248 w 985502"/>
                <a:gd name="connsiteY3" fmla="*/ 0 h 1066800"/>
                <a:gd name="connsiteX4" fmla="*/ 937393 w 985502"/>
                <a:gd name="connsiteY4" fmla="*/ 48109 h 1066800"/>
                <a:gd name="connsiteX5" fmla="*/ 985502 w 985502"/>
                <a:gd name="connsiteY5" fmla="*/ 164254 h 1066800"/>
                <a:gd name="connsiteX6" fmla="*/ 985502 w 985502"/>
                <a:gd name="connsiteY6" fmla="*/ 902546 h 1066800"/>
                <a:gd name="connsiteX7" fmla="*/ 937393 w 985502"/>
                <a:gd name="connsiteY7" fmla="*/ 1018691 h 1066800"/>
                <a:gd name="connsiteX8" fmla="*/ 821248 w 985502"/>
                <a:gd name="connsiteY8" fmla="*/ 1066800 h 1066800"/>
                <a:gd name="connsiteX9" fmla="*/ 164254 w 985502"/>
                <a:gd name="connsiteY9" fmla="*/ 1066800 h 1066800"/>
                <a:gd name="connsiteX10" fmla="*/ 48109 w 985502"/>
                <a:gd name="connsiteY10" fmla="*/ 1018691 h 1066800"/>
                <a:gd name="connsiteX11" fmla="*/ 0 w 985502"/>
                <a:gd name="connsiteY11" fmla="*/ 902546 h 1066800"/>
                <a:gd name="connsiteX12" fmla="*/ 0 w 985502"/>
                <a:gd name="connsiteY12" fmla="*/ 164254 h 1066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85502" h="1066800">
                  <a:moveTo>
                    <a:pt x="0" y="164254"/>
                  </a:moveTo>
                  <a:cubicBezTo>
                    <a:pt x="0" y="120691"/>
                    <a:pt x="17305" y="78912"/>
                    <a:pt x="48109" y="48109"/>
                  </a:cubicBezTo>
                  <a:cubicBezTo>
                    <a:pt x="78913" y="17305"/>
                    <a:pt x="120691" y="0"/>
                    <a:pt x="164254" y="0"/>
                  </a:cubicBezTo>
                  <a:lnTo>
                    <a:pt x="821248" y="0"/>
                  </a:lnTo>
                  <a:cubicBezTo>
                    <a:pt x="864811" y="0"/>
                    <a:pt x="906590" y="17305"/>
                    <a:pt x="937393" y="48109"/>
                  </a:cubicBezTo>
                  <a:cubicBezTo>
                    <a:pt x="968197" y="78913"/>
                    <a:pt x="985502" y="120691"/>
                    <a:pt x="985502" y="164254"/>
                  </a:cubicBezTo>
                  <a:lnTo>
                    <a:pt x="985502" y="902546"/>
                  </a:lnTo>
                  <a:cubicBezTo>
                    <a:pt x="985502" y="946109"/>
                    <a:pt x="968197" y="987888"/>
                    <a:pt x="937393" y="1018691"/>
                  </a:cubicBezTo>
                  <a:cubicBezTo>
                    <a:pt x="906589" y="1049495"/>
                    <a:pt x="864811" y="1066800"/>
                    <a:pt x="821248" y="1066800"/>
                  </a:cubicBezTo>
                  <a:lnTo>
                    <a:pt x="164254" y="1066800"/>
                  </a:lnTo>
                  <a:cubicBezTo>
                    <a:pt x="120691" y="1066800"/>
                    <a:pt x="78912" y="1049495"/>
                    <a:pt x="48109" y="1018691"/>
                  </a:cubicBezTo>
                  <a:cubicBezTo>
                    <a:pt x="17305" y="987887"/>
                    <a:pt x="0" y="946109"/>
                    <a:pt x="0" y="902546"/>
                  </a:cubicBezTo>
                  <a:lnTo>
                    <a:pt x="0" y="164254"/>
                  </a:lnTo>
                  <a:close/>
                </a:path>
              </a:pathLst>
            </a:cu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4778" tIns="74778" rIns="74778" bIns="74778" anchor="ctr"/>
            <a:lstStyle/>
            <a:p>
              <a:pPr marL="137160" indent="-137160" defTabSz="311150" eaLnBrk="0" fontAlgn="auto" hangingPunct="0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Font typeface="Arial" pitchFamily="34" charset="0"/>
                <a:buChar char="•"/>
                <a:defRPr/>
              </a:pPr>
              <a:r>
                <a:rPr lang="en-US" sz="11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Approve Committee mission statement and goals for </a:t>
              </a:r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2013</a:t>
              </a:r>
            </a:p>
            <a:p>
              <a:pPr marL="137160" indent="-137160" defTabSz="311150" eaLnBrk="0" fontAlgn="auto" hangingPunct="0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Font typeface="Arial" pitchFamily="34" charset="0"/>
                <a:buChar char="•"/>
                <a:defRPr/>
              </a:pPr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Discuss 2013 Agenda and SQMS revisions</a:t>
              </a:r>
              <a:endPara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8" name="Freeform 75"/>
            <p:cNvSpPr/>
            <p:nvPr/>
          </p:nvSpPr>
          <p:spPr>
            <a:xfrm>
              <a:off x="3587963" y="2971800"/>
              <a:ext cx="984814" cy="1066800"/>
            </a:xfrm>
            <a:custGeom>
              <a:avLst/>
              <a:gdLst>
                <a:gd name="connsiteX0" fmla="*/ 0 w 985502"/>
                <a:gd name="connsiteY0" fmla="*/ 164254 h 1066800"/>
                <a:gd name="connsiteX1" fmla="*/ 48109 w 985502"/>
                <a:gd name="connsiteY1" fmla="*/ 48109 h 1066800"/>
                <a:gd name="connsiteX2" fmla="*/ 164254 w 985502"/>
                <a:gd name="connsiteY2" fmla="*/ 0 h 1066800"/>
                <a:gd name="connsiteX3" fmla="*/ 821248 w 985502"/>
                <a:gd name="connsiteY3" fmla="*/ 0 h 1066800"/>
                <a:gd name="connsiteX4" fmla="*/ 937393 w 985502"/>
                <a:gd name="connsiteY4" fmla="*/ 48109 h 1066800"/>
                <a:gd name="connsiteX5" fmla="*/ 985502 w 985502"/>
                <a:gd name="connsiteY5" fmla="*/ 164254 h 1066800"/>
                <a:gd name="connsiteX6" fmla="*/ 985502 w 985502"/>
                <a:gd name="connsiteY6" fmla="*/ 902546 h 1066800"/>
                <a:gd name="connsiteX7" fmla="*/ 937393 w 985502"/>
                <a:gd name="connsiteY7" fmla="*/ 1018691 h 1066800"/>
                <a:gd name="connsiteX8" fmla="*/ 821248 w 985502"/>
                <a:gd name="connsiteY8" fmla="*/ 1066800 h 1066800"/>
                <a:gd name="connsiteX9" fmla="*/ 164254 w 985502"/>
                <a:gd name="connsiteY9" fmla="*/ 1066800 h 1066800"/>
                <a:gd name="connsiteX10" fmla="*/ 48109 w 985502"/>
                <a:gd name="connsiteY10" fmla="*/ 1018691 h 1066800"/>
                <a:gd name="connsiteX11" fmla="*/ 0 w 985502"/>
                <a:gd name="connsiteY11" fmla="*/ 902546 h 1066800"/>
                <a:gd name="connsiteX12" fmla="*/ 0 w 985502"/>
                <a:gd name="connsiteY12" fmla="*/ 164254 h 1066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85502" h="1066800">
                  <a:moveTo>
                    <a:pt x="0" y="164254"/>
                  </a:moveTo>
                  <a:cubicBezTo>
                    <a:pt x="0" y="120691"/>
                    <a:pt x="17305" y="78912"/>
                    <a:pt x="48109" y="48109"/>
                  </a:cubicBezTo>
                  <a:cubicBezTo>
                    <a:pt x="78913" y="17305"/>
                    <a:pt x="120691" y="0"/>
                    <a:pt x="164254" y="0"/>
                  </a:cubicBezTo>
                  <a:lnTo>
                    <a:pt x="821248" y="0"/>
                  </a:lnTo>
                  <a:cubicBezTo>
                    <a:pt x="864811" y="0"/>
                    <a:pt x="906590" y="17305"/>
                    <a:pt x="937393" y="48109"/>
                  </a:cubicBezTo>
                  <a:cubicBezTo>
                    <a:pt x="968197" y="78913"/>
                    <a:pt x="985502" y="120691"/>
                    <a:pt x="985502" y="164254"/>
                  </a:cubicBezTo>
                  <a:lnTo>
                    <a:pt x="985502" y="902546"/>
                  </a:lnTo>
                  <a:cubicBezTo>
                    <a:pt x="985502" y="946109"/>
                    <a:pt x="968197" y="987888"/>
                    <a:pt x="937393" y="1018691"/>
                  </a:cubicBezTo>
                  <a:cubicBezTo>
                    <a:pt x="906589" y="1049495"/>
                    <a:pt x="864811" y="1066800"/>
                    <a:pt x="821248" y="1066800"/>
                  </a:cubicBezTo>
                  <a:lnTo>
                    <a:pt x="164254" y="1066800"/>
                  </a:lnTo>
                  <a:cubicBezTo>
                    <a:pt x="120691" y="1066800"/>
                    <a:pt x="78912" y="1049495"/>
                    <a:pt x="48109" y="1018691"/>
                  </a:cubicBezTo>
                  <a:cubicBezTo>
                    <a:pt x="17305" y="987887"/>
                    <a:pt x="0" y="946109"/>
                    <a:pt x="0" y="902546"/>
                  </a:cubicBezTo>
                  <a:lnTo>
                    <a:pt x="0" y="164254"/>
                  </a:lnTo>
                  <a:close/>
                </a:path>
              </a:pathLst>
            </a:cu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4778" tIns="74778" rIns="74778" bIns="74778" anchor="ctr"/>
            <a:lstStyle/>
            <a:p>
              <a:pPr marL="137160" indent="-137160" defTabSz="311150" eaLnBrk="0" fontAlgn="auto" hangingPunct="0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Font typeface="Arial" pitchFamily="34" charset="0"/>
                <a:buChar char="•"/>
                <a:defRPr/>
              </a:pPr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Reporting on staff work</a:t>
              </a:r>
            </a:p>
            <a:p>
              <a:pPr marL="137160" indent="-137160" defTabSz="311150" eaLnBrk="0" fontAlgn="auto" hangingPunct="0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Font typeface="Arial" pitchFamily="34" charset="0"/>
                <a:buChar char="•"/>
                <a:defRPr/>
              </a:pPr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Expert presentation</a:t>
              </a:r>
              <a:endPara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marL="137160" indent="-137160" defTabSz="311150" eaLnBrk="0" fontAlgn="auto" hangingPunct="0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Font typeface="Arial" pitchFamily="34" charset="0"/>
                <a:buChar char="•"/>
                <a:defRPr/>
              </a:pPr>
              <a:r>
                <a:rPr lang="en-US" sz="11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Approve Committee process for 2013</a:t>
              </a:r>
            </a:p>
          </p:txBody>
        </p:sp>
        <p:sp>
          <p:nvSpPr>
            <p:cNvPr id="9" name="Freeform 76"/>
            <p:cNvSpPr/>
            <p:nvPr/>
          </p:nvSpPr>
          <p:spPr>
            <a:xfrm>
              <a:off x="4762214" y="2971800"/>
              <a:ext cx="984815" cy="1066800"/>
            </a:xfrm>
            <a:custGeom>
              <a:avLst/>
              <a:gdLst>
                <a:gd name="connsiteX0" fmla="*/ 0 w 985502"/>
                <a:gd name="connsiteY0" fmla="*/ 164254 h 1066800"/>
                <a:gd name="connsiteX1" fmla="*/ 48109 w 985502"/>
                <a:gd name="connsiteY1" fmla="*/ 48109 h 1066800"/>
                <a:gd name="connsiteX2" fmla="*/ 164254 w 985502"/>
                <a:gd name="connsiteY2" fmla="*/ 0 h 1066800"/>
                <a:gd name="connsiteX3" fmla="*/ 821248 w 985502"/>
                <a:gd name="connsiteY3" fmla="*/ 0 h 1066800"/>
                <a:gd name="connsiteX4" fmla="*/ 937393 w 985502"/>
                <a:gd name="connsiteY4" fmla="*/ 48109 h 1066800"/>
                <a:gd name="connsiteX5" fmla="*/ 985502 w 985502"/>
                <a:gd name="connsiteY5" fmla="*/ 164254 h 1066800"/>
                <a:gd name="connsiteX6" fmla="*/ 985502 w 985502"/>
                <a:gd name="connsiteY6" fmla="*/ 902546 h 1066800"/>
                <a:gd name="connsiteX7" fmla="*/ 937393 w 985502"/>
                <a:gd name="connsiteY7" fmla="*/ 1018691 h 1066800"/>
                <a:gd name="connsiteX8" fmla="*/ 821248 w 985502"/>
                <a:gd name="connsiteY8" fmla="*/ 1066800 h 1066800"/>
                <a:gd name="connsiteX9" fmla="*/ 164254 w 985502"/>
                <a:gd name="connsiteY9" fmla="*/ 1066800 h 1066800"/>
                <a:gd name="connsiteX10" fmla="*/ 48109 w 985502"/>
                <a:gd name="connsiteY10" fmla="*/ 1018691 h 1066800"/>
                <a:gd name="connsiteX11" fmla="*/ 0 w 985502"/>
                <a:gd name="connsiteY11" fmla="*/ 902546 h 1066800"/>
                <a:gd name="connsiteX12" fmla="*/ 0 w 985502"/>
                <a:gd name="connsiteY12" fmla="*/ 164254 h 1066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85502" h="1066800">
                  <a:moveTo>
                    <a:pt x="0" y="164254"/>
                  </a:moveTo>
                  <a:cubicBezTo>
                    <a:pt x="0" y="120691"/>
                    <a:pt x="17305" y="78912"/>
                    <a:pt x="48109" y="48109"/>
                  </a:cubicBezTo>
                  <a:cubicBezTo>
                    <a:pt x="78913" y="17305"/>
                    <a:pt x="120691" y="0"/>
                    <a:pt x="164254" y="0"/>
                  </a:cubicBezTo>
                  <a:lnTo>
                    <a:pt x="821248" y="0"/>
                  </a:lnTo>
                  <a:cubicBezTo>
                    <a:pt x="864811" y="0"/>
                    <a:pt x="906590" y="17305"/>
                    <a:pt x="937393" y="48109"/>
                  </a:cubicBezTo>
                  <a:cubicBezTo>
                    <a:pt x="968197" y="78913"/>
                    <a:pt x="985502" y="120691"/>
                    <a:pt x="985502" y="164254"/>
                  </a:cubicBezTo>
                  <a:lnTo>
                    <a:pt x="985502" y="902546"/>
                  </a:lnTo>
                  <a:cubicBezTo>
                    <a:pt x="985502" y="946109"/>
                    <a:pt x="968197" y="987888"/>
                    <a:pt x="937393" y="1018691"/>
                  </a:cubicBezTo>
                  <a:cubicBezTo>
                    <a:pt x="906589" y="1049495"/>
                    <a:pt x="864811" y="1066800"/>
                    <a:pt x="821248" y="1066800"/>
                  </a:cubicBezTo>
                  <a:lnTo>
                    <a:pt x="164254" y="1066800"/>
                  </a:lnTo>
                  <a:cubicBezTo>
                    <a:pt x="120691" y="1066800"/>
                    <a:pt x="78912" y="1049495"/>
                    <a:pt x="48109" y="1018691"/>
                  </a:cubicBezTo>
                  <a:cubicBezTo>
                    <a:pt x="17305" y="987887"/>
                    <a:pt x="0" y="946109"/>
                    <a:pt x="0" y="902546"/>
                  </a:cubicBezTo>
                  <a:lnTo>
                    <a:pt x="0" y="164254"/>
                  </a:lnTo>
                  <a:close/>
                </a:path>
              </a:pathLst>
            </a:cu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4778" tIns="74778" rIns="74778" bIns="74778" anchor="ctr"/>
            <a:lstStyle/>
            <a:p>
              <a:pPr marL="137160" indent="-137160" defTabSz="311150" eaLnBrk="0" fontAlgn="auto" hangingPunct="0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Font typeface="Arial" pitchFamily="34" charset="0"/>
                <a:buChar char="•"/>
                <a:defRPr/>
              </a:pPr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Proposed </a:t>
              </a:r>
              <a:r>
                <a:rPr lang="en-US" sz="11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SQMS measure </a:t>
              </a:r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evaluation</a:t>
              </a:r>
            </a:p>
            <a:p>
              <a:pPr marL="137160" indent="-137160" defTabSz="311150" eaLnBrk="0" fontAlgn="auto" hangingPunct="0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Font typeface="Arial" pitchFamily="34" charset="0"/>
                <a:buChar char="•"/>
                <a:defRPr/>
              </a:pPr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Expert </a:t>
              </a:r>
              <a:r>
                <a:rPr lang="en-US" sz="11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testimony?</a:t>
              </a:r>
            </a:p>
          </p:txBody>
        </p:sp>
        <p:sp>
          <p:nvSpPr>
            <p:cNvPr id="10" name="Freeform 77"/>
            <p:cNvSpPr/>
            <p:nvPr/>
          </p:nvSpPr>
          <p:spPr>
            <a:xfrm>
              <a:off x="5870293" y="2971800"/>
              <a:ext cx="987410" cy="1066800"/>
            </a:xfrm>
            <a:custGeom>
              <a:avLst/>
              <a:gdLst>
                <a:gd name="connsiteX0" fmla="*/ 0 w 985502"/>
                <a:gd name="connsiteY0" fmla="*/ 164254 h 1066800"/>
                <a:gd name="connsiteX1" fmla="*/ 48109 w 985502"/>
                <a:gd name="connsiteY1" fmla="*/ 48109 h 1066800"/>
                <a:gd name="connsiteX2" fmla="*/ 164254 w 985502"/>
                <a:gd name="connsiteY2" fmla="*/ 0 h 1066800"/>
                <a:gd name="connsiteX3" fmla="*/ 821248 w 985502"/>
                <a:gd name="connsiteY3" fmla="*/ 0 h 1066800"/>
                <a:gd name="connsiteX4" fmla="*/ 937393 w 985502"/>
                <a:gd name="connsiteY4" fmla="*/ 48109 h 1066800"/>
                <a:gd name="connsiteX5" fmla="*/ 985502 w 985502"/>
                <a:gd name="connsiteY5" fmla="*/ 164254 h 1066800"/>
                <a:gd name="connsiteX6" fmla="*/ 985502 w 985502"/>
                <a:gd name="connsiteY6" fmla="*/ 902546 h 1066800"/>
                <a:gd name="connsiteX7" fmla="*/ 937393 w 985502"/>
                <a:gd name="connsiteY7" fmla="*/ 1018691 h 1066800"/>
                <a:gd name="connsiteX8" fmla="*/ 821248 w 985502"/>
                <a:gd name="connsiteY8" fmla="*/ 1066800 h 1066800"/>
                <a:gd name="connsiteX9" fmla="*/ 164254 w 985502"/>
                <a:gd name="connsiteY9" fmla="*/ 1066800 h 1066800"/>
                <a:gd name="connsiteX10" fmla="*/ 48109 w 985502"/>
                <a:gd name="connsiteY10" fmla="*/ 1018691 h 1066800"/>
                <a:gd name="connsiteX11" fmla="*/ 0 w 985502"/>
                <a:gd name="connsiteY11" fmla="*/ 902546 h 1066800"/>
                <a:gd name="connsiteX12" fmla="*/ 0 w 985502"/>
                <a:gd name="connsiteY12" fmla="*/ 164254 h 1066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85502" h="1066800">
                  <a:moveTo>
                    <a:pt x="0" y="164254"/>
                  </a:moveTo>
                  <a:cubicBezTo>
                    <a:pt x="0" y="120691"/>
                    <a:pt x="17305" y="78912"/>
                    <a:pt x="48109" y="48109"/>
                  </a:cubicBezTo>
                  <a:cubicBezTo>
                    <a:pt x="78913" y="17305"/>
                    <a:pt x="120691" y="0"/>
                    <a:pt x="164254" y="0"/>
                  </a:cubicBezTo>
                  <a:lnTo>
                    <a:pt x="821248" y="0"/>
                  </a:lnTo>
                  <a:cubicBezTo>
                    <a:pt x="864811" y="0"/>
                    <a:pt x="906590" y="17305"/>
                    <a:pt x="937393" y="48109"/>
                  </a:cubicBezTo>
                  <a:cubicBezTo>
                    <a:pt x="968197" y="78913"/>
                    <a:pt x="985502" y="120691"/>
                    <a:pt x="985502" y="164254"/>
                  </a:cubicBezTo>
                  <a:lnTo>
                    <a:pt x="985502" y="902546"/>
                  </a:lnTo>
                  <a:cubicBezTo>
                    <a:pt x="985502" y="946109"/>
                    <a:pt x="968197" y="987888"/>
                    <a:pt x="937393" y="1018691"/>
                  </a:cubicBezTo>
                  <a:cubicBezTo>
                    <a:pt x="906589" y="1049495"/>
                    <a:pt x="864811" y="1066800"/>
                    <a:pt x="821248" y="1066800"/>
                  </a:cubicBezTo>
                  <a:lnTo>
                    <a:pt x="164254" y="1066800"/>
                  </a:lnTo>
                  <a:cubicBezTo>
                    <a:pt x="120691" y="1066800"/>
                    <a:pt x="78912" y="1049495"/>
                    <a:pt x="48109" y="1018691"/>
                  </a:cubicBezTo>
                  <a:cubicBezTo>
                    <a:pt x="17305" y="987887"/>
                    <a:pt x="0" y="946109"/>
                    <a:pt x="0" y="902546"/>
                  </a:cubicBezTo>
                  <a:lnTo>
                    <a:pt x="0" y="164254"/>
                  </a:lnTo>
                  <a:close/>
                </a:path>
              </a:pathLst>
            </a:cu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4778" tIns="74778" rIns="74778" bIns="74778" anchor="ctr"/>
            <a:lstStyle/>
            <a:p>
              <a:pPr algn="ctr" defTabSz="311150" eaLnBrk="0" fontAlgn="auto" hangingPunct="0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en-US" sz="11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Review and approve final report and recommendation</a:t>
              </a:r>
            </a:p>
          </p:txBody>
        </p:sp>
        <p:sp>
          <p:nvSpPr>
            <p:cNvPr id="11" name="Freeform 78"/>
            <p:cNvSpPr/>
            <p:nvPr/>
          </p:nvSpPr>
          <p:spPr>
            <a:xfrm>
              <a:off x="7045842" y="2971800"/>
              <a:ext cx="983517" cy="1066800"/>
            </a:xfrm>
            <a:custGeom>
              <a:avLst/>
              <a:gdLst>
                <a:gd name="connsiteX0" fmla="*/ 0 w 985502"/>
                <a:gd name="connsiteY0" fmla="*/ 164254 h 1066800"/>
                <a:gd name="connsiteX1" fmla="*/ 48109 w 985502"/>
                <a:gd name="connsiteY1" fmla="*/ 48109 h 1066800"/>
                <a:gd name="connsiteX2" fmla="*/ 164254 w 985502"/>
                <a:gd name="connsiteY2" fmla="*/ 0 h 1066800"/>
                <a:gd name="connsiteX3" fmla="*/ 821248 w 985502"/>
                <a:gd name="connsiteY3" fmla="*/ 0 h 1066800"/>
                <a:gd name="connsiteX4" fmla="*/ 937393 w 985502"/>
                <a:gd name="connsiteY4" fmla="*/ 48109 h 1066800"/>
                <a:gd name="connsiteX5" fmla="*/ 985502 w 985502"/>
                <a:gd name="connsiteY5" fmla="*/ 164254 h 1066800"/>
                <a:gd name="connsiteX6" fmla="*/ 985502 w 985502"/>
                <a:gd name="connsiteY6" fmla="*/ 902546 h 1066800"/>
                <a:gd name="connsiteX7" fmla="*/ 937393 w 985502"/>
                <a:gd name="connsiteY7" fmla="*/ 1018691 h 1066800"/>
                <a:gd name="connsiteX8" fmla="*/ 821248 w 985502"/>
                <a:gd name="connsiteY8" fmla="*/ 1066800 h 1066800"/>
                <a:gd name="connsiteX9" fmla="*/ 164254 w 985502"/>
                <a:gd name="connsiteY9" fmla="*/ 1066800 h 1066800"/>
                <a:gd name="connsiteX10" fmla="*/ 48109 w 985502"/>
                <a:gd name="connsiteY10" fmla="*/ 1018691 h 1066800"/>
                <a:gd name="connsiteX11" fmla="*/ 0 w 985502"/>
                <a:gd name="connsiteY11" fmla="*/ 902546 h 1066800"/>
                <a:gd name="connsiteX12" fmla="*/ 0 w 985502"/>
                <a:gd name="connsiteY12" fmla="*/ 164254 h 1066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85502" h="1066800">
                  <a:moveTo>
                    <a:pt x="0" y="164254"/>
                  </a:moveTo>
                  <a:cubicBezTo>
                    <a:pt x="0" y="120691"/>
                    <a:pt x="17305" y="78912"/>
                    <a:pt x="48109" y="48109"/>
                  </a:cubicBezTo>
                  <a:cubicBezTo>
                    <a:pt x="78913" y="17305"/>
                    <a:pt x="120691" y="0"/>
                    <a:pt x="164254" y="0"/>
                  </a:cubicBezTo>
                  <a:lnTo>
                    <a:pt x="821248" y="0"/>
                  </a:lnTo>
                  <a:cubicBezTo>
                    <a:pt x="864811" y="0"/>
                    <a:pt x="906590" y="17305"/>
                    <a:pt x="937393" y="48109"/>
                  </a:cubicBezTo>
                  <a:cubicBezTo>
                    <a:pt x="968197" y="78913"/>
                    <a:pt x="985502" y="120691"/>
                    <a:pt x="985502" y="164254"/>
                  </a:cubicBezTo>
                  <a:lnTo>
                    <a:pt x="985502" y="902546"/>
                  </a:lnTo>
                  <a:cubicBezTo>
                    <a:pt x="985502" y="946109"/>
                    <a:pt x="968197" y="987888"/>
                    <a:pt x="937393" y="1018691"/>
                  </a:cubicBezTo>
                  <a:cubicBezTo>
                    <a:pt x="906589" y="1049495"/>
                    <a:pt x="864811" y="1066800"/>
                    <a:pt x="821248" y="1066800"/>
                  </a:cubicBezTo>
                  <a:lnTo>
                    <a:pt x="164254" y="1066800"/>
                  </a:lnTo>
                  <a:cubicBezTo>
                    <a:pt x="120691" y="1066800"/>
                    <a:pt x="78912" y="1049495"/>
                    <a:pt x="48109" y="1018691"/>
                  </a:cubicBezTo>
                  <a:cubicBezTo>
                    <a:pt x="17305" y="987887"/>
                    <a:pt x="0" y="946109"/>
                    <a:pt x="0" y="902546"/>
                  </a:cubicBezTo>
                  <a:lnTo>
                    <a:pt x="0" y="164254"/>
                  </a:lnTo>
                  <a:close/>
                </a:path>
              </a:pathLst>
            </a:cu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4778" tIns="74778" rIns="74778" bIns="74778" anchor="ctr"/>
            <a:lstStyle/>
            <a:p>
              <a:pPr algn="ctr" defTabSz="311150" eaLnBrk="0" fontAlgn="auto" hangingPunct="0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en-US" sz="11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Review priorities for 2014</a:t>
              </a:r>
            </a:p>
            <a:p>
              <a:pPr algn="ctr" defTabSz="311150" eaLnBrk="0" fontAlgn="auto" hangingPunct="0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endPara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12" name="Group 70"/>
          <p:cNvGrpSpPr>
            <a:grpSpLocks/>
          </p:cNvGrpSpPr>
          <p:nvPr/>
        </p:nvGrpSpPr>
        <p:grpSpPr bwMode="auto">
          <a:xfrm>
            <a:off x="304800" y="2209800"/>
            <a:ext cx="8305800" cy="685800"/>
            <a:chOff x="1176250" y="2971800"/>
            <a:chExt cx="6853945" cy="1066800"/>
          </a:xfrm>
        </p:grpSpPr>
        <p:sp>
          <p:nvSpPr>
            <p:cNvPr id="13" name="Freeform 12"/>
            <p:cNvSpPr/>
            <p:nvPr/>
          </p:nvSpPr>
          <p:spPr>
            <a:xfrm>
              <a:off x="1176250" y="2971800"/>
              <a:ext cx="983814" cy="1066800"/>
            </a:xfrm>
            <a:custGeom>
              <a:avLst/>
              <a:gdLst>
                <a:gd name="connsiteX0" fmla="*/ 0 w 985502"/>
                <a:gd name="connsiteY0" fmla="*/ 164254 h 1066800"/>
                <a:gd name="connsiteX1" fmla="*/ 48109 w 985502"/>
                <a:gd name="connsiteY1" fmla="*/ 48109 h 1066800"/>
                <a:gd name="connsiteX2" fmla="*/ 164254 w 985502"/>
                <a:gd name="connsiteY2" fmla="*/ 0 h 1066800"/>
                <a:gd name="connsiteX3" fmla="*/ 821248 w 985502"/>
                <a:gd name="connsiteY3" fmla="*/ 0 h 1066800"/>
                <a:gd name="connsiteX4" fmla="*/ 937393 w 985502"/>
                <a:gd name="connsiteY4" fmla="*/ 48109 h 1066800"/>
                <a:gd name="connsiteX5" fmla="*/ 985502 w 985502"/>
                <a:gd name="connsiteY5" fmla="*/ 164254 h 1066800"/>
                <a:gd name="connsiteX6" fmla="*/ 985502 w 985502"/>
                <a:gd name="connsiteY6" fmla="*/ 902546 h 1066800"/>
                <a:gd name="connsiteX7" fmla="*/ 937393 w 985502"/>
                <a:gd name="connsiteY7" fmla="*/ 1018691 h 1066800"/>
                <a:gd name="connsiteX8" fmla="*/ 821248 w 985502"/>
                <a:gd name="connsiteY8" fmla="*/ 1066800 h 1066800"/>
                <a:gd name="connsiteX9" fmla="*/ 164254 w 985502"/>
                <a:gd name="connsiteY9" fmla="*/ 1066800 h 1066800"/>
                <a:gd name="connsiteX10" fmla="*/ 48109 w 985502"/>
                <a:gd name="connsiteY10" fmla="*/ 1018691 h 1066800"/>
                <a:gd name="connsiteX11" fmla="*/ 0 w 985502"/>
                <a:gd name="connsiteY11" fmla="*/ 902546 h 1066800"/>
                <a:gd name="connsiteX12" fmla="*/ 0 w 985502"/>
                <a:gd name="connsiteY12" fmla="*/ 164254 h 1066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85502" h="1066800">
                  <a:moveTo>
                    <a:pt x="0" y="164254"/>
                  </a:moveTo>
                  <a:cubicBezTo>
                    <a:pt x="0" y="120691"/>
                    <a:pt x="17305" y="78912"/>
                    <a:pt x="48109" y="48109"/>
                  </a:cubicBezTo>
                  <a:cubicBezTo>
                    <a:pt x="78913" y="17305"/>
                    <a:pt x="120691" y="0"/>
                    <a:pt x="164254" y="0"/>
                  </a:cubicBezTo>
                  <a:lnTo>
                    <a:pt x="821248" y="0"/>
                  </a:lnTo>
                  <a:cubicBezTo>
                    <a:pt x="864811" y="0"/>
                    <a:pt x="906590" y="17305"/>
                    <a:pt x="937393" y="48109"/>
                  </a:cubicBezTo>
                  <a:cubicBezTo>
                    <a:pt x="968197" y="78913"/>
                    <a:pt x="985502" y="120691"/>
                    <a:pt x="985502" y="164254"/>
                  </a:cubicBezTo>
                  <a:lnTo>
                    <a:pt x="985502" y="902546"/>
                  </a:lnTo>
                  <a:cubicBezTo>
                    <a:pt x="985502" y="946109"/>
                    <a:pt x="968197" y="987888"/>
                    <a:pt x="937393" y="1018691"/>
                  </a:cubicBezTo>
                  <a:cubicBezTo>
                    <a:pt x="906589" y="1049495"/>
                    <a:pt x="864811" y="1066800"/>
                    <a:pt x="821248" y="1066800"/>
                  </a:cubicBezTo>
                  <a:lnTo>
                    <a:pt x="164254" y="1066800"/>
                  </a:lnTo>
                  <a:cubicBezTo>
                    <a:pt x="120691" y="1066800"/>
                    <a:pt x="78912" y="1049495"/>
                    <a:pt x="48109" y="1018691"/>
                  </a:cubicBezTo>
                  <a:cubicBezTo>
                    <a:pt x="17305" y="987887"/>
                    <a:pt x="0" y="946109"/>
                    <a:pt x="0" y="902546"/>
                  </a:cubicBezTo>
                  <a:lnTo>
                    <a:pt x="0" y="164254"/>
                  </a:lnTo>
                  <a:close/>
                </a:path>
              </a:pathLst>
            </a:cu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lIns="74778" tIns="74778" rIns="74778" bIns="74778" anchor="ctr"/>
            <a:lstStyle/>
            <a:p>
              <a:pPr algn="ctr" defTabSz="31115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solidFill>
                    <a:schemeClr val="tx1"/>
                  </a:solidFill>
                  <a:latin typeface="Calibri" pitchFamily="34" charset="0"/>
                  <a:ea typeface="Geneva"/>
                  <a:cs typeface="Calibri" pitchFamily="34" charset="0"/>
                </a:rPr>
                <a:t>#1</a:t>
              </a:r>
            </a:p>
            <a:p>
              <a:pPr algn="ctr" defTabSz="31115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solidFill>
                    <a:schemeClr val="tx1"/>
                  </a:solidFill>
                  <a:latin typeface="Calibri" pitchFamily="34" charset="0"/>
                  <a:ea typeface="Geneva"/>
                  <a:cs typeface="Calibri" pitchFamily="34" charset="0"/>
                </a:rPr>
                <a:t>Feb 25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2348705" y="2971800"/>
              <a:ext cx="986433" cy="1066800"/>
            </a:xfrm>
            <a:custGeom>
              <a:avLst/>
              <a:gdLst>
                <a:gd name="connsiteX0" fmla="*/ 0 w 985502"/>
                <a:gd name="connsiteY0" fmla="*/ 164254 h 1066800"/>
                <a:gd name="connsiteX1" fmla="*/ 48109 w 985502"/>
                <a:gd name="connsiteY1" fmla="*/ 48109 h 1066800"/>
                <a:gd name="connsiteX2" fmla="*/ 164254 w 985502"/>
                <a:gd name="connsiteY2" fmla="*/ 0 h 1066800"/>
                <a:gd name="connsiteX3" fmla="*/ 821248 w 985502"/>
                <a:gd name="connsiteY3" fmla="*/ 0 h 1066800"/>
                <a:gd name="connsiteX4" fmla="*/ 937393 w 985502"/>
                <a:gd name="connsiteY4" fmla="*/ 48109 h 1066800"/>
                <a:gd name="connsiteX5" fmla="*/ 985502 w 985502"/>
                <a:gd name="connsiteY5" fmla="*/ 164254 h 1066800"/>
                <a:gd name="connsiteX6" fmla="*/ 985502 w 985502"/>
                <a:gd name="connsiteY6" fmla="*/ 902546 h 1066800"/>
                <a:gd name="connsiteX7" fmla="*/ 937393 w 985502"/>
                <a:gd name="connsiteY7" fmla="*/ 1018691 h 1066800"/>
                <a:gd name="connsiteX8" fmla="*/ 821248 w 985502"/>
                <a:gd name="connsiteY8" fmla="*/ 1066800 h 1066800"/>
                <a:gd name="connsiteX9" fmla="*/ 164254 w 985502"/>
                <a:gd name="connsiteY9" fmla="*/ 1066800 h 1066800"/>
                <a:gd name="connsiteX10" fmla="*/ 48109 w 985502"/>
                <a:gd name="connsiteY10" fmla="*/ 1018691 h 1066800"/>
                <a:gd name="connsiteX11" fmla="*/ 0 w 985502"/>
                <a:gd name="connsiteY11" fmla="*/ 902546 h 1066800"/>
                <a:gd name="connsiteX12" fmla="*/ 0 w 985502"/>
                <a:gd name="connsiteY12" fmla="*/ 164254 h 1066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85502" h="1066800">
                  <a:moveTo>
                    <a:pt x="0" y="164254"/>
                  </a:moveTo>
                  <a:cubicBezTo>
                    <a:pt x="0" y="120691"/>
                    <a:pt x="17305" y="78912"/>
                    <a:pt x="48109" y="48109"/>
                  </a:cubicBezTo>
                  <a:cubicBezTo>
                    <a:pt x="78913" y="17305"/>
                    <a:pt x="120691" y="0"/>
                    <a:pt x="164254" y="0"/>
                  </a:cubicBezTo>
                  <a:lnTo>
                    <a:pt x="821248" y="0"/>
                  </a:lnTo>
                  <a:cubicBezTo>
                    <a:pt x="864811" y="0"/>
                    <a:pt x="906590" y="17305"/>
                    <a:pt x="937393" y="48109"/>
                  </a:cubicBezTo>
                  <a:cubicBezTo>
                    <a:pt x="968197" y="78913"/>
                    <a:pt x="985502" y="120691"/>
                    <a:pt x="985502" y="164254"/>
                  </a:cubicBezTo>
                  <a:lnTo>
                    <a:pt x="985502" y="902546"/>
                  </a:lnTo>
                  <a:cubicBezTo>
                    <a:pt x="985502" y="946109"/>
                    <a:pt x="968197" y="987888"/>
                    <a:pt x="937393" y="1018691"/>
                  </a:cubicBezTo>
                  <a:cubicBezTo>
                    <a:pt x="906589" y="1049495"/>
                    <a:pt x="864811" y="1066800"/>
                    <a:pt x="821248" y="1066800"/>
                  </a:cubicBezTo>
                  <a:lnTo>
                    <a:pt x="164254" y="1066800"/>
                  </a:lnTo>
                  <a:cubicBezTo>
                    <a:pt x="120691" y="1066800"/>
                    <a:pt x="78912" y="1049495"/>
                    <a:pt x="48109" y="1018691"/>
                  </a:cubicBezTo>
                  <a:cubicBezTo>
                    <a:pt x="17305" y="987887"/>
                    <a:pt x="0" y="946109"/>
                    <a:pt x="0" y="902546"/>
                  </a:cubicBezTo>
                  <a:lnTo>
                    <a:pt x="0" y="164254"/>
                  </a:lnTo>
                  <a:close/>
                </a:path>
              </a:pathLst>
            </a:cu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4778" tIns="74778" rIns="74778" bIns="74778" anchor="ctr"/>
            <a:lstStyle/>
            <a:p>
              <a:pPr algn="ctr" defTabSz="31115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solidFill>
                    <a:schemeClr val="tx1"/>
                  </a:solidFill>
                  <a:latin typeface="Calibri" pitchFamily="34" charset="0"/>
                  <a:ea typeface="Geneva"/>
                  <a:cs typeface="Calibri" pitchFamily="34" charset="0"/>
                </a:rPr>
                <a:t>#2</a:t>
              </a:r>
            </a:p>
            <a:p>
              <a:pPr algn="ctr" defTabSz="31115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solidFill>
                    <a:schemeClr val="tx1"/>
                  </a:solidFill>
                  <a:latin typeface="Calibri" pitchFamily="34" charset="0"/>
                  <a:ea typeface="Geneva"/>
                  <a:cs typeface="Calibri" pitchFamily="34" charset="0"/>
                </a:rPr>
                <a:t>April 22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3522469" y="2971800"/>
              <a:ext cx="986433" cy="1066800"/>
            </a:xfrm>
            <a:custGeom>
              <a:avLst/>
              <a:gdLst>
                <a:gd name="connsiteX0" fmla="*/ 0 w 985502"/>
                <a:gd name="connsiteY0" fmla="*/ 164254 h 1066800"/>
                <a:gd name="connsiteX1" fmla="*/ 48109 w 985502"/>
                <a:gd name="connsiteY1" fmla="*/ 48109 h 1066800"/>
                <a:gd name="connsiteX2" fmla="*/ 164254 w 985502"/>
                <a:gd name="connsiteY2" fmla="*/ 0 h 1066800"/>
                <a:gd name="connsiteX3" fmla="*/ 821248 w 985502"/>
                <a:gd name="connsiteY3" fmla="*/ 0 h 1066800"/>
                <a:gd name="connsiteX4" fmla="*/ 937393 w 985502"/>
                <a:gd name="connsiteY4" fmla="*/ 48109 h 1066800"/>
                <a:gd name="connsiteX5" fmla="*/ 985502 w 985502"/>
                <a:gd name="connsiteY5" fmla="*/ 164254 h 1066800"/>
                <a:gd name="connsiteX6" fmla="*/ 985502 w 985502"/>
                <a:gd name="connsiteY6" fmla="*/ 902546 h 1066800"/>
                <a:gd name="connsiteX7" fmla="*/ 937393 w 985502"/>
                <a:gd name="connsiteY7" fmla="*/ 1018691 h 1066800"/>
                <a:gd name="connsiteX8" fmla="*/ 821248 w 985502"/>
                <a:gd name="connsiteY8" fmla="*/ 1066800 h 1066800"/>
                <a:gd name="connsiteX9" fmla="*/ 164254 w 985502"/>
                <a:gd name="connsiteY9" fmla="*/ 1066800 h 1066800"/>
                <a:gd name="connsiteX10" fmla="*/ 48109 w 985502"/>
                <a:gd name="connsiteY10" fmla="*/ 1018691 h 1066800"/>
                <a:gd name="connsiteX11" fmla="*/ 0 w 985502"/>
                <a:gd name="connsiteY11" fmla="*/ 902546 h 1066800"/>
                <a:gd name="connsiteX12" fmla="*/ 0 w 985502"/>
                <a:gd name="connsiteY12" fmla="*/ 164254 h 1066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85502" h="1066800">
                  <a:moveTo>
                    <a:pt x="0" y="164254"/>
                  </a:moveTo>
                  <a:cubicBezTo>
                    <a:pt x="0" y="120691"/>
                    <a:pt x="17305" y="78912"/>
                    <a:pt x="48109" y="48109"/>
                  </a:cubicBezTo>
                  <a:cubicBezTo>
                    <a:pt x="78913" y="17305"/>
                    <a:pt x="120691" y="0"/>
                    <a:pt x="164254" y="0"/>
                  </a:cubicBezTo>
                  <a:lnTo>
                    <a:pt x="821248" y="0"/>
                  </a:lnTo>
                  <a:cubicBezTo>
                    <a:pt x="864811" y="0"/>
                    <a:pt x="906590" y="17305"/>
                    <a:pt x="937393" y="48109"/>
                  </a:cubicBezTo>
                  <a:cubicBezTo>
                    <a:pt x="968197" y="78913"/>
                    <a:pt x="985502" y="120691"/>
                    <a:pt x="985502" y="164254"/>
                  </a:cubicBezTo>
                  <a:lnTo>
                    <a:pt x="985502" y="902546"/>
                  </a:lnTo>
                  <a:cubicBezTo>
                    <a:pt x="985502" y="946109"/>
                    <a:pt x="968197" y="987888"/>
                    <a:pt x="937393" y="1018691"/>
                  </a:cubicBezTo>
                  <a:cubicBezTo>
                    <a:pt x="906589" y="1049495"/>
                    <a:pt x="864811" y="1066800"/>
                    <a:pt x="821248" y="1066800"/>
                  </a:cubicBezTo>
                  <a:lnTo>
                    <a:pt x="164254" y="1066800"/>
                  </a:lnTo>
                  <a:cubicBezTo>
                    <a:pt x="120691" y="1066800"/>
                    <a:pt x="78912" y="1049495"/>
                    <a:pt x="48109" y="1018691"/>
                  </a:cubicBezTo>
                  <a:cubicBezTo>
                    <a:pt x="17305" y="987887"/>
                    <a:pt x="0" y="946109"/>
                    <a:pt x="0" y="902546"/>
                  </a:cubicBezTo>
                  <a:lnTo>
                    <a:pt x="0" y="164254"/>
                  </a:lnTo>
                  <a:close/>
                </a:path>
              </a:pathLst>
            </a:custGeom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4778" tIns="74778" rIns="74778" bIns="74778" anchor="ctr"/>
            <a:lstStyle/>
            <a:p>
              <a:pPr algn="ctr" defTabSz="31115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solidFill>
                    <a:schemeClr val="tx1"/>
                  </a:solidFill>
                  <a:latin typeface="Calibri" pitchFamily="34" charset="0"/>
                  <a:ea typeface="Geneva"/>
                  <a:cs typeface="Calibri" pitchFamily="34" charset="0"/>
                </a:rPr>
                <a:t>#3</a:t>
              </a:r>
            </a:p>
            <a:p>
              <a:pPr algn="ctr" defTabSz="31115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solidFill>
                    <a:schemeClr val="tx1"/>
                  </a:solidFill>
                  <a:latin typeface="Calibri" pitchFamily="34" charset="0"/>
                  <a:ea typeface="Geneva"/>
                  <a:cs typeface="Calibri" pitchFamily="34" charset="0"/>
                </a:rPr>
                <a:t>June 17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4696233" y="2971800"/>
              <a:ext cx="986433" cy="1066800"/>
            </a:xfrm>
            <a:custGeom>
              <a:avLst/>
              <a:gdLst>
                <a:gd name="connsiteX0" fmla="*/ 0 w 985502"/>
                <a:gd name="connsiteY0" fmla="*/ 164254 h 1066800"/>
                <a:gd name="connsiteX1" fmla="*/ 48109 w 985502"/>
                <a:gd name="connsiteY1" fmla="*/ 48109 h 1066800"/>
                <a:gd name="connsiteX2" fmla="*/ 164254 w 985502"/>
                <a:gd name="connsiteY2" fmla="*/ 0 h 1066800"/>
                <a:gd name="connsiteX3" fmla="*/ 821248 w 985502"/>
                <a:gd name="connsiteY3" fmla="*/ 0 h 1066800"/>
                <a:gd name="connsiteX4" fmla="*/ 937393 w 985502"/>
                <a:gd name="connsiteY4" fmla="*/ 48109 h 1066800"/>
                <a:gd name="connsiteX5" fmla="*/ 985502 w 985502"/>
                <a:gd name="connsiteY5" fmla="*/ 164254 h 1066800"/>
                <a:gd name="connsiteX6" fmla="*/ 985502 w 985502"/>
                <a:gd name="connsiteY6" fmla="*/ 902546 h 1066800"/>
                <a:gd name="connsiteX7" fmla="*/ 937393 w 985502"/>
                <a:gd name="connsiteY7" fmla="*/ 1018691 h 1066800"/>
                <a:gd name="connsiteX8" fmla="*/ 821248 w 985502"/>
                <a:gd name="connsiteY8" fmla="*/ 1066800 h 1066800"/>
                <a:gd name="connsiteX9" fmla="*/ 164254 w 985502"/>
                <a:gd name="connsiteY9" fmla="*/ 1066800 h 1066800"/>
                <a:gd name="connsiteX10" fmla="*/ 48109 w 985502"/>
                <a:gd name="connsiteY10" fmla="*/ 1018691 h 1066800"/>
                <a:gd name="connsiteX11" fmla="*/ 0 w 985502"/>
                <a:gd name="connsiteY11" fmla="*/ 902546 h 1066800"/>
                <a:gd name="connsiteX12" fmla="*/ 0 w 985502"/>
                <a:gd name="connsiteY12" fmla="*/ 164254 h 1066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85502" h="1066800">
                  <a:moveTo>
                    <a:pt x="0" y="164254"/>
                  </a:moveTo>
                  <a:cubicBezTo>
                    <a:pt x="0" y="120691"/>
                    <a:pt x="17305" y="78912"/>
                    <a:pt x="48109" y="48109"/>
                  </a:cubicBezTo>
                  <a:cubicBezTo>
                    <a:pt x="78913" y="17305"/>
                    <a:pt x="120691" y="0"/>
                    <a:pt x="164254" y="0"/>
                  </a:cubicBezTo>
                  <a:lnTo>
                    <a:pt x="821248" y="0"/>
                  </a:lnTo>
                  <a:cubicBezTo>
                    <a:pt x="864811" y="0"/>
                    <a:pt x="906590" y="17305"/>
                    <a:pt x="937393" y="48109"/>
                  </a:cubicBezTo>
                  <a:cubicBezTo>
                    <a:pt x="968197" y="78913"/>
                    <a:pt x="985502" y="120691"/>
                    <a:pt x="985502" y="164254"/>
                  </a:cubicBezTo>
                  <a:lnTo>
                    <a:pt x="985502" y="902546"/>
                  </a:lnTo>
                  <a:cubicBezTo>
                    <a:pt x="985502" y="946109"/>
                    <a:pt x="968197" y="987888"/>
                    <a:pt x="937393" y="1018691"/>
                  </a:cubicBezTo>
                  <a:cubicBezTo>
                    <a:pt x="906589" y="1049495"/>
                    <a:pt x="864811" y="1066800"/>
                    <a:pt x="821248" y="1066800"/>
                  </a:cubicBezTo>
                  <a:lnTo>
                    <a:pt x="164254" y="1066800"/>
                  </a:lnTo>
                  <a:cubicBezTo>
                    <a:pt x="120691" y="1066800"/>
                    <a:pt x="78912" y="1049495"/>
                    <a:pt x="48109" y="1018691"/>
                  </a:cubicBezTo>
                  <a:cubicBezTo>
                    <a:pt x="17305" y="987887"/>
                    <a:pt x="0" y="946109"/>
                    <a:pt x="0" y="902546"/>
                  </a:cubicBezTo>
                  <a:lnTo>
                    <a:pt x="0" y="164254"/>
                  </a:lnTo>
                  <a:close/>
                </a:path>
              </a:pathLst>
            </a:cu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4778" tIns="74778" rIns="74778" bIns="74778" anchor="ctr"/>
            <a:lstStyle/>
            <a:p>
              <a:pPr algn="ctr" defTabSz="31115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solidFill>
                    <a:schemeClr val="tx1"/>
                  </a:solidFill>
                  <a:latin typeface="Calibri" pitchFamily="34" charset="0"/>
                  <a:ea typeface="Geneva"/>
                  <a:cs typeface="Calibri" pitchFamily="34" charset="0"/>
                </a:rPr>
                <a:t>#4</a:t>
              </a:r>
            </a:p>
            <a:p>
              <a:pPr algn="ctr" defTabSz="31115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solidFill>
                    <a:schemeClr val="tx1"/>
                  </a:solidFill>
                  <a:latin typeface="Calibri" pitchFamily="34" charset="0"/>
                  <a:ea typeface="Geneva"/>
                  <a:cs typeface="Calibri" pitchFamily="34" charset="0"/>
                </a:rPr>
                <a:t>August 19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5871307" y="2971800"/>
              <a:ext cx="986434" cy="1066800"/>
            </a:xfrm>
            <a:custGeom>
              <a:avLst/>
              <a:gdLst>
                <a:gd name="connsiteX0" fmla="*/ 0 w 985502"/>
                <a:gd name="connsiteY0" fmla="*/ 164254 h 1066800"/>
                <a:gd name="connsiteX1" fmla="*/ 48109 w 985502"/>
                <a:gd name="connsiteY1" fmla="*/ 48109 h 1066800"/>
                <a:gd name="connsiteX2" fmla="*/ 164254 w 985502"/>
                <a:gd name="connsiteY2" fmla="*/ 0 h 1066800"/>
                <a:gd name="connsiteX3" fmla="*/ 821248 w 985502"/>
                <a:gd name="connsiteY3" fmla="*/ 0 h 1066800"/>
                <a:gd name="connsiteX4" fmla="*/ 937393 w 985502"/>
                <a:gd name="connsiteY4" fmla="*/ 48109 h 1066800"/>
                <a:gd name="connsiteX5" fmla="*/ 985502 w 985502"/>
                <a:gd name="connsiteY5" fmla="*/ 164254 h 1066800"/>
                <a:gd name="connsiteX6" fmla="*/ 985502 w 985502"/>
                <a:gd name="connsiteY6" fmla="*/ 902546 h 1066800"/>
                <a:gd name="connsiteX7" fmla="*/ 937393 w 985502"/>
                <a:gd name="connsiteY7" fmla="*/ 1018691 h 1066800"/>
                <a:gd name="connsiteX8" fmla="*/ 821248 w 985502"/>
                <a:gd name="connsiteY8" fmla="*/ 1066800 h 1066800"/>
                <a:gd name="connsiteX9" fmla="*/ 164254 w 985502"/>
                <a:gd name="connsiteY9" fmla="*/ 1066800 h 1066800"/>
                <a:gd name="connsiteX10" fmla="*/ 48109 w 985502"/>
                <a:gd name="connsiteY10" fmla="*/ 1018691 h 1066800"/>
                <a:gd name="connsiteX11" fmla="*/ 0 w 985502"/>
                <a:gd name="connsiteY11" fmla="*/ 902546 h 1066800"/>
                <a:gd name="connsiteX12" fmla="*/ 0 w 985502"/>
                <a:gd name="connsiteY12" fmla="*/ 164254 h 1066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85502" h="1066800">
                  <a:moveTo>
                    <a:pt x="0" y="164254"/>
                  </a:moveTo>
                  <a:cubicBezTo>
                    <a:pt x="0" y="120691"/>
                    <a:pt x="17305" y="78912"/>
                    <a:pt x="48109" y="48109"/>
                  </a:cubicBezTo>
                  <a:cubicBezTo>
                    <a:pt x="78913" y="17305"/>
                    <a:pt x="120691" y="0"/>
                    <a:pt x="164254" y="0"/>
                  </a:cubicBezTo>
                  <a:lnTo>
                    <a:pt x="821248" y="0"/>
                  </a:lnTo>
                  <a:cubicBezTo>
                    <a:pt x="864811" y="0"/>
                    <a:pt x="906590" y="17305"/>
                    <a:pt x="937393" y="48109"/>
                  </a:cubicBezTo>
                  <a:cubicBezTo>
                    <a:pt x="968197" y="78913"/>
                    <a:pt x="985502" y="120691"/>
                    <a:pt x="985502" y="164254"/>
                  </a:cubicBezTo>
                  <a:lnTo>
                    <a:pt x="985502" y="902546"/>
                  </a:lnTo>
                  <a:cubicBezTo>
                    <a:pt x="985502" y="946109"/>
                    <a:pt x="968197" y="987888"/>
                    <a:pt x="937393" y="1018691"/>
                  </a:cubicBezTo>
                  <a:cubicBezTo>
                    <a:pt x="906589" y="1049495"/>
                    <a:pt x="864811" y="1066800"/>
                    <a:pt x="821248" y="1066800"/>
                  </a:cubicBezTo>
                  <a:lnTo>
                    <a:pt x="164254" y="1066800"/>
                  </a:lnTo>
                  <a:cubicBezTo>
                    <a:pt x="120691" y="1066800"/>
                    <a:pt x="78912" y="1049495"/>
                    <a:pt x="48109" y="1018691"/>
                  </a:cubicBezTo>
                  <a:cubicBezTo>
                    <a:pt x="17305" y="987887"/>
                    <a:pt x="0" y="946109"/>
                    <a:pt x="0" y="902546"/>
                  </a:cubicBezTo>
                  <a:lnTo>
                    <a:pt x="0" y="164254"/>
                  </a:lnTo>
                  <a:close/>
                </a:path>
              </a:pathLst>
            </a:cu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4778" tIns="74778" rIns="74778" bIns="74778" anchor="ctr"/>
            <a:lstStyle/>
            <a:p>
              <a:pPr algn="ctr" defTabSz="31115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solidFill>
                    <a:schemeClr val="tx1"/>
                  </a:solidFill>
                  <a:latin typeface="Calibri" pitchFamily="34" charset="0"/>
                  <a:ea typeface="Geneva"/>
                  <a:cs typeface="Calibri" pitchFamily="34" charset="0"/>
                </a:rPr>
                <a:t>#5</a:t>
              </a:r>
            </a:p>
            <a:p>
              <a:pPr algn="ctr" defTabSz="31115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solidFill>
                    <a:schemeClr val="tx1"/>
                  </a:solidFill>
                  <a:latin typeface="Calibri" pitchFamily="34" charset="0"/>
                  <a:ea typeface="Geneva"/>
                  <a:cs typeface="Calibri" pitchFamily="34" charset="0"/>
                </a:rPr>
                <a:t>October 21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7046382" y="2971800"/>
              <a:ext cx="983813" cy="1066800"/>
            </a:xfrm>
            <a:custGeom>
              <a:avLst/>
              <a:gdLst>
                <a:gd name="connsiteX0" fmla="*/ 0 w 985502"/>
                <a:gd name="connsiteY0" fmla="*/ 164254 h 1066800"/>
                <a:gd name="connsiteX1" fmla="*/ 48109 w 985502"/>
                <a:gd name="connsiteY1" fmla="*/ 48109 h 1066800"/>
                <a:gd name="connsiteX2" fmla="*/ 164254 w 985502"/>
                <a:gd name="connsiteY2" fmla="*/ 0 h 1066800"/>
                <a:gd name="connsiteX3" fmla="*/ 821248 w 985502"/>
                <a:gd name="connsiteY3" fmla="*/ 0 h 1066800"/>
                <a:gd name="connsiteX4" fmla="*/ 937393 w 985502"/>
                <a:gd name="connsiteY4" fmla="*/ 48109 h 1066800"/>
                <a:gd name="connsiteX5" fmla="*/ 985502 w 985502"/>
                <a:gd name="connsiteY5" fmla="*/ 164254 h 1066800"/>
                <a:gd name="connsiteX6" fmla="*/ 985502 w 985502"/>
                <a:gd name="connsiteY6" fmla="*/ 902546 h 1066800"/>
                <a:gd name="connsiteX7" fmla="*/ 937393 w 985502"/>
                <a:gd name="connsiteY7" fmla="*/ 1018691 h 1066800"/>
                <a:gd name="connsiteX8" fmla="*/ 821248 w 985502"/>
                <a:gd name="connsiteY8" fmla="*/ 1066800 h 1066800"/>
                <a:gd name="connsiteX9" fmla="*/ 164254 w 985502"/>
                <a:gd name="connsiteY9" fmla="*/ 1066800 h 1066800"/>
                <a:gd name="connsiteX10" fmla="*/ 48109 w 985502"/>
                <a:gd name="connsiteY10" fmla="*/ 1018691 h 1066800"/>
                <a:gd name="connsiteX11" fmla="*/ 0 w 985502"/>
                <a:gd name="connsiteY11" fmla="*/ 902546 h 1066800"/>
                <a:gd name="connsiteX12" fmla="*/ 0 w 985502"/>
                <a:gd name="connsiteY12" fmla="*/ 164254 h 1066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85502" h="1066800">
                  <a:moveTo>
                    <a:pt x="0" y="164254"/>
                  </a:moveTo>
                  <a:cubicBezTo>
                    <a:pt x="0" y="120691"/>
                    <a:pt x="17305" y="78912"/>
                    <a:pt x="48109" y="48109"/>
                  </a:cubicBezTo>
                  <a:cubicBezTo>
                    <a:pt x="78913" y="17305"/>
                    <a:pt x="120691" y="0"/>
                    <a:pt x="164254" y="0"/>
                  </a:cubicBezTo>
                  <a:lnTo>
                    <a:pt x="821248" y="0"/>
                  </a:lnTo>
                  <a:cubicBezTo>
                    <a:pt x="864811" y="0"/>
                    <a:pt x="906590" y="17305"/>
                    <a:pt x="937393" y="48109"/>
                  </a:cubicBezTo>
                  <a:cubicBezTo>
                    <a:pt x="968197" y="78913"/>
                    <a:pt x="985502" y="120691"/>
                    <a:pt x="985502" y="164254"/>
                  </a:cubicBezTo>
                  <a:lnTo>
                    <a:pt x="985502" y="902546"/>
                  </a:lnTo>
                  <a:cubicBezTo>
                    <a:pt x="985502" y="946109"/>
                    <a:pt x="968197" y="987888"/>
                    <a:pt x="937393" y="1018691"/>
                  </a:cubicBezTo>
                  <a:cubicBezTo>
                    <a:pt x="906589" y="1049495"/>
                    <a:pt x="864811" y="1066800"/>
                    <a:pt x="821248" y="1066800"/>
                  </a:cubicBezTo>
                  <a:lnTo>
                    <a:pt x="164254" y="1066800"/>
                  </a:lnTo>
                  <a:cubicBezTo>
                    <a:pt x="120691" y="1066800"/>
                    <a:pt x="78912" y="1049495"/>
                    <a:pt x="48109" y="1018691"/>
                  </a:cubicBezTo>
                  <a:cubicBezTo>
                    <a:pt x="17305" y="987887"/>
                    <a:pt x="0" y="946109"/>
                    <a:pt x="0" y="902546"/>
                  </a:cubicBezTo>
                  <a:lnTo>
                    <a:pt x="0" y="164254"/>
                  </a:lnTo>
                  <a:close/>
                </a:path>
              </a:pathLst>
            </a:cu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4778" tIns="74778" rIns="74778" bIns="74778" anchor="ctr"/>
            <a:lstStyle/>
            <a:p>
              <a:pPr algn="ctr" defTabSz="31115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solidFill>
                    <a:schemeClr val="tx1"/>
                  </a:solidFill>
                  <a:latin typeface="Calibri" pitchFamily="34" charset="0"/>
                  <a:ea typeface="Geneva"/>
                  <a:cs typeface="Calibri" pitchFamily="34" charset="0"/>
                </a:rPr>
                <a:t>#6</a:t>
              </a:r>
            </a:p>
            <a:p>
              <a:pPr algn="ctr" defTabSz="31115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solidFill>
                    <a:schemeClr val="tx1"/>
                  </a:solidFill>
                  <a:latin typeface="Calibri" pitchFamily="34" charset="0"/>
                  <a:ea typeface="Geneva"/>
                  <a:cs typeface="Calibri" pitchFamily="34" charset="0"/>
                </a:rPr>
                <a:t>December 16</a:t>
              </a:r>
            </a:p>
          </p:txBody>
        </p:sp>
      </p:grpSp>
      <p:sp>
        <p:nvSpPr>
          <p:cNvPr id="19" name="TextBox 128"/>
          <p:cNvSpPr txBox="1">
            <a:spLocks noChangeArrowheads="1"/>
          </p:cNvSpPr>
          <p:nvPr/>
        </p:nvSpPr>
        <p:spPr bwMode="auto">
          <a:xfrm>
            <a:off x="5981700" y="1702355"/>
            <a:ext cx="2667000" cy="276225"/>
          </a:xfrm>
          <a:prstGeom prst="rect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Annual Recommendation due Nov 1</a:t>
            </a:r>
          </a:p>
        </p:txBody>
      </p:sp>
      <p:cxnSp>
        <p:nvCxnSpPr>
          <p:cNvPr id="20" name="Straight Arrow Connector 28"/>
          <p:cNvCxnSpPr>
            <a:cxnSpLocks noChangeShapeType="1"/>
          </p:cNvCxnSpPr>
          <p:nvPr/>
        </p:nvCxnSpPr>
        <p:spPr bwMode="auto">
          <a:xfrm>
            <a:off x="7315200" y="2025134"/>
            <a:ext cx="0" cy="6096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" name="TextBox 128"/>
          <p:cNvSpPr txBox="1">
            <a:spLocks noChangeArrowheads="1"/>
          </p:cNvSpPr>
          <p:nvPr/>
        </p:nvSpPr>
        <p:spPr bwMode="auto">
          <a:xfrm>
            <a:off x="3111500" y="5917186"/>
            <a:ext cx="2654300" cy="46166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Solicitation of Nominations for Proposed SQMS </a:t>
            </a:r>
            <a:r>
              <a:rPr lang="en-US" sz="1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Measures</a:t>
            </a:r>
            <a:endParaRPr lang="en-US" sz="12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2" name="Straight Arrow Connector 28"/>
          <p:cNvCxnSpPr>
            <a:cxnSpLocks noChangeShapeType="1"/>
          </p:cNvCxnSpPr>
          <p:nvPr/>
        </p:nvCxnSpPr>
        <p:spPr bwMode="auto">
          <a:xfrm flipV="1">
            <a:off x="4495800" y="4873584"/>
            <a:ext cx="0" cy="381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TextBox 22"/>
          <p:cNvSpPr txBox="1"/>
          <p:nvPr/>
        </p:nvSpPr>
        <p:spPr>
          <a:xfrm>
            <a:off x="3266472" y="1840468"/>
            <a:ext cx="958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TODAY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25" name="TextBox 128"/>
          <p:cNvSpPr txBox="1">
            <a:spLocks noChangeArrowheads="1"/>
          </p:cNvSpPr>
          <p:nvPr/>
        </p:nvSpPr>
        <p:spPr bwMode="auto">
          <a:xfrm>
            <a:off x="3623072" y="5374327"/>
            <a:ext cx="1745456" cy="46166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Measure Evaluation Workshop</a:t>
            </a:r>
            <a:endParaRPr lang="en-US" sz="12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 Bold"/>
        <a:ea typeface="Osaka"/>
        <a:cs typeface=""/>
      </a:majorFont>
      <a:minorFont>
        <a:latin typeface="Verdana Bold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FHC PPT Template (Ben)</Template>
  <TotalTime>0</TotalTime>
  <Words>411</Words>
  <Application>Microsoft Office PowerPoint</Application>
  <PresentationFormat>On-screen Show (4:3)</PresentationFormat>
  <Paragraphs>129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Blank Presentation</vt:lpstr>
      <vt:lpstr>Statewide Quality Advisory Committee (SQAC) Meeting</vt:lpstr>
      <vt:lpstr>Agenda</vt:lpstr>
      <vt:lpstr>SQMS Regulation Timeline</vt:lpstr>
      <vt:lpstr>Preliminary Evaluation of New HEDIS Measures</vt:lpstr>
      <vt:lpstr>HEDIS Relative Resource Measures </vt:lpstr>
      <vt:lpstr>Patient Reported Outcome Measures</vt:lpstr>
      <vt:lpstr>Proposed Evaluation Process – Non-mandated Measures</vt:lpstr>
      <vt:lpstr>Next steps</vt:lpstr>
      <vt:lpstr>SQAC 2013 Agenda</vt:lpstr>
      <vt:lpstr>Next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2013-04-22T13:14:10Z</dcterms:created>
  <dcterms:modified xsi:type="dcterms:W3CDTF">2013-06-18T14:10:42Z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