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56" r:id="rId2"/>
    <p:sldId id="299" r:id="rId3"/>
    <p:sldId id="331" r:id="rId4"/>
    <p:sldId id="316" r:id="rId5"/>
    <p:sldId id="327" r:id="rId6"/>
    <p:sldId id="324" r:id="rId7"/>
    <p:sldId id="328" r:id="rId8"/>
    <p:sldId id="325" r:id="rId9"/>
    <p:sldId id="303" r:id="rId10"/>
    <p:sldId id="277" r:id="rId11"/>
  </p:sldIdLst>
  <p:sldSz cx="9144000" cy="6858000" type="screen4x3"/>
  <p:notesSz cx="6858000" cy="92360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Osaka"/>
        <a:cs typeface="Osaka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Osaka"/>
        <a:cs typeface="Osaka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Osaka"/>
        <a:cs typeface="Osaka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Osaka"/>
        <a:cs typeface="Osaka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Osaka"/>
        <a:cs typeface="Osaka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Osaka"/>
        <a:cs typeface="Osaka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Osaka"/>
        <a:cs typeface="Osaka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Osaka"/>
        <a:cs typeface="Osaka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Osaka"/>
        <a:cs typeface="Osaka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31" autoAdjust="0"/>
    <p:restoredTop sz="74140" autoAdjust="0"/>
  </p:normalViewPr>
  <p:slideViewPr>
    <p:cSldViewPr>
      <p:cViewPr>
        <p:scale>
          <a:sx n="100" d="100"/>
          <a:sy n="100" d="100"/>
        </p:scale>
        <p:origin x="-1260" y="-3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68"/>
    </p:cViewPr>
  </p:sorterViewPr>
  <p:notesViewPr>
    <p:cSldViewPr>
      <p:cViewPr>
        <p:scale>
          <a:sx n="100" d="100"/>
          <a:sy n="100" d="100"/>
        </p:scale>
        <p:origin x="-2748" y="-336"/>
      </p:cViewPr>
      <p:guideLst>
        <p:guide orient="horz" pos="291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566334481627297"/>
          <c:y val="0.11488076490438695"/>
          <c:w val="0.42122416338582674"/>
          <c:h val="0.77023847019122604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 w="6350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>
                  <a:lumMod val="25000"/>
                </a:schemeClr>
              </a:solidFill>
              <a:ln w="6350">
                <a:solidFill>
                  <a:schemeClr val="tx1"/>
                </a:solidFill>
              </a:ln>
            </c:spPr>
          </c:dPt>
          <c:dPt>
            <c:idx val="1"/>
            <c:bubble3D val="0"/>
            <c:spPr>
              <a:solidFill>
                <a:schemeClr val="accent1">
                  <a:lumMod val="50000"/>
                </a:schemeClr>
              </a:solidFill>
              <a:ln w="6350">
                <a:solidFill>
                  <a:schemeClr val="tx1"/>
                </a:solidFill>
              </a:ln>
            </c:spPr>
          </c:dPt>
          <c:dPt>
            <c:idx val="2"/>
            <c:bubble3D val="0"/>
            <c:spPr>
              <a:solidFill>
                <a:schemeClr val="accent1">
                  <a:lumMod val="75000"/>
                </a:schemeClr>
              </a:solidFill>
              <a:ln w="6350">
                <a:solidFill>
                  <a:schemeClr val="tx1"/>
                </a:solidFill>
              </a:ln>
            </c:spPr>
          </c:dPt>
          <c:dPt>
            <c:idx val="3"/>
            <c:bubble3D val="0"/>
            <c:spPr>
              <a:solidFill>
                <a:schemeClr val="accent1">
                  <a:lumMod val="90000"/>
                </a:schemeClr>
              </a:solidFill>
              <a:ln w="6350">
                <a:solidFill>
                  <a:schemeClr val="tx1"/>
                </a:solidFill>
              </a:ln>
            </c:spPr>
          </c:dPt>
          <c:dPt>
            <c:idx val="6"/>
            <c:bubble3D val="0"/>
            <c:spPr>
              <a:solidFill>
                <a:schemeClr val="bg1">
                  <a:lumMod val="85000"/>
                </a:schemeClr>
              </a:solidFill>
              <a:ln w="6350">
                <a:solidFill>
                  <a:schemeClr val="tx1"/>
                </a:solidFill>
              </a:ln>
            </c:spPr>
          </c:dPt>
          <c:dPt>
            <c:idx val="7"/>
            <c:bubble3D val="0"/>
            <c:spPr>
              <a:solidFill>
                <a:schemeClr val="bg1"/>
              </a:solidFill>
              <a:ln w="6350">
                <a:solidFill>
                  <a:schemeClr val="tx1"/>
                </a:solidFill>
              </a:ln>
            </c:spPr>
          </c:dPt>
          <c:dLbls>
            <c:txPr>
              <a:bodyPr/>
              <a:lstStyle/>
              <a:p>
                <a:pPr>
                  <a:defRPr sz="1400">
                    <a:latin typeface="Calibri" panose="020F050202020403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Sheet1!$A$2:$A$9</c:f>
              <c:strCache>
                <c:ptCount val="8"/>
                <c:pt idx="0">
                  <c:v>Patient-centered Care</c:v>
                </c:pt>
                <c:pt idx="1">
                  <c:v>Behavioral Health</c:v>
                </c:pt>
                <c:pt idx="2">
                  <c:v>Care Coordination</c:v>
                </c:pt>
                <c:pt idx="3">
                  <c:v>Chronic Disease</c:v>
                </c:pt>
                <c:pt idx="4">
                  <c:v>Preventive</c:v>
                </c:pt>
                <c:pt idx="5">
                  <c:v>Pediatric</c:v>
                </c:pt>
                <c:pt idx="6">
                  <c:v>Maternal &amp; Neonatal</c:v>
                </c:pt>
                <c:pt idx="7">
                  <c:v>Other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0</c:v>
                </c:pt>
                <c:pt idx="1">
                  <c:v>12</c:v>
                </c:pt>
                <c:pt idx="2">
                  <c:v>26</c:v>
                </c:pt>
                <c:pt idx="3">
                  <c:v>21</c:v>
                </c:pt>
                <c:pt idx="4">
                  <c:v>15</c:v>
                </c:pt>
                <c:pt idx="5">
                  <c:v>11</c:v>
                </c:pt>
                <c:pt idx="6">
                  <c:v>8</c:v>
                </c:pt>
                <c:pt idx="7">
                  <c:v>35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1819157652022472"/>
          <c:y val="0.30472805482647997"/>
          <c:w val="0.32994894192913388"/>
          <c:h val="0.51686643336249638"/>
        </c:manualLayout>
      </c:layout>
      <c:overlay val="0"/>
      <c:txPr>
        <a:bodyPr/>
        <a:lstStyle/>
        <a:p>
          <a:pPr>
            <a:defRPr sz="1200" b="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>
          <a:latin typeface="Calibri" panose="020F0502020204030204" pitchFamily="34" charset="0"/>
        </a:defRPr>
      </a:pPr>
      <a:endParaRPr lang="en-US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/>
          <a:lstStyle/>
          <a:p>
            <a:pPr>
              <a:defRPr sz="1200" b="0"/>
            </a:pPr>
            <a:r>
              <a:rPr lang="en-US" sz="1200" b="0" dirty="0"/>
              <a:t>n = 128</a:t>
            </a:r>
          </a:p>
        </c:rich>
      </c:tx>
      <c:layout>
        <c:manualLayout>
          <c:xMode val="edge"/>
          <c:yMode val="edge"/>
          <c:x val="0.59927919947506558"/>
          <c:y val="0.50120334844227277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 w="6350">
              <a:solidFill>
                <a:schemeClr val="tx1"/>
              </a:solidFill>
            </a:ln>
          </c:spPr>
          <c:dLbls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Sheet1!$A$2:$A$3</c:f>
              <c:strCache>
                <c:ptCount val="2"/>
                <c:pt idx="0">
                  <c:v>Mandated</c:v>
                </c:pt>
                <c:pt idx="1">
                  <c:v>SQAC-Recommended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93</c:v>
                </c:pt>
                <c:pt idx="1">
                  <c:v>35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54788582677165365"/>
          <c:y val="0.32258796574738036"/>
          <c:w val="0.2791250692287317"/>
          <c:h val="0.1713283756197142"/>
        </c:manualLayout>
      </c:layout>
      <c:overlay val="0"/>
      <c:txPr>
        <a:bodyPr/>
        <a:lstStyle/>
        <a:p>
          <a:pPr>
            <a:defRPr sz="12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>
          <a:latin typeface="Calibri" panose="020F0502020204030204" pitchFamily="34" charset="0"/>
        </a:defRPr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0.856</cdr:x>
      <cdr:y>0.47049</cdr:y>
    </cdr:from>
    <cdr:to>
      <cdr:x>0.99446</cdr:x>
      <cdr:y>0.54167</cdr:y>
    </cdr:to>
    <cdr:sp macro="" textlink="">
      <cdr:nvSpPr>
        <cdr:cNvPr id="5" name="TextBox 1"/>
        <cdr:cNvSpPr txBox="1"/>
      </cdr:nvSpPr>
      <cdr:spPr>
        <a:xfrm xmlns:a="http://schemas.openxmlformats.org/drawingml/2006/main">
          <a:off x="4362083" y="1290637"/>
          <a:ext cx="705583" cy="19526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Osaka"/>
              <a:cs typeface="Osaka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Osaka"/>
              <a:cs typeface="Osaka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Osaka"/>
              <a:cs typeface="Osaka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Osaka"/>
              <a:cs typeface="Osaka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Osaka"/>
              <a:cs typeface="Osaka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itchFamily="34" charset="0"/>
              <a:ea typeface="Osaka"/>
              <a:cs typeface="Osaka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itchFamily="34" charset="0"/>
              <a:ea typeface="Osaka"/>
              <a:cs typeface="Osaka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itchFamily="34" charset="0"/>
              <a:ea typeface="Osaka"/>
              <a:cs typeface="Osaka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itchFamily="34" charset="0"/>
              <a:ea typeface="Osaka"/>
              <a:cs typeface="Osaka"/>
            </a:defRPr>
          </a:lvl9pPr>
        </a:lstStyle>
        <a:p xmlns:a="http://schemas.openxmlformats.org/drawingml/2006/main">
          <a:r>
            <a:rPr lang="en-US" sz="1100" dirty="0" smtClean="0">
              <a:latin typeface="Calibri" panose="020F0502020204030204" pitchFamily="34" charset="0"/>
            </a:rPr>
            <a:t>(16%)</a:t>
          </a:r>
          <a:endParaRPr lang="en-US" sz="1100" dirty="0">
            <a:latin typeface="Calibri" panose="020F0502020204030204" pitchFamily="34" charset="0"/>
          </a:endParaRPr>
        </a:p>
      </cdr:txBody>
    </cdr:sp>
  </cdr:relSizeAnchor>
  <cdr:relSizeAnchor xmlns:cdr="http://schemas.openxmlformats.org/drawingml/2006/chartDrawing">
    <cdr:from>
      <cdr:x>0.8</cdr:x>
      <cdr:y>0.53472</cdr:y>
    </cdr:from>
    <cdr:to>
      <cdr:x>0.93846</cdr:x>
      <cdr:y>0.61806</cdr:y>
    </cdr:to>
    <cdr:sp macro="" textlink="">
      <cdr:nvSpPr>
        <cdr:cNvPr id="6" name="TextBox 1"/>
        <cdr:cNvSpPr txBox="1"/>
      </cdr:nvSpPr>
      <cdr:spPr>
        <a:xfrm xmlns:a="http://schemas.openxmlformats.org/drawingml/2006/main">
          <a:off x="3962400" y="1466850"/>
          <a:ext cx="685800" cy="2286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100" dirty="0" smtClean="0">
              <a:latin typeface="Calibri" panose="020F0502020204030204" pitchFamily="34" charset="0"/>
            </a:rPr>
            <a:t>(12%)</a:t>
          </a:r>
          <a:endParaRPr lang="en-US" sz="1100" dirty="0">
            <a:latin typeface="Calibri" panose="020F0502020204030204" pitchFamily="34" charset="0"/>
          </a:endParaRPr>
        </a:p>
      </cdr:txBody>
    </cdr:sp>
  </cdr:relSizeAnchor>
  <cdr:relSizeAnchor xmlns:cdr="http://schemas.openxmlformats.org/drawingml/2006/chartDrawing">
    <cdr:from>
      <cdr:x>0.76923</cdr:x>
      <cdr:y>0.57986</cdr:y>
    </cdr:from>
    <cdr:to>
      <cdr:x>0.90769</cdr:x>
      <cdr:y>0.69097</cdr:y>
    </cdr:to>
    <cdr:sp macro="" textlink="">
      <cdr:nvSpPr>
        <cdr:cNvPr id="7" name="TextBox 1"/>
        <cdr:cNvSpPr txBox="1"/>
      </cdr:nvSpPr>
      <cdr:spPr>
        <a:xfrm xmlns:a="http://schemas.openxmlformats.org/drawingml/2006/main">
          <a:off x="3919904" y="1590675"/>
          <a:ext cx="705583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 anchor="b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100" dirty="0" smtClean="0">
              <a:latin typeface="Calibri" panose="020F0502020204030204" pitchFamily="34" charset="0"/>
            </a:rPr>
            <a:t>(9%)</a:t>
          </a:r>
          <a:endParaRPr lang="en-US" sz="1100" dirty="0">
            <a:latin typeface="Calibri" panose="020F0502020204030204" pitchFamily="34" charset="0"/>
          </a:endParaRPr>
        </a:p>
      </cdr:txBody>
    </cdr:sp>
  </cdr:relSizeAnchor>
  <cdr:relSizeAnchor xmlns:cdr="http://schemas.openxmlformats.org/drawingml/2006/chartDrawing">
    <cdr:from>
      <cdr:x>0.74766</cdr:x>
      <cdr:y>0.74132</cdr:y>
    </cdr:from>
    <cdr:to>
      <cdr:x>0.94206</cdr:x>
      <cdr:y>0.82813</cdr:y>
    </cdr:to>
    <cdr:sp macro="" textlink="">
      <cdr:nvSpPr>
        <cdr:cNvPr id="9" name="TextBox 1"/>
        <cdr:cNvSpPr txBox="1"/>
      </cdr:nvSpPr>
      <cdr:spPr>
        <a:xfrm xmlns:a="http://schemas.openxmlformats.org/drawingml/2006/main">
          <a:off x="3810000" y="2033588"/>
          <a:ext cx="990600" cy="2381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Osaka"/>
              <a:cs typeface="Osaka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Osaka"/>
              <a:cs typeface="Osaka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Osaka"/>
              <a:cs typeface="Osaka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Osaka"/>
              <a:cs typeface="Osaka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Osaka"/>
              <a:cs typeface="Osaka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itchFamily="34" charset="0"/>
              <a:ea typeface="Osaka"/>
              <a:cs typeface="Osaka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itchFamily="34" charset="0"/>
              <a:ea typeface="Osaka"/>
              <a:cs typeface="Osaka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itchFamily="34" charset="0"/>
              <a:ea typeface="Osaka"/>
              <a:cs typeface="Osaka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itchFamily="34" charset="0"/>
              <a:ea typeface="Osaka"/>
              <a:cs typeface="Osaka"/>
            </a:defRPr>
          </a:lvl9pPr>
        </a:lstStyle>
        <a:p xmlns:a="http://schemas.openxmlformats.org/drawingml/2006/main">
          <a:r>
            <a:rPr lang="en-US" dirty="0" smtClean="0">
              <a:latin typeface="Calibri" panose="020F0502020204030204" pitchFamily="34" charset="0"/>
            </a:rPr>
            <a:t>(27%)</a:t>
          </a:r>
          <a:endParaRPr lang="en-US" dirty="0">
            <a:latin typeface="Calibri" panose="020F0502020204030204" pitchFamily="34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0.7</cdr:x>
      <cdr:y>0.3226</cdr:y>
    </cdr:from>
    <cdr:to>
      <cdr:x>0.82745</cdr:x>
      <cdr:y>0.4152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267200" y="1007875"/>
          <a:ext cx="776935" cy="2893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200" dirty="0" smtClean="0">
              <a:latin typeface="Calibri" panose="020F0502020204030204" pitchFamily="34" charset="0"/>
            </a:rPr>
            <a:t>(</a:t>
          </a:r>
          <a:r>
            <a:rPr lang="en-US" sz="1200" dirty="0" smtClean="0">
              <a:latin typeface="Calibri" panose="020F0502020204030204" pitchFamily="34" charset="0"/>
            </a:rPr>
            <a:t>73%)</a:t>
          </a:r>
          <a:endParaRPr lang="en-US" sz="1200" dirty="0">
            <a:latin typeface="Calibri" panose="020F0502020204030204" pitchFamily="34" charset="0"/>
          </a:endParaRPr>
        </a:p>
      </cdr:txBody>
    </cdr:sp>
  </cdr:relSizeAnchor>
  <cdr:relSizeAnchor xmlns:cdr="http://schemas.openxmlformats.org/drawingml/2006/chartDrawing">
    <cdr:from>
      <cdr:x>0.80721</cdr:x>
      <cdr:y>0.40711</cdr:y>
    </cdr:from>
    <cdr:to>
      <cdr:x>0.91151</cdr:x>
      <cdr:y>0.4894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4920740" y="1271881"/>
          <a:ext cx="635797" cy="25710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200" dirty="0" smtClean="0">
              <a:latin typeface="Calibri" panose="020F0502020204030204" pitchFamily="34" charset="0"/>
            </a:rPr>
            <a:t>(</a:t>
          </a:r>
          <a:r>
            <a:rPr lang="en-US" sz="1200" dirty="0" smtClean="0">
              <a:latin typeface="Calibri" panose="020F0502020204030204" pitchFamily="34" charset="0"/>
            </a:rPr>
            <a:t>27%) </a:t>
          </a:r>
          <a:endParaRPr lang="en-US" sz="1200" dirty="0">
            <a:latin typeface="Calibri" panose="020F0502020204030204" pitchFamily="34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1963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1963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r">
              <a:defRPr sz="1200"/>
            </a:lvl1pPr>
          </a:lstStyle>
          <a:p>
            <a:pPr>
              <a:defRPr/>
            </a:pPr>
            <a:fld id="{0AC4C13E-2AF4-46AA-BDF9-7555BF8E68EF}" type="datetimeFigureOut">
              <a:rPr lang="en-US"/>
              <a:pPr>
                <a:defRPr/>
              </a:pPr>
              <a:t>12/11/2013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0938"/>
            <a:ext cx="2971800" cy="463550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770938"/>
            <a:ext cx="2971800" cy="463550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r">
              <a:defRPr sz="1200"/>
            </a:lvl1pPr>
          </a:lstStyle>
          <a:p>
            <a:pPr>
              <a:defRPr/>
            </a:pPr>
            <a:fld id="{129F0B87-08A9-4DFB-8D93-8FA5C681C5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5086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1963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1963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B7B282DA-EFE4-4DC7-99A3-37C6B5FEFF58}" type="datetimeFigureOut">
              <a:rPr lang="en-US"/>
              <a:pPr>
                <a:defRPr/>
              </a:pPr>
              <a:t>12/11/2013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20775" y="693738"/>
            <a:ext cx="4616450" cy="34623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6" tIns="45713" rIns="91426" bIns="45713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86263"/>
            <a:ext cx="5486400" cy="4156075"/>
          </a:xfrm>
          <a:prstGeom prst="rect">
            <a:avLst/>
          </a:prstGeom>
        </p:spPr>
        <p:txBody>
          <a:bodyPr vert="horz" lIns="91426" tIns="45713" rIns="91426" bIns="45713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0938"/>
            <a:ext cx="2971800" cy="463550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770938"/>
            <a:ext cx="2971800" cy="463550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8BD7BB21-502C-4115-9990-96DDF20D4F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1126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2EEF565-DDDD-464A-A255-B5F231C85EBC}" type="slidenum">
              <a:rPr lang="en-US" smtClean="0">
                <a:ea typeface="Osaka"/>
                <a:cs typeface="Osaka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smtClean="0">
              <a:ea typeface="Osaka"/>
              <a:cs typeface="Osaka"/>
            </a:endParaRPr>
          </a:p>
        </p:txBody>
      </p:sp>
      <p:sp>
        <p:nvSpPr>
          <p:cNvPr id="18436" name="Notes Placeholder 1"/>
          <p:cNvSpPr>
            <a:spLocks noGrp="1"/>
          </p:cNvSpPr>
          <p:nvPr>
            <p:ph type="body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1CABC2F-1671-46FD-8E73-B2DC8E2CCAD6}" type="slidenum">
              <a:rPr lang="en-US" smtClean="0">
                <a:ea typeface="Osaka"/>
                <a:cs typeface="Osaka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US" smtClean="0">
              <a:ea typeface="Osaka"/>
              <a:cs typeface="Osaka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5260203-E539-47A1-8BA3-1A7A08BD9B3C}" type="slidenum">
              <a:rPr lang="en-US" smtClean="0">
                <a:ea typeface="Osaka"/>
                <a:cs typeface="Osaka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dirty="0" smtClean="0">
              <a:ea typeface="Osaka"/>
              <a:cs typeface="Osaka"/>
            </a:endParaRPr>
          </a:p>
        </p:txBody>
      </p:sp>
      <p:sp>
        <p:nvSpPr>
          <p:cNvPr id="19460" name="Notes Placeholder 1"/>
          <p:cNvSpPr>
            <a:spLocks noGrp="1"/>
          </p:cNvSpPr>
          <p:nvPr>
            <p:ph type="body" sz="quarter" idx="10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endParaRPr lang="en-US" alt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  <a:normAutofit fontScale="92500"/>
          </a:bodyPr>
          <a:lstStyle/>
          <a:p>
            <a:pPr marL="0" indent="0">
              <a:buNone/>
            </a:pPr>
            <a:endParaRPr lang="en-US" alt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865373F-7378-493B-B8BA-651E56699E1A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  <a:normAutofit fontScale="77500" lnSpcReduction="20000"/>
          </a:bodyPr>
          <a:lstStyle/>
          <a:p>
            <a:endParaRPr lang="en-US" alt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9122507-329E-4887-AF02-6EB44C616F3F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  <a:normAutofit fontScale="77500" lnSpcReduction="20000"/>
          </a:bodyPr>
          <a:lstStyle/>
          <a:p>
            <a:endParaRPr lang="en-US" alt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8381A54-F862-438F-BD56-D2C869ED1A0C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  <a:normAutofit fontScale="92500" lnSpcReduction="10000"/>
          </a:bodyPr>
          <a:lstStyle/>
          <a:p>
            <a:endParaRPr lang="en-US" alt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C1FD993-E64C-4BA3-BE6B-E57FC2C9F75F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71E0F2B-82CB-40C0-B0D2-C6624AE2D0F8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  <a:normAutofit fontScale="55000" lnSpcReduction="20000"/>
          </a:bodyPr>
          <a:lstStyle/>
          <a:p>
            <a:endParaRPr lang="en-US" baseline="0" dirty="0" smtClean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92B0369-0114-415A-92E4-DA5A093FE290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E62AC24-581D-4C05-B535-A204E2AE6634}" type="slidenum">
              <a:rPr lang="en-US" smtClean="0">
                <a:ea typeface="Osaka"/>
                <a:cs typeface="Osaka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US" smtClean="0">
              <a:ea typeface="Osaka"/>
              <a:cs typeface="Osaka"/>
            </a:endParaRPr>
          </a:p>
        </p:txBody>
      </p:sp>
      <p:sp>
        <p:nvSpPr>
          <p:cNvPr id="27652" name="Notes Placeholder 1"/>
          <p:cNvSpPr>
            <a:spLocks noGrp="1"/>
          </p:cNvSpPr>
          <p:nvPr>
            <p:ph type="body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thinnerrule_09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6453188"/>
            <a:ext cx="7773987" cy="23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9" descr="thinrule_09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33400"/>
            <a:ext cx="7773988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371600"/>
            <a:ext cx="7772400" cy="1828800"/>
          </a:xfrm>
        </p:spPr>
        <p:txBody>
          <a:bodyPr/>
          <a:lstStyle>
            <a:lvl1pPr algn="ctr">
              <a:defRPr sz="3600"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Times" pitchFamily="18" charset="0"/>
              <a:buNone/>
              <a:defRPr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0904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  <a:lvl2pPr>
              <a:defRPr>
                <a:latin typeface="Calibri" pitchFamily="34" charset="0"/>
                <a:cs typeface="Calibri" pitchFamily="34" charset="0"/>
              </a:defRPr>
            </a:lvl2pPr>
            <a:lvl3pPr>
              <a:defRPr>
                <a:latin typeface="Calibri" pitchFamily="34" charset="0"/>
                <a:cs typeface="Calibri" pitchFamily="34" charset="0"/>
              </a:defRPr>
            </a:lvl3pPr>
            <a:lvl4pPr>
              <a:defRPr>
                <a:latin typeface="Calibri" pitchFamily="34" charset="0"/>
                <a:cs typeface="Calibri" pitchFamily="34" charset="0"/>
              </a:defRPr>
            </a:lvl4pPr>
            <a:lvl5pPr>
              <a:defRPr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068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838200"/>
            <a:ext cx="1790700" cy="5105400"/>
          </a:xfrm>
        </p:spPr>
        <p:txBody>
          <a:bodyPr vert="eaVert"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838200"/>
            <a:ext cx="5715000" cy="5105400"/>
          </a:xfrm>
        </p:spPr>
        <p:txBody>
          <a:bodyPr vert="eaVert"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  <a:lvl2pPr>
              <a:defRPr>
                <a:latin typeface="Calibri" pitchFamily="34" charset="0"/>
                <a:cs typeface="Calibri" pitchFamily="34" charset="0"/>
              </a:defRPr>
            </a:lvl2pPr>
            <a:lvl3pPr>
              <a:defRPr>
                <a:latin typeface="Calibri" pitchFamily="34" charset="0"/>
                <a:cs typeface="Calibri" pitchFamily="34" charset="0"/>
              </a:defRPr>
            </a:lvl3pPr>
            <a:lvl4pPr>
              <a:defRPr>
                <a:latin typeface="Calibri" pitchFamily="34" charset="0"/>
                <a:cs typeface="Calibri" pitchFamily="34" charset="0"/>
              </a:defRPr>
            </a:lvl4pPr>
            <a:lvl5pPr>
              <a:defRPr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77412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thinrule_09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33400"/>
            <a:ext cx="7773988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9"/>
          <p:cNvSpPr txBox="1">
            <a:spLocks noGrp="1"/>
          </p:cNvSpPr>
          <p:nvPr userDrawn="1"/>
        </p:nvSpPr>
        <p:spPr bwMode="auto">
          <a:xfrm>
            <a:off x="7010400" y="6477000"/>
            <a:ext cx="1905000" cy="244475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algn="r">
              <a:defRPr/>
            </a:pPr>
            <a:fld id="{ED5D358E-284E-47DD-A887-D11A01AF3CD9}" type="slidenum">
              <a:rPr lang="en-US" sz="1200" b="1" smtClean="0">
                <a:solidFill>
                  <a:srgbClr val="002B69"/>
                </a:solidFill>
                <a:latin typeface="Calibri" pitchFamily="34" charset="0"/>
                <a:ea typeface="Geneva"/>
                <a:cs typeface="Calibri" pitchFamily="34" charset="0"/>
              </a:rPr>
              <a:pPr algn="r">
                <a:defRPr/>
              </a:pPr>
              <a:t>‹#›</a:t>
            </a:fld>
            <a:endParaRPr lang="en-US" sz="1200" b="1" smtClean="0">
              <a:solidFill>
                <a:srgbClr val="002B69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  <a:lvl2pPr>
              <a:defRPr>
                <a:latin typeface="Calibri" pitchFamily="34" charset="0"/>
                <a:cs typeface="Calibri" pitchFamily="34" charset="0"/>
              </a:defRPr>
            </a:lvl2pPr>
            <a:lvl3pPr>
              <a:defRPr>
                <a:latin typeface="Calibri" pitchFamily="34" charset="0"/>
                <a:cs typeface="Calibri" pitchFamily="34" charset="0"/>
              </a:defRPr>
            </a:lvl3pPr>
            <a:lvl4pPr>
              <a:defRPr>
                <a:latin typeface="Calibri" pitchFamily="34" charset="0"/>
                <a:cs typeface="Calibri" pitchFamily="34" charset="0"/>
              </a:defRPr>
            </a:lvl4pPr>
            <a:lvl5pPr>
              <a:defRPr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88206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9"/>
          <p:cNvSpPr txBox="1">
            <a:spLocks noGrp="1"/>
          </p:cNvSpPr>
          <p:nvPr userDrawn="1"/>
        </p:nvSpPr>
        <p:spPr bwMode="auto">
          <a:xfrm>
            <a:off x="7010400" y="6477000"/>
            <a:ext cx="1905000" cy="244475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algn="r">
              <a:defRPr/>
            </a:pPr>
            <a:fld id="{02F7F780-AAD5-4B86-99FD-4E2D25F88FC0}" type="slidenum">
              <a:rPr lang="en-US" sz="1200" b="1" smtClean="0">
                <a:solidFill>
                  <a:srgbClr val="002B69"/>
                </a:solidFill>
                <a:latin typeface="Calibri" pitchFamily="34" charset="0"/>
                <a:ea typeface="Geneva"/>
                <a:cs typeface="Calibri" pitchFamily="34" charset="0"/>
              </a:rPr>
              <a:pPr algn="r">
                <a:defRPr/>
              </a:pPr>
              <a:t>‹#›</a:t>
            </a:fld>
            <a:endParaRPr lang="en-US" sz="1200" b="1" smtClean="0">
              <a:solidFill>
                <a:srgbClr val="002B69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792223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9"/>
          <p:cNvSpPr txBox="1">
            <a:spLocks noGrp="1"/>
          </p:cNvSpPr>
          <p:nvPr userDrawn="1"/>
        </p:nvSpPr>
        <p:spPr bwMode="auto">
          <a:xfrm>
            <a:off x="7010400" y="6477000"/>
            <a:ext cx="1905000" cy="244475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algn="r">
              <a:defRPr/>
            </a:pPr>
            <a:fld id="{374D7148-2F90-4E97-A04C-EBCC89ACF6F6}" type="slidenum">
              <a:rPr lang="en-US" sz="1200" b="1" smtClean="0">
                <a:solidFill>
                  <a:srgbClr val="002B69"/>
                </a:solidFill>
                <a:latin typeface="Calibri" pitchFamily="34" charset="0"/>
                <a:ea typeface="Geneva"/>
                <a:cs typeface="Calibri" pitchFamily="34" charset="0"/>
              </a:rPr>
              <a:pPr algn="r">
                <a:defRPr/>
              </a:pPr>
              <a:t>‹#›</a:t>
            </a:fld>
            <a:endParaRPr lang="en-US" sz="1200" b="1" smtClean="0">
              <a:solidFill>
                <a:srgbClr val="002B69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810000" cy="4114800"/>
          </a:xfrm>
        </p:spPr>
        <p:txBody>
          <a:bodyPr/>
          <a:lstStyle>
            <a:lvl1pPr>
              <a:defRPr sz="2800">
                <a:latin typeface="Calibri" pitchFamily="34" charset="0"/>
                <a:cs typeface="Calibri" pitchFamily="34" charset="0"/>
              </a:defRPr>
            </a:lvl1pPr>
            <a:lvl2pPr>
              <a:defRPr sz="2400">
                <a:latin typeface="Calibri" pitchFamily="34" charset="0"/>
                <a:cs typeface="Calibri" pitchFamily="34" charset="0"/>
              </a:defRPr>
            </a:lvl2pPr>
            <a:lvl3pPr>
              <a:defRPr sz="2000">
                <a:latin typeface="Calibri" pitchFamily="34" charset="0"/>
                <a:cs typeface="Calibri" pitchFamily="34" charset="0"/>
              </a:defRPr>
            </a:lvl3pPr>
            <a:lvl4pPr>
              <a:defRPr sz="1800">
                <a:latin typeface="Calibri" pitchFamily="34" charset="0"/>
                <a:cs typeface="Calibri" pitchFamily="34" charset="0"/>
              </a:defRPr>
            </a:lvl4pPr>
            <a:lvl5pPr>
              <a:defRPr sz="1800">
                <a:latin typeface="Calibri" pitchFamily="34" charset="0"/>
                <a:cs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3810000" cy="4114800"/>
          </a:xfrm>
        </p:spPr>
        <p:txBody>
          <a:bodyPr/>
          <a:lstStyle>
            <a:lvl1pPr>
              <a:defRPr sz="2800">
                <a:latin typeface="Calibri" pitchFamily="34" charset="0"/>
                <a:cs typeface="Calibri" pitchFamily="34" charset="0"/>
              </a:defRPr>
            </a:lvl1pPr>
            <a:lvl2pPr>
              <a:defRPr sz="2400">
                <a:latin typeface="Calibri" pitchFamily="34" charset="0"/>
                <a:cs typeface="Calibri" pitchFamily="34" charset="0"/>
              </a:defRPr>
            </a:lvl2pPr>
            <a:lvl3pPr>
              <a:defRPr sz="2000">
                <a:latin typeface="Calibri" pitchFamily="34" charset="0"/>
                <a:cs typeface="Calibri" pitchFamily="34" charset="0"/>
              </a:defRPr>
            </a:lvl3pPr>
            <a:lvl4pPr>
              <a:defRPr sz="1800">
                <a:latin typeface="Calibri" pitchFamily="34" charset="0"/>
                <a:cs typeface="Calibri" pitchFamily="34" charset="0"/>
              </a:defRPr>
            </a:lvl4pPr>
            <a:lvl5pPr>
              <a:defRPr sz="1800">
                <a:latin typeface="Calibri" pitchFamily="34" charset="0"/>
                <a:cs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7840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153400" cy="1112838"/>
          </a:xfrm>
        </p:spPr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524000"/>
            <a:ext cx="3962400" cy="650875"/>
          </a:xfrm>
        </p:spPr>
        <p:txBody>
          <a:bodyPr anchor="b"/>
          <a:lstStyle>
            <a:lvl1pPr marL="0" indent="0">
              <a:buNone/>
              <a:defRPr sz="2200" b="1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133600"/>
            <a:ext cx="3963988" cy="3992563"/>
          </a:xfrm>
        </p:spPr>
        <p:txBody>
          <a:bodyPr/>
          <a:lstStyle>
            <a:lvl1pPr>
              <a:defRPr sz="2400">
                <a:latin typeface="Calibri" pitchFamily="34" charset="0"/>
                <a:cs typeface="Calibri" pitchFamily="34" charset="0"/>
              </a:defRPr>
            </a:lvl1pPr>
            <a:lvl2pPr>
              <a:defRPr sz="2000">
                <a:latin typeface="Calibri" pitchFamily="34" charset="0"/>
                <a:cs typeface="Calibri" pitchFamily="34" charset="0"/>
              </a:defRPr>
            </a:lvl2pPr>
            <a:lvl3pPr>
              <a:defRPr sz="1800">
                <a:latin typeface="Calibri" pitchFamily="34" charset="0"/>
                <a:cs typeface="Calibri" pitchFamily="34" charset="0"/>
              </a:defRPr>
            </a:lvl3pPr>
            <a:lvl4pPr>
              <a:defRPr sz="1600">
                <a:latin typeface="Calibri" pitchFamily="34" charset="0"/>
                <a:cs typeface="Calibri" pitchFamily="34" charset="0"/>
              </a:defRPr>
            </a:lvl4pPr>
            <a:lvl5pPr>
              <a:defRPr sz="1600">
                <a:latin typeface="Calibri" pitchFamily="34" charset="0"/>
                <a:cs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200" b="1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  <a:cs typeface="Calibri" pitchFamily="34" charset="0"/>
              </a:defRPr>
            </a:lvl1pPr>
            <a:lvl2pPr>
              <a:defRPr sz="2000">
                <a:latin typeface="Calibri" pitchFamily="34" charset="0"/>
                <a:cs typeface="Calibri" pitchFamily="34" charset="0"/>
              </a:defRPr>
            </a:lvl2pPr>
            <a:lvl3pPr>
              <a:defRPr sz="1800">
                <a:latin typeface="Calibri" pitchFamily="34" charset="0"/>
                <a:cs typeface="Calibri" pitchFamily="34" charset="0"/>
              </a:defRPr>
            </a:lvl3pPr>
            <a:lvl4pPr>
              <a:defRPr sz="1600">
                <a:latin typeface="Calibri" pitchFamily="34" charset="0"/>
                <a:cs typeface="Calibri" pitchFamily="34" charset="0"/>
              </a:defRPr>
            </a:lvl4pPr>
            <a:lvl5pPr>
              <a:defRPr sz="1600">
                <a:latin typeface="Calibri" pitchFamily="34" charset="0"/>
                <a:cs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068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3125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04086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914400"/>
            <a:ext cx="5035550" cy="5211763"/>
          </a:xfrm>
        </p:spPr>
        <p:txBody>
          <a:bodyPr/>
          <a:lstStyle>
            <a:lvl1pPr>
              <a:defRPr sz="3200">
                <a:latin typeface="Calibri" pitchFamily="34" charset="0"/>
                <a:cs typeface="Calibri" pitchFamily="34" charset="0"/>
              </a:defRPr>
            </a:lvl1pPr>
            <a:lvl2pPr>
              <a:defRPr sz="2800">
                <a:latin typeface="Calibri" pitchFamily="34" charset="0"/>
                <a:cs typeface="Calibri" pitchFamily="34" charset="0"/>
              </a:defRPr>
            </a:lvl2pPr>
            <a:lvl3pPr>
              <a:defRPr sz="2400">
                <a:latin typeface="Calibri" pitchFamily="34" charset="0"/>
                <a:cs typeface="Calibri" pitchFamily="34" charset="0"/>
              </a:defRPr>
            </a:lvl3pPr>
            <a:lvl4pPr>
              <a:defRPr sz="2000">
                <a:latin typeface="Calibri" pitchFamily="34" charset="0"/>
                <a:cs typeface="Calibri" pitchFamily="34" charset="0"/>
              </a:defRPr>
            </a:lvl4pPr>
            <a:lvl5pPr>
              <a:defRPr sz="2000">
                <a:latin typeface="Calibri" pitchFamily="34" charset="0"/>
                <a:cs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885621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914399"/>
            <a:ext cx="5522912" cy="38131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22686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/>
            </a:r>
            <a:br>
              <a:rPr lang="en-US" altLang="en-US" smtClean="0"/>
            </a:br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pic>
        <p:nvPicPr>
          <p:cNvPr id="1028" name="Picture 4" descr="thinrule_0910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33400"/>
            <a:ext cx="7773988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 descr="thinnerrule_0910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6453188"/>
            <a:ext cx="7773987" cy="23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609600" y="6096000"/>
            <a:ext cx="352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eaLnBrk="1" hangingPunct="1">
              <a:defRPr/>
            </a:pPr>
            <a:r>
              <a:rPr lang="en-US" altLang="en-US" sz="2400" smtClean="0">
                <a:latin typeface="Verdana Bold" pitchFamily="34" charset="0"/>
                <a:ea typeface="Geneva"/>
                <a:cs typeface="Geneva"/>
              </a:rPr>
              <a:t>  </a:t>
            </a:r>
          </a:p>
        </p:txBody>
      </p:sp>
      <p:sp>
        <p:nvSpPr>
          <p:cNvPr id="1031" name="Slide Number Placeholder 9"/>
          <p:cNvSpPr txBox="1">
            <a:spLocks noGrp="1"/>
          </p:cNvSpPr>
          <p:nvPr userDrawn="1"/>
        </p:nvSpPr>
        <p:spPr bwMode="auto">
          <a:xfrm>
            <a:off x="7010400" y="6477000"/>
            <a:ext cx="1905000" cy="244475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algn="r">
              <a:defRPr/>
            </a:pPr>
            <a:fld id="{D98681AA-0499-4929-94C4-3C0C9449C023}" type="slidenum">
              <a:rPr lang="en-US" sz="1200" b="1" smtClean="0">
                <a:solidFill>
                  <a:srgbClr val="002B69"/>
                </a:solidFill>
                <a:latin typeface="Calibri" pitchFamily="34" charset="0"/>
                <a:ea typeface="Geneva"/>
                <a:cs typeface="Calibri" pitchFamily="34" charset="0"/>
              </a:rPr>
              <a:pPr algn="r">
                <a:defRPr/>
              </a:pPr>
              <a:t>‹#›</a:t>
            </a:fld>
            <a:endParaRPr lang="en-US" sz="1200" b="1" smtClean="0">
              <a:solidFill>
                <a:srgbClr val="002B69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pic>
        <p:nvPicPr>
          <p:cNvPr id="1032" name="Picture 2" descr="\\SBSSERVER\RedirectedFolders\bstewart\Desktop\Commenwealth of Mass.gif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791200"/>
            <a:ext cx="457200" cy="566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82" r:id="rId1"/>
    <p:sldLayoutId id="2147483883" r:id="rId2"/>
    <p:sldLayoutId id="2147483884" r:id="rId3"/>
    <p:sldLayoutId id="2147483885" r:id="rId4"/>
    <p:sldLayoutId id="2147483875" r:id="rId5"/>
    <p:sldLayoutId id="2147483876" r:id="rId6"/>
    <p:sldLayoutId id="2147483877" r:id="rId7"/>
    <p:sldLayoutId id="2147483878" r:id="rId8"/>
    <p:sldLayoutId id="2147483879" r:id="rId9"/>
    <p:sldLayoutId id="2147483880" r:id="rId10"/>
    <p:sldLayoutId id="2147483881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+mj-ea"/>
          <a:cs typeface="Osaka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Osaka" pitchFamily="-54" charset="-128"/>
          <a:cs typeface="Osaka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Osaka" pitchFamily="-54" charset="-128"/>
          <a:cs typeface="Osaka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Osaka" pitchFamily="-54" charset="-128"/>
          <a:cs typeface="Osaka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Osaka" pitchFamily="-54" charset="-128"/>
          <a:cs typeface="Osaka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Verdana Bold" charset="0"/>
          <a:ea typeface="Osaka" pitchFamily="-54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Verdana Bold" charset="0"/>
          <a:ea typeface="Osaka" pitchFamily="-54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Verdana Bold" charset="0"/>
          <a:ea typeface="Osaka" pitchFamily="-54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Verdana Bold" charset="0"/>
          <a:ea typeface="Osaka" pitchFamily="-54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97AB"/>
        </a:buClr>
        <a:buSzPct val="125000"/>
        <a:buFont typeface="Times" pitchFamily="18" charset="0"/>
        <a:buChar char="•"/>
        <a:defRPr sz="2400"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9999"/>
        </a:buClr>
        <a:buSzPct val="130000"/>
        <a:buFont typeface="Times" pitchFamily="18" charset="0"/>
        <a:buChar char="•"/>
        <a:defRPr sz="2000"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ss.gov/chia/sqac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sqac@state.ma.us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Statewide Quality Advisory Committee (SQAC) Meeting</a:t>
            </a:r>
            <a:endParaRPr lang="en-US" altLang="en-US" sz="3100" smtClean="0"/>
          </a:p>
        </p:txBody>
      </p:sp>
      <p:sp>
        <p:nvSpPr>
          <p:cNvPr id="6147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  <a:p>
            <a:pPr eaLnBrk="1" hangingPunct="1"/>
            <a:r>
              <a:rPr lang="en-US" altLang="en-US" smtClean="0"/>
              <a:t>December 16, 2013</a:t>
            </a:r>
          </a:p>
        </p:txBody>
      </p:sp>
      <p:pic>
        <p:nvPicPr>
          <p:cNvPr id="6148" name="Picture 2" descr="\\SBSSERVER\RedirectedFolders\bstewart\Desktop\Commenwealth of Mass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791200"/>
            <a:ext cx="450850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2" descr="\\SBSSERVER\RedirectedFolders\bstewart\Desktop\Commenwealth of Mass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2895600"/>
            <a:ext cx="838200" cy="1039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Monday, February 10</a:t>
            </a:r>
            <a:endParaRPr lang="en-US" altLang="en-US" baseline="30000" dirty="0" smtClean="0"/>
          </a:p>
          <a:p>
            <a:pPr>
              <a:buFont typeface="Times" pitchFamily="18" charset="0"/>
              <a:buNone/>
            </a:pPr>
            <a:r>
              <a:rPr lang="en-US" altLang="en-US" dirty="0" smtClean="0"/>
              <a:t>	3:00-5:00 p.m.</a:t>
            </a:r>
          </a:p>
          <a:p>
            <a:pPr>
              <a:buFont typeface="Times" pitchFamily="18" charset="0"/>
              <a:buNone/>
            </a:pPr>
            <a:r>
              <a:rPr lang="en-US" altLang="en-US" dirty="0" smtClean="0"/>
              <a:t>	2 Boylston Street, 5th Floor</a:t>
            </a:r>
          </a:p>
          <a:p>
            <a:pPr>
              <a:buFont typeface="Times" pitchFamily="18" charset="0"/>
              <a:buNone/>
            </a:pPr>
            <a:r>
              <a:rPr lang="en-US" altLang="en-US" dirty="0" smtClean="0"/>
              <a:t>	Boston, MA 02116 </a:t>
            </a:r>
          </a:p>
        </p:txBody>
      </p:sp>
      <p:sp>
        <p:nvSpPr>
          <p:cNvPr id="16387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Next meeting</a:t>
            </a:r>
          </a:p>
        </p:txBody>
      </p:sp>
      <p:sp>
        <p:nvSpPr>
          <p:cNvPr id="16388" name="Title 1"/>
          <p:cNvSpPr txBox="1">
            <a:spLocks/>
          </p:cNvSpPr>
          <p:nvPr/>
        </p:nvSpPr>
        <p:spPr bwMode="auto">
          <a:xfrm>
            <a:off x="762000" y="3657600"/>
            <a:ext cx="7772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lr>
                <a:srgbClr val="0097AB"/>
              </a:buClr>
              <a:buSzPct val="125000"/>
              <a:buFont typeface="Times" pitchFamily="18" charset="0"/>
              <a:buChar char="•"/>
              <a:defRPr sz="2400"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9999"/>
              </a:buClr>
              <a:buSzPct val="130000"/>
              <a:buFont typeface="Times" pitchFamily="18" charset="0"/>
              <a:buChar char="•"/>
              <a:defRPr sz="2000"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Segoe UI Semibold" pitchFamily="34" charset="0"/>
                <a:cs typeface="Osaka"/>
              </a:rPr>
              <a:t>For more information</a:t>
            </a:r>
          </a:p>
        </p:txBody>
      </p:sp>
      <p:sp>
        <p:nvSpPr>
          <p:cNvPr id="16389" name="Content Placeholder 2"/>
          <p:cNvSpPr txBox="1">
            <a:spLocks/>
          </p:cNvSpPr>
          <p:nvPr/>
        </p:nvSpPr>
        <p:spPr bwMode="auto">
          <a:xfrm>
            <a:off x="762000" y="4657725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lr>
                <a:srgbClr val="0097AB"/>
              </a:buClr>
              <a:buSzPct val="125000"/>
              <a:buFont typeface="Times" pitchFamily="18" charset="0"/>
              <a:buChar char="•"/>
              <a:defRPr sz="2400"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9999"/>
              </a:buClr>
              <a:buSzPct val="130000"/>
              <a:buFont typeface="Times" pitchFamily="18" charset="0"/>
              <a:buChar char="•"/>
              <a:defRPr sz="2000"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9pPr>
          </a:lstStyle>
          <a:p>
            <a:pPr eaLnBrk="1" hangingPunct="1"/>
            <a:r>
              <a:rPr lang="en-US" altLang="en-US">
                <a:cs typeface="Osaka"/>
                <a:hlinkClick r:id="rId3"/>
              </a:rPr>
              <a:t>www.mass.gov/chia/sqac</a:t>
            </a:r>
            <a:endParaRPr lang="en-US" altLang="en-US">
              <a:cs typeface="Osaka"/>
            </a:endParaRPr>
          </a:p>
          <a:p>
            <a:pPr eaLnBrk="1" hangingPunct="1"/>
            <a:r>
              <a:rPr lang="en-US" altLang="en-US">
                <a:cs typeface="Osaka"/>
                <a:hlinkClick r:id="rId4"/>
              </a:rPr>
              <a:t>sqac@state.ma.us</a:t>
            </a:r>
            <a:r>
              <a:rPr lang="en-US" altLang="en-US">
                <a:cs typeface="Osaka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Agenda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7772400" cy="4114800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en-US" altLang="en-US" dirty="0" smtClean="0"/>
              <a:t>Welcome and approve minutes			3:00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r>
              <a:rPr lang="en-US" altLang="en-US" dirty="0" smtClean="0"/>
              <a:t>Discuss 2014 work of Committee			3:05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r>
              <a:rPr lang="en-US" altLang="en-US" dirty="0" smtClean="0"/>
              <a:t>Presentation on SQMS		 	             </a:t>
            </a:r>
            <a:r>
              <a:rPr lang="en-US" altLang="en-US" dirty="0" smtClean="0"/>
              <a:t>3:20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r>
              <a:rPr lang="en-US" altLang="en-US" dirty="0" smtClean="0"/>
              <a:t>Select </a:t>
            </a:r>
            <a:r>
              <a:rPr lang="en-US" altLang="en-US" dirty="0" smtClean="0"/>
              <a:t>2014 SQAC priorities			</a:t>
            </a:r>
            <a:r>
              <a:rPr lang="en-US" altLang="en-US" dirty="0" smtClean="0"/>
              <a:t>4:00</a:t>
            </a:r>
            <a:r>
              <a:rPr lang="en-US" altLang="en-US" dirty="0" smtClean="0"/>
              <a:t>	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r>
              <a:rPr lang="en-US" altLang="en-US" dirty="0" smtClean="0"/>
              <a:t>Review 2014 </a:t>
            </a:r>
            <a:r>
              <a:rPr lang="en-US" altLang="en-US" dirty="0" smtClean="0"/>
              <a:t>agenda and meeting objectives	4:40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r>
              <a:rPr lang="en-US" altLang="en-US" dirty="0" smtClean="0"/>
              <a:t>Next steps						4:50</a:t>
            </a:r>
          </a:p>
          <a:p>
            <a:pPr eaLnBrk="1" hangingPunct="1"/>
            <a:endParaRPr lang="en-US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Possible 2014 Work of the SQAC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838200" y="1371600"/>
            <a:ext cx="7772400" cy="4800600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altLang="en-US" sz="2600" dirty="0" smtClean="0"/>
              <a:t>In addition to further developing the SQMS, the Committee could:</a:t>
            </a:r>
          </a:p>
          <a:p>
            <a:pPr eaLnBrk="1" hangingPunct="1"/>
            <a:r>
              <a:rPr lang="en-US" altLang="en-US" sz="2600" dirty="0" smtClean="0"/>
              <a:t>Advise </a:t>
            </a:r>
            <a:r>
              <a:rPr lang="en-US" altLang="en-US" sz="2600" dirty="0"/>
              <a:t>on highest value measures for reporting and analysis</a:t>
            </a:r>
          </a:p>
          <a:p>
            <a:pPr eaLnBrk="1" hangingPunct="1"/>
            <a:r>
              <a:rPr lang="en-US" altLang="en-US" sz="2600" dirty="0" smtClean="0"/>
              <a:t>Develop a policy for high compliance/low </a:t>
            </a:r>
            <a:r>
              <a:rPr lang="en-US" altLang="en-US" sz="2600" dirty="0" smtClean="0"/>
              <a:t>variability measures</a:t>
            </a:r>
            <a:endParaRPr lang="en-US" altLang="en-US" sz="2600" dirty="0"/>
          </a:p>
          <a:p>
            <a:pPr eaLnBrk="1" hangingPunct="1"/>
            <a:r>
              <a:rPr lang="en-US" altLang="en-US" sz="2600" dirty="0"/>
              <a:t>Advise on ACO and PCMH measure selection</a:t>
            </a:r>
          </a:p>
          <a:p>
            <a:pPr eaLnBrk="1" hangingPunct="1"/>
            <a:r>
              <a:rPr lang="en-US" altLang="en-US" sz="2600" dirty="0" smtClean="0"/>
              <a:t>Provide </a:t>
            </a:r>
            <a:r>
              <a:rPr lang="en-US" altLang="en-US" dirty="0" smtClean="0"/>
              <a:t>feedback on SQMS reporting</a:t>
            </a:r>
          </a:p>
        </p:txBody>
      </p:sp>
    </p:spTree>
    <p:extLst>
      <p:ext uri="{BB962C8B-B14F-4D97-AF65-F5344CB8AC3E}">
        <p14:creationId xmlns:p14="http://schemas.microsoft.com/office/powerpoint/2010/main" val="2304324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SQMS Reporting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685800" y="1676400"/>
            <a:ext cx="7772400" cy="4114800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Public Reporting</a:t>
            </a:r>
          </a:p>
          <a:p>
            <a:pPr lvl="1" eaLnBrk="1" hangingPunct="1"/>
            <a:r>
              <a:rPr lang="en-US" altLang="en-US" dirty="0" smtClean="0"/>
              <a:t>Administrative Bulletins</a:t>
            </a:r>
          </a:p>
          <a:p>
            <a:pPr lvl="1" eaLnBrk="1" hangingPunct="1"/>
            <a:r>
              <a:rPr lang="en-US" altLang="en-US" dirty="0" smtClean="0"/>
              <a:t>SNF/HHA Reports</a:t>
            </a:r>
          </a:p>
          <a:p>
            <a:pPr lvl="1" eaLnBrk="1" hangingPunct="1"/>
            <a:r>
              <a:rPr lang="en-US" altLang="en-US" dirty="0" smtClean="0"/>
              <a:t>Hospital Measures</a:t>
            </a:r>
          </a:p>
          <a:p>
            <a:pPr eaLnBrk="1" hangingPunct="1"/>
            <a:r>
              <a:rPr lang="en-US" altLang="en-US" dirty="0" smtClean="0"/>
              <a:t>Selecting Measures from the SQMS</a:t>
            </a:r>
          </a:p>
          <a:p>
            <a:pPr eaLnBrk="1" hangingPunct="1"/>
            <a:r>
              <a:rPr lang="en-US" altLang="en-US" dirty="0" smtClean="0"/>
              <a:t>Assessment of Data Availability</a:t>
            </a:r>
          </a:p>
          <a:p>
            <a:pPr eaLnBrk="1" hangingPunct="1"/>
            <a:r>
              <a:rPr lang="en-US" altLang="en-US" dirty="0" smtClean="0"/>
              <a:t>Inter-Agency Collaboration</a:t>
            </a:r>
          </a:p>
          <a:p>
            <a:pPr eaLnBrk="1" hangingPunct="1"/>
            <a:r>
              <a:rPr lang="en-US" altLang="en-US" dirty="0" smtClean="0"/>
              <a:t>RPO Reporting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The proportion of mandated and priority area measures in the SQMS</a:t>
            </a:r>
          </a:p>
        </p:txBody>
      </p:sp>
      <p:graphicFrame>
        <p:nvGraphicFramePr>
          <p:cNvPr id="10" name="Content Placeholder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71392794"/>
              </p:ext>
            </p:extLst>
          </p:nvPr>
        </p:nvGraphicFramePr>
        <p:xfrm>
          <a:off x="4038600" y="2090737"/>
          <a:ext cx="5095875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TextBox 1"/>
          <p:cNvSpPr txBox="1"/>
          <p:nvPr/>
        </p:nvSpPr>
        <p:spPr>
          <a:xfrm>
            <a:off x="8524875" y="3238499"/>
            <a:ext cx="990600" cy="219075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latin typeface="Calibri" panose="020F0502020204030204" pitchFamily="34" charset="0"/>
              </a:rPr>
              <a:t>(20%)</a:t>
            </a:r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12" name="TextBox 1"/>
          <p:cNvSpPr txBox="1"/>
          <p:nvPr/>
        </p:nvSpPr>
        <p:spPr>
          <a:xfrm>
            <a:off x="8534400" y="3047999"/>
            <a:ext cx="990600" cy="304800"/>
          </a:xfrm>
          <a:prstGeom prst="rect">
            <a:avLst/>
          </a:prstGeom>
        </p:spPr>
        <p:txBody>
          <a:bodyPr wrap="square" rtlCol="0" anchor="ctr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latin typeface="Calibri" panose="020F0502020204030204" pitchFamily="34" charset="0"/>
              </a:rPr>
              <a:t>(9%)</a:t>
            </a:r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13" name="TextBox 1"/>
          <p:cNvSpPr txBox="1"/>
          <p:nvPr/>
        </p:nvSpPr>
        <p:spPr>
          <a:xfrm>
            <a:off x="8753475" y="2857497"/>
            <a:ext cx="990600" cy="238125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latin typeface="Calibri" panose="020F0502020204030204" pitchFamily="34" charset="0"/>
              </a:rPr>
              <a:t>(0%)</a:t>
            </a:r>
            <a:endParaRPr lang="en-US" dirty="0">
              <a:latin typeface="Calibri" panose="020F0502020204030204" pitchFamily="34" charset="0"/>
            </a:endParaRPr>
          </a:p>
        </p:txBody>
      </p:sp>
      <p:graphicFrame>
        <p:nvGraphicFramePr>
          <p:cNvPr id="9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58296284"/>
              </p:ext>
            </p:extLst>
          </p:nvPr>
        </p:nvGraphicFramePr>
        <p:xfrm>
          <a:off x="-685800" y="1790700"/>
          <a:ext cx="6096000" cy="31241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" name="TextBox 1"/>
          <p:cNvSpPr txBox="1"/>
          <p:nvPr/>
        </p:nvSpPr>
        <p:spPr>
          <a:xfrm>
            <a:off x="8724900" y="3924300"/>
            <a:ext cx="990600" cy="238125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latin typeface="Calibri" panose="020F0502020204030204" pitchFamily="34" charset="0"/>
              </a:rPr>
              <a:t>(6%)</a:t>
            </a:r>
            <a:endParaRPr 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7772400" cy="990600"/>
          </a:xfrm>
        </p:spPr>
        <p:txBody>
          <a:bodyPr/>
          <a:lstStyle/>
          <a:p>
            <a:r>
              <a:rPr lang="en-US" altLang="en-US" dirty="0" smtClean="0"/>
              <a:t>SQMS measures by domain and type*</a:t>
            </a:r>
          </a:p>
        </p:txBody>
      </p:sp>
      <p:graphicFrame>
        <p:nvGraphicFramePr>
          <p:cNvPr id="2" name="Content Placeholder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56213074"/>
              </p:ext>
            </p:extLst>
          </p:nvPr>
        </p:nvGraphicFramePr>
        <p:xfrm>
          <a:off x="685800" y="1249050"/>
          <a:ext cx="7924800" cy="515175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180289"/>
                <a:gridCol w="927370"/>
                <a:gridCol w="927370"/>
                <a:gridCol w="927370"/>
                <a:gridCol w="1011677"/>
                <a:gridCol w="1011677"/>
                <a:gridCol w="927370"/>
                <a:gridCol w="1011677"/>
              </a:tblGrid>
              <a:tr h="520906"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Calibri" panose="020F0502020204030204" pitchFamily="34" charset="0"/>
                      </a:endParaRPr>
                    </a:p>
                  </a:txBody>
                  <a:tcPr marT="45723" marB="4572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latin typeface="Calibri" panose="020F0502020204030204" pitchFamily="34" charset="0"/>
                        </a:rPr>
                        <a:t>Total</a:t>
                      </a:r>
                      <a:endParaRPr lang="en-US" sz="1200" b="1" dirty="0">
                        <a:latin typeface="Calibri" panose="020F0502020204030204" pitchFamily="34" charset="0"/>
                      </a:endParaRPr>
                    </a:p>
                  </a:txBody>
                  <a:tcPr marT="45723" marB="4572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Calibri" panose="020F0502020204030204" pitchFamily="34" charset="0"/>
                        </a:rPr>
                        <a:t>Process</a:t>
                      </a:r>
                      <a:endParaRPr lang="en-US" sz="1200" dirty="0">
                        <a:latin typeface="Calibri" panose="020F0502020204030204" pitchFamily="34" charset="0"/>
                      </a:endParaRPr>
                    </a:p>
                  </a:txBody>
                  <a:tcPr marT="45723" marB="4572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Calibri" panose="020F0502020204030204" pitchFamily="34" charset="0"/>
                        </a:rPr>
                        <a:t>Outcome</a:t>
                      </a:r>
                      <a:endParaRPr lang="en-US" sz="1200" dirty="0">
                        <a:latin typeface="Calibri" panose="020F0502020204030204" pitchFamily="34" charset="0"/>
                      </a:endParaRPr>
                    </a:p>
                  </a:txBody>
                  <a:tcPr marT="45723" marB="4572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Calibri" panose="020F0502020204030204" pitchFamily="34" charset="0"/>
                        </a:rPr>
                        <a:t>Composite</a:t>
                      </a:r>
                      <a:endParaRPr lang="en-US" sz="1200" dirty="0">
                        <a:latin typeface="Calibri" panose="020F0502020204030204" pitchFamily="34" charset="0"/>
                      </a:endParaRPr>
                    </a:p>
                  </a:txBody>
                  <a:tcPr marT="45723" marB="4572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Calibri" panose="020F0502020204030204" pitchFamily="34" charset="0"/>
                        </a:rPr>
                        <a:t>Cost/Use</a:t>
                      </a:r>
                      <a:endParaRPr lang="en-US" sz="1200" dirty="0">
                        <a:latin typeface="Calibri" panose="020F0502020204030204" pitchFamily="34" charset="0"/>
                      </a:endParaRPr>
                    </a:p>
                  </a:txBody>
                  <a:tcPr marT="45723" marB="4572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Calibri" panose="020F0502020204030204" pitchFamily="34" charset="0"/>
                        </a:rPr>
                        <a:t>Structural</a:t>
                      </a:r>
                      <a:endParaRPr lang="en-US" sz="1200" dirty="0">
                        <a:latin typeface="Calibri" panose="020F0502020204030204" pitchFamily="34" charset="0"/>
                      </a:endParaRPr>
                    </a:p>
                  </a:txBody>
                  <a:tcPr marT="45723" marB="4572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Calibri" panose="020F0502020204030204" pitchFamily="34" charset="0"/>
                        </a:rPr>
                        <a:t>Patient</a:t>
                      </a:r>
                    </a:p>
                    <a:p>
                      <a:pPr algn="ctr"/>
                      <a:r>
                        <a:rPr lang="en-US" sz="1200" dirty="0" smtClean="0">
                          <a:latin typeface="Calibri" panose="020F0502020204030204" pitchFamily="34" charset="0"/>
                        </a:rPr>
                        <a:t>Experience</a:t>
                      </a:r>
                      <a:endParaRPr lang="en-US" sz="1200" dirty="0">
                        <a:latin typeface="Calibri" panose="020F0502020204030204" pitchFamily="34" charset="0"/>
                      </a:endParaRPr>
                    </a:p>
                  </a:txBody>
                  <a:tcPr marT="45723" marB="45723" anchor="ctr"/>
                </a:tc>
              </a:tr>
              <a:tr h="411018">
                <a:tc>
                  <a:txBody>
                    <a:bodyPr/>
                    <a:lstStyle/>
                    <a:p>
                      <a:r>
                        <a:rPr lang="en-US" sz="1100" b="1" dirty="0" smtClean="0">
                          <a:latin typeface="Calibri" panose="020F0502020204030204" pitchFamily="34" charset="0"/>
                        </a:rPr>
                        <a:t>BH</a:t>
                      </a:r>
                      <a:endParaRPr lang="en-US" sz="1100" b="1" dirty="0">
                        <a:latin typeface="Calibri" panose="020F0502020204030204" pitchFamily="34" charset="0"/>
                      </a:endParaRPr>
                    </a:p>
                  </a:txBody>
                  <a:tcPr marT="45723" marB="4572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smtClean="0">
                          <a:latin typeface="Calibri" panose="020F0502020204030204" pitchFamily="34" charset="0"/>
                        </a:rPr>
                        <a:t>12</a:t>
                      </a:r>
                      <a:endParaRPr lang="en-US" sz="1100" b="1" dirty="0">
                        <a:latin typeface="Calibri" panose="020F0502020204030204" pitchFamily="34" charset="0"/>
                      </a:endParaRPr>
                    </a:p>
                  </a:txBody>
                  <a:tcPr marT="45723" marB="4572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latin typeface="Calibri" panose="020F0502020204030204" pitchFamily="34" charset="0"/>
                        </a:rPr>
                        <a:t>12</a:t>
                      </a:r>
                      <a:endParaRPr lang="en-US" sz="1100" dirty="0">
                        <a:latin typeface="Calibri" panose="020F0502020204030204" pitchFamily="34" charset="0"/>
                      </a:endParaRPr>
                    </a:p>
                  </a:txBody>
                  <a:tcPr marT="45723" marB="45723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>
                        <a:latin typeface="Calibri" panose="020F0502020204030204" pitchFamily="34" charset="0"/>
                      </a:endParaRPr>
                    </a:p>
                  </a:txBody>
                  <a:tcPr marT="45723" marB="45723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>
                        <a:latin typeface="Calibri" panose="020F0502020204030204" pitchFamily="34" charset="0"/>
                      </a:endParaRPr>
                    </a:p>
                  </a:txBody>
                  <a:tcPr marT="45723" marB="45723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>
                        <a:latin typeface="Calibri" panose="020F0502020204030204" pitchFamily="34" charset="0"/>
                      </a:endParaRPr>
                    </a:p>
                  </a:txBody>
                  <a:tcPr marT="45723" marB="45723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>
                        <a:latin typeface="Calibri" panose="020F0502020204030204" pitchFamily="34" charset="0"/>
                      </a:endParaRPr>
                    </a:p>
                  </a:txBody>
                  <a:tcPr marT="45723" marB="45723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>
                        <a:latin typeface="Calibri" panose="020F0502020204030204" pitchFamily="34" charset="0"/>
                      </a:endParaRPr>
                    </a:p>
                  </a:txBody>
                  <a:tcPr marT="45723" marB="45723" anchor="ctr"/>
                </a:tc>
              </a:tr>
              <a:tr h="411018">
                <a:tc>
                  <a:txBody>
                    <a:bodyPr/>
                    <a:lstStyle/>
                    <a:p>
                      <a:r>
                        <a:rPr lang="en-US" sz="1100" b="1" dirty="0" smtClean="0">
                          <a:latin typeface="Calibri" panose="020F0502020204030204" pitchFamily="34" charset="0"/>
                        </a:rPr>
                        <a:t>Coordination</a:t>
                      </a:r>
                      <a:endParaRPr lang="en-US" sz="1100" b="1" dirty="0">
                        <a:latin typeface="Calibri" panose="020F0502020204030204" pitchFamily="34" charset="0"/>
                      </a:endParaRPr>
                    </a:p>
                  </a:txBody>
                  <a:tcPr marT="45723" marB="4572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smtClean="0">
                          <a:latin typeface="Calibri" panose="020F0502020204030204" pitchFamily="34" charset="0"/>
                        </a:rPr>
                        <a:t>26</a:t>
                      </a:r>
                      <a:endParaRPr lang="en-US" sz="1100" b="1" dirty="0">
                        <a:latin typeface="Calibri" panose="020F0502020204030204" pitchFamily="34" charset="0"/>
                      </a:endParaRPr>
                    </a:p>
                  </a:txBody>
                  <a:tcPr marT="45723" marB="4572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latin typeface="Calibri" panose="020F0502020204030204" pitchFamily="34" charset="0"/>
                        </a:rPr>
                        <a:t>6</a:t>
                      </a:r>
                      <a:endParaRPr lang="en-US" sz="1100" dirty="0">
                        <a:latin typeface="Calibri" panose="020F0502020204030204" pitchFamily="34" charset="0"/>
                      </a:endParaRPr>
                    </a:p>
                  </a:txBody>
                  <a:tcPr marT="45723" marB="4572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latin typeface="Calibri" panose="020F0502020204030204" pitchFamily="34" charset="0"/>
                        </a:rPr>
                        <a:t>2</a:t>
                      </a:r>
                      <a:endParaRPr lang="en-US" sz="1100" dirty="0">
                        <a:latin typeface="Calibri" panose="020F0502020204030204" pitchFamily="34" charset="0"/>
                      </a:endParaRPr>
                    </a:p>
                  </a:txBody>
                  <a:tcPr marT="45723" marB="45723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>
                        <a:latin typeface="Calibri" panose="020F0502020204030204" pitchFamily="34" charset="0"/>
                      </a:endParaRPr>
                    </a:p>
                  </a:txBody>
                  <a:tcPr marT="45723" marB="45723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>
                        <a:latin typeface="Calibri" panose="020F0502020204030204" pitchFamily="34" charset="0"/>
                      </a:endParaRPr>
                    </a:p>
                  </a:txBody>
                  <a:tcPr marT="45723" marB="4572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latin typeface="Calibri" panose="020F0502020204030204" pitchFamily="34" charset="0"/>
                        </a:rPr>
                        <a:t>1</a:t>
                      </a:r>
                      <a:endParaRPr lang="en-US" sz="1100" dirty="0">
                        <a:latin typeface="Calibri" panose="020F0502020204030204" pitchFamily="34" charset="0"/>
                      </a:endParaRPr>
                    </a:p>
                  </a:txBody>
                  <a:tcPr marT="45723" marB="4572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latin typeface="Calibri" panose="020F0502020204030204" pitchFamily="34" charset="0"/>
                        </a:rPr>
                        <a:t>17</a:t>
                      </a:r>
                      <a:endParaRPr lang="en-US" sz="1100" dirty="0">
                        <a:latin typeface="Calibri" panose="020F0502020204030204" pitchFamily="34" charset="0"/>
                      </a:endParaRPr>
                    </a:p>
                  </a:txBody>
                  <a:tcPr marT="45723" marB="45723" anchor="ctr"/>
                </a:tc>
              </a:tr>
              <a:tr h="486179">
                <a:tc>
                  <a:txBody>
                    <a:bodyPr/>
                    <a:lstStyle/>
                    <a:p>
                      <a:r>
                        <a:rPr lang="en-US" sz="1100" b="1" dirty="0" smtClean="0">
                          <a:latin typeface="Calibri" panose="020F0502020204030204" pitchFamily="34" charset="0"/>
                        </a:rPr>
                        <a:t>Patient-centered</a:t>
                      </a:r>
                      <a:r>
                        <a:rPr lang="en-US" sz="1100" b="1" baseline="0" dirty="0" smtClean="0">
                          <a:latin typeface="Calibri" panose="020F0502020204030204" pitchFamily="34" charset="0"/>
                        </a:rPr>
                        <a:t> Care</a:t>
                      </a:r>
                      <a:endParaRPr lang="en-US" sz="1100" b="1" dirty="0">
                        <a:latin typeface="Calibri" panose="020F0502020204030204" pitchFamily="34" charset="0"/>
                      </a:endParaRPr>
                    </a:p>
                  </a:txBody>
                  <a:tcPr marT="45723" marB="4572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smtClean="0">
                          <a:latin typeface="Calibri" panose="020F0502020204030204" pitchFamily="34" charset="0"/>
                        </a:rPr>
                        <a:t>0</a:t>
                      </a:r>
                      <a:endParaRPr lang="en-US" sz="1100" b="1" dirty="0">
                        <a:latin typeface="Calibri" panose="020F0502020204030204" pitchFamily="34" charset="0"/>
                      </a:endParaRPr>
                    </a:p>
                  </a:txBody>
                  <a:tcPr marT="45723" marB="45723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>
                        <a:latin typeface="Calibri" panose="020F0502020204030204" pitchFamily="34" charset="0"/>
                      </a:endParaRPr>
                    </a:p>
                  </a:txBody>
                  <a:tcPr marT="45723" marB="45723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>
                        <a:latin typeface="Calibri" panose="020F0502020204030204" pitchFamily="34" charset="0"/>
                      </a:endParaRPr>
                    </a:p>
                  </a:txBody>
                  <a:tcPr marT="45723" marB="45723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>
                        <a:latin typeface="Calibri" panose="020F0502020204030204" pitchFamily="34" charset="0"/>
                      </a:endParaRPr>
                    </a:p>
                  </a:txBody>
                  <a:tcPr marT="45723" marB="45723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>
                        <a:latin typeface="Calibri" panose="020F0502020204030204" pitchFamily="34" charset="0"/>
                      </a:endParaRPr>
                    </a:p>
                  </a:txBody>
                  <a:tcPr marT="45723" marB="45723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>
                        <a:latin typeface="Calibri" panose="020F0502020204030204" pitchFamily="34" charset="0"/>
                      </a:endParaRPr>
                    </a:p>
                  </a:txBody>
                  <a:tcPr marT="45723" marB="45723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>
                        <a:latin typeface="Calibri" panose="020F0502020204030204" pitchFamily="34" charset="0"/>
                      </a:endParaRPr>
                    </a:p>
                  </a:txBody>
                  <a:tcPr marT="45723" marB="45723" anchor="ctr"/>
                </a:tc>
              </a:tr>
              <a:tr h="486179">
                <a:tc>
                  <a:txBody>
                    <a:bodyPr/>
                    <a:lstStyle/>
                    <a:p>
                      <a:r>
                        <a:rPr lang="en-US" sz="1100" b="1" dirty="0" smtClean="0">
                          <a:latin typeface="Calibri" panose="020F0502020204030204" pitchFamily="34" charset="0"/>
                        </a:rPr>
                        <a:t>Chronic Disease mgmt.</a:t>
                      </a:r>
                      <a:endParaRPr lang="en-US" sz="1100" b="1" dirty="0">
                        <a:latin typeface="Calibri" panose="020F0502020204030204" pitchFamily="34" charset="0"/>
                      </a:endParaRPr>
                    </a:p>
                  </a:txBody>
                  <a:tcPr marT="45723" marB="4572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smtClean="0">
                          <a:latin typeface="Calibri" panose="020F0502020204030204" pitchFamily="34" charset="0"/>
                        </a:rPr>
                        <a:t>21</a:t>
                      </a:r>
                      <a:endParaRPr lang="en-US" sz="1100" b="1" dirty="0">
                        <a:latin typeface="Calibri" panose="020F0502020204030204" pitchFamily="34" charset="0"/>
                      </a:endParaRPr>
                    </a:p>
                  </a:txBody>
                  <a:tcPr marT="45723" marB="4572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latin typeface="Calibri" panose="020F0502020204030204" pitchFamily="34" charset="0"/>
                        </a:rPr>
                        <a:t>12</a:t>
                      </a:r>
                      <a:endParaRPr lang="en-US" sz="1100" dirty="0">
                        <a:latin typeface="Calibri" panose="020F0502020204030204" pitchFamily="34" charset="0"/>
                      </a:endParaRPr>
                    </a:p>
                  </a:txBody>
                  <a:tcPr marT="45723" marB="4572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latin typeface="Calibri" panose="020F0502020204030204" pitchFamily="34" charset="0"/>
                        </a:rPr>
                        <a:t>7</a:t>
                      </a:r>
                      <a:endParaRPr lang="en-US" sz="1100" dirty="0">
                        <a:latin typeface="Calibri" panose="020F0502020204030204" pitchFamily="34" charset="0"/>
                      </a:endParaRPr>
                    </a:p>
                  </a:txBody>
                  <a:tcPr marT="45723" marB="4572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latin typeface="Calibri" panose="020F0502020204030204" pitchFamily="34" charset="0"/>
                        </a:rPr>
                        <a:t>2</a:t>
                      </a:r>
                      <a:endParaRPr lang="en-US" sz="1100" dirty="0">
                        <a:latin typeface="Calibri" panose="020F0502020204030204" pitchFamily="34" charset="0"/>
                      </a:endParaRPr>
                    </a:p>
                  </a:txBody>
                  <a:tcPr marT="45723" marB="45723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>
                        <a:latin typeface="Calibri" panose="020F0502020204030204" pitchFamily="34" charset="0"/>
                      </a:endParaRPr>
                    </a:p>
                  </a:txBody>
                  <a:tcPr marT="45723" marB="45723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>
                        <a:latin typeface="Calibri" panose="020F0502020204030204" pitchFamily="34" charset="0"/>
                      </a:endParaRPr>
                    </a:p>
                  </a:txBody>
                  <a:tcPr marT="45723" marB="45723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>
                        <a:latin typeface="Calibri" panose="020F0502020204030204" pitchFamily="34" charset="0"/>
                      </a:endParaRPr>
                    </a:p>
                  </a:txBody>
                  <a:tcPr marT="45723" marB="45723" anchor="ctr"/>
                </a:tc>
              </a:tr>
              <a:tr h="411018">
                <a:tc>
                  <a:txBody>
                    <a:bodyPr/>
                    <a:lstStyle/>
                    <a:p>
                      <a:r>
                        <a:rPr lang="en-US" sz="1100" b="1" dirty="0" smtClean="0">
                          <a:latin typeface="Calibri" panose="020F0502020204030204" pitchFamily="34" charset="0"/>
                        </a:rPr>
                        <a:t>Pediatric</a:t>
                      </a:r>
                      <a:endParaRPr lang="en-US" sz="1100" b="1" dirty="0">
                        <a:latin typeface="Calibri" panose="020F0502020204030204" pitchFamily="34" charset="0"/>
                      </a:endParaRPr>
                    </a:p>
                  </a:txBody>
                  <a:tcPr marT="45723" marB="4572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smtClean="0">
                          <a:latin typeface="Calibri" panose="020F0502020204030204" pitchFamily="34" charset="0"/>
                        </a:rPr>
                        <a:t>11</a:t>
                      </a:r>
                      <a:endParaRPr lang="en-US" sz="1100" b="1" dirty="0">
                        <a:latin typeface="Calibri" panose="020F0502020204030204" pitchFamily="34" charset="0"/>
                      </a:endParaRPr>
                    </a:p>
                  </a:txBody>
                  <a:tcPr marT="45723" marB="4572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latin typeface="Calibri" panose="020F0502020204030204" pitchFamily="34" charset="0"/>
                        </a:rPr>
                        <a:t>9</a:t>
                      </a:r>
                      <a:endParaRPr lang="en-US" sz="1100" dirty="0">
                        <a:latin typeface="Calibri" panose="020F0502020204030204" pitchFamily="34" charset="0"/>
                      </a:endParaRPr>
                    </a:p>
                  </a:txBody>
                  <a:tcPr marT="45723" marB="45723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>
                        <a:latin typeface="Calibri" panose="020F0502020204030204" pitchFamily="34" charset="0"/>
                      </a:endParaRPr>
                    </a:p>
                  </a:txBody>
                  <a:tcPr marT="45723" marB="45723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>
                        <a:latin typeface="Calibri" panose="020F0502020204030204" pitchFamily="34" charset="0"/>
                      </a:endParaRPr>
                    </a:p>
                  </a:txBody>
                  <a:tcPr marT="45723" marB="4572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latin typeface="Calibri" panose="020F0502020204030204" pitchFamily="34" charset="0"/>
                        </a:rPr>
                        <a:t>2</a:t>
                      </a:r>
                      <a:endParaRPr lang="en-US" sz="1100" dirty="0">
                        <a:latin typeface="Calibri" panose="020F0502020204030204" pitchFamily="34" charset="0"/>
                      </a:endParaRPr>
                    </a:p>
                  </a:txBody>
                  <a:tcPr marT="45723" marB="45723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>
                        <a:latin typeface="Calibri" panose="020F0502020204030204" pitchFamily="34" charset="0"/>
                      </a:endParaRPr>
                    </a:p>
                  </a:txBody>
                  <a:tcPr marT="45723" marB="45723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>
                        <a:latin typeface="Calibri" panose="020F0502020204030204" pitchFamily="34" charset="0"/>
                      </a:endParaRPr>
                    </a:p>
                  </a:txBody>
                  <a:tcPr marT="45723" marB="45723" anchor="ctr"/>
                </a:tc>
              </a:tr>
              <a:tr h="486179">
                <a:tc>
                  <a:txBody>
                    <a:bodyPr/>
                    <a:lstStyle/>
                    <a:p>
                      <a:r>
                        <a:rPr lang="en-US" sz="1100" b="1" dirty="0" smtClean="0">
                          <a:latin typeface="Calibri" panose="020F0502020204030204" pitchFamily="34" charset="0"/>
                        </a:rPr>
                        <a:t>Maternal</a:t>
                      </a:r>
                      <a:r>
                        <a:rPr lang="en-US" sz="1100" b="1" baseline="0" dirty="0" smtClean="0">
                          <a:latin typeface="Calibri" panose="020F0502020204030204" pitchFamily="34" charset="0"/>
                        </a:rPr>
                        <a:t> &amp; Neonatal</a:t>
                      </a:r>
                      <a:endParaRPr lang="en-US" sz="1100" b="1" dirty="0">
                        <a:latin typeface="Calibri" panose="020F0502020204030204" pitchFamily="34" charset="0"/>
                      </a:endParaRPr>
                    </a:p>
                  </a:txBody>
                  <a:tcPr marT="45723" marB="4572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smtClean="0">
                          <a:latin typeface="Calibri" panose="020F0502020204030204" pitchFamily="34" charset="0"/>
                        </a:rPr>
                        <a:t>8</a:t>
                      </a:r>
                      <a:endParaRPr lang="en-US" sz="1100" b="1" dirty="0">
                        <a:latin typeface="Calibri" panose="020F0502020204030204" pitchFamily="34" charset="0"/>
                      </a:endParaRPr>
                    </a:p>
                  </a:txBody>
                  <a:tcPr marT="45723" marB="4572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latin typeface="Calibri" panose="020F0502020204030204" pitchFamily="34" charset="0"/>
                        </a:rPr>
                        <a:t>1</a:t>
                      </a:r>
                      <a:endParaRPr lang="en-US" sz="1100" dirty="0">
                        <a:latin typeface="Calibri" panose="020F0502020204030204" pitchFamily="34" charset="0"/>
                      </a:endParaRPr>
                    </a:p>
                  </a:txBody>
                  <a:tcPr marT="45723" marB="4572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latin typeface="Calibri" panose="020F0502020204030204" pitchFamily="34" charset="0"/>
                        </a:rPr>
                        <a:t>6</a:t>
                      </a:r>
                      <a:endParaRPr lang="en-US" sz="1100" dirty="0">
                        <a:latin typeface="Calibri" panose="020F0502020204030204" pitchFamily="34" charset="0"/>
                      </a:endParaRPr>
                    </a:p>
                  </a:txBody>
                  <a:tcPr marT="45723" marB="45723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>
                        <a:latin typeface="Calibri" panose="020F0502020204030204" pitchFamily="34" charset="0"/>
                      </a:endParaRPr>
                    </a:p>
                  </a:txBody>
                  <a:tcPr marT="45723" marB="4572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latin typeface="Calibri" panose="020F0502020204030204" pitchFamily="34" charset="0"/>
                        </a:rPr>
                        <a:t>1</a:t>
                      </a:r>
                      <a:endParaRPr lang="en-US" sz="1100" dirty="0">
                        <a:latin typeface="Calibri" panose="020F0502020204030204" pitchFamily="34" charset="0"/>
                      </a:endParaRPr>
                    </a:p>
                  </a:txBody>
                  <a:tcPr marT="45723" marB="45723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>
                        <a:latin typeface="Calibri" panose="020F0502020204030204" pitchFamily="34" charset="0"/>
                      </a:endParaRPr>
                    </a:p>
                  </a:txBody>
                  <a:tcPr marT="45723" marB="45723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>
                        <a:latin typeface="Calibri" panose="020F0502020204030204" pitchFamily="34" charset="0"/>
                      </a:endParaRPr>
                    </a:p>
                  </a:txBody>
                  <a:tcPr marT="45723" marB="45723" anchor="ctr"/>
                </a:tc>
              </a:tr>
              <a:tr h="411018">
                <a:tc>
                  <a:txBody>
                    <a:bodyPr/>
                    <a:lstStyle/>
                    <a:p>
                      <a:r>
                        <a:rPr lang="en-US" sz="1100" b="1" dirty="0" smtClean="0">
                          <a:latin typeface="Calibri" panose="020F0502020204030204" pitchFamily="34" charset="0"/>
                        </a:rPr>
                        <a:t>Preventive</a:t>
                      </a:r>
                      <a:endParaRPr lang="en-US" sz="1100" b="1" dirty="0">
                        <a:latin typeface="Calibri" panose="020F0502020204030204" pitchFamily="34" charset="0"/>
                      </a:endParaRPr>
                    </a:p>
                  </a:txBody>
                  <a:tcPr marT="45723" marB="4572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smtClean="0">
                          <a:latin typeface="Calibri" panose="020F0502020204030204" pitchFamily="34" charset="0"/>
                        </a:rPr>
                        <a:t>15</a:t>
                      </a:r>
                      <a:endParaRPr lang="en-US" sz="1100" b="1" dirty="0">
                        <a:latin typeface="Calibri" panose="020F0502020204030204" pitchFamily="34" charset="0"/>
                      </a:endParaRPr>
                    </a:p>
                  </a:txBody>
                  <a:tcPr marT="45723" marB="4572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latin typeface="Calibri" panose="020F0502020204030204" pitchFamily="34" charset="0"/>
                        </a:rPr>
                        <a:t>14</a:t>
                      </a:r>
                      <a:endParaRPr lang="en-US" sz="1100" dirty="0">
                        <a:latin typeface="Calibri" panose="020F0502020204030204" pitchFamily="34" charset="0"/>
                      </a:endParaRPr>
                    </a:p>
                  </a:txBody>
                  <a:tcPr marT="45723" marB="4572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latin typeface="Calibri" panose="020F0502020204030204" pitchFamily="34" charset="0"/>
                        </a:rPr>
                        <a:t>1</a:t>
                      </a:r>
                      <a:endParaRPr lang="en-US" sz="1100" dirty="0">
                        <a:latin typeface="Calibri" panose="020F0502020204030204" pitchFamily="34" charset="0"/>
                      </a:endParaRPr>
                    </a:p>
                  </a:txBody>
                  <a:tcPr marT="45723" marB="45723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>
                        <a:latin typeface="Calibri" panose="020F0502020204030204" pitchFamily="34" charset="0"/>
                      </a:endParaRPr>
                    </a:p>
                  </a:txBody>
                  <a:tcPr marT="45723" marB="45723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>
                        <a:latin typeface="Calibri" panose="020F0502020204030204" pitchFamily="34" charset="0"/>
                      </a:endParaRPr>
                    </a:p>
                  </a:txBody>
                  <a:tcPr marT="45723" marB="45723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>
                        <a:latin typeface="Calibri" panose="020F0502020204030204" pitchFamily="34" charset="0"/>
                      </a:endParaRPr>
                    </a:p>
                  </a:txBody>
                  <a:tcPr marT="45723" marB="45723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>
                        <a:latin typeface="Calibri" panose="020F0502020204030204" pitchFamily="34" charset="0"/>
                      </a:endParaRPr>
                    </a:p>
                  </a:txBody>
                  <a:tcPr marT="45723" marB="45723" anchor="ctr"/>
                </a:tc>
              </a:tr>
              <a:tr h="411018">
                <a:tc>
                  <a:txBody>
                    <a:bodyPr/>
                    <a:lstStyle/>
                    <a:p>
                      <a:r>
                        <a:rPr lang="en-US" sz="1100" b="1" dirty="0" smtClean="0">
                          <a:latin typeface="Calibri" panose="020F0502020204030204" pitchFamily="34" charset="0"/>
                        </a:rPr>
                        <a:t>Surgical</a:t>
                      </a:r>
                      <a:endParaRPr lang="en-US" sz="1100" b="1" dirty="0">
                        <a:latin typeface="Calibri" panose="020F0502020204030204" pitchFamily="34" charset="0"/>
                      </a:endParaRPr>
                    </a:p>
                  </a:txBody>
                  <a:tcPr marT="45723" marB="4572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smtClean="0">
                          <a:latin typeface="Calibri" panose="020F0502020204030204" pitchFamily="34" charset="0"/>
                        </a:rPr>
                        <a:t>9</a:t>
                      </a:r>
                      <a:endParaRPr lang="en-US" sz="1100" b="1" dirty="0">
                        <a:latin typeface="Calibri" panose="020F0502020204030204" pitchFamily="34" charset="0"/>
                      </a:endParaRPr>
                    </a:p>
                  </a:txBody>
                  <a:tcPr marT="45723" marB="4572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latin typeface="Calibri" panose="020F0502020204030204" pitchFamily="34" charset="0"/>
                        </a:rPr>
                        <a:t>9</a:t>
                      </a:r>
                      <a:endParaRPr lang="en-US" sz="1100" dirty="0">
                        <a:latin typeface="Calibri" panose="020F0502020204030204" pitchFamily="34" charset="0"/>
                      </a:endParaRPr>
                    </a:p>
                  </a:txBody>
                  <a:tcPr marT="45723" marB="45723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>
                        <a:latin typeface="Calibri" panose="020F0502020204030204" pitchFamily="34" charset="0"/>
                      </a:endParaRPr>
                    </a:p>
                  </a:txBody>
                  <a:tcPr marT="45723" marB="45723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>
                        <a:latin typeface="Calibri" panose="020F0502020204030204" pitchFamily="34" charset="0"/>
                      </a:endParaRPr>
                    </a:p>
                  </a:txBody>
                  <a:tcPr marT="45723" marB="45723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>
                        <a:latin typeface="Calibri" panose="020F0502020204030204" pitchFamily="34" charset="0"/>
                      </a:endParaRPr>
                    </a:p>
                  </a:txBody>
                  <a:tcPr marT="45723" marB="45723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>
                        <a:latin typeface="Calibri" panose="020F0502020204030204" pitchFamily="34" charset="0"/>
                      </a:endParaRPr>
                    </a:p>
                  </a:txBody>
                  <a:tcPr marT="45723" marB="45723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>
                        <a:latin typeface="Calibri" panose="020F0502020204030204" pitchFamily="34" charset="0"/>
                      </a:endParaRPr>
                    </a:p>
                  </a:txBody>
                  <a:tcPr marT="45723" marB="45723" anchor="ctr"/>
                </a:tc>
              </a:tr>
              <a:tr h="411018">
                <a:tc>
                  <a:txBody>
                    <a:bodyPr/>
                    <a:lstStyle/>
                    <a:p>
                      <a:r>
                        <a:rPr lang="en-US" sz="1100" b="1" dirty="0" smtClean="0">
                          <a:latin typeface="Calibri" panose="020F0502020204030204" pitchFamily="34" charset="0"/>
                        </a:rPr>
                        <a:t>Safety</a:t>
                      </a:r>
                      <a:endParaRPr lang="en-US" sz="1100" b="1" dirty="0">
                        <a:latin typeface="Calibri" panose="020F0502020204030204" pitchFamily="34" charset="0"/>
                      </a:endParaRPr>
                    </a:p>
                  </a:txBody>
                  <a:tcPr marT="45723" marB="4572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smtClean="0">
                          <a:latin typeface="Calibri" panose="020F0502020204030204" pitchFamily="34" charset="0"/>
                        </a:rPr>
                        <a:t>13</a:t>
                      </a:r>
                      <a:endParaRPr lang="en-US" sz="1100" b="1" dirty="0">
                        <a:latin typeface="Calibri" panose="020F0502020204030204" pitchFamily="34" charset="0"/>
                      </a:endParaRPr>
                    </a:p>
                  </a:txBody>
                  <a:tcPr marT="45723" marB="4572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latin typeface="Calibri" panose="020F0502020204030204" pitchFamily="34" charset="0"/>
                        </a:rPr>
                        <a:t>2</a:t>
                      </a:r>
                      <a:endParaRPr lang="en-US" sz="1100" dirty="0">
                        <a:latin typeface="Calibri" panose="020F0502020204030204" pitchFamily="34" charset="0"/>
                      </a:endParaRPr>
                    </a:p>
                  </a:txBody>
                  <a:tcPr marT="45723" marB="4572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latin typeface="Calibri" panose="020F0502020204030204" pitchFamily="34" charset="0"/>
                        </a:rPr>
                        <a:t>11</a:t>
                      </a:r>
                      <a:endParaRPr lang="en-US" sz="1100" dirty="0">
                        <a:latin typeface="Calibri" panose="020F0502020204030204" pitchFamily="34" charset="0"/>
                      </a:endParaRPr>
                    </a:p>
                  </a:txBody>
                  <a:tcPr marT="45723" marB="45723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>
                        <a:latin typeface="Calibri" panose="020F0502020204030204" pitchFamily="34" charset="0"/>
                      </a:endParaRPr>
                    </a:p>
                  </a:txBody>
                  <a:tcPr marT="45723" marB="45723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>
                        <a:latin typeface="Calibri" panose="020F0502020204030204" pitchFamily="34" charset="0"/>
                      </a:endParaRPr>
                    </a:p>
                  </a:txBody>
                  <a:tcPr marT="45723" marB="45723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>
                        <a:latin typeface="Calibri" panose="020F0502020204030204" pitchFamily="34" charset="0"/>
                      </a:endParaRPr>
                    </a:p>
                  </a:txBody>
                  <a:tcPr marT="45723" marB="45723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>
                        <a:latin typeface="Calibri" panose="020F0502020204030204" pitchFamily="34" charset="0"/>
                      </a:endParaRPr>
                    </a:p>
                  </a:txBody>
                  <a:tcPr marT="45723" marB="45723" anchor="ctr"/>
                </a:tc>
              </a:tr>
              <a:tr h="411018">
                <a:tc>
                  <a:txBody>
                    <a:bodyPr/>
                    <a:lstStyle/>
                    <a:p>
                      <a:r>
                        <a:rPr lang="en-US" sz="1100" b="1" dirty="0" smtClean="0">
                          <a:latin typeface="Calibri" panose="020F0502020204030204" pitchFamily="34" charset="0"/>
                        </a:rPr>
                        <a:t>Effectiveness</a:t>
                      </a:r>
                      <a:endParaRPr lang="en-US" sz="1100" b="1" dirty="0">
                        <a:latin typeface="Calibri" panose="020F0502020204030204" pitchFamily="34" charset="0"/>
                      </a:endParaRPr>
                    </a:p>
                  </a:txBody>
                  <a:tcPr marT="45723" marB="45723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smtClean="0">
                          <a:latin typeface="Calibri" panose="020F0502020204030204" pitchFamily="34" charset="0"/>
                        </a:rPr>
                        <a:t>13</a:t>
                      </a:r>
                      <a:endParaRPr lang="en-US" sz="1100" b="1" dirty="0">
                        <a:latin typeface="Calibri" panose="020F0502020204030204" pitchFamily="34" charset="0"/>
                      </a:endParaRPr>
                    </a:p>
                  </a:txBody>
                  <a:tcPr marT="45723" marB="45723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latin typeface="Calibri" panose="020F0502020204030204" pitchFamily="34" charset="0"/>
                        </a:rPr>
                        <a:t>11</a:t>
                      </a:r>
                      <a:endParaRPr lang="en-US" sz="1100" dirty="0">
                        <a:latin typeface="Calibri" panose="020F0502020204030204" pitchFamily="34" charset="0"/>
                      </a:endParaRPr>
                    </a:p>
                  </a:txBody>
                  <a:tcPr marT="45723" marB="45723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latin typeface="Calibri" panose="020F0502020204030204" pitchFamily="34" charset="0"/>
                        </a:rPr>
                        <a:t>2</a:t>
                      </a:r>
                      <a:endParaRPr lang="en-US" sz="1100" dirty="0">
                        <a:latin typeface="Calibri" panose="020F0502020204030204" pitchFamily="34" charset="0"/>
                      </a:endParaRPr>
                    </a:p>
                  </a:txBody>
                  <a:tcPr marT="45723" marB="45723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>
                        <a:latin typeface="Calibri" panose="020F0502020204030204" pitchFamily="34" charset="0"/>
                      </a:endParaRPr>
                    </a:p>
                  </a:txBody>
                  <a:tcPr marT="45723" marB="45723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>
                        <a:latin typeface="Calibri" panose="020F0502020204030204" pitchFamily="34" charset="0"/>
                      </a:endParaRPr>
                    </a:p>
                  </a:txBody>
                  <a:tcPr marT="45723" marB="45723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>
                        <a:latin typeface="Calibri" panose="020F0502020204030204" pitchFamily="34" charset="0"/>
                      </a:endParaRPr>
                    </a:p>
                  </a:txBody>
                  <a:tcPr marT="45723" marB="45723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>
                        <a:latin typeface="Calibri" panose="020F0502020204030204" pitchFamily="34" charset="0"/>
                      </a:endParaRPr>
                    </a:p>
                  </a:txBody>
                  <a:tcPr marT="45723" marB="45723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5183">
                <a:tc>
                  <a:txBody>
                    <a:bodyPr/>
                    <a:lstStyle/>
                    <a:p>
                      <a:r>
                        <a:rPr lang="en-US" sz="1100" b="1" dirty="0" smtClean="0">
                          <a:latin typeface="Calibri" panose="020F0502020204030204" pitchFamily="34" charset="0"/>
                        </a:rPr>
                        <a:t>% of</a:t>
                      </a:r>
                      <a:r>
                        <a:rPr lang="en-US" sz="1100" b="1" baseline="0" dirty="0" smtClean="0">
                          <a:latin typeface="Calibri" panose="020F0502020204030204" pitchFamily="34" charset="0"/>
                        </a:rPr>
                        <a:t> SQMS</a:t>
                      </a:r>
                      <a:endParaRPr lang="en-US" sz="1100" b="1" dirty="0">
                        <a:latin typeface="Calibri" panose="020F0502020204030204" pitchFamily="34" charset="0"/>
                      </a:endParaRPr>
                    </a:p>
                  </a:txBody>
                  <a:tcPr marT="45723" marB="45723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dirty="0" smtClean="0">
                        <a:latin typeface="Calibri" panose="020F0502020204030204" pitchFamily="34" charset="0"/>
                      </a:endParaRPr>
                    </a:p>
                  </a:txBody>
                  <a:tcPr marT="45723" marB="45723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latin typeface="Calibri" panose="020F0502020204030204" pitchFamily="34" charset="0"/>
                        </a:rPr>
                        <a:t>59%</a:t>
                      </a:r>
                    </a:p>
                  </a:txBody>
                  <a:tcPr marT="45723" marB="45723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latin typeface="Calibri" panose="020F0502020204030204" pitchFamily="34" charset="0"/>
                        </a:rPr>
                        <a:t>23%</a:t>
                      </a:r>
                      <a:endParaRPr lang="en-US" sz="1100" dirty="0">
                        <a:latin typeface="Calibri" panose="020F0502020204030204" pitchFamily="34" charset="0"/>
                      </a:endParaRPr>
                    </a:p>
                  </a:txBody>
                  <a:tcPr marT="45723" marB="45723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latin typeface="Calibri" panose="020F0502020204030204" pitchFamily="34" charset="0"/>
                        </a:rPr>
                        <a:t>2%</a:t>
                      </a:r>
                      <a:endParaRPr lang="en-US" sz="1100" dirty="0">
                        <a:latin typeface="Calibri" panose="020F0502020204030204" pitchFamily="34" charset="0"/>
                      </a:endParaRPr>
                    </a:p>
                  </a:txBody>
                  <a:tcPr marT="45723" marB="45723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latin typeface="Calibri" panose="020F0502020204030204" pitchFamily="34" charset="0"/>
                        </a:rPr>
                        <a:t>2%</a:t>
                      </a:r>
                      <a:endParaRPr lang="en-US" sz="1100" dirty="0">
                        <a:latin typeface="Calibri" panose="020F0502020204030204" pitchFamily="34" charset="0"/>
                      </a:endParaRPr>
                    </a:p>
                  </a:txBody>
                  <a:tcPr marT="45723" marB="45723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latin typeface="Calibri" panose="020F0502020204030204" pitchFamily="34" charset="0"/>
                        </a:rPr>
                        <a:t>1%</a:t>
                      </a:r>
                      <a:endParaRPr lang="en-US" sz="1100" dirty="0">
                        <a:latin typeface="Calibri" panose="020F0502020204030204" pitchFamily="34" charset="0"/>
                      </a:endParaRPr>
                    </a:p>
                  </a:txBody>
                  <a:tcPr marT="45723" marB="45723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latin typeface="Calibri" panose="020F0502020204030204" pitchFamily="34" charset="0"/>
                        </a:rPr>
                        <a:t>13%</a:t>
                      </a:r>
                      <a:endParaRPr lang="en-US" sz="1100" dirty="0">
                        <a:latin typeface="Calibri" panose="020F0502020204030204" pitchFamily="34" charset="0"/>
                      </a:endParaRPr>
                    </a:p>
                  </a:txBody>
                  <a:tcPr marT="45723" marB="45723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sp>
        <p:nvSpPr>
          <p:cNvPr id="11395" name="TextBox 2"/>
          <p:cNvSpPr txBox="1">
            <a:spLocks noChangeArrowheads="1"/>
          </p:cNvSpPr>
          <p:nvPr/>
        </p:nvSpPr>
        <p:spPr bwMode="auto">
          <a:xfrm>
            <a:off x="685800" y="6553200"/>
            <a:ext cx="4648200" cy="230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rgbClr val="0097AB"/>
              </a:buClr>
              <a:buSzPct val="125000"/>
              <a:buFont typeface="Times" pitchFamily="18" charset="0"/>
              <a:buChar char="•"/>
              <a:defRPr sz="2400"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9999"/>
              </a:buClr>
              <a:buSzPct val="130000"/>
              <a:buFont typeface="Times" pitchFamily="18" charset="0"/>
              <a:buChar char="•"/>
              <a:defRPr sz="2000"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900">
                <a:solidFill>
                  <a:schemeClr val="tx1"/>
                </a:solidFill>
                <a:cs typeface="Osaka"/>
              </a:rPr>
              <a:t>*As categorized by the National Quality Forum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685800" y="533400"/>
            <a:ext cx="7772400" cy="990600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US" altLang="en-US" dirty="0"/>
              <a:t>How are the measures distributed across the delivery system?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685800" y="1676400"/>
            <a:ext cx="7772400" cy="4114800"/>
          </a:xfrm>
        </p:spPr>
        <p:txBody>
          <a:bodyPr/>
          <a:lstStyle/>
          <a:p>
            <a:pPr>
              <a:defRPr/>
            </a:pPr>
            <a:r>
              <a:rPr lang="en-US" altLang="en-US" dirty="0" smtClean="0"/>
              <a:t>70 are for ambulatory care</a:t>
            </a:r>
          </a:p>
          <a:p>
            <a:pPr>
              <a:defRPr/>
            </a:pPr>
            <a:r>
              <a:rPr lang="en-US" altLang="en-US" dirty="0" smtClean="0"/>
              <a:t>51 are for hospital care</a:t>
            </a:r>
          </a:p>
          <a:p>
            <a:pPr>
              <a:defRPr/>
            </a:pPr>
            <a:r>
              <a:rPr lang="en-US" altLang="en-US" dirty="0" smtClean="0"/>
              <a:t>7 measure care in post-acute settings</a:t>
            </a:r>
          </a:p>
          <a:p>
            <a:pPr marL="457200" lvl="1" indent="0">
              <a:buFontTx/>
              <a:buNone/>
              <a:defRPr/>
            </a:pPr>
            <a:endParaRPr lang="en-US" altLang="en-US" dirty="0" smtClean="0"/>
          </a:p>
          <a:p>
            <a:pPr marL="0" indent="0">
              <a:buFont typeface="Times" pitchFamily="18" charset="0"/>
              <a:buNone/>
              <a:defRPr/>
            </a:pPr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What NQF quality domains and measure types are under-represented in the SQMS?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609600" y="1676400"/>
            <a:ext cx="7772400" cy="4114800"/>
          </a:xfrm>
        </p:spPr>
        <p:txBody>
          <a:bodyPr numCol="2"/>
          <a:lstStyle/>
          <a:p>
            <a:pPr marL="0" indent="0">
              <a:buNone/>
            </a:pPr>
            <a:r>
              <a:rPr lang="en-US" altLang="en-US" b="1" dirty="0" smtClean="0"/>
              <a:t>Domains</a:t>
            </a:r>
          </a:p>
          <a:p>
            <a:r>
              <a:rPr lang="en-US" altLang="en-US" dirty="0" smtClean="0"/>
              <a:t>Access</a:t>
            </a:r>
            <a:endParaRPr lang="en-US" altLang="en-US" dirty="0"/>
          </a:p>
          <a:p>
            <a:r>
              <a:rPr lang="en-US" altLang="en-US" dirty="0"/>
              <a:t>Disparities</a:t>
            </a:r>
          </a:p>
          <a:p>
            <a:r>
              <a:rPr lang="en-US" altLang="en-US" dirty="0"/>
              <a:t>Functional status </a:t>
            </a:r>
          </a:p>
          <a:p>
            <a:r>
              <a:rPr lang="en-US" altLang="en-US" dirty="0" smtClean="0"/>
              <a:t>Palliative and end-of-life care</a:t>
            </a:r>
          </a:p>
          <a:p>
            <a:r>
              <a:rPr lang="en-US" altLang="en-US" dirty="0" smtClean="0"/>
              <a:t>Patient and family engagement</a:t>
            </a:r>
          </a:p>
          <a:p>
            <a:pPr marL="0" indent="0">
              <a:buNone/>
            </a:pPr>
            <a:endParaRPr lang="en-US" altLang="en-US" b="1" dirty="0" smtClean="0"/>
          </a:p>
          <a:p>
            <a:pPr marL="0" indent="0">
              <a:buNone/>
            </a:pPr>
            <a:endParaRPr lang="en-US" altLang="en-US" b="1" dirty="0" smtClean="0"/>
          </a:p>
          <a:p>
            <a:pPr marL="0" indent="0">
              <a:buNone/>
            </a:pPr>
            <a:r>
              <a:rPr lang="en-US" altLang="en-US" b="1" dirty="0"/>
              <a:t>Measure Types</a:t>
            </a:r>
          </a:p>
          <a:p>
            <a:r>
              <a:rPr lang="en-US" altLang="en-US" dirty="0" smtClean="0"/>
              <a:t>Cost/Resource Use</a:t>
            </a:r>
          </a:p>
          <a:p>
            <a:r>
              <a:rPr lang="en-US" altLang="en-US" dirty="0" smtClean="0"/>
              <a:t>Efficiency </a:t>
            </a:r>
          </a:p>
          <a:p>
            <a:r>
              <a:rPr lang="en-US" altLang="en-US" dirty="0" smtClean="0"/>
              <a:t>Patient-reported outcomes</a:t>
            </a:r>
          </a:p>
          <a:p>
            <a:r>
              <a:rPr lang="en-US" altLang="en-US" dirty="0" smtClean="0"/>
              <a:t>Structural</a:t>
            </a:r>
          </a:p>
          <a:p>
            <a:pPr marL="0" indent="0">
              <a:buNone/>
            </a:pPr>
            <a:endParaRPr lang="en-US" altLang="en-US" b="1" dirty="0" smtClean="0"/>
          </a:p>
          <a:p>
            <a:pPr marL="0" indent="0">
              <a:buNone/>
            </a:pPr>
            <a:r>
              <a:rPr lang="en-US" altLang="en-US" b="1" dirty="0" smtClean="0"/>
              <a:t>Other</a:t>
            </a:r>
          </a:p>
          <a:p>
            <a:r>
              <a:rPr lang="en-US" altLang="en-US" dirty="0"/>
              <a:t>Serious Reportable </a:t>
            </a:r>
            <a:r>
              <a:rPr lang="en-US" altLang="en-US" dirty="0" smtClean="0"/>
              <a:t>Events</a:t>
            </a:r>
          </a:p>
          <a:p>
            <a:r>
              <a:rPr lang="en-US" altLang="en-US" dirty="0" smtClean="0"/>
              <a:t>Outpatient </a:t>
            </a:r>
            <a:r>
              <a:rPr lang="en-US" altLang="en-US" dirty="0"/>
              <a:t>specialist care</a:t>
            </a:r>
          </a:p>
          <a:p>
            <a:endParaRPr lang="en-US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SQAC 2014 Agenda</a:t>
            </a:r>
          </a:p>
        </p:txBody>
      </p:sp>
      <p:sp>
        <p:nvSpPr>
          <p:cNvPr id="7" name="Freeform 73"/>
          <p:cNvSpPr/>
          <p:nvPr/>
        </p:nvSpPr>
        <p:spPr bwMode="auto">
          <a:xfrm>
            <a:off x="185738" y="3133725"/>
            <a:ext cx="1243012" cy="2047875"/>
          </a:xfrm>
          <a:custGeom>
            <a:avLst/>
            <a:gdLst>
              <a:gd name="connsiteX0" fmla="*/ 0 w 985502"/>
              <a:gd name="connsiteY0" fmla="*/ 164254 h 1066800"/>
              <a:gd name="connsiteX1" fmla="*/ 48109 w 985502"/>
              <a:gd name="connsiteY1" fmla="*/ 48109 h 1066800"/>
              <a:gd name="connsiteX2" fmla="*/ 164254 w 985502"/>
              <a:gd name="connsiteY2" fmla="*/ 0 h 1066800"/>
              <a:gd name="connsiteX3" fmla="*/ 821248 w 985502"/>
              <a:gd name="connsiteY3" fmla="*/ 0 h 1066800"/>
              <a:gd name="connsiteX4" fmla="*/ 937393 w 985502"/>
              <a:gd name="connsiteY4" fmla="*/ 48109 h 1066800"/>
              <a:gd name="connsiteX5" fmla="*/ 985502 w 985502"/>
              <a:gd name="connsiteY5" fmla="*/ 164254 h 1066800"/>
              <a:gd name="connsiteX6" fmla="*/ 985502 w 985502"/>
              <a:gd name="connsiteY6" fmla="*/ 902546 h 1066800"/>
              <a:gd name="connsiteX7" fmla="*/ 937393 w 985502"/>
              <a:gd name="connsiteY7" fmla="*/ 1018691 h 1066800"/>
              <a:gd name="connsiteX8" fmla="*/ 821248 w 985502"/>
              <a:gd name="connsiteY8" fmla="*/ 1066800 h 1066800"/>
              <a:gd name="connsiteX9" fmla="*/ 164254 w 985502"/>
              <a:gd name="connsiteY9" fmla="*/ 1066800 h 1066800"/>
              <a:gd name="connsiteX10" fmla="*/ 48109 w 985502"/>
              <a:gd name="connsiteY10" fmla="*/ 1018691 h 1066800"/>
              <a:gd name="connsiteX11" fmla="*/ 0 w 985502"/>
              <a:gd name="connsiteY11" fmla="*/ 902546 h 1066800"/>
              <a:gd name="connsiteX12" fmla="*/ 0 w 985502"/>
              <a:gd name="connsiteY12" fmla="*/ 164254 h 106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85502" h="1066800">
                <a:moveTo>
                  <a:pt x="0" y="164254"/>
                </a:moveTo>
                <a:cubicBezTo>
                  <a:pt x="0" y="120691"/>
                  <a:pt x="17305" y="78912"/>
                  <a:pt x="48109" y="48109"/>
                </a:cubicBezTo>
                <a:cubicBezTo>
                  <a:pt x="78913" y="17305"/>
                  <a:pt x="120691" y="0"/>
                  <a:pt x="164254" y="0"/>
                </a:cubicBezTo>
                <a:lnTo>
                  <a:pt x="821248" y="0"/>
                </a:lnTo>
                <a:cubicBezTo>
                  <a:pt x="864811" y="0"/>
                  <a:pt x="906590" y="17305"/>
                  <a:pt x="937393" y="48109"/>
                </a:cubicBezTo>
                <a:cubicBezTo>
                  <a:pt x="968197" y="78913"/>
                  <a:pt x="985502" y="120691"/>
                  <a:pt x="985502" y="164254"/>
                </a:cubicBezTo>
                <a:lnTo>
                  <a:pt x="985502" y="902546"/>
                </a:lnTo>
                <a:cubicBezTo>
                  <a:pt x="985502" y="946109"/>
                  <a:pt x="968197" y="987888"/>
                  <a:pt x="937393" y="1018691"/>
                </a:cubicBezTo>
                <a:cubicBezTo>
                  <a:pt x="906589" y="1049495"/>
                  <a:pt x="864811" y="1066800"/>
                  <a:pt x="821248" y="1066800"/>
                </a:cubicBezTo>
                <a:lnTo>
                  <a:pt x="164254" y="1066800"/>
                </a:lnTo>
                <a:cubicBezTo>
                  <a:pt x="120691" y="1066800"/>
                  <a:pt x="78912" y="1049495"/>
                  <a:pt x="48109" y="1018691"/>
                </a:cubicBezTo>
                <a:cubicBezTo>
                  <a:pt x="17305" y="987887"/>
                  <a:pt x="0" y="946109"/>
                  <a:pt x="0" y="902546"/>
                </a:cubicBezTo>
                <a:lnTo>
                  <a:pt x="0" y="164254"/>
                </a:lnTo>
                <a:close/>
              </a:path>
            </a:pathLst>
          </a:custGeom>
          <a:solidFill>
            <a:schemeClr val="accent5">
              <a:lumMod val="90000"/>
            </a:schemeClr>
          </a:solidFill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74778" tIns="74778" rIns="74778" bIns="74778" anchor="ctr"/>
          <a:lstStyle/>
          <a:p>
            <a:pPr marL="137160" indent="-137160" defTabSz="311150" eaLnBrk="0" fontAlgn="auto" hangingPunct="0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Font typeface="Arial" pitchFamily="34" charset="0"/>
              <a:buChar char="•"/>
              <a:defRPr/>
            </a:pPr>
            <a:r>
              <a:rPr lang="en-US" sz="11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Expert presentation</a:t>
            </a:r>
          </a:p>
          <a:p>
            <a:pPr marL="137160" indent="-137160" defTabSz="311150" eaLnBrk="0" fontAlgn="auto" hangingPunct="0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Font typeface="Arial" pitchFamily="34" charset="0"/>
              <a:buChar char="•"/>
              <a:defRPr/>
            </a:pPr>
            <a:r>
              <a:rPr lang="en-US" sz="11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HPC present on ACO/PCMH certification</a:t>
            </a:r>
          </a:p>
        </p:txBody>
      </p:sp>
      <p:sp>
        <p:nvSpPr>
          <p:cNvPr id="8" name="Freeform 74"/>
          <p:cNvSpPr/>
          <p:nvPr/>
        </p:nvSpPr>
        <p:spPr bwMode="auto">
          <a:xfrm>
            <a:off x="1728788" y="3124200"/>
            <a:ext cx="1243012" cy="2047875"/>
          </a:xfrm>
          <a:custGeom>
            <a:avLst/>
            <a:gdLst>
              <a:gd name="connsiteX0" fmla="*/ 0 w 985502"/>
              <a:gd name="connsiteY0" fmla="*/ 164254 h 1066800"/>
              <a:gd name="connsiteX1" fmla="*/ 48109 w 985502"/>
              <a:gd name="connsiteY1" fmla="*/ 48109 h 1066800"/>
              <a:gd name="connsiteX2" fmla="*/ 164254 w 985502"/>
              <a:gd name="connsiteY2" fmla="*/ 0 h 1066800"/>
              <a:gd name="connsiteX3" fmla="*/ 821248 w 985502"/>
              <a:gd name="connsiteY3" fmla="*/ 0 h 1066800"/>
              <a:gd name="connsiteX4" fmla="*/ 937393 w 985502"/>
              <a:gd name="connsiteY4" fmla="*/ 48109 h 1066800"/>
              <a:gd name="connsiteX5" fmla="*/ 985502 w 985502"/>
              <a:gd name="connsiteY5" fmla="*/ 164254 h 1066800"/>
              <a:gd name="connsiteX6" fmla="*/ 985502 w 985502"/>
              <a:gd name="connsiteY6" fmla="*/ 902546 h 1066800"/>
              <a:gd name="connsiteX7" fmla="*/ 937393 w 985502"/>
              <a:gd name="connsiteY7" fmla="*/ 1018691 h 1066800"/>
              <a:gd name="connsiteX8" fmla="*/ 821248 w 985502"/>
              <a:gd name="connsiteY8" fmla="*/ 1066800 h 1066800"/>
              <a:gd name="connsiteX9" fmla="*/ 164254 w 985502"/>
              <a:gd name="connsiteY9" fmla="*/ 1066800 h 1066800"/>
              <a:gd name="connsiteX10" fmla="*/ 48109 w 985502"/>
              <a:gd name="connsiteY10" fmla="*/ 1018691 h 1066800"/>
              <a:gd name="connsiteX11" fmla="*/ 0 w 985502"/>
              <a:gd name="connsiteY11" fmla="*/ 902546 h 1066800"/>
              <a:gd name="connsiteX12" fmla="*/ 0 w 985502"/>
              <a:gd name="connsiteY12" fmla="*/ 164254 h 106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85502" h="1066800">
                <a:moveTo>
                  <a:pt x="0" y="164254"/>
                </a:moveTo>
                <a:cubicBezTo>
                  <a:pt x="0" y="120691"/>
                  <a:pt x="17305" y="78912"/>
                  <a:pt x="48109" y="48109"/>
                </a:cubicBezTo>
                <a:cubicBezTo>
                  <a:pt x="78913" y="17305"/>
                  <a:pt x="120691" y="0"/>
                  <a:pt x="164254" y="0"/>
                </a:cubicBezTo>
                <a:lnTo>
                  <a:pt x="821248" y="0"/>
                </a:lnTo>
                <a:cubicBezTo>
                  <a:pt x="864811" y="0"/>
                  <a:pt x="906590" y="17305"/>
                  <a:pt x="937393" y="48109"/>
                </a:cubicBezTo>
                <a:cubicBezTo>
                  <a:pt x="968197" y="78913"/>
                  <a:pt x="985502" y="120691"/>
                  <a:pt x="985502" y="164254"/>
                </a:cubicBezTo>
                <a:lnTo>
                  <a:pt x="985502" y="902546"/>
                </a:lnTo>
                <a:cubicBezTo>
                  <a:pt x="985502" y="946109"/>
                  <a:pt x="968197" y="987888"/>
                  <a:pt x="937393" y="1018691"/>
                </a:cubicBezTo>
                <a:cubicBezTo>
                  <a:pt x="906589" y="1049495"/>
                  <a:pt x="864811" y="1066800"/>
                  <a:pt x="821248" y="1066800"/>
                </a:cubicBezTo>
                <a:lnTo>
                  <a:pt x="164254" y="1066800"/>
                </a:lnTo>
                <a:cubicBezTo>
                  <a:pt x="120691" y="1066800"/>
                  <a:pt x="78912" y="1049495"/>
                  <a:pt x="48109" y="1018691"/>
                </a:cubicBezTo>
                <a:cubicBezTo>
                  <a:pt x="17305" y="987887"/>
                  <a:pt x="0" y="946109"/>
                  <a:pt x="0" y="902546"/>
                </a:cubicBezTo>
                <a:lnTo>
                  <a:pt x="0" y="164254"/>
                </a:lnTo>
                <a:close/>
              </a:path>
            </a:pathLst>
          </a:custGeom>
          <a:solidFill>
            <a:schemeClr val="accent5">
              <a:lumMod val="9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778" tIns="74778" rIns="74778" bIns="74778" anchor="ctr"/>
          <a:lstStyle/>
          <a:p>
            <a:pPr algn="ctr" defTabSz="311150" eaLnBrk="0" fontAlgn="auto" hangingPunct="0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defRPr/>
            </a:pPr>
            <a:r>
              <a:rPr lang="en-US" sz="11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Expert presentations </a:t>
            </a:r>
            <a:endParaRPr lang="en-US" sz="11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ctr" defTabSz="311150" eaLnBrk="0" fontAlgn="auto" hangingPunct="0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defRPr/>
            </a:pP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2 </a:t>
            </a:r>
            <a:r>
              <a:rPr lang="en-US" sz="11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&amp; </a:t>
            </a: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3</a:t>
            </a:r>
            <a:endParaRPr lang="en-US" sz="11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9" name="Freeform 75"/>
          <p:cNvSpPr/>
          <p:nvPr/>
        </p:nvSpPr>
        <p:spPr bwMode="auto">
          <a:xfrm>
            <a:off x="3200400" y="3133725"/>
            <a:ext cx="1243013" cy="2047875"/>
          </a:xfrm>
          <a:custGeom>
            <a:avLst/>
            <a:gdLst>
              <a:gd name="connsiteX0" fmla="*/ 0 w 985502"/>
              <a:gd name="connsiteY0" fmla="*/ 164254 h 1066800"/>
              <a:gd name="connsiteX1" fmla="*/ 48109 w 985502"/>
              <a:gd name="connsiteY1" fmla="*/ 48109 h 1066800"/>
              <a:gd name="connsiteX2" fmla="*/ 164254 w 985502"/>
              <a:gd name="connsiteY2" fmla="*/ 0 h 1066800"/>
              <a:gd name="connsiteX3" fmla="*/ 821248 w 985502"/>
              <a:gd name="connsiteY3" fmla="*/ 0 h 1066800"/>
              <a:gd name="connsiteX4" fmla="*/ 937393 w 985502"/>
              <a:gd name="connsiteY4" fmla="*/ 48109 h 1066800"/>
              <a:gd name="connsiteX5" fmla="*/ 985502 w 985502"/>
              <a:gd name="connsiteY5" fmla="*/ 164254 h 1066800"/>
              <a:gd name="connsiteX6" fmla="*/ 985502 w 985502"/>
              <a:gd name="connsiteY6" fmla="*/ 902546 h 1066800"/>
              <a:gd name="connsiteX7" fmla="*/ 937393 w 985502"/>
              <a:gd name="connsiteY7" fmla="*/ 1018691 h 1066800"/>
              <a:gd name="connsiteX8" fmla="*/ 821248 w 985502"/>
              <a:gd name="connsiteY8" fmla="*/ 1066800 h 1066800"/>
              <a:gd name="connsiteX9" fmla="*/ 164254 w 985502"/>
              <a:gd name="connsiteY9" fmla="*/ 1066800 h 1066800"/>
              <a:gd name="connsiteX10" fmla="*/ 48109 w 985502"/>
              <a:gd name="connsiteY10" fmla="*/ 1018691 h 1066800"/>
              <a:gd name="connsiteX11" fmla="*/ 0 w 985502"/>
              <a:gd name="connsiteY11" fmla="*/ 902546 h 1066800"/>
              <a:gd name="connsiteX12" fmla="*/ 0 w 985502"/>
              <a:gd name="connsiteY12" fmla="*/ 164254 h 106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85502" h="1066800">
                <a:moveTo>
                  <a:pt x="0" y="164254"/>
                </a:moveTo>
                <a:cubicBezTo>
                  <a:pt x="0" y="120691"/>
                  <a:pt x="17305" y="78912"/>
                  <a:pt x="48109" y="48109"/>
                </a:cubicBezTo>
                <a:cubicBezTo>
                  <a:pt x="78913" y="17305"/>
                  <a:pt x="120691" y="0"/>
                  <a:pt x="164254" y="0"/>
                </a:cubicBezTo>
                <a:lnTo>
                  <a:pt x="821248" y="0"/>
                </a:lnTo>
                <a:cubicBezTo>
                  <a:pt x="864811" y="0"/>
                  <a:pt x="906590" y="17305"/>
                  <a:pt x="937393" y="48109"/>
                </a:cubicBezTo>
                <a:cubicBezTo>
                  <a:pt x="968197" y="78913"/>
                  <a:pt x="985502" y="120691"/>
                  <a:pt x="985502" y="164254"/>
                </a:cubicBezTo>
                <a:lnTo>
                  <a:pt x="985502" y="902546"/>
                </a:lnTo>
                <a:cubicBezTo>
                  <a:pt x="985502" y="946109"/>
                  <a:pt x="968197" y="987888"/>
                  <a:pt x="937393" y="1018691"/>
                </a:cubicBezTo>
                <a:cubicBezTo>
                  <a:pt x="906589" y="1049495"/>
                  <a:pt x="864811" y="1066800"/>
                  <a:pt x="821248" y="1066800"/>
                </a:cubicBezTo>
                <a:lnTo>
                  <a:pt x="164254" y="1066800"/>
                </a:lnTo>
                <a:cubicBezTo>
                  <a:pt x="120691" y="1066800"/>
                  <a:pt x="78912" y="1049495"/>
                  <a:pt x="48109" y="1018691"/>
                </a:cubicBezTo>
                <a:cubicBezTo>
                  <a:pt x="17305" y="987887"/>
                  <a:pt x="0" y="946109"/>
                  <a:pt x="0" y="902546"/>
                </a:cubicBezTo>
                <a:lnTo>
                  <a:pt x="0" y="164254"/>
                </a:lnTo>
                <a:close/>
              </a:path>
            </a:pathLst>
          </a:custGeom>
          <a:solidFill>
            <a:schemeClr val="accent5">
              <a:lumMod val="9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778" tIns="74778" rIns="74778" bIns="74778" anchor="ctr"/>
          <a:lstStyle/>
          <a:p>
            <a:pPr algn="ctr" defTabSz="311150" eaLnBrk="0" fontAlgn="auto" hangingPunct="0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defRPr/>
            </a:pPr>
            <a:r>
              <a:rPr lang="en-US" sz="11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Determine which of the  proposed measures to assess</a:t>
            </a:r>
          </a:p>
        </p:txBody>
      </p:sp>
      <p:sp>
        <p:nvSpPr>
          <p:cNvPr id="11" name="Freeform 77"/>
          <p:cNvSpPr/>
          <p:nvPr/>
        </p:nvSpPr>
        <p:spPr bwMode="auto">
          <a:xfrm>
            <a:off x="6172200" y="3124200"/>
            <a:ext cx="1246188" cy="2047875"/>
          </a:xfrm>
          <a:custGeom>
            <a:avLst/>
            <a:gdLst>
              <a:gd name="connsiteX0" fmla="*/ 0 w 985502"/>
              <a:gd name="connsiteY0" fmla="*/ 164254 h 1066800"/>
              <a:gd name="connsiteX1" fmla="*/ 48109 w 985502"/>
              <a:gd name="connsiteY1" fmla="*/ 48109 h 1066800"/>
              <a:gd name="connsiteX2" fmla="*/ 164254 w 985502"/>
              <a:gd name="connsiteY2" fmla="*/ 0 h 1066800"/>
              <a:gd name="connsiteX3" fmla="*/ 821248 w 985502"/>
              <a:gd name="connsiteY3" fmla="*/ 0 h 1066800"/>
              <a:gd name="connsiteX4" fmla="*/ 937393 w 985502"/>
              <a:gd name="connsiteY4" fmla="*/ 48109 h 1066800"/>
              <a:gd name="connsiteX5" fmla="*/ 985502 w 985502"/>
              <a:gd name="connsiteY5" fmla="*/ 164254 h 1066800"/>
              <a:gd name="connsiteX6" fmla="*/ 985502 w 985502"/>
              <a:gd name="connsiteY6" fmla="*/ 902546 h 1066800"/>
              <a:gd name="connsiteX7" fmla="*/ 937393 w 985502"/>
              <a:gd name="connsiteY7" fmla="*/ 1018691 h 1066800"/>
              <a:gd name="connsiteX8" fmla="*/ 821248 w 985502"/>
              <a:gd name="connsiteY8" fmla="*/ 1066800 h 1066800"/>
              <a:gd name="connsiteX9" fmla="*/ 164254 w 985502"/>
              <a:gd name="connsiteY9" fmla="*/ 1066800 h 1066800"/>
              <a:gd name="connsiteX10" fmla="*/ 48109 w 985502"/>
              <a:gd name="connsiteY10" fmla="*/ 1018691 h 1066800"/>
              <a:gd name="connsiteX11" fmla="*/ 0 w 985502"/>
              <a:gd name="connsiteY11" fmla="*/ 902546 h 1066800"/>
              <a:gd name="connsiteX12" fmla="*/ 0 w 985502"/>
              <a:gd name="connsiteY12" fmla="*/ 164254 h 106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85502" h="1066800">
                <a:moveTo>
                  <a:pt x="0" y="164254"/>
                </a:moveTo>
                <a:cubicBezTo>
                  <a:pt x="0" y="120691"/>
                  <a:pt x="17305" y="78912"/>
                  <a:pt x="48109" y="48109"/>
                </a:cubicBezTo>
                <a:cubicBezTo>
                  <a:pt x="78913" y="17305"/>
                  <a:pt x="120691" y="0"/>
                  <a:pt x="164254" y="0"/>
                </a:cubicBezTo>
                <a:lnTo>
                  <a:pt x="821248" y="0"/>
                </a:lnTo>
                <a:cubicBezTo>
                  <a:pt x="864811" y="0"/>
                  <a:pt x="906590" y="17305"/>
                  <a:pt x="937393" y="48109"/>
                </a:cubicBezTo>
                <a:cubicBezTo>
                  <a:pt x="968197" y="78913"/>
                  <a:pt x="985502" y="120691"/>
                  <a:pt x="985502" y="164254"/>
                </a:cubicBezTo>
                <a:lnTo>
                  <a:pt x="985502" y="902546"/>
                </a:lnTo>
                <a:cubicBezTo>
                  <a:pt x="985502" y="946109"/>
                  <a:pt x="968197" y="987888"/>
                  <a:pt x="937393" y="1018691"/>
                </a:cubicBezTo>
                <a:cubicBezTo>
                  <a:pt x="906589" y="1049495"/>
                  <a:pt x="864811" y="1066800"/>
                  <a:pt x="821248" y="1066800"/>
                </a:cubicBezTo>
                <a:lnTo>
                  <a:pt x="164254" y="1066800"/>
                </a:lnTo>
                <a:cubicBezTo>
                  <a:pt x="120691" y="1066800"/>
                  <a:pt x="78912" y="1049495"/>
                  <a:pt x="48109" y="1018691"/>
                </a:cubicBezTo>
                <a:cubicBezTo>
                  <a:pt x="17305" y="987887"/>
                  <a:pt x="0" y="946109"/>
                  <a:pt x="0" y="902546"/>
                </a:cubicBezTo>
                <a:lnTo>
                  <a:pt x="0" y="164254"/>
                </a:lnTo>
                <a:close/>
              </a:path>
            </a:pathLst>
          </a:custGeom>
          <a:solidFill>
            <a:schemeClr val="accent5">
              <a:lumMod val="9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778" tIns="74778" rIns="74778" bIns="74778" anchor="ctr"/>
          <a:lstStyle/>
          <a:p>
            <a:pPr algn="ctr" defTabSz="311150" eaLnBrk="0" fontAlgn="auto" hangingPunct="0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defRPr/>
            </a:pPr>
            <a:r>
              <a:rPr lang="en-US" sz="11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Review and approve final report and recommendation</a:t>
            </a:r>
          </a:p>
        </p:txBody>
      </p:sp>
      <p:sp>
        <p:nvSpPr>
          <p:cNvPr id="12" name="Freeform 78"/>
          <p:cNvSpPr/>
          <p:nvPr/>
        </p:nvSpPr>
        <p:spPr bwMode="auto">
          <a:xfrm>
            <a:off x="7685088" y="3114675"/>
            <a:ext cx="1230312" cy="2047875"/>
          </a:xfrm>
          <a:custGeom>
            <a:avLst/>
            <a:gdLst>
              <a:gd name="connsiteX0" fmla="*/ 0 w 985502"/>
              <a:gd name="connsiteY0" fmla="*/ 164254 h 1066800"/>
              <a:gd name="connsiteX1" fmla="*/ 48109 w 985502"/>
              <a:gd name="connsiteY1" fmla="*/ 48109 h 1066800"/>
              <a:gd name="connsiteX2" fmla="*/ 164254 w 985502"/>
              <a:gd name="connsiteY2" fmla="*/ 0 h 1066800"/>
              <a:gd name="connsiteX3" fmla="*/ 821248 w 985502"/>
              <a:gd name="connsiteY3" fmla="*/ 0 h 1066800"/>
              <a:gd name="connsiteX4" fmla="*/ 937393 w 985502"/>
              <a:gd name="connsiteY4" fmla="*/ 48109 h 1066800"/>
              <a:gd name="connsiteX5" fmla="*/ 985502 w 985502"/>
              <a:gd name="connsiteY5" fmla="*/ 164254 h 1066800"/>
              <a:gd name="connsiteX6" fmla="*/ 985502 w 985502"/>
              <a:gd name="connsiteY6" fmla="*/ 902546 h 1066800"/>
              <a:gd name="connsiteX7" fmla="*/ 937393 w 985502"/>
              <a:gd name="connsiteY7" fmla="*/ 1018691 h 1066800"/>
              <a:gd name="connsiteX8" fmla="*/ 821248 w 985502"/>
              <a:gd name="connsiteY8" fmla="*/ 1066800 h 1066800"/>
              <a:gd name="connsiteX9" fmla="*/ 164254 w 985502"/>
              <a:gd name="connsiteY9" fmla="*/ 1066800 h 1066800"/>
              <a:gd name="connsiteX10" fmla="*/ 48109 w 985502"/>
              <a:gd name="connsiteY10" fmla="*/ 1018691 h 1066800"/>
              <a:gd name="connsiteX11" fmla="*/ 0 w 985502"/>
              <a:gd name="connsiteY11" fmla="*/ 902546 h 1066800"/>
              <a:gd name="connsiteX12" fmla="*/ 0 w 985502"/>
              <a:gd name="connsiteY12" fmla="*/ 164254 h 106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85502" h="1066800">
                <a:moveTo>
                  <a:pt x="0" y="164254"/>
                </a:moveTo>
                <a:cubicBezTo>
                  <a:pt x="0" y="120691"/>
                  <a:pt x="17305" y="78912"/>
                  <a:pt x="48109" y="48109"/>
                </a:cubicBezTo>
                <a:cubicBezTo>
                  <a:pt x="78913" y="17305"/>
                  <a:pt x="120691" y="0"/>
                  <a:pt x="164254" y="0"/>
                </a:cubicBezTo>
                <a:lnTo>
                  <a:pt x="821248" y="0"/>
                </a:lnTo>
                <a:cubicBezTo>
                  <a:pt x="864811" y="0"/>
                  <a:pt x="906590" y="17305"/>
                  <a:pt x="937393" y="48109"/>
                </a:cubicBezTo>
                <a:cubicBezTo>
                  <a:pt x="968197" y="78913"/>
                  <a:pt x="985502" y="120691"/>
                  <a:pt x="985502" y="164254"/>
                </a:cubicBezTo>
                <a:lnTo>
                  <a:pt x="985502" y="902546"/>
                </a:lnTo>
                <a:cubicBezTo>
                  <a:pt x="985502" y="946109"/>
                  <a:pt x="968197" y="987888"/>
                  <a:pt x="937393" y="1018691"/>
                </a:cubicBezTo>
                <a:cubicBezTo>
                  <a:pt x="906589" y="1049495"/>
                  <a:pt x="864811" y="1066800"/>
                  <a:pt x="821248" y="1066800"/>
                </a:cubicBezTo>
                <a:lnTo>
                  <a:pt x="164254" y="1066800"/>
                </a:lnTo>
                <a:cubicBezTo>
                  <a:pt x="120691" y="1066800"/>
                  <a:pt x="78912" y="1049495"/>
                  <a:pt x="48109" y="1018691"/>
                </a:cubicBezTo>
                <a:cubicBezTo>
                  <a:pt x="17305" y="987887"/>
                  <a:pt x="0" y="946109"/>
                  <a:pt x="0" y="902546"/>
                </a:cubicBezTo>
                <a:lnTo>
                  <a:pt x="0" y="164254"/>
                </a:lnTo>
                <a:close/>
              </a:path>
            </a:pathLst>
          </a:custGeom>
          <a:solidFill>
            <a:schemeClr val="accent5">
              <a:lumMod val="9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778" tIns="74778" rIns="74778" bIns="74778" anchor="ctr"/>
          <a:lstStyle/>
          <a:p>
            <a:pPr algn="ctr" defTabSz="311150" eaLnBrk="0" fontAlgn="auto" hangingPunct="0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defRPr/>
            </a:pPr>
            <a:r>
              <a:rPr lang="en-US" sz="11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Review priorities for 2015</a:t>
            </a:r>
          </a:p>
          <a:p>
            <a:pPr algn="ctr" defTabSz="311150" eaLnBrk="0" fontAlgn="auto" hangingPunct="0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defRPr/>
            </a:pPr>
            <a:endParaRPr lang="en-US" sz="11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4" name="Freeform 13"/>
          <p:cNvSpPr/>
          <p:nvPr/>
        </p:nvSpPr>
        <p:spPr bwMode="auto">
          <a:xfrm>
            <a:off x="185738" y="2209800"/>
            <a:ext cx="1243012" cy="685800"/>
          </a:xfrm>
          <a:custGeom>
            <a:avLst/>
            <a:gdLst>
              <a:gd name="connsiteX0" fmla="*/ 0 w 985502"/>
              <a:gd name="connsiteY0" fmla="*/ 164254 h 1066800"/>
              <a:gd name="connsiteX1" fmla="*/ 48109 w 985502"/>
              <a:gd name="connsiteY1" fmla="*/ 48109 h 1066800"/>
              <a:gd name="connsiteX2" fmla="*/ 164254 w 985502"/>
              <a:gd name="connsiteY2" fmla="*/ 0 h 1066800"/>
              <a:gd name="connsiteX3" fmla="*/ 821248 w 985502"/>
              <a:gd name="connsiteY3" fmla="*/ 0 h 1066800"/>
              <a:gd name="connsiteX4" fmla="*/ 937393 w 985502"/>
              <a:gd name="connsiteY4" fmla="*/ 48109 h 1066800"/>
              <a:gd name="connsiteX5" fmla="*/ 985502 w 985502"/>
              <a:gd name="connsiteY5" fmla="*/ 164254 h 1066800"/>
              <a:gd name="connsiteX6" fmla="*/ 985502 w 985502"/>
              <a:gd name="connsiteY6" fmla="*/ 902546 h 1066800"/>
              <a:gd name="connsiteX7" fmla="*/ 937393 w 985502"/>
              <a:gd name="connsiteY7" fmla="*/ 1018691 h 1066800"/>
              <a:gd name="connsiteX8" fmla="*/ 821248 w 985502"/>
              <a:gd name="connsiteY8" fmla="*/ 1066800 h 1066800"/>
              <a:gd name="connsiteX9" fmla="*/ 164254 w 985502"/>
              <a:gd name="connsiteY9" fmla="*/ 1066800 h 1066800"/>
              <a:gd name="connsiteX10" fmla="*/ 48109 w 985502"/>
              <a:gd name="connsiteY10" fmla="*/ 1018691 h 1066800"/>
              <a:gd name="connsiteX11" fmla="*/ 0 w 985502"/>
              <a:gd name="connsiteY11" fmla="*/ 902546 h 1066800"/>
              <a:gd name="connsiteX12" fmla="*/ 0 w 985502"/>
              <a:gd name="connsiteY12" fmla="*/ 164254 h 106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85502" h="1066800">
                <a:moveTo>
                  <a:pt x="0" y="164254"/>
                </a:moveTo>
                <a:cubicBezTo>
                  <a:pt x="0" y="120691"/>
                  <a:pt x="17305" y="78912"/>
                  <a:pt x="48109" y="48109"/>
                </a:cubicBezTo>
                <a:cubicBezTo>
                  <a:pt x="78913" y="17305"/>
                  <a:pt x="120691" y="0"/>
                  <a:pt x="164254" y="0"/>
                </a:cubicBezTo>
                <a:lnTo>
                  <a:pt x="821248" y="0"/>
                </a:lnTo>
                <a:cubicBezTo>
                  <a:pt x="864811" y="0"/>
                  <a:pt x="906590" y="17305"/>
                  <a:pt x="937393" y="48109"/>
                </a:cubicBezTo>
                <a:cubicBezTo>
                  <a:pt x="968197" y="78913"/>
                  <a:pt x="985502" y="120691"/>
                  <a:pt x="985502" y="164254"/>
                </a:cubicBezTo>
                <a:lnTo>
                  <a:pt x="985502" y="902546"/>
                </a:lnTo>
                <a:cubicBezTo>
                  <a:pt x="985502" y="946109"/>
                  <a:pt x="968197" y="987888"/>
                  <a:pt x="937393" y="1018691"/>
                </a:cubicBezTo>
                <a:cubicBezTo>
                  <a:pt x="906589" y="1049495"/>
                  <a:pt x="864811" y="1066800"/>
                  <a:pt x="821248" y="1066800"/>
                </a:cubicBezTo>
                <a:lnTo>
                  <a:pt x="164254" y="1066800"/>
                </a:lnTo>
                <a:cubicBezTo>
                  <a:pt x="120691" y="1066800"/>
                  <a:pt x="78912" y="1049495"/>
                  <a:pt x="48109" y="1018691"/>
                </a:cubicBezTo>
                <a:cubicBezTo>
                  <a:pt x="17305" y="987887"/>
                  <a:pt x="0" y="946109"/>
                  <a:pt x="0" y="902546"/>
                </a:cubicBezTo>
                <a:lnTo>
                  <a:pt x="0" y="164254"/>
                </a:lnTo>
                <a:close/>
              </a:path>
            </a:pathLst>
          </a:custGeom>
          <a:solidFill>
            <a:schemeClr val="accent5">
              <a:lumMod val="90000"/>
            </a:schemeClr>
          </a:solidFill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74778" tIns="74778" rIns="74778" bIns="74778" anchor="ctr"/>
          <a:lstStyle/>
          <a:p>
            <a:pPr algn="ctr" defTabSz="3111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chemeClr val="tx1"/>
                </a:solidFill>
                <a:latin typeface="Calibri" pitchFamily="34" charset="0"/>
                <a:ea typeface="Geneva"/>
                <a:cs typeface="Calibri" pitchFamily="34" charset="0"/>
              </a:rPr>
              <a:t>#1</a:t>
            </a:r>
          </a:p>
          <a:p>
            <a:pPr algn="ctr" defTabSz="3111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smtClean="0">
                <a:solidFill>
                  <a:schemeClr val="tx1"/>
                </a:solidFill>
                <a:latin typeface="Calibri" pitchFamily="34" charset="0"/>
                <a:ea typeface="Geneva"/>
                <a:cs typeface="Calibri" pitchFamily="34" charset="0"/>
              </a:rPr>
              <a:t>February 10</a:t>
            </a:r>
            <a:endParaRPr lang="en-US" sz="1200" dirty="0">
              <a:solidFill>
                <a:schemeClr val="tx1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sp>
        <p:nvSpPr>
          <p:cNvPr id="15" name="Freeform 14"/>
          <p:cNvSpPr/>
          <p:nvPr/>
        </p:nvSpPr>
        <p:spPr bwMode="auto">
          <a:xfrm>
            <a:off x="6172200" y="2209800"/>
            <a:ext cx="1246188" cy="685800"/>
          </a:xfrm>
          <a:custGeom>
            <a:avLst/>
            <a:gdLst>
              <a:gd name="connsiteX0" fmla="*/ 0 w 985502"/>
              <a:gd name="connsiteY0" fmla="*/ 164254 h 1066800"/>
              <a:gd name="connsiteX1" fmla="*/ 48109 w 985502"/>
              <a:gd name="connsiteY1" fmla="*/ 48109 h 1066800"/>
              <a:gd name="connsiteX2" fmla="*/ 164254 w 985502"/>
              <a:gd name="connsiteY2" fmla="*/ 0 h 1066800"/>
              <a:gd name="connsiteX3" fmla="*/ 821248 w 985502"/>
              <a:gd name="connsiteY3" fmla="*/ 0 h 1066800"/>
              <a:gd name="connsiteX4" fmla="*/ 937393 w 985502"/>
              <a:gd name="connsiteY4" fmla="*/ 48109 h 1066800"/>
              <a:gd name="connsiteX5" fmla="*/ 985502 w 985502"/>
              <a:gd name="connsiteY5" fmla="*/ 164254 h 1066800"/>
              <a:gd name="connsiteX6" fmla="*/ 985502 w 985502"/>
              <a:gd name="connsiteY6" fmla="*/ 902546 h 1066800"/>
              <a:gd name="connsiteX7" fmla="*/ 937393 w 985502"/>
              <a:gd name="connsiteY7" fmla="*/ 1018691 h 1066800"/>
              <a:gd name="connsiteX8" fmla="*/ 821248 w 985502"/>
              <a:gd name="connsiteY8" fmla="*/ 1066800 h 1066800"/>
              <a:gd name="connsiteX9" fmla="*/ 164254 w 985502"/>
              <a:gd name="connsiteY9" fmla="*/ 1066800 h 1066800"/>
              <a:gd name="connsiteX10" fmla="*/ 48109 w 985502"/>
              <a:gd name="connsiteY10" fmla="*/ 1018691 h 1066800"/>
              <a:gd name="connsiteX11" fmla="*/ 0 w 985502"/>
              <a:gd name="connsiteY11" fmla="*/ 902546 h 1066800"/>
              <a:gd name="connsiteX12" fmla="*/ 0 w 985502"/>
              <a:gd name="connsiteY12" fmla="*/ 164254 h 106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85502" h="1066800">
                <a:moveTo>
                  <a:pt x="0" y="164254"/>
                </a:moveTo>
                <a:cubicBezTo>
                  <a:pt x="0" y="120691"/>
                  <a:pt x="17305" y="78912"/>
                  <a:pt x="48109" y="48109"/>
                </a:cubicBezTo>
                <a:cubicBezTo>
                  <a:pt x="78913" y="17305"/>
                  <a:pt x="120691" y="0"/>
                  <a:pt x="164254" y="0"/>
                </a:cubicBezTo>
                <a:lnTo>
                  <a:pt x="821248" y="0"/>
                </a:lnTo>
                <a:cubicBezTo>
                  <a:pt x="864811" y="0"/>
                  <a:pt x="906590" y="17305"/>
                  <a:pt x="937393" y="48109"/>
                </a:cubicBezTo>
                <a:cubicBezTo>
                  <a:pt x="968197" y="78913"/>
                  <a:pt x="985502" y="120691"/>
                  <a:pt x="985502" y="164254"/>
                </a:cubicBezTo>
                <a:lnTo>
                  <a:pt x="985502" y="902546"/>
                </a:lnTo>
                <a:cubicBezTo>
                  <a:pt x="985502" y="946109"/>
                  <a:pt x="968197" y="987888"/>
                  <a:pt x="937393" y="1018691"/>
                </a:cubicBezTo>
                <a:cubicBezTo>
                  <a:pt x="906589" y="1049495"/>
                  <a:pt x="864811" y="1066800"/>
                  <a:pt x="821248" y="1066800"/>
                </a:cubicBezTo>
                <a:lnTo>
                  <a:pt x="164254" y="1066800"/>
                </a:lnTo>
                <a:cubicBezTo>
                  <a:pt x="120691" y="1066800"/>
                  <a:pt x="78912" y="1049495"/>
                  <a:pt x="48109" y="1018691"/>
                </a:cubicBezTo>
                <a:cubicBezTo>
                  <a:pt x="17305" y="987887"/>
                  <a:pt x="0" y="946109"/>
                  <a:pt x="0" y="902546"/>
                </a:cubicBezTo>
                <a:lnTo>
                  <a:pt x="0" y="164254"/>
                </a:lnTo>
                <a:close/>
              </a:path>
            </a:pathLst>
          </a:custGeom>
          <a:solidFill>
            <a:schemeClr val="accent5">
              <a:lumMod val="9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778" tIns="74778" rIns="74778" bIns="74778" anchor="ctr"/>
          <a:lstStyle/>
          <a:p>
            <a:pPr algn="ctr" defTabSz="3111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chemeClr val="tx1"/>
                </a:solidFill>
                <a:latin typeface="Calibri" pitchFamily="34" charset="0"/>
                <a:ea typeface="Geneva"/>
                <a:cs typeface="Calibri" pitchFamily="34" charset="0"/>
              </a:rPr>
              <a:t>#6</a:t>
            </a:r>
          </a:p>
          <a:p>
            <a:pPr algn="ctr" defTabSz="3111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smtClean="0">
                <a:solidFill>
                  <a:schemeClr val="tx1"/>
                </a:solidFill>
                <a:latin typeface="Calibri" pitchFamily="34" charset="0"/>
                <a:ea typeface="Geneva"/>
                <a:cs typeface="Calibri" pitchFamily="34" charset="0"/>
              </a:rPr>
              <a:t>October 20</a:t>
            </a:r>
            <a:endParaRPr lang="en-US" sz="1200" dirty="0">
              <a:solidFill>
                <a:schemeClr val="tx1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sp>
        <p:nvSpPr>
          <p:cNvPr id="16" name="Freeform 15"/>
          <p:cNvSpPr/>
          <p:nvPr/>
        </p:nvSpPr>
        <p:spPr bwMode="auto">
          <a:xfrm>
            <a:off x="7685088" y="2200275"/>
            <a:ext cx="1230312" cy="685800"/>
          </a:xfrm>
          <a:custGeom>
            <a:avLst/>
            <a:gdLst>
              <a:gd name="connsiteX0" fmla="*/ 0 w 985502"/>
              <a:gd name="connsiteY0" fmla="*/ 164254 h 1066800"/>
              <a:gd name="connsiteX1" fmla="*/ 48109 w 985502"/>
              <a:gd name="connsiteY1" fmla="*/ 48109 h 1066800"/>
              <a:gd name="connsiteX2" fmla="*/ 164254 w 985502"/>
              <a:gd name="connsiteY2" fmla="*/ 0 h 1066800"/>
              <a:gd name="connsiteX3" fmla="*/ 821248 w 985502"/>
              <a:gd name="connsiteY3" fmla="*/ 0 h 1066800"/>
              <a:gd name="connsiteX4" fmla="*/ 937393 w 985502"/>
              <a:gd name="connsiteY4" fmla="*/ 48109 h 1066800"/>
              <a:gd name="connsiteX5" fmla="*/ 985502 w 985502"/>
              <a:gd name="connsiteY5" fmla="*/ 164254 h 1066800"/>
              <a:gd name="connsiteX6" fmla="*/ 985502 w 985502"/>
              <a:gd name="connsiteY6" fmla="*/ 902546 h 1066800"/>
              <a:gd name="connsiteX7" fmla="*/ 937393 w 985502"/>
              <a:gd name="connsiteY7" fmla="*/ 1018691 h 1066800"/>
              <a:gd name="connsiteX8" fmla="*/ 821248 w 985502"/>
              <a:gd name="connsiteY8" fmla="*/ 1066800 h 1066800"/>
              <a:gd name="connsiteX9" fmla="*/ 164254 w 985502"/>
              <a:gd name="connsiteY9" fmla="*/ 1066800 h 1066800"/>
              <a:gd name="connsiteX10" fmla="*/ 48109 w 985502"/>
              <a:gd name="connsiteY10" fmla="*/ 1018691 h 1066800"/>
              <a:gd name="connsiteX11" fmla="*/ 0 w 985502"/>
              <a:gd name="connsiteY11" fmla="*/ 902546 h 1066800"/>
              <a:gd name="connsiteX12" fmla="*/ 0 w 985502"/>
              <a:gd name="connsiteY12" fmla="*/ 164254 h 106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85502" h="1066800">
                <a:moveTo>
                  <a:pt x="0" y="164254"/>
                </a:moveTo>
                <a:cubicBezTo>
                  <a:pt x="0" y="120691"/>
                  <a:pt x="17305" y="78912"/>
                  <a:pt x="48109" y="48109"/>
                </a:cubicBezTo>
                <a:cubicBezTo>
                  <a:pt x="78913" y="17305"/>
                  <a:pt x="120691" y="0"/>
                  <a:pt x="164254" y="0"/>
                </a:cubicBezTo>
                <a:lnTo>
                  <a:pt x="821248" y="0"/>
                </a:lnTo>
                <a:cubicBezTo>
                  <a:pt x="864811" y="0"/>
                  <a:pt x="906590" y="17305"/>
                  <a:pt x="937393" y="48109"/>
                </a:cubicBezTo>
                <a:cubicBezTo>
                  <a:pt x="968197" y="78913"/>
                  <a:pt x="985502" y="120691"/>
                  <a:pt x="985502" y="164254"/>
                </a:cubicBezTo>
                <a:lnTo>
                  <a:pt x="985502" y="902546"/>
                </a:lnTo>
                <a:cubicBezTo>
                  <a:pt x="985502" y="946109"/>
                  <a:pt x="968197" y="987888"/>
                  <a:pt x="937393" y="1018691"/>
                </a:cubicBezTo>
                <a:cubicBezTo>
                  <a:pt x="906589" y="1049495"/>
                  <a:pt x="864811" y="1066800"/>
                  <a:pt x="821248" y="1066800"/>
                </a:cubicBezTo>
                <a:lnTo>
                  <a:pt x="164254" y="1066800"/>
                </a:lnTo>
                <a:cubicBezTo>
                  <a:pt x="120691" y="1066800"/>
                  <a:pt x="78912" y="1049495"/>
                  <a:pt x="48109" y="1018691"/>
                </a:cubicBezTo>
                <a:cubicBezTo>
                  <a:pt x="17305" y="987887"/>
                  <a:pt x="0" y="946109"/>
                  <a:pt x="0" y="902546"/>
                </a:cubicBezTo>
                <a:lnTo>
                  <a:pt x="0" y="164254"/>
                </a:lnTo>
                <a:close/>
              </a:path>
            </a:pathLst>
          </a:custGeom>
          <a:solidFill>
            <a:schemeClr val="accent5">
              <a:lumMod val="9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778" tIns="74778" rIns="74778" bIns="74778" anchor="ctr"/>
          <a:lstStyle/>
          <a:p>
            <a:pPr algn="ctr" defTabSz="3111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chemeClr val="tx1"/>
                </a:solidFill>
                <a:latin typeface="Calibri" pitchFamily="34" charset="0"/>
                <a:ea typeface="Geneva"/>
                <a:cs typeface="Calibri" pitchFamily="34" charset="0"/>
              </a:rPr>
              <a:t>#7</a:t>
            </a:r>
          </a:p>
          <a:p>
            <a:pPr algn="ctr" defTabSz="3111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smtClean="0">
                <a:solidFill>
                  <a:schemeClr val="tx1"/>
                </a:solidFill>
                <a:latin typeface="Calibri" pitchFamily="34" charset="0"/>
                <a:ea typeface="Geneva"/>
                <a:cs typeface="Calibri" pitchFamily="34" charset="0"/>
              </a:rPr>
              <a:t>December 15</a:t>
            </a:r>
            <a:endParaRPr lang="en-US" sz="1200" dirty="0">
              <a:solidFill>
                <a:schemeClr val="tx1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sp>
        <p:nvSpPr>
          <p:cNvPr id="17" name="TextBox 128"/>
          <p:cNvSpPr txBox="1">
            <a:spLocks noChangeArrowheads="1"/>
          </p:cNvSpPr>
          <p:nvPr/>
        </p:nvSpPr>
        <p:spPr bwMode="auto">
          <a:xfrm>
            <a:off x="6111875" y="1323975"/>
            <a:ext cx="2667000" cy="276225"/>
          </a:xfrm>
          <a:prstGeom prst="rect">
            <a:avLst/>
          </a:prstGeom>
          <a:ln>
            <a:solidFill>
              <a:srgbClr val="FF0000"/>
            </a:solidFill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Annual Recommendation due Nov 1</a:t>
            </a:r>
          </a:p>
        </p:txBody>
      </p:sp>
      <p:cxnSp>
        <p:nvCxnSpPr>
          <p:cNvPr id="15372" name="Straight Arrow Connector 28"/>
          <p:cNvCxnSpPr>
            <a:cxnSpLocks noChangeShapeType="1"/>
          </p:cNvCxnSpPr>
          <p:nvPr/>
        </p:nvCxnSpPr>
        <p:spPr bwMode="auto">
          <a:xfrm>
            <a:off x="7445375" y="1760538"/>
            <a:ext cx="0" cy="42545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9" name="TextBox 128"/>
          <p:cNvSpPr txBox="1">
            <a:spLocks noChangeArrowheads="1"/>
          </p:cNvSpPr>
          <p:nvPr/>
        </p:nvSpPr>
        <p:spPr bwMode="auto">
          <a:xfrm>
            <a:off x="1295400" y="5634038"/>
            <a:ext cx="2654300" cy="46196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Solicitation of Nominations for Proposed SQMS Measures</a:t>
            </a:r>
          </a:p>
        </p:txBody>
      </p:sp>
      <p:cxnSp>
        <p:nvCxnSpPr>
          <p:cNvPr id="15374" name="Straight Arrow Connector 28"/>
          <p:cNvCxnSpPr>
            <a:cxnSpLocks noChangeShapeType="1"/>
          </p:cNvCxnSpPr>
          <p:nvPr/>
        </p:nvCxnSpPr>
        <p:spPr bwMode="auto">
          <a:xfrm flipV="1">
            <a:off x="1600200" y="5162550"/>
            <a:ext cx="0" cy="3810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" name="Freeform 21"/>
          <p:cNvSpPr/>
          <p:nvPr/>
        </p:nvSpPr>
        <p:spPr bwMode="auto">
          <a:xfrm>
            <a:off x="1728788" y="2209800"/>
            <a:ext cx="1243012" cy="685800"/>
          </a:xfrm>
          <a:custGeom>
            <a:avLst/>
            <a:gdLst>
              <a:gd name="connsiteX0" fmla="*/ 0 w 985502"/>
              <a:gd name="connsiteY0" fmla="*/ 164254 h 1066800"/>
              <a:gd name="connsiteX1" fmla="*/ 48109 w 985502"/>
              <a:gd name="connsiteY1" fmla="*/ 48109 h 1066800"/>
              <a:gd name="connsiteX2" fmla="*/ 164254 w 985502"/>
              <a:gd name="connsiteY2" fmla="*/ 0 h 1066800"/>
              <a:gd name="connsiteX3" fmla="*/ 821248 w 985502"/>
              <a:gd name="connsiteY3" fmla="*/ 0 h 1066800"/>
              <a:gd name="connsiteX4" fmla="*/ 937393 w 985502"/>
              <a:gd name="connsiteY4" fmla="*/ 48109 h 1066800"/>
              <a:gd name="connsiteX5" fmla="*/ 985502 w 985502"/>
              <a:gd name="connsiteY5" fmla="*/ 164254 h 1066800"/>
              <a:gd name="connsiteX6" fmla="*/ 985502 w 985502"/>
              <a:gd name="connsiteY6" fmla="*/ 902546 h 1066800"/>
              <a:gd name="connsiteX7" fmla="*/ 937393 w 985502"/>
              <a:gd name="connsiteY7" fmla="*/ 1018691 h 1066800"/>
              <a:gd name="connsiteX8" fmla="*/ 821248 w 985502"/>
              <a:gd name="connsiteY8" fmla="*/ 1066800 h 1066800"/>
              <a:gd name="connsiteX9" fmla="*/ 164254 w 985502"/>
              <a:gd name="connsiteY9" fmla="*/ 1066800 h 1066800"/>
              <a:gd name="connsiteX10" fmla="*/ 48109 w 985502"/>
              <a:gd name="connsiteY10" fmla="*/ 1018691 h 1066800"/>
              <a:gd name="connsiteX11" fmla="*/ 0 w 985502"/>
              <a:gd name="connsiteY11" fmla="*/ 902546 h 1066800"/>
              <a:gd name="connsiteX12" fmla="*/ 0 w 985502"/>
              <a:gd name="connsiteY12" fmla="*/ 164254 h 106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85502" h="1066800">
                <a:moveTo>
                  <a:pt x="0" y="164254"/>
                </a:moveTo>
                <a:cubicBezTo>
                  <a:pt x="0" y="120691"/>
                  <a:pt x="17305" y="78912"/>
                  <a:pt x="48109" y="48109"/>
                </a:cubicBezTo>
                <a:cubicBezTo>
                  <a:pt x="78913" y="17305"/>
                  <a:pt x="120691" y="0"/>
                  <a:pt x="164254" y="0"/>
                </a:cubicBezTo>
                <a:lnTo>
                  <a:pt x="821248" y="0"/>
                </a:lnTo>
                <a:cubicBezTo>
                  <a:pt x="864811" y="0"/>
                  <a:pt x="906590" y="17305"/>
                  <a:pt x="937393" y="48109"/>
                </a:cubicBezTo>
                <a:cubicBezTo>
                  <a:pt x="968197" y="78913"/>
                  <a:pt x="985502" y="120691"/>
                  <a:pt x="985502" y="164254"/>
                </a:cubicBezTo>
                <a:lnTo>
                  <a:pt x="985502" y="902546"/>
                </a:lnTo>
                <a:cubicBezTo>
                  <a:pt x="985502" y="946109"/>
                  <a:pt x="968197" y="987888"/>
                  <a:pt x="937393" y="1018691"/>
                </a:cubicBezTo>
                <a:cubicBezTo>
                  <a:pt x="906589" y="1049495"/>
                  <a:pt x="864811" y="1066800"/>
                  <a:pt x="821248" y="1066800"/>
                </a:cubicBezTo>
                <a:lnTo>
                  <a:pt x="164254" y="1066800"/>
                </a:lnTo>
                <a:cubicBezTo>
                  <a:pt x="120691" y="1066800"/>
                  <a:pt x="78912" y="1049495"/>
                  <a:pt x="48109" y="1018691"/>
                </a:cubicBezTo>
                <a:cubicBezTo>
                  <a:pt x="17305" y="987887"/>
                  <a:pt x="0" y="946109"/>
                  <a:pt x="0" y="902546"/>
                </a:cubicBezTo>
                <a:lnTo>
                  <a:pt x="0" y="164254"/>
                </a:lnTo>
                <a:close/>
              </a:path>
            </a:pathLst>
          </a:custGeom>
          <a:solidFill>
            <a:schemeClr val="accent5">
              <a:lumMod val="90000"/>
            </a:schemeClr>
          </a:solidFill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74778" tIns="74778" rIns="74778" bIns="74778" anchor="ctr"/>
          <a:lstStyle/>
          <a:p>
            <a:pPr algn="ctr" defTabSz="3111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chemeClr val="tx1"/>
                </a:solidFill>
                <a:latin typeface="Calibri" pitchFamily="34" charset="0"/>
                <a:ea typeface="Geneva"/>
                <a:cs typeface="Calibri" pitchFamily="34" charset="0"/>
              </a:rPr>
              <a:t>#2</a:t>
            </a:r>
          </a:p>
          <a:p>
            <a:pPr algn="ctr" defTabSz="3111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smtClean="0">
                <a:solidFill>
                  <a:schemeClr val="tx1"/>
                </a:solidFill>
                <a:latin typeface="Calibri" pitchFamily="34" charset="0"/>
                <a:ea typeface="Geneva"/>
                <a:cs typeface="Calibri" pitchFamily="34" charset="0"/>
              </a:rPr>
              <a:t>April 14</a:t>
            </a:r>
            <a:endParaRPr lang="en-US" sz="1200" dirty="0">
              <a:solidFill>
                <a:schemeClr val="tx1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sp>
        <p:nvSpPr>
          <p:cNvPr id="23" name="Freeform 22"/>
          <p:cNvSpPr/>
          <p:nvPr/>
        </p:nvSpPr>
        <p:spPr bwMode="auto">
          <a:xfrm>
            <a:off x="3200400" y="2209800"/>
            <a:ext cx="1243013" cy="685800"/>
          </a:xfrm>
          <a:custGeom>
            <a:avLst/>
            <a:gdLst>
              <a:gd name="connsiteX0" fmla="*/ 0 w 985502"/>
              <a:gd name="connsiteY0" fmla="*/ 164254 h 1066800"/>
              <a:gd name="connsiteX1" fmla="*/ 48109 w 985502"/>
              <a:gd name="connsiteY1" fmla="*/ 48109 h 1066800"/>
              <a:gd name="connsiteX2" fmla="*/ 164254 w 985502"/>
              <a:gd name="connsiteY2" fmla="*/ 0 h 1066800"/>
              <a:gd name="connsiteX3" fmla="*/ 821248 w 985502"/>
              <a:gd name="connsiteY3" fmla="*/ 0 h 1066800"/>
              <a:gd name="connsiteX4" fmla="*/ 937393 w 985502"/>
              <a:gd name="connsiteY4" fmla="*/ 48109 h 1066800"/>
              <a:gd name="connsiteX5" fmla="*/ 985502 w 985502"/>
              <a:gd name="connsiteY5" fmla="*/ 164254 h 1066800"/>
              <a:gd name="connsiteX6" fmla="*/ 985502 w 985502"/>
              <a:gd name="connsiteY6" fmla="*/ 902546 h 1066800"/>
              <a:gd name="connsiteX7" fmla="*/ 937393 w 985502"/>
              <a:gd name="connsiteY7" fmla="*/ 1018691 h 1066800"/>
              <a:gd name="connsiteX8" fmla="*/ 821248 w 985502"/>
              <a:gd name="connsiteY8" fmla="*/ 1066800 h 1066800"/>
              <a:gd name="connsiteX9" fmla="*/ 164254 w 985502"/>
              <a:gd name="connsiteY9" fmla="*/ 1066800 h 1066800"/>
              <a:gd name="connsiteX10" fmla="*/ 48109 w 985502"/>
              <a:gd name="connsiteY10" fmla="*/ 1018691 h 1066800"/>
              <a:gd name="connsiteX11" fmla="*/ 0 w 985502"/>
              <a:gd name="connsiteY11" fmla="*/ 902546 h 1066800"/>
              <a:gd name="connsiteX12" fmla="*/ 0 w 985502"/>
              <a:gd name="connsiteY12" fmla="*/ 164254 h 106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85502" h="1066800">
                <a:moveTo>
                  <a:pt x="0" y="164254"/>
                </a:moveTo>
                <a:cubicBezTo>
                  <a:pt x="0" y="120691"/>
                  <a:pt x="17305" y="78912"/>
                  <a:pt x="48109" y="48109"/>
                </a:cubicBezTo>
                <a:cubicBezTo>
                  <a:pt x="78913" y="17305"/>
                  <a:pt x="120691" y="0"/>
                  <a:pt x="164254" y="0"/>
                </a:cubicBezTo>
                <a:lnTo>
                  <a:pt x="821248" y="0"/>
                </a:lnTo>
                <a:cubicBezTo>
                  <a:pt x="864811" y="0"/>
                  <a:pt x="906590" y="17305"/>
                  <a:pt x="937393" y="48109"/>
                </a:cubicBezTo>
                <a:cubicBezTo>
                  <a:pt x="968197" y="78913"/>
                  <a:pt x="985502" y="120691"/>
                  <a:pt x="985502" y="164254"/>
                </a:cubicBezTo>
                <a:lnTo>
                  <a:pt x="985502" y="902546"/>
                </a:lnTo>
                <a:cubicBezTo>
                  <a:pt x="985502" y="946109"/>
                  <a:pt x="968197" y="987888"/>
                  <a:pt x="937393" y="1018691"/>
                </a:cubicBezTo>
                <a:cubicBezTo>
                  <a:pt x="906589" y="1049495"/>
                  <a:pt x="864811" y="1066800"/>
                  <a:pt x="821248" y="1066800"/>
                </a:cubicBezTo>
                <a:lnTo>
                  <a:pt x="164254" y="1066800"/>
                </a:lnTo>
                <a:cubicBezTo>
                  <a:pt x="120691" y="1066800"/>
                  <a:pt x="78912" y="1049495"/>
                  <a:pt x="48109" y="1018691"/>
                </a:cubicBezTo>
                <a:cubicBezTo>
                  <a:pt x="17305" y="987887"/>
                  <a:pt x="0" y="946109"/>
                  <a:pt x="0" y="902546"/>
                </a:cubicBezTo>
                <a:lnTo>
                  <a:pt x="0" y="164254"/>
                </a:lnTo>
                <a:close/>
              </a:path>
            </a:pathLst>
          </a:custGeom>
          <a:solidFill>
            <a:schemeClr val="accent5">
              <a:lumMod val="90000"/>
            </a:schemeClr>
          </a:solidFill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74778" tIns="74778" rIns="74778" bIns="74778" anchor="ctr"/>
          <a:lstStyle/>
          <a:p>
            <a:pPr algn="ctr" defTabSz="3111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chemeClr val="tx1"/>
                </a:solidFill>
                <a:latin typeface="Calibri" pitchFamily="34" charset="0"/>
                <a:ea typeface="Geneva"/>
                <a:cs typeface="Calibri" pitchFamily="34" charset="0"/>
              </a:rPr>
              <a:t>#3</a:t>
            </a:r>
          </a:p>
          <a:p>
            <a:pPr algn="ctr" defTabSz="3111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smtClean="0">
                <a:solidFill>
                  <a:schemeClr val="tx1"/>
                </a:solidFill>
                <a:latin typeface="Calibri" pitchFamily="34" charset="0"/>
                <a:ea typeface="Geneva"/>
                <a:cs typeface="Calibri" pitchFamily="34" charset="0"/>
              </a:rPr>
              <a:t>June 16</a:t>
            </a:r>
            <a:endParaRPr lang="en-US" sz="1200" dirty="0">
              <a:solidFill>
                <a:schemeClr val="tx1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sp>
        <p:nvSpPr>
          <p:cNvPr id="24" name="Freeform 76"/>
          <p:cNvSpPr/>
          <p:nvPr/>
        </p:nvSpPr>
        <p:spPr bwMode="auto">
          <a:xfrm>
            <a:off x="4724400" y="3133725"/>
            <a:ext cx="1243013" cy="2047875"/>
          </a:xfrm>
          <a:custGeom>
            <a:avLst/>
            <a:gdLst>
              <a:gd name="connsiteX0" fmla="*/ 0 w 985502"/>
              <a:gd name="connsiteY0" fmla="*/ 164254 h 1066800"/>
              <a:gd name="connsiteX1" fmla="*/ 48109 w 985502"/>
              <a:gd name="connsiteY1" fmla="*/ 48109 h 1066800"/>
              <a:gd name="connsiteX2" fmla="*/ 164254 w 985502"/>
              <a:gd name="connsiteY2" fmla="*/ 0 h 1066800"/>
              <a:gd name="connsiteX3" fmla="*/ 821248 w 985502"/>
              <a:gd name="connsiteY3" fmla="*/ 0 h 1066800"/>
              <a:gd name="connsiteX4" fmla="*/ 937393 w 985502"/>
              <a:gd name="connsiteY4" fmla="*/ 48109 h 1066800"/>
              <a:gd name="connsiteX5" fmla="*/ 985502 w 985502"/>
              <a:gd name="connsiteY5" fmla="*/ 164254 h 1066800"/>
              <a:gd name="connsiteX6" fmla="*/ 985502 w 985502"/>
              <a:gd name="connsiteY6" fmla="*/ 902546 h 1066800"/>
              <a:gd name="connsiteX7" fmla="*/ 937393 w 985502"/>
              <a:gd name="connsiteY7" fmla="*/ 1018691 h 1066800"/>
              <a:gd name="connsiteX8" fmla="*/ 821248 w 985502"/>
              <a:gd name="connsiteY8" fmla="*/ 1066800 h 1066800"/>
              <a:gd name="connsiteX9" fmla="*/ 164254 w 985502"/>
              <a:gd name="connsiteY9" fmla="*/ 1066800 h 1066800"/>
              <a:gd name="connsiteX10" fmla="*/ 48109 w 985502"/>
              <a:gd name="connsiteY10" fmla="*/ 1018691 h 1066800"/>
              <a:gd name="connsiteX11" fmla="*/ 0 w 985502"/>
              <a:gd name="connsiteY11" fmla="*/ 902546 h 1066800"/>
              <a:gd name="connsiteX12" fmla="*/ 0 w 985502"/>
              <a:gd name="connsiteY12" fmla="*/ 164254 h 106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85502" h="1066800">
                <a:moveTo>
                  <a:pt x="0" y="164254"/>
                </a:moveTo>
                <a:cubicBezTo>
                  <a:pt x="0" y="120691"/>
                  <a:pt x="17305" y="78912"/>
                  <a:pt x="48109" y="48109"/>
                </a:cubicBezTo>
                <a:cubicBezTo>
                  <a:pt x="78913" y="17305"/>
                  <a:pt x="120691" y="0"/>
                  <a:pt x="164254" y="0"/>
                </a:cubicBezTo>
                <a:lnTo>
                  <a:pt x="821248" y="0"/>
                </a:lnTo>
                <a:cubicBezTo>
                  <a:pt x="864811" y="0"/>
                  <a:pt x="906590" y="17305"/>
                  <a:pt x="937393" y="48109"/>
                </a:cubicBezTo>
                <a:cubicBezTo>
                  <a:pt x="968197" y="78913"/>
                  <a:pt x="985502" y="120691"/>
                  <a:pt x="985502" y="164254"/>
                </a:cubicBezTo>
                <a:lnTo>
                  <a:pt x="985502" y="902546"/>
                </a:lnTo>
                <a:cubicBezTo>
                  <a:pt x="985502" y="946109"/>
                  <a:pt x="968197" y="987888"/>
                  <a:pt x="937393" y="1018691"/>
                </a:cubicBezTo>
                <a:cubicBezTo>
                  <a:pt x="906589" y="1049495"/>
                  <a:pt x="864811" y="1066800"/>
                  <a:pt x="821248" y="1066800"/>
                </a:cubicBezTo>
                <a:lnTo>
                  <a:pt x="164254" y="1066800"/>
                </a:lnTo>
                <a:cubicBezTo>
                  <a:pt x="120691" y="1066800"/>
                  <a:pt x="78912" y="1049495"/>
                  <a:pt x="48109" y="1018691"/>
                </a:cubicBezTo>
                <a:cubicBezTo>
                  <a:pt x="17305" y="987887"/>
                  <a:pt x="0" y="946109"/>
                  <a:pt x="0" y="902546"/>
                </a:cubicBezTo>
                <a:lnTo>
                  <a:pt x="0" y="164254"/>
                </a:lnTo>
                <a:close/>
              </a:path>
            </a:pathLst>
          </a:custGeom>
          <a:solidFill>
            <a:schemeClr val="accent5">
              <a:lumMod val="9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778" tIns="74778" rIns="74778" bIns="74778" anchor="ctr"/>
          <a:lstStyle/>
          <a:p>
            <a:pPr algn="ctr" defTabSz="311150" eaLnBrk="0" fontAlgn="auto" hangingPunct="0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defRPr/>
            </a:pPr>
            <a:r>
              <a:rPr lang="en-US" sz="11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Review preliminary assessments of proposed measures</a:t>
            </a:r>
          </a:p>
          <a:p>
            <a:pPr algn="ctr" defTabSz="311150" eaLnBrk="0" fontAlgn="auto" hangingPunct="0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defRPr/>
            </a:pPr>
            <a:endParaRPr lang="en-US" sz="11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6" name="Freeform 25"/>
          <p:cNvSpPr/>
          <p:nvPr/>
        </p:nvSpPr>
        <p:spPr bwMode="auto">
          <a:xfrm>
            <a:off x="4724400" y="2209800"/>
            <a:ext cx="1243013" cy="685800"/>
          </a:xfrm>
          <a:custGeom>
            <a:avLst/>
            <a:gdLst>
              <a:gd name="connsiteX0" fmla="*/ 0 w 985502"/>
              <a:gd name="connsiteY0" fmla="*/ 164254 h 1066800"/>
              <a:gd name="connsiteX1" fmla="*/ 48109 w 985502"/>
              <a:gd name="connsiteY1" fmla="*/ 48109 h 1066800"/>
              <a:gd name="connsiteX2" fmla="*/ 164254 w 985502"/>
              <a:gd name="connsiteY2" fmla="*/ 0 h 1066800"/>
              <a:gd name="connsiteX3" fmla="*/ 821248 w 985502"/>
              <a:gd name="connsiteY3" fmla="*/ 0 h 1066800"/>
              <a:gd name="connsiteX4" fmla="*/ 937393 w 985502"/>
              <a:gd name="connsiteY4" fmla="*/ 48109 h 1066800"/>
              <a:gd name="connsiteX5" fmla="*/ 985502 w 985502"/>
              <a:gd name="connsiteY5" fmla="*/ 164254 h 1066800"/>
              <a:gd name="connsiteX6" fmla="*/ 985502 w 985502"/>
              <a:gd name="connsiteY6" fmla="*/ 902546 h 1066800"/>
              <a:gd name="connsiteX7" fmla="*/ 937393 w 985502"/>
              <a:gd name="connsiteY7" fmla="*/ 1018691 h 1066800"/>
              <a:gd name="connsiteX8" fmla="*/ 821248 w 985502"/>
              <a:gd name="connsiteY8" fmla="*/ 1066800 h 1066800"/>
              <a:gd name="connsiteX9" fmla="*/ 164254 w 985502"/>
              <a:gd name="connsiteY9" fmla="*/ 1066800 h 1066800"/>
              <a:gd name="connsiteX10" fmla="*/ 48109 w 985502"/>
              <a:gd name="connsiteY10" fmla="*/ 1018691 h 1066800"/>
              <a:gd name="connsiteX11" fmla="*/ 0 w 985502"/>
              <a:gd name="connsiteY11" fmla="*/ 902546 h 1066800"/>
              <a:gd name="connsiteX12" fmla="*/ 0 w 985502"/>
              <a:gd name="connsiteY12" fmla="*/ 164254 h 106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85502" h="1066800">
                <a:moveTo>
                  <a:pt x="0" y="164254"/>
                </a:moveTo>
                <a:cubicBezTo>
                  <a:pt x="0" y="120691"/>
                  <a:pt x="17305" y="78912"/>
                  <a:pt x="48109" y="48109"/>
                </a:cubicBezTo>
                <a:cubicBezTo>
                  <a:pt x="78913" y="17305"/>
                  <a:pt x="120691" y="0"/>
                  <a:pt x="164254" y="0"/>
                </a:cubicBezTo>
                <a:lnTo>
                  <a:pt x="821248" y="0"/>
                </a:lnTo>
                <a:cubicBezTo>
                  <a:pt x="864811" y="0"/>
                  <a:pt x="906590" y="17305"/>
                  <a:pt x="937393" y="48109"/>
                </a:cubicBezTo>
                <a:cubicBezTo>
                  <a:pt x="968197" y="78913"/>
                  <a:pt x="985502" y="120691"/>
                  <a:pt x="985502" y="164254"/>
                </a:cubicBezTo>
                <a:lnTo>
                  <a:pt x="985502" y="902546"/>
                </a:lnTo>
                <a:cubicBezTo>
                  <a:pt x="985502" y="946109"/>
                  <a:pt x="968197" y="987888"/>
                  <a:pt x="937393" y="1018691"/>
                </a:cubicBezTo>
                <a:cubicBezTo>
                  <a:pt x="906589" y="1049495"/>
                  <a:pt x="864811" y="1066800"/>
                  <a:pt x="821248" y="1066800"/>
                </a:cubicBezTo>
                <a:lnTo>
                  <a:pt x="164254" y="1066800"/>
                </a:lnTo>
                <a:cubicBezTo>
                  <a:pt x="120691" y="1066800"/>
                  <a:pt x="78912" y="1049495"/>
                  <a:pt x="48109" y="1018691"/>
                </a:cubicBezTo>
                <a:cubicBezTo>
                  <a:pt x="17305" y="987887"/>
                  <a:pt x="0" y="946109"/>
                  <a:pt x="0" y="902546"/>
                </a:cubicBezTo>
                <a:lnTo>
                  <a:pt x="0" y="164254"/>
                </a:lnTo>
                <a:close/>
              </a:path>
            </a:pathLst>
          </a:custGeom>
          <a:solidFill>
            <a:schemeClr val="accent5">
              <a:lumMod val="9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778" tIns="74778" rIns="74778" bIns="74778" anchor="ctr"/>
          <a:lstStyle/>
          <a:p>
            <a:pPr algn="ctr" defTabSz="3111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chemeClr val="tx1"/>
                </a:solidFill>
                <a:latin typeface="Calibri" pitchFamily="34" charset="0"/>
                <a:ea typeface="Geneva"/>
                <a:cs typeface="Calibri" pitchFamily="34" charset="0"/>
              </a:rPr>
              <a:t>#4</a:t>
            </a:r>
          </a:p>
          <a:p>
            <a:pPr algn="ctr" defTabSz="3111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smtClean="0">
                <a:solidFill>
                  <a:schemeClr val="tx1"/>
                </a:solidFill>
                <a:latin typeface="Calibri" pitchFamily="34" charset="0"/>
                <a:ea typeface="Geneva"/>
                <a:cs typeface="Calibri" pitchFamily="34" charset="0"/>
              </a:rPr>
              <a:t>September 8</a:t>
            </a:r>
            <a:endParaRPr lang="en-US" sz="1200" dirty="0">
              <a:solidFill>
                <a:schemeClr val="tx1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Verdana Bold"/>
        <a:ea typeface="Osaka"/>
        <a:cs typeface=""/>
      </a:majorFont>
      <a:minorFont>
        <a:latin typeface="Verdana Bold"/>
        <a:ea typeface="Osaka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FHC PPT Template (Ben)</Template>
  <TotalTime>0</TotalTime>
  <Words>379</Words>
  <Application>Microsoft Office PowerPoint</Application>
  <PresentationFormat>On-screen Show (4:3)</PresentationFormat>
  <Paragraphs>157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Blank Presentation</vt:lpstr>
      <vt:lpstr>Statewide Quality Advisory Committee (SQAC) Meeting</vt:lpstr>
      <vt:lpstr>Agenda</vt:lpstr>
      <vt:lpstr>Possible 2014 Work of the SQAC</vt:lpstr>
      <vt:lpstr>SQMS Reporting</vt:lpstr>
      <vt:lpstr>The proportion of mandated and priority area measures in the SQMS</vt:lpstr>
      <vt:lpstr>SQMS measures by domain and type*</vt:lpstr>
      <vt:lpstr>How are the measures distributed across the delivery system?</vt:lpstr>
      <vt:lpstr>What NQF quality domains and measure types are under-represented in the SQMS?</vt:lpstr>
      <vt:lpstr>SQAC 2014 Agenda</vt:lpstr>
      <vt:lpstr>Next meeting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2013-04-22T13:14:10Z</dcterms:created>
  <dcterms:modified xsi:type="dcterms:W3CDTF">2013-12-11T21:52:33Z</dcterms:modified>
</cp:coreProperties>
</file>