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93" r:id="rId2"/>
    <p:sldMasterId id="2147483696" r:id="rId3"/>
    <p:sldMasterId id="2147483697" r:id="rId4"/>
  </p:sldMasterIdLst>
  <p:notesMasterIdLst>
    <p:notesMasterId r:id="rId23"/>
  </p:notesMasterIdLst>
  <p:handoutMasterIdLst>
    <p:handoutMasterId r:id="rId24"/>
  </p:handoutMasterIdLst>
  <p:sldIdLst>
    <p:sldId id="317" r:id="rId5"/>
    <p:sldId id="264" r:id="rId6"/>
    <p:sldId id="587" r:id="rId7"/>
    <p:sldId id="618" r:id="rId8"/>
    <p:sldId id="619" r:id="rId9"/>
    <p:sldId id="612" r:id="rId10"/>
    <p:sldId id="613" r:id="rId11"/>
    <p:sldId id="588" r:id="rId12"/>
    <p:sldId id="614" r:id="rId13"/>
    <p:sldId id="574" r:id="rId14"/>
    <p:sldId id="593" r:id="rId15"/>
    <p:sldId id="620" r:id="rId16"/>
    <p:sldId id="621" r:id="rId17"/>
    <p:sldId id="622" r:id="rId18"/>
    <p:sldId id="623" r:id="rId19"/>
    <p:sldId id="296" r:id="rId20"/>
    <p:sldId id="624" r:id="rId21"/>
    <p:sldId id="560" r:id="rId22"/>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 xmlns:p15="http://schemas.microsoft.com/office/powerpoint/2012/main">
        <p15:guide id="1" orient="horz" pos="973">
          <p15:clr>
            <a:srgbClr val="A4A3A4"/>
          </p15:clr>
        </p15:guide>
        <p15:guide id="2" pos="118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mer, Marilyn" initials="KM" lastIdx="9"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91" autoAdjust="0"/>
    <p:restoredTop sz="80686" autoAdjust="0"/>
  </p:normalViewPr>
  <p:slideViewPr>
    <p:cSldViewPr snapToGrid="0" snapToObjects="1" showGuides="1">
      <p:cViewPr>
        <p:scale>
          <a:sx n="97" d="100"/>
          <a:sy n="97" d="100"/>
        </p:scale>
        <p:origin x="-114" y="726"/>
      </p:cViewPr>
      <p:guideLst>
        <p:guide orient="horz" pos="973"/>
        <p:guide pos="1188"/>
      </p:guideLst>
    </p:cSldViewPr>
  </p:slideViewPr>
  <p:outlineViewPr>
    <p:cViewPr>
      <p:scale>
        <a:sx n="33" d="100"/>
        <a:sy n="33" d="100"/>
      </p:scale>
      <p:origin x="30" y="11532"/>
    </p:cViewPr>
  </p:outlineViewPr>
  <p:notesTextViewPr>
    <p:cViewPr>
      <p:scale>
        <a:sx n="100" d="100"/>
        <a:sy n="100" d="100"/>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State Death Data DOA</c:v>
                </c:pt>
              </c:strCache>
            </c:strRef>
          </c:tx>
          <c:marker>
            <c:symbol val="none"/>
          </c:marker>
          <c:cat>
            <c:strRef>
              <c:f>Sheet1!$A$2:$A$58</c:f>
              <c:strCache>
                <c:ptCount val="57"/>
                <c:pt idx="0">
                  <c:v>2011/01</c:v>
                </c:pt>
                <c:pt idx="1">
                  <c:v>2011/02</c:v>
                </c:pt>
                <c:pt idx="2">
                  <c:v>2011/03</c:v>
                </c:pt>
                <c:pt idx="3">
                  <c:v>2011/04</c:v>
                </c:pt>
                <c:pt idx="4">
                  <c:v>2011/05</c:v>
                </c:pt>
                <c:pt idx="5">
                  <c:v>2011/06</c:v>
                </c:pt>
                <c:pt idx="6">
                  <c:v>2011/07</c:v>
                </c:pt>
                <c:pt idx="7">
                  <c:v>2011/08</c:v>
                </c:pt>
                <c:pt idx="8">
                  <c:v>2011/09</c:v>
                </c:pt>
                <c:pt idx="9">
                  <c:v>2011/10</c:v>
                </c:pt>
                <c:pt idx="10">
                  <c:v>2011/11</c:v>
                </c:pt>
                <c:pt idx="11">
                  <c:v>2011/12</c:v>
                </c:pt>
                <c:pt idx="12">
                  <c:v>2012/01</c:v>
                </c:pt>
                <c:pt idx="13">
                  <c:v>2012/02</c:v>
                </c:pt>
                <c:pt idx="14">
                  <c:v>2012/03</c:v>
                </c:pt>
                <c:pt idx="15">
                  <c:v>2012/04</c:v>
                </c:pt>
                <c:pt idx="16">
                  <c:v>2012/05</c:v>
                </c:pt>
                <c:pt idx="17">
                  <c:v>2012/06</c:v>
                </c:pt>
                <c:pt idx="18">
                  <c:v>2012/07</c:v>
                </c:pt>
                <c:pt idx="19">
                  <c:v>2012/08</c:v>
                </c:pt>
                <c:pt idx="20">
                  <c:v>2012/09</c:v>
                </c:pt>
                <c:pt idx="21">
                  <c:v>2012/10</c:v>
                </c:pt>
                <c:pt idx="22">
                  <c:v>2012/11</c:v>
                </c:pt>
                <c:pt idx="23">
                  <c:v>2012/12</c:v>
                </c:pt>
                <c:pt idx="24">
                  <c:v>2013/01</c:v>
                </c:pt>
                <c:pt idx="25">
                  <c:v>2013/02</c:v>
                </c:pt>
                <c:pt idx="26">
                  <c:v>2013/03</c:v>
                </c:pt>
                <c:pt idx="27">
                  <c:v>2013/04</c:v>
                </c:pt>
                <c:pt idx="28">
                  <c:v>2013/05</c:v>
                </c:pt>
                <c:pt idx="29">
                  <c:v>2013/06</c:v>
                </c:pt>
                <c:pt idx="30">
                  <c:v>2013/07</c:v>
                </c:pt>
                <c:pt idx="31">
                  <c:v>2013/08</c:v>
                </c:pt>
                <c:pt idx="32">
                  <c:v>2013/09</c:v>
                </c:pt>
                <c:pt idx="33">
                  <c:v>2013/10</c:v>
                </c:pt>
                <c:pt idx="34">
                  <c:v>2013/11</c:v>
                </c:pt>
                <c:pt idx="35">
                  <c:v>2013/12</c:v>
                </c:pt>
                <c:pt idx="36">
                  <c:v>2014/01</c:v>
                </c:pt>
                <c:pt idx="37">
                  <c:v>2014/02</c:v>
                </c:pt>
                <c:pt idx="38">
                  <c:v>2014/03</c:v>
                </c:pt>
                <c:pt idx="39">
                  <c:v>2014/04</c:v>
                </c:pt>
                <c:pt idx="40">
                  <c:v>2014/05</c:v>
                </c:pt>
                <c:pt idx="41">
                  <c:v>2014/06</c:v>
                </c:pt>
                <c:pt idx="42">
                  <c:v>2014/07</c:v>
                </c:pt>
                <c:pt idx="43">
                  <c:v>2014/08</c:v>
                </c:pt>
                <c:pt idx="44">
                  <c:v>2014/09</c:v>
                </c:pt>
                <c:pt idx="45">
                  <c:v>2014/10</c:v>
                </c:pt>
                <c:pt idx="46">
                  <c:v>2014/11</c:v>
                </c:pt>
                <c:pt idx="47">
                  <c:v>2014/12</c:v>
                </c:pt>
                <c:pt idx="48">
                  <c:v>2015/01</c:v>
                </c:pt>
                <c:pt idx="49">
                  <c:v>2015/02</c:v>
                </c:pt>
                <c:pt idx="50">
                  <c:v>2015/03</c:v>
                </c:pt>
                <c:pt idx="51">
                  <c:v>2015/04</c:v>
                </c:pt>
                <c:pt idx="52">
                  <c:v>2015/05</c:v>
                </c:pt>
                <c:pt idx="53">
                  <c:v>2015/06</c:v>
                </c:pt>
                <c:pt idx="54">
                  <c:v>2015/07</c:v>
                </c:pt>
                <c:pt idx="55">
                  <c:v>2015/08</c:v>
                </c:pt>
                <c:pt idx="56">
                  <c:v>2015/09</c:v>
                </c:pt>
              </c:strCache>
            </c:strRef>
          </c:cat>
          <c:val>
            <c:numRef>
              <c:f>Sheet1!$B$2:$B$58</c:f>
              <c:numCache>
                <c:formatCode>General</c:formatCode>
                <c:ptCount val="57"/>
                <c:pt idx="0">
                  <c:v>46</c:v>
                </c:pt>
                <c:pt idx="1">
                  <c:v>58</c:v>
                </c:pt>
                <c:pt idx="2">
                  <c:v>39</c:v>
                </c:pt>
                <c:pt idx="3">
                  <c:v>38</c:v>
                </c:pt>
                <c:pt idx="4">
                  <c:v>34</c:v>
                </c:pt>
                <c:pt idx="5">
                  <c:v>51</c:v>
                </c:pt>
                <c:pt idx="6">
                  <c:v>38</c:v>
                </c:pt>
                <c:pt idx="7">
                  <c:v>35</c:v>
                </c:pt>
                <c:pt idx="8">
                  <c:v>47</c:v>
                </c:pt>
                <c:pt idx="9">
                  <c:v>40</c:v>
                </c:pt>
                <c:pt idx="10">
                  <c:v>52</c:v>
                </c:pt>
                <c:pt idx="11">
                  <c:v>52</c:v>
                </c:pt>
                <c:pt idx="12">
                  <c:v>66</c:v>
                </c:pt>
                <c:pt idx="13">
                  <c:v>28</c:v>
                </c:pt>
                <c:pt idx="14">
                  <c:v>45</c:v>
                </c:pt>
                <c:pt idx="15">
                  <c:v>48</c:v>
                </c:pt>
                <c:pt idx="16">
                  <c:v>49</c:v>
                </c:pt>
                <c:pt idx="17">
                  <c:v>52</c:v>
                </c:pt>
                <c:pt idx="18">
                  <c:v>62</c:v>
                </c:pt>
                <c:pt idx="19">
                  <c:v>63</c:v>
                </c:pt>
                <c:pt idx="20">
                  <c:v>39</c:v>
                </c:pt>
                <c:pt idx="21">
                  <c:v>48</c:v>
                </c:pt>
                <c:pt idx="22">
                  <c:v>53</c:v>
                </c:pt>
                <c:pt idx="23">
                  <c:v>71</c:v>
                </c:pt>
                <c:pt idx="24">
                  <c:v>52</c:v>
                </c:pt>
                <c:pt idx="25">
                  <c:v>68</c:v>
                </c:pt>
                <c:pt idx="26">
                  <c:v>48</c:v>
                </c:pt>
                <c:pt idx="27">
                  <c:v>47</c:v>
                </c:pt>
                <c:pt idx="28">
                  <c:v>35</c:v>
                </c:pt>
                <c:pt idx="29">
                  <c:v>50</c:v>
                </c:pt>
                <c:pt idx="30">
                  <c:v>34</c:v>
                </c:pt>
                <c:pt idx="31">
                  <c:v>54</c:v>
                </c:pt>
                <c:pt idx="32">
                  <c:v>60</c:v>
                </c:pt>
                <c:pt idx="33">
                  <c:v>56</c:v>
                </c:pt>
                <c:pt idx="34">
                  <c:v>57</c:v>
                </c:pt>
                <c:pt idx="35">
                  <c:v>56</c:v>
                </c:pt>
                <c:pt idx="36">
                  <c:v>52</c:v>
                </c:pt>
                <c:pt idx="37">
                  <c:v>64</c:v>
                </c:pt>
                <c:pt idx="38">
                  <c:v>53</c:v>
                </c:pt>
                <c:pt idx="39">
                  <c:v>46</c:v>
                </c:pt>
                <c:pt idx="40">
                  <c:v>68</c:v>
                </c:pt>
                <c:pt idx="41">
                  <c:v>52</c:v>
                </c:pt>
                <c:pt idx="42">
                  <c:v>58</c:v>
                </c:pt>
                <c:pt idx="43">
                  <c:v>61</c:v>
                </c:pt>
                <c:pt idx="44">
                  <c:v>50</c:v>
                </c:pt>
                <c:pt idx="45">
                  <c:v>47</c:v>
                </c:pt>
                <c:pt idx="46">
                  <c:v>40</c:v>
                </c:pt>
                <c:pt idx="47">
                  <c:v>50</c:v>
                </c:pt>
                <c:pt idx="48">
                  <c:v>46</c:v>
                </c:pt>
                <c:pt idx="49">
                  <c:v>45</c:v>
                </c:pt>
                <c:pt idx="50">
                  <c:v>39</c:v>
                </c:pt>
                <c:pt idx="51">
                  <c:v>47</c:v>
                </c:pt>
                <c:pt idx="52">
                  <c:v>49</c:v>
                </c:pt>
                <c:pt idx="53">
                  <c:v>47</c:v>
                </c:pt>
                <c:pt idx="54">
                  <c:v>57</c:v>
                </c:pt>
                <c:pt idx="55">
                  <c:v>46</c:v>
                </c:pt>
                <c:pt idx="56">
                  <c:v>48</c:v>
                </c:pt>
              </c:numCache>
            </c:numRef>
          </c:val>
          <c:smooth val="0"/>
        </c:ser>
        <c:ser>
          <c:idx val="1"/>
          <c:order val="1"/>
          <c:tx>
            <c:strRef>
              <c:f>Sheet1!$C$1</c:f>
              <c:strCache>
                <c:ptCount val="1"/>
                <c:pt idx="0">
                  <c:v>Case Mix ED Data DOA</c:v>
                </c:pt>
              </c:strCache>
            </c:strRef>
          </c:tx>
          <c:marker>
            <c:symbol val="none"/>
          </c:marker>
          <c:cat>
            <c:strRef>
              <c:f>Sheet1!$A$2:$A$58</c:f>
              <c:strCache>
                <c:ptCount val="57"/>
                <c:pt idx="0">
                  <c:v>2011/01</c:v>
                </c:pt>
                <c:pt idx="1">
                  <c:v>2011/02</c:v>
                </c:pt>
                <c:pt idx="2">
                  <c:v>2011/03</c:v>
                </c:pt>
                <c:pt idx="3">
                  <c:v>2011/04</c:v>
                </c:pt>
                <c:pt idx="4">
                  <c:v>2011/05</c:v>
                </c:pt>
                <c:pt idx="5">
                  <c:v>2011/06</c:v>
                </c:pt>
                <c:pt idx="6">
                  <c:v>2011/07</c:v>
                </c:pt>
                <c:pt idx="7">
                  <c:v>2011/08</c:v>
                </c:pt>
                <c:pt idx="8">
                  <c:v>2011/09</c:v>
                </c:pt>
                <c:pt idx="9">
                  <c:v>2011/10</c:v>
                </c:pt>
                <c:pt idx="10">
                  <c:v>2011/11</c:v>
                </c:pt>
                <c:pt idx="11">
                  <c:v>2011/12</c:v>
                </c:pt>
                <c:pt idx="12">
                  <c:v>2012/01</c:v>
                </c:pt>
                <c:pt idx="13">
                  <c:v>2012/02</c:v>
                </c:pt>
                <c:pt idx="14">
                  <c:v>2012/03</c:v>
                </c:pt>
                <c:pt idx="15">
                  <c:v>2012/04</c:v>
                </c:pt>
                <c:pt idx="16">
                  <c:v>2012/05</c:v>
                </c:pt>
                <c:pt idx="17">
                  <c:v>2012/06</c:v>
                </c:pt>
                <c:pt idx="18">
                  <c:v>2012/07</c:v>
                </c:pt>
                <c:pt idx="19">
                  <c:v>2012/08</c:v>
                </c:pt>
                <c:pt idx="20">
                  <c:v>2012/09</c:v>
                </c:pt>
                <c:pt idx="21">
                  <c:v>2012/10</c:v>
                </c:pt>
                <c:pt idx="22">
                  <c:v>2012/11</c:v>
                </c:pt>
                <c:pt idx="23">
                  <c:v>2012/12</c:v>
                </c:pt>
                <c:pt idx="24">
                  <c:v>2013/01</c:v>
                </c:pt>
                <c:pt idx="25">
                  <c:v>2013/02</c:v>
                </c:pt>
                <c:pt idx="26">
                  <c:v>2013/03</c:v>
                </c:pt>
                <c:pt idx="27">
                  <c:v>2013/04</c:v>
                </c:pt>
                <c:pt idx="28">
                  <c:v>2013/05</c:v>
                </c:pt>
                <c:pt idx="29">
                  <c:v>2013/06</c:v>
                </c:pt>
                <c:pt idx="30">
                  <c:v>2013/07</c:v>
                </c:pt>
                <c:pt idx="31">
                  <c:v>2013/08</c:v>
                </c:pt>
                <c:pt idx="32">
                  <c:v>2013/09</c:v>
                </c:pt>
                <c:pt idx="33">
                  <c:v>2013/10</c:v>
                </c:pt>
                <c:pt idx="34">
                  <c:v>2013/11</c:v>
                </c:pt>
                <c:pt idx="35">
                  <c:v>2013/12</c:v>
                </c:pt>
                <c:pt idx="36">
                  <c:v>2014/01</c:v>
                </c:pt>
                <c:pt idx="37">
                  <c:v>2014/02</c:v>
                </c:pt>
                <c:pt idx="38">
                  <c:v>2014/03</c:v>
                </c:pt>
                <c:pt idx="39">
                  <c:v>2014/04</c:v>
                </c:pt>
                <c:pt idx="40">
                  <c:v>2014/05</c:v>
                </c:pt>
                <c:pt idx="41">
                  <c:v>2014/06</c:v>
                </c:pt>
                <c:pt idx="42">
                  <c:v>2014/07</c:v>
                </c:pt>
                <c:pt idx="43">
                  <c:v>2014/08</c:v>
                </c:pt>
                <c:pt idx="44">
                  <c:v>2014/09</c:v>
                </c:pt>
                <c:pt idx="45">
                  <c:v>2014/10</c:v>
                </c:pt>
                <c:pt idx="46">
                  <c:v>2014/11</c:v>
                </c:pt>
                <c:pt idx="47">
                  <c:v>2014/12</c:v>
                </c:pt>
                <c:pt idx="48">
                  <c:v>2015/01</c:v>
                </c:pt>
                <c:pt idx="49">
                  <c:v>2015/02</c:v>
                </c:pt>
                <c:pt idx="50">
                  <c:v>2015/03</c:v>
                </c:pt>
                <c:pt idx="51">
                  <c:v>2015/04</c:v>
                </c:pt>
                <c:pt idx="52">
                  <c:v>2015/05</c:v>
                </c:pt>
                <c:pt idx="53">
                  <c:v>2015/06</c:v>
                </c:pt>
                <c:pt idx="54">
                  <c:v>2015/07</c:v>
                </c:pt>
                <c:pt idx="55">
                  <c:v>2015/08</c:v>
                </c:pt>
                <c:pt idx="56">
                  <c:v>2015/09</c:v>
                </c:pt>
              </c:strCache>
            </c:strRef>
          </c:cat>
          <c:val>
            <c:numRef>
              <c:f>Sheet1!$C$2:$C$58</c:f>
              <c:numCache>
                <c:formatCode>General</c:formatCode>
                <c:ptCount val="57"/>
                <c:pt idx="0">
                  <c:v>39</c:v>
                </c:pt>
                <c:pt idx="1">
                  <c:v>36</c:v>
                </c:pt>
                <c:pt idx="2">
                  <c:v>30</c:v>
                </c:pt>
                <c:pt idx="3">
                  <c:v>24</c:v>
                </c:pt>
                <c:pt idx="4">
                  <c:v>29</c:v>
                </c:pt>
                <c:pt idx="5">
                  <c:v>33</c:v>
                </c:pt>
                <c:pt idx="6">
                  <c:v>38</c:v>
                </c:pt>
                <c:pt idx="7">
                  <c:v>24</c:v>
                </c:pt>
                <c:pt idx="8">
                  <c:v>24</c:v>
                </c:pt>
                <c:pt idx="9">
                  <c:v>33</c:v>
                </c:pt>
                <c:pt idx="10">
                  <c:v>38</c:v>
                </c:pt>
                <c:pt idx="11">
                  <c:v>37</c:v>
                </c:pt>
                <c:pt idx="12">
                  <c:v>36</c:v>
                </c:pt>
                <c:pt idx="13">
                  <c:v>28</c:v>
                </c:pt>
                <c:pt idx="14">
                  <c:v>23</c:v>
                </c:pt>
                <c:pt idx="15">
                  <c:v>35</c:v>
                </c:pt>
                <c:pt idx="16">
                  <c:v>26</c:v>
                </c:pt>
                <c:pt idx="17">
                  <c:v>29</c:v>
                </c:pt>
                <c:pt idx="18">
                  <c:v>30</c:v>
                </c:pt>
                <c:pt idx="19">
                  <c:v>25</c:v>
                </c:pt>
                <c:pt idx="20">
                  <c:v>25</c:v>
                </c:pt>
                <c:pt idx="21">
                  <c:v>45</c:v>
                </c:pt>
                <c:pt idx="22">
                  <c:v>39</c:v>
                </c:pt>
                <c:pt idx="23">
                  <c:v>53</c:v>
                </c:pt>
                <c:pt idx="24">
                  <c:v>39</c:v>
                </c:pt>
                <c:pt idx="25">
                  <c:v>49</c:v>
                </c:pt>
                <c:pt idx="26">
                  <c:v>43</c:v>
                </c:pt>
                <c:pt idx="27">
                  <c:v>39</c:v>
                </c:pt>
                <c:pt idx="28">
                  <c:v>42</c:v>
                </c:pt>
                <c:pt idx="29">
                  <c:v>34</c:v>
                </c:pt>
                <c:pt idx="30">
                  <c:v>25</c:v>
                </c:pt>
                <c:pt idx="31">
                  <c:v>44</c:v>
                </c:pt>
                <c:pt idx="32">
                  <c:v>38</c:v>
                </c:pt>
                <c:pt idx="33">
                  <c:v>36</c:v>
                </c:pt>
                <c:pt idx="34">
                  <c:v>31</c:v>
                </c:pt>
                <c:pt idx="35">
                  <c:v>31</c:v>
                </c:pt>
                <c:pt idx="36">
                  <c:v>34</c:v>
                </c:pt>
                <c:pt idx="37">
                  <c:v>24</c:v>
                </c:pt>
                <c:pt idx="38">
                  <c:v>45</c:v>
                </c:pt>
                <c:pt idx="39">
                  <c:v>41</c:v>
                </c:pt>
                <c:pt idx="40">
                  <c:v>43</c:v>
                </c:pt>
                <c:pt idx="41">
                  <c:v>38</c:v>
                </c:pt>
                <c:pt idx="42">
                  <c:v>44</c:v>
                </c:pt>
                <c:pt idx="43">
                  <c:v>40</c:v>
                </c:pt>
                <c:pt idx="44">
                  <c:v>33</c:v>
                </c:pt>
                <c:pt idx="45">
                  <c:v>32</c:v>
                </c:pt>
                <c:pt idx="46">
                  <c:v>39</c:v>
                </c:pt>
                <c:pt idx="47">
                  <c:v>55</c:v>
                </c:pt>
                <c:pt idx="48">
                  <c:v>42</c:v>
                </c:pt>
                <c:pt idx="49">
                  <c:v>45</c:v>
                </c:pt>
                <c:pt idx="50">
                  <c:v>37</c:v>
                </c:pt>
                <c:pt idx="51">
                  <c:v>41</c:v>
                </c:pt>
                <c:pt idx="52">
                  <c:v>37</c:v>
                </c:pt>
                <c:pt idx="53">
                  <c:v>32</c:v>
                </c:pt>
                <c:pt idx="54">
                  <c:v>60</c:v>
                </c:pt>
                <c:pt idx="55">
                  <c:v>45</c:v>
                </c:pt>
                <c:pt idx="56">
                  <c:v>50</c:v>
                </c:pt>
              </c:numCache>
            </c:numRef>
          </c:val>
          <c:smooth val="0"/>
        </c:ser>
        <c:dLbls>
          <c:showLegendKey val="0"/>
          <c:showVal val="0"/>
          <c:showCatName val="0"/>
          <c:showSerName val="0"/>
          <c:showPercent val="0"/>
          <c:showBubbleSize val="0"/>
        </c:dLbls>
        <c:hiLowLines/>
        <c:marker val="1"/>
        <c:smooth val="0"/>
        <c:axId val="36717056"/>
        <c:axId val="41063488"/>
      </c:lineChart>
      <c:catAx>
        <c:axId val="36717056"/>
        <c:scaling>
          <c:orientation val="minMax"/>
        </c:scaling>
        <c:delete val="0"/>
        <c:axPos val="b"/>
        <c:title>
          <c:tx>
            <c:rich>
              <a:bodyPr/>
              <a:lstStyle/>
              <a:p>
                <a:pPr>
                  <a:defRPr sz="1400" baseline="0">
                    <a:solidFill>
                      <a:srgbClr val="FF0000"/>
                    </a:solidFill>
                  </a:defRPr>
                </a:pPr>
                <a:r>
                  <a:rPr lang="en-US" sz="1400" baseline="0" dirty="0" smtClean="0">
                    <a:solidFill>
                      <a:srgbClr val="FF0000"/>
                    </a:solidFill>
                  </a:rPr>
                  <a:t>Year and Month of Death</a:t>
                </a:r>
                <a:endParaRPr lang="en-US" sz="1400" baseline="0" dirty="0">
                  <a:solidFill>
                    <a:srgbClr val="FF0000"/>
                  </a:solidFill>
                </a:endParaRPr>
              </a:p>
            </c:rich>
          </c:tx>
          <c:layout/>
          <c:overlay val="0"/>
        </c:title>
        <c:majorTickMark val="none"/>
        <c:minorTickMark val="none"/>
        <c:tickLblPos val="nextTo"/>
        <c:txPr>
          <a:bodyPr/>
          <a:lstStyle/>
          <a:p>
            <a:pPr>
              <a:defRPr sz="900" baseline="0"/>
            </a:pPr>
            <a:endParaRPr lang="en-US"/>
          </a:p>
        </c:txPr>
        <c:crossAx val="41063488"/>
        <c:crosses val="autoZero"/>
        <c:auto val="1"/>
        <c:lblAlgn val="ctr"/>
        <c:lblOffset val="100"/>
        <c:noMultiLvlLbl val="0"/>
      </c:catAx>
      <c:valAx>
        <c:axId val="41063488"/>
        <c:scaling>
          <c:orientation val="minMax"/>
          <c:min val="11"/>
        </c:scaling>
        <c:delete val="0"/>
        <c:axPos val="l"/>
        <c:majorGridlines/>
        <c:title>
          <c:tx>
            <c:rich>
              <a:bodyPr/>
              <a:lstStyle/>
              <a:p>
                <a:pPr>
                  <a:defRPr sz="1400" baseline="0">
                    <a:solidFill>
                      <a:srgbClr val="FF0000"/>
                    </a:solidFill>
                  </a:defRPr>
                </a:pPr>
                <a:r>
                  <a:rPr lang="en-US" sz="1400" baseline="0" dirty="0" smtClean="0">
                    <a:solidFill>
                      <a:srgbClr val="FF0000"/>
                    </a:solidFill>
                  </a:rPr>
                  <a:t>Number of Dead on Arrivals</a:t>
                </a:r>
                <a:endParaRPr lang="en-US" sz="1400" baseline="0" dirty="0">
                  <a:solidFill>
                    <a:srgbClr val="FF0000"/>
                  </a:solidFill>
                </a:endParaRPr>
              </a:p>
            </c:rich>
          </c:tx>
          <c:layout/>
          <c:overlay val="0"/>
        </c:title>
        <c:numFmt formatCode="General" sourceLinked="1"/>
        <c:majorTickMark val="out"/>
        <c:minorTickMark val="none"/>
        <c:tickLblPos val="nextTo"/>
        <c:txPr>
          <a:bodyPr/>
          <a:lstStyle/>
          <a:p>
            <a:pPr>
              <a:defRPr sz="1200" baseline="0"/>
            </a:pPr>
            <a:endParaRPr lang="en-US"/>
          </a:p>
        </c:txPr>
        <c:crossAx val="36717056"/>
        <c:crosses val="autoZero"/>
        <c:crossBetween val="between"/>
        <c:majorUnit val="5"/>
      </c:valAx>
    </c:plotArea>
    <c:legend>
      <c:legendPos val="t"/>
      <c:layout>
        <c:manualLayout>
          <c:xMode val="edge"/>
          <c:yMode val="edge"/>
          <c:x val="0.52548658249615354"/>
          <c:y val="0.1274527982389298"/>
          <c:w val="0.39635396868494888"/>
          <c:h val="4.8609982219964439E-2"/>
        </c:manualLayout>
      </c:layout>
      <c:overlay val="0"/>
      <c: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c:spPr>
      <c:txPr>
        <a:bodyPr/>
        <a:lstStyle/>
        <a:p>
          <a:pPr>
            <a:defRPr sz="1000" baseline="0"/>
          </a:pPr>
          <a:endParaRPr lang="en-US"/>
        </a:p>
      </c:txPr>
    </c:legend>
    <c:plotVisOnly val="1"/>
    <c:dispBlanksAs val="gap"/>
    <c:showDLblsOverMax val="0"/>
  </c:chart>
  <c:spPr>
    <a:ln w="28575">
      <a:solidFill>
        <a:schemeClr val="tx1"/>
      </a:solidFill>
    </a:ln>
  </c:spPr>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980"/>
          </a:xfrm>
          <a:prstGeom prst="rect">
            <a:avLst/>
          </a:prstGeom>
        </p:spPr>
        <p:txBody>
          <a:bodyPr vert="horz" lIns="92647" tIns="46324" rIns="92647" bIns="46324"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4980"/>
          </a:xfrm>
          <a:prstGeom prst="rect">
            <a:avLst/>
          </a:prstGeom>
        </p:spPr>
        <p:txBody>
          <a:bodyPr vert="horz" lIns="92647" tIns="46324" rIns="92647" bIns="46324" rtlCol="0"/>
          <a:lstStyle>
            <a:lvl1pPr algn="r">
              <a:defRPr sz="1200"/>
            </a:lvl1pPr>
          </a:lstStyle>
          <a:p>
            <a:fld id="{68947E9A-3C6F-41DD-BBC5-2694D84AAA9E}" type="datetimeFigureOut">
              <a:rPr lang="en-US" smtClean="0"/>
              <a:t>3/28/2017</a:t>
            </a:fld>
            <a:endParaRPr lang="en-US"/>
          </a:p>
        </p:txBody>
      </p:sp>
      <p:sp>
        <p:nvSpPr>
          <p:cNvPr id="4" name="Footer Placeholder 3"/>
          <p:cNvSpPr>
            <a:spLocks noGrp="1"/>
          </p:cNvSpPr>
          <p:nvPr>
            <p:ph type="ftr" sz="quarter" idx="2"/>
          </p:nvPr>
        </p:nvSpPr>
        <p:spPr>
          <a:xfrm>
            <a:off x="0" y="8829823"/>
            <a:ext cx="3037840" cy="464980"/>
          </a:xfrm>
          <a:prstGeom prst="rect">
            <a:avLst/>
          </a:prstGeom>
        </p:spPr>
        <p:txBody>
          <a:bodyPr vert="horz" lIns="92647" tIns="46324" rIns="92647" bIns="46324"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823"/>
            <a:ext cx="3037840" cy="464980"/>
          </a:xfrm>
          <a:prstGeom prst="rect">
            <a:avLst/>
          </a:prstGeom>
        </p:spPr>
        <p:txBody>
          <a:bodyPr vert="horz" lIns="92647" tIns="46324" rIns="92647" bIns="46324" rtlCol="0" anchor="b"/>
          <a:lstStyle>
            <a:lvl1pPr algn="r">
              <a:defRPr sz="1200"/>
            </a:lvl1pPr>
          </a:lstStyle>
          <a:p>
            <a:fld id="{85CE1E24-110A-4009-8ADF-6D5C1F3C4D72}" type="slidenum">
              <a:rPr lang="en-US" smtClean="0"/>
              <a:t>‹#›</a:t>
            </a:fld>
            <a:endParaRPr lang="en-US"/>
          </a:p>
        </p:txBody>
      </p:sp>
    </p:spTree>
    <p:extLst>
      <p:ext uri="{BB962C8B-B14F-4D97-AF65-F5344CB8AC3E}">
        <p14:creationId xmlns:p14="http://schemas.microsoft.com/office/powerpoint/2010/main" val="6587965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0" tIns="46586" rIns="93170" bIns="46586"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0" tIns="46586" rIns="93170" bIns="46586" rtlCol="0"/>
          <a:lstStyle>
            <a:lvl1pPr algn="r">
              <a:defRPr sz="1200"/>
            </a:lvl1pPr>
          </a:lstStyle>
          <a:p>
            <a:fld id="{2EB98B30-1BD2-4536-9459-AC41928C2B41}" type="datetimeFigureOut">
              <a:rPr lang="en-US" smtClean="0"/>
              <a:pPr/>
              <a:t>3/28/2017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0" tIns="46586" rIns="93170" bIns="46586"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0" tIns="46586" rIns="93170"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0" tIns="46586" rIns="93170"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0" tIns="46586" rIns="93170" bIns="46586" rtlCol="0" anchor="b"/>
          <a:lstStyle>
            <a:lvl1pPr algn="r">
              <a:defRPr sz="1200"/>
            </a:lvl1pPr>
          </a:lstStyle>
          <a:p>
            <a:fld id="{8904872D-EBD7-405C-8347-3ECF78F40970}" type="slidenum">
              <a:rPr lang="en-US" smtClean="0"/>
              <a:pPr/>
              <a:t>‹#›</a:t>
            </a:fld>
            <a:endParaRPr lang="en-US"/>
          </a:p>
        </p:txBody>
      </p:sp>
    </p:spTree>
    <p:extLst>
      <p:ext uri="{BB962C8B-B14F-4D97-AF65-F5344CB8AC3E}">
        <p14:creationId xmlns:p14="http://schemas.microsoft.com/office/powerpoint/2010/main" val="1636115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2918110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11</a:t>
            </a:fld>
            <a:endParaRPr lang="en-US"/>
          </a:p>
        </p:txBody>
      </p:sp>
    </p:spTree>
    <p:extLst>
      <p:ext uri="{BB962C8B-B14F-4D97-AF65-F5344CB8AC3E}">
        <p14:creationId xmlns:p14="http://schemas.microsoft.com/office/powerpoint/2010/main" val="20728995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16</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17</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18</a:t>
            </a:fld>
            <a:endParaRPr lang="en-US"/>
          </a:p>
        </p:txBody>
      </p:sp>
    </p:spTree>
    <p:extLst>
      <p:ext uri="{BB962C8B-B14F-4D97-AF65-F5344CB8AC3E}">
        <p14:creationId xmlns:p14="http://schemas.microsoft.com/office/powerpoint/2010/main" val="11955777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2</a:t>
            </a:fld>
            <a:endParaRPr lang="en-US" dirty="0"/>
          </a:p>
        </p:txBody>
      </p:sp>
    </p:spTree>
    <p:extLst>
      <p:ext uri="{BB962C8B-B14F-4D97-AF65-F5344CB8AC3E}">
        <p14:creationId xmlns:p14="http://schemas.microsoft.com/office/powerpoint/2010/main" val="2882920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3</a:t>
            </a:fld>
            <a:endParaRPr lang="en-US"/>
          </a:p>
        </p:txBody>
      </p:sp>
    </p:spTree>
    <p:extLst>
      <p:ext uri="{BB962C8B-B14F-4D97-AF65-F5344CB8AC3E}">
        <p14:creationId xmlns:p14="http://schemas.microsoft.com/office/powerpoint/2010/main" val="33861806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4</a:t>
            </a:fld>
            <a:endParaRPr lang="en-US"/>
          </a:p>
        </p:txBody>
      </p:sp>
    </p:spTree>
    <p:extLst>
      <p:ext uri="{BB962C8B-B14F-4D97-AF65-F5344CB8AC3E}">
        <p14:creationId xmlns:p14="http://schemas.microsoft.com/office/powerpoint/2010/main" val="33861806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6</a:t>
            </a:fld>
            <a:endParaRPr lang="en-US"/>
          </a:p>
        </p:txBody>
      </p:sp>
    </p:spTree>
    <p:extLst>
      <p:ext uri="{BB962C8B-B14F-4D97-AF65-F5344CB8AC3E}">
        <p14:creationId xmlns:p14="http://schemas.microsoft.com/office/powerpoint/2010/main" val="39610925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7</a:t>
            </a:fld>
            <a:endParaRPr lang="en-US"/>
          </a:p>
        </p:txBody>
      </p:sp>
    </p:spTree>
    <p:extLst>
      <p:ext uri="{BB962C8B-B14F-4D97-AF65-F5344CB8AC3E}">
        <p14:creationId xmlns:p14="http://schemas.microsoft.com/office/powerpoint/2010/main" val="20476397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8</a:t>
            </a:fld>
            <a:endParaRPr lang="en-US"/>
          </a:p>
        </p:txBody>
      </p:sp>
    </p:spTree>
    <p:extLst>
      <p:ext uri="{BB962C8B-B14F-4D97-AF65-F5344CB8AC3E}">
        <p14:creationId xmlns:p14="http://schemas.microsoft.com/office/powerpoint/2010/main" val="12933495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9</a:t>
            </a:fld>
            <a:endParaRPr lang="en-US"/>
          </a:p>
        </p:txBody>
      </p:sp>
    </p:spTree>
    <p:extLst>
      <p:ext uri="{BB962C8B-B14F-4D97-AF65-F5344CB8AC3E}">
        <p14:creationId xmlns:p14="http://schemas.microsoft.com/office/powerpoint/2010/main" val="42149519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10</a:t>
            </a:fld>
            <a:endParaRPr lang="en-US"/>
          </a:p>
        </p:txBody>
      </p:sp>
    </p:spTree>
    <p:extLst>
      <p:ext uri="{BB962C8B-B14F-4D97-AF65-F5344CB8AC3E}">
        <p14:creationId xmlns:p14="http://schemas.microsoft.com/office/powerpoint/2010/main" val="1202816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text A">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900590"/>
            <a:ext cx="7611814" cy="2687792"/>
          </a:xfrm>
        </p:spPr>
        <p:txBody>
          <a:bodyPr/>
          <a:lstStyle>
            <a:lvl2pPr>
              <a:defRPr>
                <a:latin typeface="Arial"/>
                <a:cs typeface="Arial"/>
              </a:defRPr>
            </a:lvl2pPr>
          </a:lstStyle>
          <a:p>
            <a:pPr lvl="0"/>
            <a:r>
              <a:rPr lang="en-US" dirty="0" smtClean="0"/>
              <a:t>Click to edit Master text styles</a:t>
            </a:r>
          </a:p>
          <a:p>
            <a:pPr lvl="1"/>
            <a:r>
              <a:rPr lang="en-US" dirty="0" smtClean="0"/>
              <a:t>Bullet</a:t>
            </a:r>
          </a:p>
        </p:txBody>
      </p:sp>
      <p:sp>
        <p:nvSpPr>
          <p:cNvPr id="4" name="Footer Placeholder 3"/>
          <p:cNvSpPr>
            <a:spLocks noGrp="1"/>
          </p:cNvSpPr>
          <p:nvPr>
            <p:ph type="ftr" sz="quarter" idx="12"/>
          </p:nvPr>
        </p:nvSpPr>
        <p:spPr/>
        <p:txBody>
          <a:bodyPr/>
          <a:lstStyle>
            <a:lvl1pPr>
              <a:defRPr/>
            </a:lvl1pPr>
          </a:lstStyle>
          <a:p>
            <a:pPr>
              <a:defRPr/>
            </a:pPr>
            <a:r>
              <a:rPr lang="en-US"/>
              <a:t>Title  |  Name, Position Title  |  Date       </a:t>
            </a:r>
            <a:fld id="{2548CC2D-D126-AE45-A823-B3BC8C3553AC}" type="slidenum">
              <a:rPr lang="en-US"/>
              <a:pPr>
                <a:defRPr/>
              </a:pPr>
              <a:t>‹#›</a:t>
            </a:fld>
            <a:endParaRPr lang="en-US"/>
          </a:p>
          <a:p>
            <a:pPr>
              <a:defRPr/>
            </a:pPr>
            <a:endParaRPr lang="en-US"/>
          </a:p>
        </p:txBody>
      </p:sp>
    </p:spTree>
    <p:extLst>
      <p:ext uri="{BB962C8B-B14F-4D97-AF65-F5344CB8AC3E}">
        <p14:creationId xmlns:p14="http://schemas.microsoft.com/office/powerpoint/2010/main" val="941616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06CA3E4-1E54-4647-BE8F-FB86CA5F0FF4}" type="datetimeFigureOut">
              <a:rPr lang="en-US" smtClean="0">
                <a:solidFill>
                  <a:prstClr val="black">
                    <a:tint val="75000"/>
                  </a:prstClr>
                </a:solidFill>
              </a:rPr>
              <a:pPr/>
              <a:t>3/28/2017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EF77B22-A824-4596-AF83-D8057DC018E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26101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6CA3E4-1E54-4647-BE8F-FB86CA5F0FF4}" type="datetimeFigureOut">
              <a:rPr lang="en-US" smtClean="0">
                <a:solidFill>
                  <a:prstClr val="black">
                    <a:tint val="75000"/>
                  </a:prstClr>
                </a:solidFill>
              </a:rPr>
              <a:pPr/>
              <a:t>3/28/2017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EF77B22-A824-4596-AF83-D8057DC018E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57981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6CA3E4-1E54-4647-BE8F-FB86CA5F0FF4}" type="datetimeFigureOut">
              <a:rPr lang="en-US" smtClean="0">
                <a:solidFill>
                  <a:prstClr val="black">
                    <a:tint val="75000"/>
                  </a:prstClr>
                </a:solidFill>
              </a:rPr>
              <a:pPr/>
              <a:t>3/28/2017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EF77B22-A824-4596-AF83-D8057DC018E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620616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6CA3E4-1E54-4647-BE8F-FB86CA5F0FF4}" type="datetimeFigureOut">
              <a:rPr lang="en-US" smtClean="0">
                <a:solidFill>
                  <a:prstClr val="black">
                    <a:tint val="75000"/>
                  </a:prstClr>
                </a:solidFill>
              </a:rPr>
              <a:pPr/>
              <a:t>3/28/2017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EF77B22-A824-4596-AF83-D8057DC018E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39270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6CA3E4-1E54-4647-BE8F-FB86CA5F0FF4}" type="datetimeFigureOut">
              <a:rPr lang="en-US" smtClean="0">
                <a:solidFill>
                  <a:prstClr val="black">
                    <a:tint val="75000"/>
                  </a:prstClr>
                </a:solidFill>
              </a:rPr>
              <a:pPr/>
              <a:t>3/28/2017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EF77B22-A824-4596-AF83-D8057DC018E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194530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6CA3E4-1E54-4647-BE8F-FB86CA5F0FF4}" type="datetimeFigureOut">
              <a:rPr lang="en-US" smtClean="0">
                <a:solidFill>
                  <a:prstClr val="black">
                    <a:tint val="75000"/>
                  </a:prstClr>
                </a:solidFill>
              </a:rPr>
              <a:pPr/>
              <a:t>3/28/2017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EF77B22-A824-4596-AF83-D8057DC018E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77663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text chart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866138"/>
            <a:ext cx="7734717" cy="1231023"/>
          </a:xfrm>
        </p:spPr>
        <p:txBody>
          <a:bodyPr/>
          <a:lstStyle/>
          <a:p>
            <a:pPr lvl="0"/>
            <a:r>
              <a:rPr lang="en-US" dirty="0" smtClean="0"/>
              <a:t>Click to edit Master text styles</a:t>
            </a:r>
          </a:p>
          <a:p>
            <a:pPr lvl="1"/>
            <a:r>
              <a:rPr lang="en-US" dirty="0" smtClean="0"/>
              <a:t>Bullet</a:t>
            </a:r>
          </a:p>
        </p:txBody>
      </p:sp>
      <p:sp>
        <p:nvSpPr>
          <p:cNvPr id="9" name="Chart Placeholder 8"/>
          <p:cNvSpPr>
            <a:spLocks noGrp="1"/>
          </p:cNvSpPr>
          <p:nvPr>
            <p:ph type="chart" sz="quarter" idx="12"/>
          </p:nvPr>
        </p:nvSpPr>
        <p:spPr>
          <a:xfrm>
            <a:off x="959155" y="3195638"/>
            <a:ext cx="6915150" cy="2720975"/>
          </a:xfrm>
        </p:spPr>
        <p:txBody>
          <a:bodyPr rtlCol="0">
            <a:normAutofit/>
          </a:bodyPr>
          <a:lstStyle/>
          <a:p>
            <a:pPr lvl="0"/>
            <a:endParaRPr lang="en-US" noProof="0"/>
          </a:p>
        </p:txBody>
      </p:sp>
      <p:sp>
        <p:nvSpPr>
          <p:cNvPr id="6" name="Footer Placeholder 3"/>
          <p:cNvSpPr>
            <a:spLocks noGrp="1"/>
          </p:cNvSpPr>
          <p:nvPr>
            <p:ph type="ftr" sz="quarter" idx="13"/>
          </p:nvPr>
        </p:nvSpPr>
        <p:spPr/>
        <p:txBody>
          <a:bodyPr/>
          <a:lstStyle>
            <a:lvl1pPr>
              <a:defRPr/>
            </a:lvl1pPr>
          </a:lstStyle>
          <a:p>
            <a:pPr>
              <a:defRPr/>
            </a:pPr>
            <a:r>
              <a:rPr lang="en-US"/>
              <a:t>Title  |  Name, Position Title  |  Date       </a:t>
            </a:r>
            <a:fld id="{177842BD-5C13-F640-91D6-10A494791A7D}" type="slidenum">
              <a:rPr lang="en-US"/>
              <a:pPr>
                <a:defRPr/>
              </a:pPr>
              <a:t>‹#›</a:t>
            </a:fld>
            <a:endParaRPr lang="en-US"/>
          </a:p>
          <a:p>
            <a:pPr>
              <a:defRPr/>
            </a:pPr>
            <a:endParaRPr lang="en-US"/>
          </a:p>
        </p:txBody>
      </p:sp>
    </p:spTree>
    <p:extLst>
      <p:ext uri="{BB962C8B-B14F-4D97-AF65-F5344CB8AC3E}">
        <p14:creationId xmlns:p14="http://schemas.microsoft.com/office/powerpoint/2010/main" val="988816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3" name="Text Placeholder 2"/>
          <p:cNvSpPr>
            <a:spLocks noGrp="1"/>
          </p:cNvSpPr>
          <p:nvPr>
            <p:ph type="body" sz="quarter" idx="10" hasCustomPrompt="1"/>
          </p:nvPr>
        </p:nvSpPr>
        <p:spPr>
          <a:xfrm>
            <a:off x="546100" y="3752850"/>
            <a:ext cx="8221663" cy="1065213"/>
          </a:xfrm>
        </p:spPr>
        <p:txBody>
          <a:bodyPr/>
          <a:lstStyle/>
          <a:p>
            <a:pPr lvl="0"/>
            <a:r>
              <a:rPr lang="en-US" dirty="0" smtClean="0"/>
              <a:t>Name, Position Title  |  Date</a:t>
            </a:r>
            <a:endParaRPr lang="en-US" dirty="0"/>
          </a:p>
        </p:txBody>
      </p:sp>
    </p:spTree>
    <p:extLst>
      <p:ext uri="{BB962C8B-B14F-4D97-AF65-F5344CB8AC3E}">
        <p14:creationId xmlns:p14="http://schemas.microsoft.com/office/powerpoint/2010/main" val="432529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smtClean="0"/>
              <a:t>Click to add slide title</a:t>
            </a:r>
            <a:endParaRPr lang="en-US" dirty="0"/>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text</a:t>
            </a:r>
            <a:endParaRPr lang="en-US" dirty="0"/>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470684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06CA3E4-1E54-4647-BE8F-FB86CA5F0FF4}" type="datetimeFigureOut">
              <a:rPr lang="en-US" smtClean="0">
                <a:solidFill>
                  <a:prstClr val="black">
                    <a:tint val="75000"/>
                  </a:prstClr>
                </a:solidFill>
              </a:rPr>
              <a:pPr/>
              <a:t>3/28/2017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EF77B22-A824-4596-AF83-D8057DC018E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00617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6CA3E4-1E54-4647-BE8F-FB86CA5F0FF4}" type="datetimeFigureOut">
              <a:rPr lang="en-US" smtClean="0">
                <a:solidFill>
                  <a:prstClr val="black">
                    <a:tint val="75000"/>
                  </a:prstClr>
                </a:solidFill>
              </a:rPr>
              <a:pPr/>
              <a:t>3/28/2017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EF77B22-A824-4596-AF83-D8057DC018E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2980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6CA3E4-1E54-4647-BE8F-FB86CA5F0FF4}" type="datetimeFigureOut">
              <a:rPr lang="en-US" smtClean="0">
                <a:solidFill>
                  <a:prstClr val="black">
                    <a:tint val="75000"/>
                  </a:prstClr>
                </a:solidFill>
              </a:rPr>
              <a:pPr/>
              <a:t>3/28/2017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EF77B22-A824-4596-AF83-D8057DC018E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81383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06CA3E4-1E54-4647-BE8F-FB86CA5F0FF4}" type="datetimeFigureOut">
              <a:rPr lang="en-US" smtClean="0">
                <a:solidFill>
                  <a:prstClr val="black">
                    <a:tint val="75000"/>
                  </a:prstClr>
                </a:solidFill>
              </a:rPr>
              <a:pPr/>
              <a:t>3/28/2017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EF77B22-A824-4596-AF83-D8057DC018E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43687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06CA3E4-1E54-4647-BE8F-FB86CA5F0FF4}" type="datetimeFigureOut">
              <a:rPr lang="en-US" smtClean="0">
                <a:solidFill>
                  <a:prstClr val="black">
                    <a:tint val="75000"/>
                  </a:prstClr>
                </a:solidFill>
              </a:rPr>
              <a:pPr/>
              <a:t>3/28/2017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EF77B22-A824-4596-AF83-D8057DC018E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708355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4.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8" name="Straight Connector 17"/>
          <p:cNvCxnSpPr/>
          <p:nvPr/>
        </p:nvCxnSpPr>
        <p:spPr>
          <a:xfrm flipV="1">
            <a:off x="704850" y="6351588"/>
            <a:ext cx="8020050" cy="3810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2052" name="Title Placeholder 1"/>
          <p:cNvSpPr>
            <a:spLocks noGrp="1"/>
          </p:cNvSpPr>
          <p:nvPr>
            <p:ph type="title"/>
          </p:nvPr>
        </p:nvSpPr>
        <p:spPr bwMode="auto">
          <a:xfrm>
            <a:off x="704850" y="1195388"/>
            <a:ext cx="814705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3" name="Text Placeholder 2"/>
          <p:cNvSpPr>
            <a:spLocks noGrp="1"/>
          </p:cNvSpPr>
          <p:nvPr>
            <p:ph type="body" idx="1"/>
          </p:nvPr>
        </p:nvSpPr>
        <p:spPr bwMode="auto">
          <a:xfrm>
            <a:off x="704850" y="1903413"/>
            <a:ext cx="822960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Bullet</a:t>
            </a:r>
          </a:p>
        </p:txBody>
      </p:sp>
      <p:sp>
        <p:nvSpPr>
          <p:cNvPr id="4" name="Footer Placeholder 3"/>
          <p:cNvSpPr>
            <a:spLocks noGrp="1"/>
          </p:cNvSpPr>
          <p:nvPr>
            <p:ph type="ftr" sz="quarter" idx="3"/>
          </p:nvPr>
        </p:nvSpPr>
        <p:spPr>
          <a:xfrm>
            <a:off x="5829300" y="635000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ea typeface="+mn-ea"/>
                <a:cs typeface="+mn-cs"/>
              </a:defRPr>
            </a:lvl1pPr>
          </a:lstStyle>
          <a:p>
            <a:pPr>
              <a:defRPr/>
            </a:pPr>
            <a:r>
              <a:rPr lang="en-US"/>
              <a:t>Title  |  Name, Position Title  |  Date       </a:t>
            </a:r>
            <a:fld id="{991A67FE-21E2-BA4B-95F0-61DAAE58B1B4}" type="slidenum">
              <a:rPr lang="en-US"/>
              <a:pPr>
                <a:defRPr/>
              </a:pPr>
              <a:t>‹#›</a:t>
            </a:fld>
            <a:endParaRPr lang="en-US"/>
          </a:p>
          <a:p>
            <a:pPr>
              <a:defRPr/>
            </a:pPr>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Lst>
  <p:txStyles>
    <p:titleStyle>
      <a:lvl1pPr algn="l" defTabSz="457200" rtl="0" fontAlgn="base">
        <a:spcBef>
          <a:spcPct val="0"/>
        </a:spcBef>
        <a:spcAft>
          <a:spcPct val="0"/>
        </a:spcAft>
        <a:defRPr sz="2400" b="1" kern="1200">
          <a:solidFill>
            <a:schemeClr val="tx1"/>
          </a:solidFill>
          <a:latin typeface="Times"/>
          <a:ea typeface="ＭＳ Ｐゴシック" charset="0"/>
          <a:cs typeface="Times"/>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5"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1028" name="Text Placeholder 3"/>
          <p:cNvSpPr>
            <a:spLocks noGrp="1"/>
          </p:cNvSpPr>
          <p:nvPr>
            <p:ph type="body" idx="1"/>
          </p:nvPr>
        </p:nvSpPr>
        <p:spPr bwMode="auto">
          <a:xfrm>
            <a:off x="636588" y="3789363"/>
            <a:ext cx="78994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lvl="0"/>
            <a:r>
              <a:rPr lang="en-US" dirty="0"/>
              <a:t>Name, Position Title  |  Date</a:t>
            </a:r>
          </a:p>
          <a:p>
            <a:pPr lvl="0"/>
            <a:endParaRPr lang="en-US" dirty="0"/>
          </a:p>
        </p:txBody>
      </p:sp>
    </p:spTree>
    <p:extLst>
      <p:ext uri="{BB962C8B-B14F-4D97-AF65-F5344CB8AC3E}">
        <p14:creationId xmlns:p14="http://schemas.microsoft.com/office/powerpoint/2010/main" val="3258027243"/>
      </p:ext>
    </p:extLst>
  </p:cSld>
  <p:clrMap bg1="lt1" tx1="dk1" bg2="lt2" tx2="dk2" accent1="accent1" accent2="accent2" accent3="accent3" accent4="accent4" accent5="accent5" accent6="accent6" hlink="hlink" folHlink="folHlink"/>
  <p:sldLayoutIdLst>
    <p:sldLayoutId id="2147483694" r:id="rId1"/>
    <p:sldLayoutId id="2147483695" r:id="rId2"/>
  </p:sldLayoutIdLst>
  <p:txStyles>
    <p:titleStyle>
      <a:lvl1pPr algn="ctr" defTabSz="457200" rtl="0" fontAlgn="base">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algn="ctr" defTabSz="457200" rtl="0" fontAlgn="base">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98473" y="166053"/>
            <a:ext cx="915987"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018510"/>
      </p:ext>
    </p:extLst>
  </p:cSld>
  <p:clrMap bg1="lt1" tx1="dk1" bg2="lt2" tx2="dk2" accent1="accent1" accent2="accent2" accent3="accent3" accent4="accent4" accent5="accent5" accent6="accent6" hlink="hlink" folHlink="folHlink"/>
  <p:hf hdr="0" ftr="0" dt="0"/>
  <p:txStyles>
    <p:titleStyle>
      <a:lvl1pPr algn="l" defTabSz="457200" rtl="0" fontAlgn="base">
        <a:spcBef>
          <a:spcPct val="0"/>
        </a:spcBef>
        <a:spcAft>
          <a:spcPct val="0"/>
        </a:spcAft>
        <a:defRPr sz="3200" b="0" kern="1200">
          <a:solidFill>
            <a:schemeClr val="tx1"/>
          </a:solidFill>
          <a:latin typeface="Arial" panose="020B0604020202020204" pitchFamily="34" charset="0"/>
          <a:ea typeface="ＭＳ Ｐゴシック" charset="0"/>
          <a:cs typeface="Arial" panose="020B0604020202020204" pitchFamily="34" charset="0"/>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fontAlgn="auto">
              <a:spcBef>
                <a:spcPts val="0"/>
              </a:spcBef>
              <a:spcAft>
                <a:spcPts val="0"/>
              </a:spcAft>
            </a:pPr>
            <a:fld id="{D06CA3E4-1E54-4647-BE8F-FB86CA5F0FF4}" type="datetimeFigureOut">
              <a:rPr lang="en-US" smtClean="0">
                <a:solidFill>
                  <a:prstClr val="black">
                    <a:tint val="75000"/>
                  </a:prstClr>
                </a:solidFill>
                <a:latin typeface="Calibri"/>
                <a:ea typeface="+mn-ea"/>
                <a:cs typeface="+mn-cs"/>
              </a:rPr>
              <a:pPr defTabSz="914400" fontAlgn="auto">
                <a:spcBef>
                  <a:spcPts val="0"/>
                </a:spcBef>
                <a:spcAft>
                  <a:spcPts val="0"/>
                </a:spcAft>
              </a:pPr>
              <a:t>3/28/2017</a:t>
            </a:fld>
            <a:endParaRPr lang="en-US">
              <a:solidFill>
                <a:prstClr val="black">
                  <a:tint val="75000"/>
                </a:prstClr>
              </a:solidFill>
              <a:latin typeface="Calibri"/>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fontAlgn="auto">
              <a:spcBef>
                <a:spcPts val="0"/>
              </a:spcBef>
              <a:spcAft>
                <a:spcPts val="0"/>
              </a:spcAft>
            </a:pPr>
            <a:endParaRPr lang="en-US">
              <a:solidFill>
                <a:prstClr val="black">
                  <a:tint val="75000"/>
                </a:prstClr>
              </a:solidFill>
              <a:latin typeface="Calibri"/>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fontAlgn="auto">
              <a:spcBef>
                <a:spcPts val="0"/>
              </a:spcBef>
              <a:spcAft>
                <a:spcPts val="0"/>
              </a:spcAft>
            </a:pPr>
            <a:fld id="{5EF77B22-A824-4596-AF83-D8057DC018E5}" type="slidenum">
              <a:rPr lang="en-US" smtClean="0">
                <a:solidFill>
                  <a:prstClr val="black">
                    <a:tint val="75000"/>
                  </a:prstClr>
                </a:solidFill>
                <a:latin typeface="Calibri"/>
                <a:ea typeface="+mn-ea"/>
                <a:cs typeface="+mn-cs"/>
              </a:rPr>
              <a:pPr defTabSz="914400" fontAlgn="auto">
                <a:spcBef>
                  <a:spcPts val="0"/>
                </a:spcBef>
                <a:spcAft>
                  <a:spcPts val="0"/>
                </a:spcAft>
              </a:pPr>
              <a:t>‹#›</a:t>
            </a:fld>
            <a:endParaRPr lang="en-US">
              <a:solidFill>
                <a:prstClr val="black">
                  <a:tint val="75000"/>
                </a:prstClr>
              </a:solidFill>
              <a:latin typeface="Calibri"/>
              <a:ea typeface="+mn-ea"/>
              <a:cs typeface="+mn-cs"/>
            </a:endParaRPr>
          </a:p>
        </p:txBody>
      </p:sp>
    </p:spTree>
    <p:extLst>
      <p:ext uri="{BB962C8B-B14F-4D97-AF65-F5344CB8AC3E}">
        <p14:creationId xmlns:p14="http://schemas.microsoft.com/office/powerpoint/2010/main" val="2090618517"/>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hyperlink" Target="mailto:apcd.data@state.ma.us" TargetMode="External"/><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hyperlink" Target="mailto:casemix.data@state.ma.us"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www.chiamass.gov/ma-apcd-and-case-mix-user-workgroup-information/" TargetMode="External"/><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hyperlink" Target="http://www.chiamass.gov/assets/docs/g/chia-ab/16-14.pdf"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www.chiamass.gov/case-mix-application-documents/"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hyperlink" Target="http://www.chiamass.gov/assets/Uploads/data-apps/Non-Government-Data-Use-Agreement.pdf"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5" Type="http://schemas.openxmlformats.org/officeDocument/2006/relationships/hyperlink" Target="http://www.chiamass.gov/assets/Uploads/data-apps/Non-Government-Re-Use-Case-Mix-Application.docx" TargetMode="External"/><Relationship Id="rId4" Type="http://schemas.openxmlformats.org/officeDocument/2006/relationships/hyperlink" Target="http://www.chiamass.gov/assets/Uploads/data-apps/Non-Government-Case-Mix-Application.docx"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ctrTitle"/>
          </p:nvPr>
        </p:nvSpPr>
        <p:spPr bwMode="auto">
          <a:xfrm>
            <a:off x="685800" y="2130425"/>
            <a:ext cx="7772400" cy="1470025"/>
          </a:xfrm>
          <a:extLst>
            <a:ext uri="{FAA26D3D-D897-4be2-8F04-BA451C77F1D7}">
              <ma14:placeholderFlag xmlns:ma14="http://schemas.microsoft.com/office/mac/drawingml/2011/main" xmlns="" xmlns:mv="urn:schemas-microsoft-com:mac:vml" xmlns:mc="http://schemas.openxmlformats.org/markup-compatibility/2006" val="1"/>
            </a:ext>
          </a:extLst>
        </p:spPr>
        <p:txBody>
          <a:bodyPr wrap="square" numCol="1" anchorCtr="0" compatLnSpc="1">
            <a:prstTxWarp prst="textNoShape">
              <a:avLst/>
            </a:prstTxWarp>
          </a:bodyPr>
          <a:lstStyle/>
          <a:p>
            <a:r>
              <a:rPr lang="en-US" sz="4000" dirty="0" smtClean="0">
                <a:solidFill>
                  <a:schemeClr val="tx2"/>
                </a:solidFill>
                <a:latin typeface="Arial" panose="020B0604020202020204" pitchFamily="34" charset="0"/>
                <a:cs typeface="Arial" panose="020B0604020202020204" pitchFamily="34" charset="0"/>
              </a:rPr>
              <a:t>MA Center for Health Information &amp; Analysis</a:t>
            </a:r>
            <a:br>
              <a:rPr lang="en-US" sz="4000" dirty="0" smtClean="0">
                <a:solidFill>
                  <a:schemeClr val="tx2"/>
                </a:solidFill>
                <a:latin typeface="Arial" panose="020B0604020202020204" pitchFamily="34" charset="0"/>
                <a:cs typeface="Arial" panose="020B0604020202020204" pitchFamily="34" charset="0"/>
              </a:rPr>
            </a:br>
            <a:r>
              <a:rPr lang="en-US" sz="4000" dirty="0" smtClean="0">
                <a:solidFill>
                  <a:schemeClr val="tx2"/>
                </a:solidFill>
                <a:latin typeface="Arial" panose="020B0604020202020204" pitchFamily="34" charset="0"/>
                <a:cs typeface="Arial" panose="020B0604020202020204" pitchFamily="34" charset="0"/>
              </a:rPr>
              <a:t/>
            </a:r>
            <a:br>
              <a:rPr lang="en-US" sz="4000" dirty="0" smtClean="0">
                <a:solidFill>
                  <a:schemeClr val="tx2"/>
                </a:solidFill>
                <a:latin typeface="Arial" panose="020B0604020202020204" pitchFamily="34" charset="0"/>
                <a:cs typeface="Arial" panose="020B0604020202020204" pitchFamily="34" charset="0"/>
              </a:rPr>
            </a:br>
            <a:r>
              <a:rPr lang="en-US" sz="3200" u="sng" dirty="0" smtClean="0">
                <a:solidFill>
                  <a:schemeClr val="tx2"/>
                </a:solidFill>
                <a:latin typeface="Arial" panose="020B0604020202020204" pitchFamily="34" charset="0"/>
                <a:cs typeface="Arial" panose="020B0604020202020204" pitchFamily="34" charset="0"/>
              </a:rPr>
              <a:t>Case Mix User Workgroup</a:t>
            </a:r>
            <a:endParaRPr lang="en-US" sz="3200" u="sng" dirty="0">
              <a:solidFill>
                <a:schemeClr val="tx2"/>
              </a:solidFill>
              <a:latin typeface="Arial" panose="020B0604020202020204" pitchFamily="34" charset="0"/>
              <a:cs typeface="Arial" panose="020B0604020202020204" pitchFamily="34" charset="0"/>
            </a:endParaRPr>
          </a:p>
        </p:txBody>
      </p:sp>
      <p:sp>
        <p:nvSpPr>
          <p:cNvPr id="4098" name="Subtitle 2"/>
          <p:cNvSpPr>
            <a:spLocks noGrp="1"/>
          </p:cNvSpPr>
          <p:nvPr>
            <p:ph type="subTitle" idx="4294967295"/>
          </p:nvPr>
        </p:nvSpPr>
        <p:spPr>
          <a:xfrm>
            <a:off x="1371600" y="3886200"/>
            <a:ext cx="6400800" cy="1752600"/>
          </a:xfrm>
        </p:spPr>
        <p:txBody>
          <a:bodyPr/>
          <a:lstStyle/>
          <a:p>
            <a:endParaRPr lang="en-US" sz="2400" dirty="0" smtClean="0">
              <a:latin typeface="Arial" panose="020B0604020202020204" pitchFamily="34" charset="0"/>
              <a:cs typeface="Arial" panose="020B0604020202020204" pitchFamily="34" charset="0"/>
            </a:endParaRPr>
          </a:p>
          <a:p>
            <a:endParaRPr lang="en-US" sz="2400" dirty="0" smtClean="0">
              <a:latin typeface="Arial" panose="020B0604020202020204" pitchFamily="34" charset="0"/>
              <a:cs typeface="Arial" panose="020B0604020202020204" pitchFamily="34" charset="0"/>
            </a:endParaRPr>
          </a:p>
          <a:p>
            <a:r>
              <a:rPr lang="en-US" sz="2400" smtClean="0">
                <a:latin typeface="Arial" panose="020B0604020202020204" pitchFamily="34" charset="0"/>
                <a:cs typeface="Arial" panose="020B0604020202020204" pitchFamily="34" charset="0"/>
              </a:rPr>
              <a:t>March</a:t>
            </a:r>
            <a:r>
              <a:rPr lang="en-US" sz="2400" smtClean="0">
                <a:latin typeface="Arial" panose="020B0604020202020204" pitchFamily="34" charset="0"/>
                <a:cs typeface="Arial" panose="020B0604020202020204" pitchFamily="34" charset="0"/>
              </a:rPr>
              <a:t> 28, </a:t>
            </a:r>
            <a:r>
              <a:rPr lang="en-US" sz="2400" dirty="0" smtClean="0">
                <a:latin typeface="Arial" panose="020B0604020202020204" pitchFamily="34" charset="0"/>
                <a:cs typeface="Arial" panose="020B0604020202020204" pitchFamily="34" charset="0"/>
              </a:rPr>
              <a:t>2017</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37917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	QUESTIONS?</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15008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ln>
            <a:solidFill>
              <a:schemeClr val="tx2"/>
            </a:solidFill>
          </a:ln>
        </p:spPr>
        <p:txBody>
          <a:bodyPr/>
          <a:lstStyle/>
          <a:p>
            <a:r>
              <a:rPr lang="en-US" dirty="0" smtClean="0">
                <a:latin typeface="Arial" panose="020B0604020202020204" pitchFamily="34" charset="0"/>
                <a:cs typeface="Arial" panose="020B0604020202020204" pitchFamily="34" charset="0"/>
              </a:rPr>
              <a:t>QUESTIONS SUBMITTED BY USERS</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81001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1143000"/>
          </a:xfrm>
        </p:spPr>
        <p:txBody>
          <a:bodyPr>
            <a:normAutofit fontScale="90000"/>
          </a:bodyPr>
          <a:lstStyle/>
          <a:p>
            <a:r>
              <a:rPr lang="en-US" sz="3600" b="1" dirty="0" smtClean="0"/>
              <a:t>Change to File Structure for FY2016 </a:t>
            </a:r>
            <a:br>
              <a:rPr lang="en-US" sz="3600" b="1" dirty="0" smtClean="0"/>
            </a:br>
            <a:r>
              <a:rPr lang="en-US" sz="3600" b="1" dirty="0" smtClean="0"/>
              <a:t>Outpatient Emergency Department Data</a:t>
            </a:r>
            <a:endParaRPr lang="en-US" sz="3600" b="1" dirty="0"/>
          </a:p>
        </p:txBody>
      </p:sp>
      <p:graphicFrame>
        <p:nvGraphicFramePr>
          <p:cNvPr id="5" name="Table 4"/>
          <p:cNvGraphicFramePr>
            <a:graphicFrameLocks noGrp="1"/>
          </p:cNvGraphicFramePr>
          <p:nvPr>
            <p:extLst>
              <p:ext uri="{D42A27DB-BD31-4B8C-83A1-F6EECF244321}">
                <p14:modId xmlns:p14="http://schemas.microsoft.com/office/powerpoint/2010/main" val="758357952"/>
              </p:ext>
            </p:extLst>
          </p:nvPr>
        </p:nvGraphicFramePr>
        <p:xfrm>
          <a:off x="533400" y="5029200"/>
          <a:ext cx="3733800" cy="883920"/>
        </p:xfrm>
        <a:graphic>
          <a:graphicData uri="http://schemas.openxmlformats.org/drawingml/2006/table">
            <a:tbl>
              <a:tblPr firstRow="1" bandRow="1">
                <a:tableStyleId>{616DA210-FB5B-4158-B5E0-FEB733F419BA}</a:tableStyleId>
              </a:tblPr>
              <a:tblGrid>
                <a:gridCol w="1866900"/>
                <a:gridCol w="1866900"/>
              </a:tblGrid>
              <a:tr h="488551">
                <a:tc gridSpan="2">
                  <a:txBody>
                    <a:bodyPr/>
                    <a:lstStyle/>
                    <a:p>
                      <a:pPr marL="342900" indent="-342900">
                        <a:buAutoNum type="arabicPlain" startAt="74"/>
                      </a:pPr>
                      <a:r>
                        <a:rPr lang="en-US" sz="1400" dirty="0" smtClean="0"/>
                        <a:t>             Principal Procedure Code</a:t>
                      </a:r>
                    </a:p>
                    <a:p>
                      <a:pPr marL="0" indent="0">
                        <a:buNone/>
                      </a:pPr>
                      <a:r>
                        <a:rPr lang="en-US" sz="1400" dirty="0" smtClean="0"/>
                        <a:t>           Code                                           Date</a:t>
                      </a:r>
                      <a:endParaRPr lang="en-US" sz="1400" dirty="0"/>
                    </a:p>
                  </a:txBody>
                  <a:tcPr>
                    <a:solidFill>
                      <a:schemeClr val="bg1">
                        <a:lumMod val="75000"/>
                      </a:schemeClr>
                    </a:solidFill>
                  </a:tcPr>
                </a:tc>
                <a:tc hMerge="1">
                  <a:txBody>
                    <a:bodyPr/>
                    <a:lstStyle/>
                    <a:p>
                      <a:endParaRPr lang="en-US" dirty="0"/>
                    </a:p>
                  </a:txBody>
                  <a:tcPr/>
                </a:tc>
              </a:tr>
              <a:tr h="349649">
                <a:tc>
                  <a:txBody>
                    <a:bodyPr/>
                    <a:lstStyle/>
                    <a:p>
                      <a:endParaRPr lang="en-US" dirty="0"/>
                    </a:p>
                  </a:txBody>
                  <a:tcPr>
                    <a:noFill/>
                  </a:tcPr>
                </a:tc>
                <a:tc>
                  <a:txBody>
                    <a:bodyPr/>
                    <a:lstStyle/>
                    <a:p>
                      <a:endParaRPr lang="en-US" dirty="0"/>
                    </a:p>
                  </a:txBody>
                  <a:tcPr>
                    <a:noFill/>
                  </a:tcPr>
                </a:tc>
              </a:tr>
            </a:tbl>
          </a:graphicData>
        </a:graphic>
      </p:graphicFrame>
      <p:grpSp>
        <p:nvGrpSpPr>
          <p:cNvPr id="17" name="Group 16"/>
          <p:cNvGrpSpPr/>
          <p:nvPr/>
        </p:nvGrpSpPr>
        <p:grpSpPr>
          <a:xfrm>
            <a:off x="-25138" y="3962400"/>
            <a:ext cx="4444738" cy="2362200"/>
            <a:chOff x="-25138" y="3962400"/>
            <a:chExt cx="4444738" cy="2362200"/>
          </a:xfrm>
        </p:grpSpPr>
        <p:sp>
          <p:nvSpPr>
            <p:cNvPr id="4" name="Rectangle 2"/>
            <p:cNvSpPr txBox="1">
              <a:spLocks noChangeArrowheads="1"/>
            </p:cNvSpPr>
            <p:nvPr/>
          </p:nvSpPr>
          <p:spPr>
            <a:xfrm>
              <a:off x="-25138" y="5257800"/>
              <a:ext cx="4419600" cy="1066800"/>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altLang="en-US" sz="1600" b="1" dirty="0" smtClean="0">
                  <a:solidFill>
                    <a:srgbClr val="FF0000"/>
                  </a:solidFill>
                </a:rPr>
                <a:t>        Inpatient Hospital CMS-1450 </a:t>
              </a:r>
              <a:r>
                <a:rPr lang="en-US" altLang="en-US" sz="1600" b="1" dirty="0">
                  <a:solidFill>
                    <a:srgbClr val="FF0000"/>
                  </a:solidFill>
                </a:rPr>
                <a:t>d</a:t>
              </a:r>
              <a:r>
                <a:rPr lang="en-US" altLang="en-US" sz="1600" b="1" dirty="0" smtClean="0">
                  <a:solidFill>
                    <a:srgbClr val="FF0000"/>
                  </a:solidFill>
                </a:rPr>
                <a:t>ata designates a </a:t>
              </a:r>
            </a:p>
            <a:p>
              <a:pPr fontAlgn="auto">
                <a:spcAft>
                  <a:spcPts val="0"/>
                </a:spcAft>
              </a:pPr>
              <a:r>
                <a:rPr lang="en-US" altLang="en-US" sz="1600" b="1" dirty="0" smtClean="0">
                  <a:solidFill>
                    <a:srgbClr val="FF0000"/>
                  </a:solidFill>
                </a:rPr>
                <a:t>Principal Procedure Code</a:t>
              </a:r>
            </a:p>
            <a:p>
              <a:pPr fontAlgn="auto">
                <a:spcAft>
                  <a:spcPts val="0"/>
                </a:spcAft>
              </a:pPr>
              <a:endParaRPr lang="en-US" altLang="en-US" sz="400" b="1" dirty="0" smtClean="0">
                <a:solidFill>
                  <a:srgbClr val="FF0000"/>
                </a:solidFill>
              </a:endParaRPr>
            </a:p>
            <a:p>
              <a:pPr fontAlgn="auto">
                <a:spcAft>
                  <a:spcPts val="0"/>
                </a:spcAft>
              </a:pPr>
              <a:endParaRPr lang="en-US" altLang="en-US" sz="1100" b="1" dirty="0" smtClean="0">
                <a:solidFill>
                  <a:srgbClr val="FF0000"/>
                </a:solidFill>
              </a:endParaRPr>
            </a:p>
            <a:p>
              <a:pPr fontAlgn="auto">
                <a:spcAft>
                  <a:spcPts val="0"/>
                </a:spcAft>
              </a:pPr>
              <a:r>
                <a:rPr lang="en-US" altLang="en-US" sz="1900" b="1" dirty="0" smtClean="0">
                  <a:solidFill>
                    <a:prstClr val="black"/>
                  </a:solidFill>
                </a:rPr>
                <a:t>Locator 74: </a:t>
              </a:r>
              <a:r>
                <a:rPr lang="en-US" altLang="en-US" sz="1900" b="1" dirty="0" smtClean="0">
                  <a:solidFill>
                    <a:srgbClr val="0000FF"/>
                  </a:solidFill>
                </a:rPr>
                <a:t>Principal Procedure Code</a:t>
              </a:r>
            </a:p>
            <a:p>
              <a:pPr fontAlgn="auto">
                <a:spcAft>
                  <a:spcPts val="0"/>
                </a:spcAft>
              </a:pPr>
              <a:endParaRPr lang="en-US" altLang="en-US" sz="1600" b="1" dirty="0">
                <a:solidFill>
                  <a:srgbClr val="0000FF"/>
                </a:solidFill>
              </a:endParaRPr>
            </a:p>
            <a:p>
              <a:pPr fontAlgn="auto">
                <a:spcAft>
                  <a:spcPts val="0"/>
                </a:spcAft>
              </a:pPr>
              <a:endParaRPr lang="en-US" altLang="en-US" sz="1600" b="1" dirty="0" smtClean="0">
                <a:solidFill>
                  <a:srgbClr val="0000FF"/>
                </a:solidFill>
              </a:endParaRPr>
            </a:p>
            <a:p>
              <a:pPr fontAlgn="auto">
                <a:spcAft>
                  <a:spcPts val="0"/>
                </a:spcAft>
              </a:pPr>
              <a:endParaRPr lang="en-US" altLang="en-US" sz="1600" b="1" dirty="0">
                <a:solidFill>
                  <a:srgbClr val="0000FF"/>
                </a:solidFill>
              </a:endParaRPr>
            </a:p>
            <a:p>
              <a:pPr fontAlgn="auto">
                <a:spcAft>
                  <a:spcPts val="0"/>
                </a:spcAft>
              </a:pPr>
              <a:endParaRPr lang="en-US" altLang="en-US" sz="1600" b="1" dirty="0" smtClean="0">
                <a:solidFill>
                  <a:srgbClr val="0000FF"/>
                </a:solidFill>
              </a:endParaRPr>
            </a:p>
            <a:p>
              <a:pPr fontAlgn="auto">
                <a:spcAft>
                  <a:spcPts val="0"/>
                </a:spcAft>
              </a:pPr>
              <a:endParaRPr lang="en-US" altLang="en-US" sz="1600" b="1" dirty="0">
                <a:solidFill>
                  <a:srgbClr val="0000FF"/>
                </a:solidFill>
              </a:endParaRPr>
            </a:p>
            <a:p>
              <a:pPr fontAlgn="auto">
                <a:spcAft>
                  <a:spcPts val="0"/>
                </a:spcAft>
              </a:pPr>
              <a:endParaRPr lang="en-US" altLang="en-US" sz="1600" b="1" dirty="0" smtClean="0">
                <a:solidFill>
                  <a:srgbClr val="0000FF"/>
                </a:solidFill>
              </a:endParaRPr>
            </a:p>
            <a:p>
              <a:pPr fontAlgn="auto">
                <a:spcAft>
                  <a:spcPts val="0"/>
                </a:spcAft>
              </a:pPr>
              <a:endParaRPr lang="en-US" altLang="en-US" sz="1600" b="1" dirty="0">
                <a:solidFill>
                  <a:srgbClr val="0000FF"/>
                </a:solidFill>
              </a:endParaRPr>
            </a:p>
            <a:p>
              <a:pPr fontAlgn="auto">
                <a:spcAft>
                  <a:spcPts val="0"/>
                </a:spcAft>
              </a:pPr>
              <a:endParaRPr lang="en-US" altLang="en-US" sz="1600" b="1" dirty="0" smtClean="0">
                <a:solidFill>
                  <a:srgbClr val="0000FF"/>
                </a:solidFill>
              </a:endParaRPr>
            </a:p>
            <a:p>
              <a:pPr fontAlgn="auto">
                <a:spcAft>
                  <a:spcPts val="0"/>
                </a:spcAft>
              </a:pPr>
              <a:endParaRPr lang="en-US" altLang="en-US" sz="1600" b="1" dirty="0">
                <a:solidFill>
                  <a:srgbClr val="0000FF"/>
                </a:solidFill>
              </a:endParaRPr>
            </a:p>
            <a:p>
              <a:pPr fontAlgn="auto">
                <a:spcAft>
                  <a:spcPts val="0"/>
                </a:spcAft>
              </a:pPr>
              <a:endParaRPr lang="en-US" altLang="en-US" sz="1600" b="1" dirty="0" smtClean="0">
                <a:solidFill>
                  <a:srgbClr val="0000FF"/>
                </a:solidFill>
              </a:endParaRPr>
            </a:p>
            <a:p>
              <a:pPr fontAlgn="auto">
                <a:spcAft>
                  <a:spcPts val="0"/>
                </a:spcAft>
              </a:pPr>
              <a:endParaRPr lang="en-US" altLang="en-US" sz="1600" b="1" dirty="0">
                <a:solidFill>
                  <a:srgbClr val="0000FF"/>
                </a:solidFill>
              </a:endParaRPr>
            </a:p>
          </p:txBody>
        </p:sp>
        <p:sp>
          <p:nvSpPr>
            <p:cNvPr id="6" name="Rectangle 5"/>
            <p:cNvSpPr/>
            <p:nvPr/>
          </p:nvSpPr>
          <p:spPr>
            <a:xfrm>
              <a:off x="381000" y="3962400"/>
              <a:ext cx="4038600" cy="2209800"/>
            </a:xfrm>
            <a:prstGeom prst="rect">
              <a:avLst/>
            </a:prstGeom>
            <a:noFill/>
            <a:ln w="476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endParaRPr lang="en-US">
                <a:solidFill>
                  <a:prstClr val="white"/>
                </a:solidFill>
              </a:endParaRPr>
            </a:p>
          </p:txBody>
        </p:sp>
      </p:grpSp>
      <p:sp>
        <p:nvSpPr>
          <p:cNvPr id="3" name="TextBox 2"/>
          <p:cNvSpPr txBox="1"/>
          <p:nvPr/>
        </p:nvSpPr>
        <p:spPr>
          <a:xfrm>
            <a:off x="152400" y="1295400"/>
            <a:ext cx="8839200" cy="2308324"/>
          </a:xfrm>
          <a:prstGeom prst="rect">
            <a:avLst/>
          </a:prstGeom>
          <a:noFill/>
        </p:spPr>
        <p:txBody>
          <a:bodyPr wrap="square" rtlCol="0">
            <a:spAutoFit/>
          </a:bodyPr>
          <a:lstStyle/>
          <a:p>
            <a:pPr defTabSz="914400" fontAlgn="auto">
              <a:spcBef>
                <a:spcPts val="0"/>
              </a:spcBef>
              <a:spcAft>
                <a:spcPts val="0"/>
              </a:spcAft>
            </a:pPr>
            <a:r>
              <a:rPr lang="en-US" dirty="0" smtClean="0">
                <a:solidFill>
                  <a:prstClr val="black"/>
                </a:solidFill>
                <a:latin typeface="Calibri"/>
                <a:ea typeface="+mn-ea"/>
                <a:cs typeface="+mn-cs"/>
              </a:rPr>
              <a:t>The current release of FY2015 Outpatient Emergency Department Data lists a Principal Procedure in the main table.  A field named “Principal Procedure” is  used in data for patients who are admitted, as seen on the UB-04 CMS-1450  (see Figure 1 below) and on electronic medical record display dashboards . The first listed procedure will not be called “Principal Procedure “ in the FY2016 ED data but aligned with how it is reported on CMS-1500 outpatient data (see Figure 2 below).  The FY2016 Outpatient Emergency Department Data change in file structure will to list all procedures in the procedure table and the sequence number without designation of a principal procedure.</a:t>
            </a:r>
            <a:endParaRPr lang="en-US" dirty="0">
              <a:solidFill>
                <a:prstClr val="black"/>
              </a:solidFill>
              <a:latin typeface="Calibri"/>
              <a:ea typeface="+mn-ea"/>
              <a:cs typeface="+mn-cs"/>
            </a:endParaRPr>
          </a:p>
        </p:txBody>
      </p:sp>
      <p:sp>
        <p:nvSpPr>
          <p:cNvPr id="8" name="TextBox 7"/>
          <p:cNvSpPr txBox="1"/>
          <p:nvPr/>
        </p:nvSpPr>
        <p:spPr>
          <a:xfrm>
            <a:off x="228600" y="3657600"/>
            <a:ext cx="4267200" cy="307777"/>
          </a:xfrm>
          <a:prstGeom prst="rect">
            <a:avLst/>
          </a:prstGeom>
          <a:noFill/>
        </p:spPr>
        <p:txBody>
          <a:bodyPr wrap="square" rtlCol="0">
            <a:spAutoFit/>
          </a:bodyPr>
          <a:lstStyle/>
          <a:p>
            <a:pPr defTabSz="914400" fontAlgn="auto">
              <a:spcBef>
                <a:spcPts val="0"/>
              </a:spcBef>
              <a:spcAft>
                <a:spcPts val="0"/>
              </a:spcAft>
            </a:pPr>
            <a:r>
              <a:rPr lang="en-US" sz="1400" b="1" dirty="0" smtClean="0">
                <a:solidFill>
                  <a:srgbClr val="FF0000"/>
                </a:solidFill>
                <a:latin typeface="Calibri"/>
                <a:ea typeface="+mn-ea"/>
                <a:cs typeface="+mn-cs"/>
              </a:rPr>
              <a:t>Figure 1. Locator 74 from Inpatient UB-04 CMS-1450 </a:t>
            </a:r>
            <a:endParaRPr lang="en-US" sz="1400" b="1" dirty="0">
              <a:solidFill>
                <a:srgbClr val="FF0000"/>
              </a:solidFill>
              <a:latin typeface="Calibri"/>
              <a:ea typeface="+mn-ea"/>
              <a:cs typeface="+mn-cs"/>
            </a:endParaRPr>
          </a:p>
        </p:txBody>
      </p:sp>
      <p:sp>
        <p:nvSpPr>
          <p:cNvPr id="11" name="TextBox 10"/>
          <p:cNvSpPr txBox="1"/>
          <p:nvPr/>
        </p:nvSpPr>
        <p:spPr>
          <a:xfrm>
            <a:off x="4724400" y="3657600"/>
            <a:ext cx="4267200" cy="323165"/>
          </a:xfrm>
          <a:prstGeom prst="rect">
            <a:avLst/>
          </a:prstGeom>
          <a:noFill/>
        </p:spPr>
        <p:txBody>
          <a:bodyPr wrap="square" rtlCol="0">
            <a:spAutoFit/>
          </a:bodyPr>
          <a:lstStyle/>
          <a:p>
            <a:pPr defTabSz="914400" fontAlgn="auto">
              <a:spcBef>
                <a:spcPts val="0"/>
              </a:spcBef>
              <a:spcAft>
                <a:spcPts val="0"/>
              </a:spcAft>
            </a:pPr>
            <a:r>
              <a:rPr lang="en-US" sz="1500" b="1" dirty="0" smtClean="0">
                <a:solidFill>
                  <a:srgbClr val="FF0000"/>
                </a:solidFill>
                <a:latin typeface="Calibri"/>
                <a:ea typeface="+mn-ea"/>
                <a:cs typeface="+mn-cs"/>
              </a:rPr>
              <a:t>Figure 2. Section 24D from Outpatient CMS-1500 </a:t>
            </a:r>
            <a:endParaRPr lang="en-US" sz="1500" b="1" dirty="0">
              <a:solidFill>
                <a:srgbClr val="FF0000"/>
              </a:solidFill>
              <a:latin typeface="Calibri"/>
              <a:ea typeface="+mn-ea"/>
              <a:cs typeface="+mn-cs"/>
            </a:endParaRPr>
          </a:p>
        </p:txBody>
      </p:sp>
      <p:pic>
        <p:nvPicPr>
          <p:cNvPr id="12" name="Picture 11"/>
          <p:cNvPicPr>
            <a:picLocks noChangeAspect="1"/>
          </p:cNvPicPr>
          <p:nvPr/>
        </p:nvPicPr>
        <p:blipFill rotWithShape="1">
          <a:blip r:embed="rId2">
            <a:extLst>
              <a:ext uri="{28A0092B-C50C-407E-A947-70E740481C1C}">
                <a14:useLocalDpi xmlns:a14="http://schemas.microsoft.com/office/drawing/2010/main" val="0"/>
              </a:ext>
            </a:extLst>
          </a:blip>
          <a:srcRect l="2884" t="9649" r="17657" b="37999"/>
          <a:stretch/>
        </p:blipFill>
        <p:spPr>
          <a:xfrm>
            <a:off x="4953000" y="4752722"/>
            <a:ext cx="3657600" cy="1359487"/>
          </a:xfrm>
          <a:prstGeom prst="rect">
            <a:avLst/>
          </a:prstGeom>
        </p:spPr>
      </p:pic>
      <p:sp>
        <p:nvSpPr>
          <p:cNvPr id="13" name="Rectangle 12"/>
          <p:cNvSpPr/>
          <p:nvPr/>
        </p:nvSpPr>
        <p:spPr>
          <a:xfrm>
            <a:off x="5181600" y="3962400"/>
            <a:ext cx="3429000" cy="877163"/>
          </a:xfrm>
          <a:prstGeom prst="rect">
            <a:avLst/>
          </a:prstGeom>
        </p:spPr>
        <p:txBody>
          <a:bodyPr wrap="square">
            <a:spAutoFit/>
          </a:bodyPr>
          <a:lstStyle/>
          <a:p>
            <a:pPr defTabSz="914400" fontAlgn="auto">
              <a:spcBef>
                <a:spcPts val="0"/>
              </a:spcBef>
              <a:spcAft>
                <a:spcPts val="0"/>
              </a:spcAft>
            </a:pPr>
            <a:r>
              <a:rPr lang="en-US" altLang="en-US" sz="1400" b="1" dirty="0" smtClean="0">
                <a:solidFill>
                  <a:srgbClr val="FF0000"/>
                </a:solidFill>
                <a:latin typeface="Calibri"/>
                <a:ea typeface="+mn-ea"/>
                <a:cs typeface="+mn-cs"/>
              </a:rPr>
              <a:t>Outpatient CMS-1500 data does not designate a Principal Procedure Code</a:t>
            </a:r>
          </a:p>
          <a:p>
            <a:pPr defTabSz="914400" fontAlgn="auto">
              <a:spcBef>
                <a:spcPts val="0"/>
              </a:spcBef>
              <a:spcAft>
                <a:spcPts val="0"/>
              </a:spcAft>
            </a:pPr>
            <a:endParaRPr lang="en-US" altLang="en-US" sz="500" b="1" dirty="0" smtClean="0">
              <a:solidFill>
                <a:srgbClr val="FF0000"/>
              </a:solidFill>
              <a:latin typeface="Calibri"/>
              <a:ea typeface="+mn-ea"/>
              <a:cs typeface="+mn-cs"/>
            </a:endParaRPr>
          </a:p>
          <a:p>
            <a:pPr defTabSz="914400" fontAlgn="auto">
              <a:spcBef>
                <a:spcPts val="0"/>
              </a:spcBef>
              <a:spcAft>
                <a:spcPts val="0"/>
              </a:spcAft>
            </a:pPr>
            <a:r>
              <a:rPr lang="en-US" altLang="en-US" b="1" dirty="0" smtClean="0">
                <a:solidFill>
                  <a:prstClr val="black"/>
                </a:solidFill>
                <a:latin typeface="Calibri"/>
                <a:ea typeface="+mn-ea"/>
                <a:cs typeface="+mn-cs"/>
              </a:rPr>
              <a:t>Section 24D: </a:t>
            </a:r>
            <a:r>
              <a:rPr lang="en-US" altLang="en-US" b="1" dirty="0" smtClean="0">
                <a:solidFill>
                  <a:srgbClr val="0000FF"/>
                </a:solidFill>
                <a:latin typeface="Calibri"/>
                <a:ea typeface="+mn-ea"/>
                <a:cs typeface="+mn-cs"/>
              </a:rPr>
              <a:t>Procedure Codes</a:t>
            </a:r>
            <a:endParaRPr lang="en-US" altLang="en-US" b="1" dirty="0">
              <a:solidFill>
                <a:srgbClr val="0000FF"/>
              </a:solidFill>
              <a:latin typeface="Calibri"/>
              <a:ea typeface="+mn-ea"/>
              <a:cs typeface="+mn-cs"/>
            </a:endParaRPr>
          </a:p>
        </p:txBody>
      </p:sp>
      <p:sp>
        <p:nvSpPr>
          <p:cNvPr id="14" name="Rectangle 13"/>
          <p:cNvSpPr/>
          <p:nvPr/>
        </p:nvSpPr>
        <p:spPr>
          <a:xfrm>
            <a:off x="4724400" y="3962400"/>
            <a:ext cx="4038600" cy="2209800"/>
          </a:xfrm>
          <a:prstGeom prst="rect">
            <a:avLst/>
          </a:prstGeom>
          <a:noFill/>
          <a:ln w="476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endParaRPr lang="en-US">
              <a:solidFill>
                <a:prstClr val="white"/>
              </a:solidFill>
            </a:endParaRPr>
          </a:p>
        </p:txBody>
      </p:sp>
    </p:spTree>
    <p:extLst>
      <p:ext uri="{BB962C8B-B14F-4D97-AF65-F5344CB8AC3E}">
        <p14:creationId xmlns:p14="http://schemas.microsoft.com/office/powerpoint/2010/main" val="28964062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8915400" cy="457200"/>
          </a:xfrm>
        </p:spPr>
        <p:txBody>
          <a:bodyPr>
            <a:noAutofit/>
          </a:bodyPr>
          <a:lstStyle/>
          <a:p>
            <a:r>
              <a:rPr lang="en-US" sz="2200" b="1" u="sng" dirty="0" smtClean="0"/>
              <a:t>Question</a:t>
            </a:r>
            <a:r>
              <a:rPr lang="en-US" sz="2200" b="1" dirty="0" smtClean="0"/>
              <a:t>: Does the Outpatient Emergency Department Data include all Dead on Arrivals (DOAs)?</a:t>
            </a:r>
            <a:endParaRPr lang="en-US" sz="22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35367059"/>
              </p:ext>
            </p:extLst>
          </p:nvPr>
        </p:nvGraphicFramePr>
        <p:xfrm>
          <a:off x="228600" y="1828800"/>
          <a:ext cx="8839200" cy="47244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304800" y="1905000"/>
            <a:ext cx="8688212" cy="307777"/>
          </a:xfrm>
          <a:prstGeom prst="rect">
            <a:avLst/>
          </a:prstGeom>
          <a:noFill/>
        </p:spPr>
        <p:txBody>
          <a:bodyPr wrap="none" rtlCol="0">
            <a:spAutoFit/>
          </a:bodyPr>
          <a:lstStyle/>
          <a:p>
            <a:pPr defTabSz="914400" fontAlgn="auto">
              <a:spcBef>
                <a:spcPts val="0"/>
              </a:spcBef>
              <a:spcAft>
                <a:spcPts val="0"/>
              </a:spcAft>
            </a:pPr>
            <a:r>
              <a:rPr lang="en-US" sz="1400" b="1" dirty="0" smtClean="0">
                <a:solidFill>
                  <a:srgbClr val="FF0000"/>
                </a:solidFill>
                <a:latin typeface="Calibri"/>
                <a:ea typeface="+mn-ea"/>
                <a:cs typeface="+mn-cs"/>
              </a:rPr>
              <a:t>Jan 2011 to Sept 2015 Comparison of DOAs in State Death Data and Case Mix ED Data for Massachusetts Residents</a:t>
            </a:r>
            <a:endParaRPr lang="en-US" sz="1400" b="1" dirty="0">
              <a:solidFill>
                <a:srgbClr val="FF0000"/>
              </a:solidFill>
              <a:latin typeface="Calibri"/>
              <a:ea typeface="+mn-ea"/>
              <a:cs typeface="+mn-cs"/>
            </a:endParaRPr>
          </a:p>
        </p:txBody>
      </p:sp>
      <p:sp>
        <p:nvSpPr>
          <p:cNvPr id="6" name="TextBox 5"/>
          <p:cNvSpPr txBox="1"/>
          <p:nvPr/>
        </p:nvSpPr>
        <p:spPr>
          <a:xfrm>
            <a:off x="76200" y="838200"/>
            <a:ext cx="9144000" cy="954107"/>
          </a:xfrm>
          <a:prstGeom prst="rect">
            <a:avLst/>
          </a:prstGeom>
          <a:noFill/>
        </p:spPr>
        <p:txBody>
          <a:bodyPr wrap="square" rtlCol="0">
            <a:spAutoFit/>
          </a:bodyPr>
          <a:lstStyle/>
          <a:p>
            <a:pPr defTabSz="914400" fontAlgn="auto">
              <a:spcBef>
                <a:spcPts val="0"/>
              </a:spcBef>
              <a:spcAft>
                <a:spcPts val="0"/>
              </a:spcAft>
            </a:pPr>
            <a:r>
              <a:rPr lang="en-US" sz="1400" u="sng" dirty="0" smtClean="0">
                <a:solidFill>
                  <a:prstClr val="black"/>
                </a:solidFill>
                <a:latin typeface="Calibri"/>
                <a:ea typeface="+mn-ea"/>
                <a:cs typeface="+mn-cs"/>
              </a:rPr>
              <a:t>Answer</a:t>
            </a:r>
            <a:r>
              <a:rPr lang="en-US" sz="1400" dirty="0" smtClean="0">
                <a:solidFill>
                  <a:prstClr val="black"/>
                </a:solidFill>
                <a:latin typeface="Calibri"/>
                <a:ea typeface="+mn-ea"/>
                <a:cs typeface="+mn-cs"/>
              </a:rPr>
              <a:t>: The DOAs in Case Mix ED data only represent the DOAs from 72 Massachusetts Acute Care Hospitals and may not include determinations updated from autopsy information and does not include DOAs from care provided in surrounding states. For example,  a Massachusetts resident  fatally injured a Motor Vehicle Crash in Rhode Island  could be DOA at Rhode Island Hospital. That death would could as a DOA in our State’s Death Data but would not appear in our case mix data.</a:t>
            </a:r>
            <a:endParaRPr lang="en-US" sz="1400" dirty="0">
              <a:solidFill>
                <a:prstClr val="black"/>
              </a:solidFill>
              <a:latin typeface="Calibri"/>
              <a:ea typeface="+mn-ea"/>
              <a:cs typeface="+mn-cs"/>
            </a:endParaRPr>
          </a:p>
        </p:txBody>
      </p:sp>
    </p:spTree>
    <p:extLst>
      <p:ext uri="{BB962C8B-B14F-4D97-AF65-F5344CB8AC3E}">
        <p14:creationId xmlns:p14="http://schemas.microsoft.com/office/powerpoint/2010/main" val="7471811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686800" cy="914400"/>
          </a:xfrm>
        </p:spPr>
        <p:txBody>
          <a:bodyPr>
            <a:normAutofit fontScale="90000"/>
          </a:bodyPr>
          <a:lstStyle/>
          <a:p>
            <a:r>
              <a:rPr lang="en-US" sz="2800" b="1" u="sng" dirty="0" smtClean="0"/>
              <a:t>Question</a:t>
            </a:r>
            <a:r>
              <a:rPr lang="en-US" sz="2800" b="1" dirty="0" smtClean="0"/>
              <a:t>:  How do I identify newborns? There appears to be some redundancy in the source of admission codes.</a:t>
            </a:r>
            <a:endParaRPr lang="en-US" sz="2800" b="1" dirty="0"/>
          </a:p>
        </p:txBody>
      </p:sp>
      <p:graphicFrame>
        <p:nvGraphicFramePr>
          <p:cNvPr id="9" name="Table 8"/>
          <p:cNvGraphicFramePr>
            <a:graphicFrameLocks noGrp="1"/>
          </p:cNvGraphicFramePr>
          <p:nvPr>
            <p:extLst>
              <p:ext uri="{D42A27DB-BD31-4B8C-83A1-F6EECF244321}">
                <p14:modId xmlns:p14="http://schemas.microsoft.com/office/powerpoint/2010/main" val="3590404115"/>
              </p:ext>
            </p:extLst>
          </p:nvPr>
        </p:nvGraphicFramePr>
        <p:xfrm>
          <a:off x="5715000" y="4419600"/>
          <a:ext cx="2971800" cy="1463040"/>
        </p:xfrm>
        <a:graphic>
          <a:graphicData uri="http://schemas.openxmlformats.org/drawingml/2006/table">
            <a:tbl>
              <a:tblPr>
                <a:tableStyleId>{5C22544A-7EE6-4342-B048-85BDC9FD1C3A}</a:tableStyleId>
              </a:tblPr>
              <a:tblGrid>
                <a:gridCol w="800100"/>
                <a:gridCol w="2171700"/>
              </a:tblGrid>
              <a:tr h="0">
                <a:tc>
                  <a:txBody>
                    <a:bodyPr/>
                    <a:lstStyle/>
                    <a:p>
                      <a:pPr marL="0" marR="0">
                        <a:lnSpc>
                          <a:spcPct val="130000"/>
                        </a:lnSpc>
                        <a:spcBef>
                          <a:spcPts val="300"/>
                        </a:spcBef>
                        <a:spcAft>
                          <a:spcPts val="300"/>
                        </a:spcAft>
                        <a:tabLst>
                          <a:tab pos="0" algn="l"/>
                        </a:tabLst>
                      </a:pPr>
                      <a:r>
                        <a:rPr lang="en-US" sz="1000" dirty="0" smtClean="0">
                          <a:solidFill>
                            <a:srgbClr val="FF0000"/>
                          </a:solidFill>
                          <a:effectLst/>
                        </a:rPr>
                        <a:t>TYPADM</a:t>
                      </a:r>
                      <a:endParaRPr lang="en-US" sz="1000" dirty="0">
                        <a:solidFill>
                          <a:srgbClr val="FF0000"/>
                        </a:solidFill>
                        <a:effectLst/>
                      </a:endParaRPr>
                    </a:p>
                    <a:p>
                      <a:pPr marL="0" marR="0">
                        <a:lnSpc>
                          <a:spcPct val="130000"/>
                        </a:lnSpc>
                        <a:spcBef>
                          <a:spcPts val="300"/>
                        </a:spcBef>
                        <a:spcAft>
                          <a:spcPts val="300"/>
                        </a:spcAft>
                        <a:tabLst>
                          <a:tab pos="0" algn="l"/>
                        </a:tabLst>
                      </a:pPr>
                      <a:r>
                        <a:rPr lang="en-US" sz="1000" dirty="0">
                          <a:solidFill>
                            <a:srgbClr val="FF0000"/>
                          </a:solidFill>
                          <a:effectLst/>
                        </a:rPr>
                        <a:t>  CODE</a:t>
                      </a:r>
                      <a:endParaRPr lang="en-US" sz="1000" dirty="0">
                        <a:solidFill>
                          <a:srgbClr val="FF0000"/>
                        </a:solidFill>
                        <a:effectLst/>
                        <a:latin typeface="Arial"/>
                        <a:ea typeface="Times New Roman"/>
                        <a:cs typeface="Times New Roman"/>
                      </a:endParaRPr>
                    </a:p>
                  </a:txBody>
                  <a:tcPr marL="68580" marR="68580" marT="0" marB="0"/>
                </a:tc>
                <a:tc>
                  <a:txBody>
                    <a:bodyPr/>
                    <a:lstStyle/>
                    <a:p>
                      <a:pPr marL="0" marR="0">
                        <a:lnSpc>
                          <a:spcPct val="130000"/>
                        </a:lnSpc>
                        <a:spcBef>
                          <a:spcPts val="300"/>
                        </a:spcBef>
                        <a:spcAft>
                          <a:spcPts val="300"/>
                        </a:spcAft>
                        <a:tabLst>
                          <a:tab pos="0" algn="l"/>
                        </a:tabLst>
                      </a:pPr>
                      <a:endParaRPr lang="en-US" sz="1000" dirty="0" smtClean="0">
                        <a:solidFill>
                          <a:srgbClr val="FF0000"/>
                        </a:solidFill>
                        <a:effectLst/>
                      </a:endParaRPr>
                    </a:p>
                    <a:p>
                      <a:pPr marL="0" marR="0">
                        <a:lnSpc>
                          <a:spcPct val="130000"/>
                        </a:lnSpc>
                        <a:spcBef>
                          <a:spcPts val="300"/>
                        </a:spcBef>
                        <a:spcAft>
                          <a:spcPts val="300"/>
                        </a:spcAft>
                        <a:tabLst>
                          <a:tab pos="0" algn="l"/>
                        </a:tabLst>
                      </a:pPr>
                      <a:r>
                        <a:rPr lang="en-US" sz="1000" dirty="0" smtClean="0">
                          <a:solidFill>
                            <a:srgbClr val="FF0000"/>
                          </a:solidFill>
                          <a:effectLst/>
                        </a:rPr>
                        <a:t>Type </a:t>
                      </a:r>
                      <a:r>
                        <a:rPr lang="en-US" sz="1000" dirty="0">
                          <a:solidFill>
                            <a:srgbClr val="FF0000"/>
                          </a:solidFill>
                          <a:effectLst/>
                        </a:rPr>
                        <a:t>of Admission Definition</a:t>
                      </a:r>
                      <a:endParaRPr lang="en-US" sz="1000" dirty="0">
                        <a:solidFill>
                          <a:srgbClr val="FF0000"/>
                        </a:solidFill>
                        <a:effectLst/>
                        <a:latin typeface="Arial"/>
                        <a:ea typeface="Times New Roman"/>
                        <a:cs typeface="Times New Roman"/>
                      </a:endParaRPr>
                    </a:p>
                  </a:txBody>
                  <a:tcPr marL="68580" marR="68580" marT="0" marB="0"/>
                </a:tc>
              </a:tr>
              <a:tr h="0">
                <a:tc>
                  <a:txBody>
                    <a:bodyPr/>
                    <a:lstStyle/>
                    <a:p>
                      <a:pPr marL="0" marR="0">
                        <a:lnSpc>
                          <a:spcPct val="130000"/>
                        </a:lnSpc>
                        <a:spcBef>
                          <a:spcPts val="300"/>
                        </a:spcBef>
                        <a:spcAft>
                          <a:spcPts val="300"/>
                        </a:spcAft>
                        <a:tabLst>
                          <a:tab pos="0" algn="l"/>
                        </a:tabLst>
                      </a:pPr>
                      <a:r>
                        <a:rPr lang="en-US" sz="1000">
                          <a:solidFill>
                            <a:srgbClr val="FF0000"/>
                          </a:solidFill>
                          <a:effectLst/>
                        </a:rPr>
                        <a:t>  1</a:t>
                      </a:r>
                      <a:endParaRPr lang="en-US" sz="1000">
                        <a:solidFill>
                          <a:srgbClr val="FF0000"/>
                        </a:solidFill>
                        <a:effectLst/>
                        <a:latin typeface="Arial"/>
                        <a:ea typeface="Times New Roman"/>
                        <a:cs typeface="Times New Roman"/>
                      </a:endParaRPr>
                    </a:p>
                  </a:txBody>
                  <a:tcPr marL="68580" marR="68580" marT="0" marB="0"/>
                </a:tc>
                <a:tc>
                  <a:txBody>
                    <a:bodyPr/>
                    <a:lstStyle/>
                    <a:p>
                      <a:pPr marL="0" marR="0">
                        <a:lnSpc>
                          <a:spcPct val="130000"/>
                        </a:lnSpc>
                        <a:spcBef>
                          <a:spcPts val="300"/>
                        </a:spcBef>
                        <a:spcAft>
                          <a:spcPts val="300"/>
                        </a:spcAft>
                        <a:tabLst>
                          <a:tab pos="0" algn="l"/>
                        </a:tabLst>
                      </a:pPr>
                      <a:r>
                        <a:rPr lang="en-US" sz="1000" dirty="0">
                          <a:solidFill>
                            <a:srgbClr val="FF0000"/>
                          </a:solidFill>
                          <a:effectLst/>
                        </a:rPr>
                        <a:t>  Emergency</a:t>
                      </a:r>
                      <a:endParaRPr lang="en-US" sz="1000" dirty="0">
                        <a:solidFill>
                          <a:srgbClr val="FF0000"/>
                        </a:solidFill>
                        <a:effectLst/>
                        <a:latin typeface="Arial"/>
                        <a:ea typeface="Times New Roman"/>
                        <a:cs typeface="Times New Roman"/>
                      </a:endParaRPr>
                    </a:p>
                  </a:txBody>
                  <a:tcPr marL="68580" marR="68580" marT="0" marB="0"/>
                </a:tc>
              </a:tr>
              <a:tr h="0">
                <a:tc>
                  <a:txBody>
                    <a:bodyPr/>
                    <a:lstStyle/>
                    <a:p>
                      <a:pPr marL="0" marR="0">
                        <a:lnSpc>
                          <a:spcPct val="130000"/>
                        </a:lnSpc>
                        <a:spcBef>
                          <a:spcPts val="300"/>
                        </a:spcBef>
                        <a:spcAft>
                          <a:spcPts val="300"/>
                        </a:spcAft>
                        <a:tabLst>
                          <a:tab pos="0" algn="l"/>
                        </a:tabLst>
                      </a:pPr>
                      <a:r>
                        <a:rPr lang="en-US" sz="1000">
                          <a:solidFill>
                            <a:srgbClr val="FF0000"/>
                          </a:solidFill>
                          <a:effectLst/>
                        </a:rPr>
                        <a:t>  2</a:t>
                      </a:r>
                      <a:endParaRPr lang="en-US" sz="1000">
                        <a:solidFill>
                          <a:srgbClr val="FF0000"/>
                        </a:solidFill>
                        <a:effectLst/>
                        <a:latin typeface="Arial"/>
                        <a:ea typeface="Times New Roman"/>
                        <a:cs typeface="Times New Roman"/>
                      </a:endParaRPr>
                    </a:p>
                  </a:txBody>
                  <a:tcPr marL="68580" marR="68580" marT="0" marB="0"/>
                </a:tc>
                <a:tc>
                  <a:txBody>
                    <a:bodyPr/>
                    <a:lstStyle/>
                    <a:p>
                      <a:pPr marL="0" marR="0">
                        <a:lnSpc>
                          <a:spcPct val="130000"/>
                        </a:lnSpc>
                        <a:spcBef>
                          <a:spcPts val="300"/>
                        </a:spcBef>
                        <a:spcAft>
                          <a:spcPts val="300"/>
                        </a:spcAft>
                        <a:tabLst>
                          <a:tab pos="0" algn="l"/>
                        </a:tabLst>
                      </a:pPr>
                      <a:r>
                        <a:rPr lang="en-US" sz="1000" dirty="0">
                          <a:solidFill>
                            <a:srgbClr val="FF0000"/>
                          </a:solidFill>
                          <a:effectLst/>
                        </a:rPr>
                        <a:t>  Urgent</a:t>
                      </a:r>
                      <a:endParaRPr lang="en-US" sz="1000" dirty="0">
                        <a:solidFill>
                          <a:srgbClr val="FF0000"/>
                        </a:solidFill>
                        <a:effectLst/>
                        <a:latin typeface="Arial"/>
                        <a:ea typeface="Times New Roman"/>
                        <a:cs typeface="Times New Roman"/>
                      </a:endParaRPr>
                    </a:p>
                  </a:txBody>
                  <a:tcPr marL="68580" marR="68580" marT="0" marB="0"/>
                </a:tc>
              </a:tr>
              <a:tr h="0">
                <a:tc>
                  <a:txBody>
                    <a:bodyPr/>
                    <a:lstStyle/>
                    <a:p>
                      <a:pPr marL="0" marR="0">
                        <a:lnSpc>
                          <a:spcPct val="130000"/>
                        </a:lnSpc>
                        <a:spcBef>
                          <a:spcPts val="300"/>
                        </a:spcBef>
                        <a:spcAft>
                          <a:spcPts val="300"/>
                        </a:spcAft>
                        <a:tabLst>
                          <a:tab pos="0" algn="l"/>
                        </a:tabLst>
                      </a:pPr>
                      <a:r>
                        <a:rPr lang="en-US" sz="1000">
                          <a:solidFill>
                            <a:srgbClr val="FF0000"/>
                          </a:solidFill>
                          <a:effectLst/>
                        </a:rPr>
                        <a:t>  3</a:t>
                      </a:r>
                      <a:endParaRPr lang="en-US" sz="1000">
                        <a:solidFill>
                          <a:srgbClr val="FF0000"/>
                        </a:solidFill>
                        <a:effectLst/>
                        <a:latin typeface="Arial"/>
                        <a:ea typeface="Times New Roman"/>
                        <a:cs typeface="Times New Roman"/>
                      </a:endParaRPr>
                    </a:p>
                  </a:txBody>
                  <a:tcPr marL="68580" marR="68580" marT="0" marB="0"/>
                </a:tc>
                <a:tc>
                  <a:txBody>
                    <a:bodyPr/>
                    <a:lstStyle/>
                    <a:p>
                      <a:pPr marL="0" marR="0">
                        <a:lnSpc>
                          <a:spcPct val="130000"/>
                        </a:lnSpc>
                        <a:spcBef>
                          <a:spcPts val="300"/>
                        </a:spcBef>
                        <a:spcAft>
                          <a:spcPts val="300"/>
                        </a:spcAft>
                        <a:tabLst>
                          <a:tab pos="0" algn="l"/>
                        </a:tabLst>
                      </a:pPr>
                      <a:r>
                        <a:rPr lang="en-US" sz="1000" dirty="0">
                          <a:solidFill>
                            <a:srgbClr val="FF0000"/>
                          </a:solidFill>
                          <a:effectLst/>
                        </a:rPr>
                        <a:t>  Elective</a:t>
                      </a:r>
                      <a:endParaRPr lang="en-US" sz="1000" dirty="0">
                        <a:solidFill>
                          <a:srgbClr val="FF0000"/>
                        </a:solidFill>
                        <a:effectLst/>
                        <a:latin typeface="Arial"/>
                        <a:ea typeface="Times New Roman"/>
                        <a:cs typeface="Times New Roman"/>
                      </a:endParaRPr>
                    </a:p>
                  </a:txBody>
                  <a:tcPr marL="68580" marR="68580" marT="0" marB="0"/>
                </a:tc>
              </a:tr>
              <a:tr h="0">
                <a:tc>
                  <a:txBody>
                    <a:bodyPr/>
                    <a:lstStyle/>
                    <a:p>
                      <a:pPr marL="0" marR="0">
                        <a:lnSpc>
                          <a:spcPct val="130000"/>
                        </a:lnSpc>
                        <a:spcBef>
                          <a:spcPts val="300"/>
                        </a:spcBef>
                        <a:spcAft>
                          <a:spcPts val="300"/>
                        </a:spcAft>
                        <a:tabLst>
                          <a:tab pos="0" algn="l"/>
                        </a:tabLst>
                      </a:pPr>
                      <a:r>
                        <a:rPr lang="en-US" sz="1000">
                          <a:solidFill>
                            <a:srgbClr val="FF0000"/>
                          </a:solidFill>
                          <a:effectLst/>
                        </a:rPr>
                        <a:t>  4</a:t>
                      </a:r>
                      <a:endParaRPr lang="en-US" sz="1000">
                        <a:solidFill>
                          <a:srgbClr val="FF0000"/>
                        </a:solidFill>
                        <a:effectLst/>
                        <a:latin typeface="Arial"/>
                        <a:ea typeface="Times New Roman"/>
                        <a:cs typeface="Times New Roman"/>
                      </a:endParaRPr>
                    </a:p>
                  </a:txBody>
                  <a:tcPr marL="68580" marR="68580" marT="0" marB="0"/>
                </a:tc>
                <a:tc>
                  <a:txBody>
                    <a:bodyPr/>
                    <a:lstStyle/>
                    <a:p>
                      <a:pPr marL="0" marR="0">
                        <a:lnSpc>
                          <a:spcPct val="130000"/>
                        </a:lnSpc>
                        <a:spcBef>
                          <a:spcPts val="300"/>
                        </a:spcBef>
                        <a:spcAft>
                          <a:spcPts val="300"/>
                        </a:spcAft>
                        <a:tabLst>
                          <a:tab pos="0" algn="l"/>
                        </a:tabLst>
                      </a:pPr>
                      <a:r>
                        <a:rPr lang="en-US" sz="1000" dirty="0">
                          <a:solidFill>
                            <a:srgbClr val="FF0000"/>
                          </a:solidFill>
                          <a:effectLst/>
                        </a:rPr>
                        <a:t>  Newborn</a:t>
                      </a:r>
                      <a:endParaRPr lang="en-US" sz="1000" dirty="0">
                        <a:solidFill>
                          <a:srgbClr val="FF0000"/>
                        </a:solidFill>
                        <a:effectLst/>
                        <a:latin typeface="Arial"/>
                        <a:ea typeface="Times New Roman"/>
                        <a:cs typeface="Times New Roman"/>
                      </a:endParaRPr>
                    </a:p>
                  </a:txBody>
                  <a:tcPr marL="68580" marR="68580" marT="0" marB="0"/>
                </a:tc>
              </a:tr>
              <a:tr h="0">
                <a:tc>
                  <a:txBody>
                    <a:bodyPr/>
                    <a:lstStyle/>
                    <a:p>
                      <a:pPr marL="0" marR="0">
                        <a:lnSpc>
                          <a:spcPct val="130000"/>
                        </a:lnSpc>
                        <a:spcBef>
                          <a:spcPts val="300"/>
                        </a:spcBef>
                        <a:spcAft>
                          <a:spcPts val="300"/>
                        </a:spcAft>
                        <a:tabLst>
                          <a:tab pos="0" algn="l"/>
                        </a:tabLst>
                      </a:pPr>
                      <a:r>
                        <a:rPr lang="en-US" sz="1000">
                          <a:solidFill>
                            <a:srgbClr val="FF0000"/>
                          </a:solidFill>
                          <a:effectLst/>
                        </a:rPr>
                        <a:t>  5</a:t>
                      </a:r>
                      <a:endParaRPr lang="en-US" sz="1000">
                        <a:solidFill>
                          <a:srgbClr val="FF0000"/>
                        </a:solidFill>
                        <a:effectLst/>
                        <a:latin typeface="Arial"/>
                        <a:ea typeface="Times New Roman"/>
                        <a:cs typeface="Times New Roman"/>
                      </a:endParaRPr>
                    </a:p>
                  </a:txBody>
                  <a:tcPr marL="68580" marR="68580" marT="0" marB="0"/>
                </a:tc>
                <a:tc>
                  <a:txBody>
                    <a:bodyPr/>
                    <a:lstStyle/>
                    <a:p>
                      <a:pPr marL="0" marR="0">
                        <a:lnSpc>
                          <a:spcPct val="130000"/>
                        </a:lnSpc>
                        <a:spcBef>
                          <a:spcPts val="300"/>
                        </a:spcBef>
                        <a:spcAft>
                          <a:spcPts val="300"/>
                        </a:spcAft>
                        <a:tabLst>
                          <a:tab pos="0" algn="l"/>
                        </a:tabLst>
                      </a:pPr>
                      <a:r>
                        <a:rPr lang="en-US" sz="1000" dirty="0">
                          <a:solidFill>
                            <a:srgbClr val="FF0000"/>
                          </a:solidFill>
                          <a:effectLst/>
                        </a:rPr>
                        <a:t>  Information Unavailable</a:t>
                      </a:r>
                      <a:endParaRPr lang="en-US" sz="1000" dirty="0">
                        <a:solidFill>
                          <a:srgbClr val="FF0000"/>
                        </a:solidFill>
                        <a:effectLst/>
                        <a:latin typeface="Arial"/>
                        <a:ea typeface="Times New Roman"/>
                        <a:cs typeface="Times New Roman"/>
                      </a:endParaRPr>
                    </a:p>
                  </a:txBody>
                  <a:tcPr marL="68580" marR="68580" marT="0" marB="0"/>
                </a:tc>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3746253154"/>
              </p:ext>
            </p:extLst>
          </p:nvPr>
        </p:nvGraphicFramePr>
        <p:xfrm>
          <a:off x="152399" y="1359662"/>
          <a:ext cx="5181601" cy="4981316"/>
        </p:xfrm>
        <a:graphic>
          <a:graphicData uri="http://schemas.openxmlformats.org/drawingml/2006/table">
            <a:tbl>
              <a:tblPr>
                <a:tableStyleId>{5C22544A-7EE6-4342-B048-85BDC9FD1C3A}</a:tableStyleId>
              </a:tblPr>
              <a:tblGrid>
                <a:gridCol w="647700"/>
                <a:gridCol w="2289859"/>
                <a:gridCol w="135790"/>
                <a:gridCol w="665951"/>
                <a:gridCol w="1442301"/>
              </a:tblGrid>
              <a:tr h="545338">
                <a:tc>
                  <a:txBody>
                    <a:bodyPr/>
                    <a:lstStyle/>
                    <a:p>
                      <a:pPr marL="0" marR="0" algn="ctr">
                        <a:lnSpc>
                          <a:spcPct val="130000"/>
                        </a:lnSpc>
                        <a:spcBef>
                          <a:spcPts val="300"/>
                        </a:spcBef>
                        <a:spcAft>
                          <a:spcPts val="300"/>
                        </a:spcAft>
                        <a:tabLst>
                          <a:tab pos="0" algn="l"/>
                        </a:tabLst>
                      </a:pPr>
                      <a:r>
                        <a:rPr lang="en-US" sz="1000" dirty="0" smtClean="0">
                          <a:effectLst/>
                        </a:rPr>
                        <a:t>SRCADM  </a:t>
                      </a:r>
                      <a:r>
                        <a:rPr lang="en-US" sz="1000" dirty="0">
                          <a:effectLst/>
                        </a:rPr>
                        <a:t>CODE</a:t>
                      </a:r>
                      <a:endParaRPr lang="en-US" sz="1000" dirty="0">
                        <a:effectLst/>
                        <a:latin typeface="Arial"/>
                        <a:ea typeface="Times New Roman"/>
                        <a:cs typeface="Times New Roman"/>
                      </a:endParaRPr>
                    </a:p>
                  </a:txBody>
                  <a:tcPr marL="55195" marR="55195" marT="0" marB="0"/>
                </a:tc>
                <a:tc>
                  <a:txBody>
                    <a:bodyPr/>
                    <a:lstStyle/>
                    <a:p>
                      <a:pPr marL="0" marR="0">
                        <a:lnSpc>
                          <a:spcPct val="130000"/>
                        </a:lnSpc>
                        <a:spcBef>
                          <a:spcPts val="300"/>
                        </a:spcBef>
                        <a:spcAft>
                          <a:spcPts val="300"/>
                        </a:spcAft>
                        <a:tabLst>
                          <a:tab pos="0" algn="l"/>
                        </a:tabLst>
                      </a:pPr>
                      <a:endParaRPr lang="en-US" sz="1000" dirty="0" smtClean="0">
                        <a:effectLst/>
                      </a:endParaRPr>
                    </a:p>
                    <a:p>
                      <a:pPr marL="0" marR="0">
                        <a:lnSpc>
                          <a:spcPct val="130000"/>
                        </a:lnSpc>
                        <a:spcBef>
                          <a:spcPts val="300"/>
                        </a:spcBef>
                        <a:spcAft>
                          <a:spcPts val="300"/>
                        </a:spcAft>
                        <a:tabLst>
                          <a:tab pos="0" algn="l"/>
                        </a:tabLst>
                      </a:pPr>
                      <a:r>
                        <a:rPr lang="en-US" sz="1000" dirty="0" smtClean="0">
                          <a:effectLst/>
                        </a:rPr>
                        <a:t>* </a:t>
                      </a:r>
                      <a:r>
                        <a:rPr lang="en-US" sz="1000" dirty="0">
                          <a:effectLst/>
                        </a:rPr>
                        <a:t>Source of Admission </a:t>
                      </a:r>
                      <a:r>
                        <a:rPr lang="en-US" sz="1000" dirty="0" smtClean="0">
                          <a:effectLst/>
                        </a:rPr>
                        <a:t>Definition</a:t>
                      </a:r>
                      <a:r>
                        <a:rPr lang="en-US" sz="1000" dirty="0">
                          <a:effectLst/>
                        </a:rPr>
                        <a:t> </a:t>
                      </a:r>
                      <a:endParaRPr lang="en-US" sz="1000" dirty="0">
                        <a:effectLst/>
                        <a:latin typeface="Arial"/>
                        <a:ea typeface="Times New Roman"/>
                        <a:cs typeface="Times New Roman"/>
                      </a:endParaRPr>
                    </a:p>
                  </a:txBody>
                  <a:tcPr marL="55195" marR="55195" marT="0" marB="0"/>
                </a:tc>
                <a:tc>
                  <a:txBody>
                    <a:bodyPr/>
                    <a:lstStyle/>
                    <a:p>
                      <a:pPr marL="0" marR="0">
                        <a:lnSpc>
                          <a:spcPct val="130000"/>
                        </a:lnSpc>
                        <a:spcBef>
                          <a:spcPts val="300"/>
                        </a:spcBef>
                        <a:spcAft>
                          <a:spcPts val="300"/>
                        </a:spcAft>
                        <a:tabLst>
                          <a:tab pos="0" algn="l"/>
                        </a:tabLst>
                      </a:pPr>
                      <a:r>
                        <a:rPr lang="en-US" sz="1000">
                          <a:effectLst/>
                        </a:rPr>
                        <a:t> </a:t>
                      </a:r>
                      <a:endParaRPr lang="en-US" sz="1000">
                        <a:effectLst/>
                        <a:latin typeface="Arial"/>
                        <a:ea typeface="Times New Roman"/>
                        <a:cs typeface="Times New Roman"/>
                      </a:endParaRPr>
                    </a:p>
                  </a:txBody>
                  <a:tcPr marL="55195" marR="55195" marT="0" marB="0"/>
                </a:tc>
                <a:tc>
                  <a:txBody>
                    <a:bodyPr/>
                    <a:lstStyle/>
                    <a:p>
                      <a:pPr marL="0" marR="0" algn="ctr">
                        <a:lnSpc>
                          <a:spcPct val="130000"/>
                        </a:lnSpc>
                        <a:spcBef>
                          <a:spcPts val="300"/>
                        </a:spcBef>
                        <a:spcAft>
                          <a:spcPts val="300"/>
                        </a:spcAft>
                        <a:tabLst>
                          <a:tab pos="0" algn="l"/>
                        </a:tabLst>
                      </a:pPr>
                      <a:r>
                        <a:rPr lang="en-US" sz="1000" dirty="0" smtClean="0">
                          <a:solidFill>
                            <a:srgbClr val="FF0000"/>
                          </a:solidFill>
                          <a:effectLst/>
                        </a:rPr>
                        <a:t>SRCADM CODE</a:t>
                      </a:r>
                      <a:endParaRPr lang="en-US" sz="1000" dirty="0">
                        <a:solidFill>
                          <a:srgbClr val="FF0000"/>
                        </a:solidFill>
                        <a:effectLst/>
                        <a:latin typeface="Arial"/>
                        <a:ea typeface="Times New Roman"/>
                        <a:cs typeface="Times New Roman"/>
                      </a:endParaRPr>
                    </a:p>
                  </a:txBody>
                  <a:tcPr marL="55195" marR="55195" marT="0" marB="0"/>
                </a:tc>
                <a:tc>
                  <a:txBody>
                    <a:bodyPr/>
                    <a:lstStyle/>
                    <a:p>
                      <a:pPr marL="0" marR="0">
                        <a:lnSpc>
                          <a:spcPct val="130000"/>
                        </a:lnSpc>
                        <a:spcBef>
                          <a:spcPts val="300"/>
                        </a:spcBef>
                        <a:spcAft>
                          <a:spcPts val="300"/>
                        </a:spcAft>
                        <a:tabLst>
                          <a:tab pos="0" algn="l"/>
                        </a:tabLst>
                      </a:pPr>
                      <a:endParaRPr lang="en-US" sz="1000" dirty="0" smtClean="0">
                        <a:solidFill>
                          <a:srgbClr val="FF0000"/>
                        </a:solidFill>
                        <a:effectLst/>
                      </a:endParaRPr>
                    </a:p>
                    <a:p>
                      <a:pPr marL="0" marR="0">
                        <a:lnSpc>
                          <a:spcPct val="130000"/>
                        </a:lnSpc>
                        <a:spcBef>
                          <a:spcPts val="300"/>
                        </a:spcBef>
                        <a:spcAft>
                          <a:spcPts val="300"/>
                        </a:spcAft>
                        <a:tabLst>
                          <a:tab pos="0" algn="l"/>
                        </a:tabLst>
                      </a:pPr>
                      <a:r>
                        <a:rPr lang="en-US" sz="1000" dirty="0" smtClean="0">
                          <a:solidFill>
                            <a:srgbClr val="FF0000"/>
                          </a:solidFill>
                          <a:effectLst/>
                        </a:rPr>
                        <a:t>FOR </a:t>
                      </a:r>
                      <a:r>
                        <a:rPr lang="en-US" sz="1000" dirty="0">
                          <a:solidFill>
                            <a:srgbClr val="FF0000"/>
                          </a:solidFill>
                          <a:effectLst/>
                        </a:rPr>
                        <a:t>NEWBORN</a:t>
                      </a:r>
                      <a:r>
                        <a:rPr lang="en-US" sz="1000" dirty="0" smtClean="0">
                          <a:solidFill>
                            <a:srgbClr val="FF0000"/>
                          </a:solidFill>
                          <a:effectLst/>
                        </a:rPr>
                        <a:t>:</a:t>
                      </a:r>
                      <a:r>
                        <a:rPr lang="en-US" sz="1000" dirty="0">
                          <a:solidFill>
                            <a:srgbClr val="FF0000"/>
                          </a:solidFill>
                          <a:effectLst/>
                        </a:rPr>
                        <a:t> </a:t>
                      </a:r>
                      <a:endParaRPr lang="en-US" sz="1000" dirty="0">
                        <a:solidFill>
                          <a:srgbClr val="FF0000"/>
                        </a:solidFill>
                        <a:effectLst/>
                        <a:latin typeface="Arial"/>
                        <a:ea typeface="Times New Roman"/>
                        <a:cs typeface="Times New Roman"/>
                      </a:endParaRPr>
                    </a:p>
                  </a:txBody>
                  <a:tcPr marL="55195" marR="55195" marT="0" marB="0"/>
                </a:tc>
              </a:tr>
              <a:tr h="159451">
                <a:tc>
                  <a:txBody>
                    <a:bodyPr/>
                    <a:lstStyle/>
                    <a:p>
                      <a:pPr marL="0" marR="0" algn="ctr">
                        <a:lnSpc>
                          <a:spcPct val="130000"/>
                        </a:lnSpc>
                        <a:spcBef>
                          <a:spcPts val="300"/>
                        </a:spcBef>
                        <a:spcAft>
                          <a:spcPts val="300"/>
                        </a:spcAft>
                        <a:tabLst>
                          <a:tab pos="0" algn="l"/>
                        </a:tabLst>
                      </a:pPr>
                      <a:r>
                        <a:rPr lang="en-US" sz="1000" dirty="0">
                          <a:effectLst/>
                        </a:rPr>
                        <a:t>  0</a:t>
                      </a:r>
                      <a:endParaRPr lang="en-US" sz="1000" dirty="0">
                        <a:effectLst/>
                        <a:latin typeface="Arial"/>
                        <a:ea typeface="Times New Roman"/>
                        <a:cs typeface="Times New Roman"/>
                      </a:endParaRPr>
                    </a:p>
                  </a:txBody>
                  <a:tcPr marL="55195" marR="55195" marT="0" marB="0"/>
                </a:tc>
                <a:tc>
                  <a:txBody>
                    <a:bodyPr/>
                    <a:lstStyle/>
                    <a:p>
                      <a:pPr marL="0" marR="0">
                        <a:lnSpc>
                          <a:spcPct val="130000"/>
                        </a:lnSpc>
                        <a:spcBef>
                          <a:spcPts val="300"/>
                        </a:spcBef>
                        <a:spcAft>
                          <a:spcPts val="300"/>
                        </a:spcAft>
                        <a:tabLst>
                          <a:tab pos="0" algn="l"/>
                        </a:tabLst>
                      </a:pPr>
                      <a:r>
                        <a:rPr lang="en-US" sz="1000" dirty="0">
                          <a:effectLst/>
                        </a:rPr>
                        <a:t>Information Not Available</a:t>
                      </a:r>
                      <a:endParaRPr lang="en-US" sz="1000" dirty="0">
                        <a:effectLst/>
                        <a:latin typeface="Arial"/>
                        <a:ea typeface="Times New Roman"/>
                        <a:cs typeface="Times New Roman"/>
                      </a:endParaRPr>
                    </a:p>
                  </a:txBody>
                  <a:tcPr marL="55195" marR="55195" marT="0" marB="0"/>
                </a:tc>
                <a:tc>
                  <a:txBody>
                    <a:bodyPr/>
                    <a:lstStyle/>
                    <a:p>
                      <a:pPr marL="0" marR="0">
                        <a:lnSpc>
                          <a:spcPct val="130000"/>
                        </a:lnSpc>
                        <a:spcBef>
                          <a:spcPts val="300"/>
                        </a:spcBef>
                        <a:spcAft>
                          <a:spcPts val="300"/>
                        </a:spcAft>
                        <a:tabLst>
                          <a:tab pos="0" algn="l"/>
                        </a:tabLst>
                      </a:pPr>
                      <a:r>
                        <a:rPr lang="en-US" sz="1000">
                          <a:effectLst/>
                        </a:rPr>
                        <a:t> </a:t>
                      </a:r>
                      <a:endParaRPr lang="en-US" sz="1000">
                        <a:effectLst/>
                        <a:latin typeface="Arial"/>
                        <a:ea typeface="Times New Roman"/>
                        <a:cs typeface="Times New Roman"/>
                      </a:endParaRPr>
                    </a:p>
                  </a:txBody>
                  <a:tcPr marL="55195" marR="55195" marT="0" marB="0"/>
                </a:tc>
                <a:tc>
                  <a:txBody>
                    <a:bodyPr/>
                    <a:lstStyle/>
                    <a:p>
                      <a:pPr marL="0" marR="0" algn="ctr">
                        <a:lnSpc>
                          <a:spcPct val="130000"/>
                        </a:lnSpc>
                        <a:spcBef>
                          <a:spcPts val="300"/>
                        </a:spcBef>
                        <a:spcAft>
                          <a:spcPts val="300"/>
                        </a:spcAft>
                        <a:tabLst>
                          <a:tab pos="0" algn="l"/>
                        </a:tabLst>
                      </a:pPr>
                      <a:r>
                        <a:rPr lang="en-US" sz="1000" dirty="0">
                          <a:solidFill>
                            <a:srgbClr val="FF0000"/>
                          </a:solidFill>
                          <a:effectLst/>
                        </a:rPr>
                        <a:t>0</a:t>
                      </a:r>
                      <a:endParaRPr lang="en-US" sz="1000" dirty="0">
                        <a:solidFill>
                          <a:srgbClr val="FF0000"/>
                        </a:solidFill>
                        <a:effectLst/>
                        <a:latin typeface="Arial"/>
                        <a:ea typeface="Times New Roman"/>
                        <a:cs typeface="Times New Roman"/>
                      </a:endParaRPr>
                    </a:p>
                  </a:txBody>
                  <a:tcPr marL="55195" marR="55195" marT="0" marB="0"/>
                </a:tc>
                <a:tc>
                  <a:txBody>
                    <a:bodyPr/>
                    <a:lstStyle/>
                    <a:p>
                      <a:pPr marL="0" marR="0">
                        <a:lnSpc>
                          <a:spcPct val="130000"/>
                        </a:lnSpc>
                        <a:spcBef>
                          <a:spcPts val="300"/>
                        </a:spcBef>
                        <a:spcAft>
                          <a:spcPts val="300"/>
                        </a:spcAft>
                        <a:tabLst>
                          <a:tab pos="0" algn="l"/>
                        </a:tabLst>
                      </a:pPr>
                      <a:r>
                        <a:rPr lang="en-US" sz="1000" dirty="0">
                          <a:solidFill>
                            <a:srgbClr val="FF0000"/>
                          </a:solidFill>
                          <a:effectLst/>
                        </a:rPr>
                        <a:t>Information not Available</a:t>
                      </a:r>
                      <a:endParaRPr lang="en-US" sz="1000" dirty="0">
                        <a:solidFill>
                          <a:srgbClr val="FF0000"/>
                        </a:solidFill>
                        <a:effectLst/>
                        <a:latin typeface="Arial"/>
                        <a:ea typeface="Times New Roman"/>
                        <a:cs typeface="Times New Roman"/>
                      </a:endParaRPr>
                    </a:p>
                  </a:txBody>
                  <a:tcPr marL="55195" marR="55195" marT="0" marB="0"/>
                </a:tc>
              </a:tr>
              <a:tr h="159451">
                <a:tc>
                  <a:txBody>
                    <a:bodyPr/>
                    <a:lstStyle/>
                    <a:p>
                      <a:pPr marL="0" marR="0" algn="ctr">
                        <a:lnSpc>
                          <a:spcPct val="130000"/>
                        </a:lnSpc>
                        <a:spcBef>
                          <a:spcPts val="300"/>
                        </a:spcBef>
                        <a:spcAft>
                          <a:spcPts val="300"/>
                        </a:spcAft>
                        <a:tabLst>
                          <a:tab pos="0" algn="l"/>
                        </a:tabLst>
                      </a:pPr>
                      <a:r>
                        <a:rPr lang="en-US" sz="1000" dirty="0">
                          <a:effectLst/>
                        </a:rPr>
                        <a:t>  1</a:t>
                      </a:r>
                      <a:endParaRPr lang="en-US" sz="1000" dirty="0">
                        <a:effectLst/>
                        <a:latin typeface="Arial"/>
                        <a:ea typeface="Times New Roman"/>
                        <a:cs typeface="Times New Roman"/>
                      </a:endParaRPr>
                    </a:p>
                  </a:txBody>
                  <a:tcPr marL="55195" marR="55195" marT="0" marB="0"/>
                </a:tc>
                <a:tc>
                  <a:txBody>
                    <a:bodyPr/>
                    <a:lstStyle/>
                    <a:p>
                      <a:pPr marL="0" marR="0">
                        <a:lnSpc>
                          <a:spcPct val="130000"/>
                        </a:lnSpc>
                        <a:spcBef>
                          <a:spcPts val="300"/>
                        </a:spcBef>
                        <a:spcAft>
                          <a:spcPts val="300"/>
                        </a:spcAft>
                        <a:tabLst>
                          <a:tab pos="0" algn="l"/>
                        </a:tabLst>
                      </a:pPr>
                      <a:r>
                        <a:rPr lang="en-US" sz="1000" dirty="0">
                          <a:effectLst/>
                        </a:rPr>
                        <a:t>Direct Physician Referral</a:t>
                      </a:r>
                      <a:endParaRPr lang="en-US" sz="1000" dirty="0">
                        <a:effectLst/>
                        <a:latin typeface="Arial"/>
                        <a:ea typeface="Times New Roman"/>
                        <a:cs typeface="Times New Roman"/>
                      </a:endParaRPr>
                    </a:p>
                  </a:txBody>
                  <a:tcPr marL="55195" marR="55195" marT="0" marB="0"/>
                </a:tc>
                <a:tc>
                  <a:txBody>
                    <a:bodyPr/>
                    <a:lstStyle/>
                    <a:p>
                      <a:pPr marL="0" marR="0">
                        <a:lnSpc>
                          <a:spcPct val="130000"/>
                        </a:lnSpc>
                        <a:spcBef>
                          <a:spcPts val="300"/>
                        </a:spcBef>
                        <a:spcAft>
                          <a:spcPts val="300"/>
                        </a:spcAft>
                        <a:tabLst>
                          <a:tab pos="0" algn="l"/>
                        </a:tabLst>
                      </a:pPr>
                      <a:r>
                        <a:rPr lang="en-US" sz="1000">
                          <a:effectLst/>
                        </a:rPr>
                        <a:t> </a:t>
                      </a:r>
                      <a:endParaRPr lang="en-US" sz="1000">
                        <a:effectLst/>
                        <a:latin typeface="Arial"/>
                        <a:ea typeface="Times New Roman"/>
                        <a:cs typeface="Times New Roman"/>
                      </a:endParaRPr>
                    </a:p>
                  </a:txBody>
                  <a:tcPr marL="55195" marR="55195" marT="0" marB="0"/>
                </a:tc>
                <a:tc>
                  <a:txBody>
                    <a:bodyPr/>
                    <a:lstStyle/>
                    <a:p>
                      <a:pPr marL="0" marR="0" algn="ctr">
                        <a:lnSpc>
                          <a:spcPct val="130000"/>
                        </a:lnSpc>
                        <a:spcBef>
                          <a:spcPts val="300"/>
                        </a:spcBef>
                        <a:spcAft>
                          <a:spcPts val="300"/>
                        </a:spcAft>
                        <a:tabLst>
                          <a:tab pos="0" algn="l"/>
                        </a:tabLst>
                      </a:pPr>
                      <a:r>
                        <a:rPr lang="en-US" sz="1000" dirty="0">
                          <a:solidFill>
                            <a:srgbClr val="FF0000"/>
                          </a:solidFill>
                          <a:effectLst/>
                        </a:rPr>
                        <a:t>1</a:t>
                      </a:r>
                      <a:endParaRPr lang="en-US" sz="1000" dirty="0">
                        <a:solidFill>
                          <a:srgbClr val="FF0000"/>
                        </a:solidFill>
                        <a:effectLst/>
                        <a:latin typeface="Arial"/>
                        <a:ea typeface="Times New Roman"/>
                        <a:cs typeface="Times New Roman"/>
                      </a:endParaRPr>
                    </a:p>
                  </a:txBody>
                  <a:tcPr marL="55195" marR="55195" marT="0" marB="0"/>
                </a:tc>
                <a:tc>
                  <a:txBody>
                    <a:bodyPr/>
                    <a:lstStyle/>
                    <a:p>
                      <a:pPr marL="0" marR="0">
                        <a:lnSpc>
                          <a:spcPct val="130000"/>
                        </a:lnSpc>
                        <a:spcBef>
                          <a:spcPts val="300"/>
                        </a:spcBef>
                        <a:spcAft>
                          <a:spcPts val="300"/>
                        </a:spcAft>
                        <a:tabLst>
                          <a:tab pos="0" algn="l"/>
                        </a:tabLst>
                      </a:pPr>
                      <a:r>
                        <a:rPr lang="en-US" sz="1000" dirty="0">
                          <a:solidFill>
                            <a:srgbClr val="FF0000"/>
                          </a:solidFill>
                          <a:effectLst/>
                        </a:rPr>
                        <a:t>Normal Delivery</a:t>
                      </a:r>
                      <a:endParaRPr lang="en-US" sz="1000" dirty="0">
                        <a:solidFill>
                          <a:srgbClr val="FF0000"/>
                        </a:solidFill>
                        <a:effectLst/>
                        <a:latin typeface="Arial"/>
                        <a:ea typeface="Times New Roman"/>
                        <a:cs typeface="Times New Roman"/>
                      </a:endParaRPr>
                    </a:p>
                  </a:txBody>
                  <a:tcPr marL="55195" marR="55195" marT="0" marB="0"/>
                </a:tc>
              </a:tr>
              <a:tr h="159451">
                <a:tc>
                  <a:txBody>
                    <a:bodyPr/>
                    <a:lstStyle/>
                    <a:p>
                      <a:pPr marL="0" marR="0" algn="ctr">
                        <a:lnSpc>
                          <a:spcPct val="130000"/>
                        </a:lnSpc>
                        <a:spcBef>
                          <a:spcPts val="300"/>
                        </a:spcBef>
                        <a:spcAft>
                          <a:spcPts val="300"/>
                        </a:spcAft>
                        <a:tabLst>
                          <a:tab pos="0" algn="l"/>
                        </a:tabLst>
                      </a:pPr>
                      <a:r>
                        <a:rPr lang="en-US" sz="1000" dirty="0">
                          <a:effectLst/>
                        </a:rPr>
                        <a:t>  2</a:t>
                      </a:r>
                      <a:endParaRPr lang="en-US" sz="1000" dirty="0">
                        <a:effectLst/>
                        <a:latin typeface="Arial"/>
                        <a:ea typeface="Times New Roman"/>
                        <a:cs typeface="Times New Roman"/>
                      </a:endParaRPr>
                    </a:p>
                  </a:txBody>
                  <a:tcPr marL="55195" marR="55195" marT="0" marB="0"/>
                </a:tc>
                <a:tc>
                  <a:txBody>
                    <a:bodyPr/>
                    <a:lstStyle/>
                    <a:p>
                      <a:pPr marL="0" marR="0">
                        <a:lnSpc>
                          <a:spcPct val="130000"/>
                        </a:lnSpc>
                        <a:spcBef>
                          <a:spcPts val="300"/>
                        </a:spcBef>
                        <a:spcAft>
                          <a:spcPts val="300"/>
                        </a:spcAft>
                        <a:tabLst>
                          <a:tab pos="0" algn="l"/>
                        </a:tabLst>
                      </a:pPr>
                      <a:r>
                        <a:rPr lang="en-US" sz="1000" dirty="0">
                          <a:effectLst/>
                        </a:rPr>
                        <a:t>Within Hospital Clinic Referral</a:t>
                      </a:r>
                      <a:endParaRPr lang="en-US" sz="1000" dirty="0">
                        <a:effectLst/>
                        <a:latin typeface="Arial"/>
                        <a:ea typeface="Times New Roman"/>
                        <a:cs typeface="Times New Roman"/>
                      </a:endParaRPr>
                    </a:p>
                  </a:txBody>
                  <a:tcPr marL="55195" marR="55195" marT="0" marB="0"/>
                </a:tc>
                <a:tc>
                  <a:txBody>
                    <a:bodyPr/>
                    <a:lstStyle/>
                    <a:p>
                      <a:pPr marL="0" marR="0">
                        <a:lnSpc>
                          <a:spcPct val="130000"/>
                        </a:lnSpc>
                        <a:spcBef>
                          <a:spcPts val="300"/>
                        </a:spcBef>
                        <a:spcAft>
                          <a:spcPts val="300"/>
                        </a:spcAft>
                        <a:tabLst>
                          <a:tab pos="0" algn="l"/>
                        </a:tabLst>
                      </a:pPr>
                      <a:r>
                        <a:rPr lang="en-US" sz="1000">
                          <a:effectLst/>
                        </a:rPr>
                        <a:t> </a:t>
                      </a:r>
                      <a:endParaRPr lang="en-US" sz="1000">
                        <a:effectLst/>
                        <a:latin typeface="Arial"/>
                        <a:ea typeface="Times New Roman"/>
                        <a:cs typeface="Times New Roman"/>
                      </a:endParaRPr>
                    </a:p>
                  </a:txBody>
                  <a:tcPr marL="55195" marR="55195" marT="0" marB="0"/>
                </a:tc>
                <a:tc>
                  <a:txBody>
                    <a:bodyPr/>
                    <a:lstStyle/>
                    <a:p>
                      <a:pPr marL="0" marR="0" algn="ctr">
                        <a:lnSpc>
                          <a:spcPct val="130000"/>
                        </a:lnSpc>
                        <a:spcBef>
                          <a:spcPts val="300"/>
                        </a:spcBef>
                        <a:spcAft>
                          <a:spcPts val="300"/>
                        </a:spcAft>
                        <a:tabLst>
                          <a:tab pos="0" algn="l"/>
                        </a:tabLst>
                      </a:pPr>
                      <a:r>
                        <a:rPr lang="en-US" sz="1000" dirty="0">
                          <a:solidFill>
                            <a:srgbClr val="FF0000"/>
                          </a:solidFill>
                          <a:effectLst/>
                        </a:rPr>
                        <a:t>2</a:t>
                      </a:r>
                      <a:endParaRPr lang="en-US" sz="1000" dirty="0">
                        <a:solidFill>
                          <a:srgbClr val="FF0000"/>
                        </a:solidFill>
                        <a:effectLst/>
                        <a:latin typeface="Arial"/>
                        <a:ea typeface="Times New Roman"/>
                        <a:cs typeface="Times New Roman"/>
                      </a:endParaRPr>
                    </a:p>
                  </a:txBody>
                  <a:tcPr marL="55195" marR="55195" marT="0" marB="0"/>
                </a:tc>
                <a:tc>
                  <a:txBody>
                    <a:bodyPr/>
                    <a:lstStyle/>
                    <a:p>
                      <a:pPr marL="0" marR="0">
                        <a:lnSpc>
                          <a:spcPct val="130000"/>
                        </a:lnSpc>
                        <a:spcBef>
                          <a:spcPts val="300"/>
                        </a:spcBef>
                        <a:spcAft>
                          <a:spcPts val="300"/>
                        </a:spcAft>
                        <a:tabLst>
                          <a:tab pos="0" algn="l"/>
                        </a:tabLst>
                      </a:pPr>
                      <a:r>
                        <a:rPr lang="en-US" sz="1000" dirty="0">
                          <a:solidFill>
                            <a:srgbClr val="FF0000"/>
                          </a:solidFill>
                          <a:effectLst/>
                        </a:rPr>
                        <a:t>Premature Delivery</a:t>
                      </a:r>
                      <a:endParaRPr lang="en-US" sz="1000" dirty="0">
                        <a:solidFill>
                          <a:srgbClr val="FF0000"/>
                        </a:solidFill>
                        <a:effectLst/>
                        <a:latin typeface="Arial"/>
                        <a:ea typeface="Times New Roman"/>
                        <a:cs typeface="Times New Roman"/>
                      </a:endParaRPr>
                    </a:p>
                  </a:txBody>
                  <a:tcPr marL="55195" marR="55195" marT="0" marB="0"/>
                </a:tc>
              </a:tr>
              <a:tr h="195255">
                <a:tc>
                  <a:txBody>
                    <a:bodyPr/>
                    <a:lstStyle/>
                    <a:p>
                      <a:pPr marL="0" marR="0" algn="ctr">
                        <a:lnSpc>
                          <a:spcPct val="130000"/>
                        </a:lnSpc>
                        <a:spcBef>
                          <a:spcPts val="300"/>
                        </a:spcBef>
                        <a:spcAft>
                          <a:spcPts val="300"/>
                        </a:spcAft>
                        <a:tabLst>
                          <a:tab pos="0" algn="l"/>
                        </a:tabLst>
                      </a:pPr>
                      <a:r>
                        <a:rPr lang="en-US" sz="1000" dirty="0">
                          <a:effectLst/>
                        </a:rPr>
                        <a:t>  3</a:t>
                      </a:r>
                      <a:endParaRPr lang="en-US" sz="1000" dirty="0">
                        <a:effectLst/>
                        <a:latin typeface="Arial"/>
                        <a:ea typeface="Times New Roman"/>
                        <a:cs typeface="Times New Roman"/>
                      </a:endParaRPr>
                    </a:p>
                  </a:txBody>
                  <a:tcPr marL="55195" marR="55195" marT="0" marB="0"/>
                </a:tc>
                <a:tc>
                  <a:txBody>
                    <a:bodyPr/>
                    <a:lstStyle/>
                    <a:p>
                      <a:pPr marL="0" marR="0">
                        <a:lnSpc>
                          <a:spcPct val="130000"/>
                        </a:lnSpc>
                        <a:spcBef>
                          <a:spcPts val="300"/>
                        </a:spcBef>
                        <a:spcAft>
                          <a:spcPts val="300"/>
                        </a:spcAft>
                        <a:tabLst>
                          <a:tab pos="0" algn="l"/>
                        </a:tabLst>
                      </a:pPr>
                      <a:r>
                        <a:rPr lang="en-US" sz="1000" dirty="0">
                          <a:effectLst/>
                        </a:rPr>
                        <a:t>Direct Health Plan Referral/HMO Referral</a:t>
                      </a:r>
                      <a:endParaRPr lang="en-US" sz="1000" dirty="0">
                        <a:effectLst/>
                        <a:latin typeface="Arial"/>
                        <a:ea typeface="Times New Roman"/>
                        <a:cs typeface="Times New Roman"/>
                      </a:endParaRPr>
                    </a:p>
                  </a:txBody>
                  <a:tcPr marL="55195" marR="55195" marT="0" marB="0"/>
                </a:tc>
                <a:tc>
                  <a:txBody>
                    <a:bodyPr/>
                    <a:lstStyle/>
                    <a:p>
                      <a:pPr marL="0" marR="0">
                        <a:lnSpc>
                          <a:spcPct val="130000"/>
                        </a:lnSpc>
                        <a:spcBef>
                          <a:spcPts val="300"/>
                        </a:spcBef>
                        <a:spcAft>
                          <a:spcPts val="300"/>
                        </a:spcAft>
                        <a:tabLst>
                          <a:tab pos="0" algn="l"/>
                        </a:tabLst>
                      </a:pPr>
                      <a:r>
                        <a:rPr lang="en-US" sz="1000">
                          <a:effectLst/>
                        </a:rPr>
                        <a:t> </a:t>
                      </a:r>
                      <a:endParaRPr lang="en-US" sz="1000">
                        <a:effectLst/>
                        <a:latin typeface="Arial"/>
                        <a:ea typeface="Times New Roman"/>
                        <a:cs typeface="Times New Roman"/>
                      </a:endParaRPr>
                    </a:p>
                  </a:txBody>
                  <a:tcPr marL="55195" marR="55195" marT="0" marB="0"/>
                </a:tc>
                <a:tc>
                  <a:txBody>
                    <a:bodyPr/>
                    <a:lstStyle/>
                    <a:p>
                      <a:pPr marL="0" marR="0" algn="ctr">
                        <a:lnSpc>
                          <a:spcPct val="130000"/>
                        </a:lnSpc>
                        <a:spcBef>
                          <a:spcPts val="300"/>
                        </a:spcBef>
                        <a:spcAft>
                          <a:spcPts val="300"/>
                        </a:spcAft>
                        <a:tabLst>
                          <a:tab pos="0" algn="l"/>
                        </a:tabLst>
                      </a:pPr>
                      <a:r>
                        <a:rPr lang="en-US" sz="1000" dirty="0">
                          <a:solidFill>
                            <a:srgbClr val="FF0000"/>
                          </a:solidFill>
                          <a:effectLst/>
                        </a:rPr>
                        <a:t>3</a:t>
                      </a:r>
                      <a:endParaRPr lang="en-US" sz="1000" dirty="0">
                        <a:solidFill>
                          <a:srgbClr val="FF0000"/>
                        </a:solidFill>
                        <a:effectLst/>
                        <a:latin typeface="Arial"/>
                        <a:ea typeface="Times New Roman"/>
                        <a:cs typeface="Times New Roman"/>
                      </a:endParaRPr>
                    </a:p>
                  </a:txBody>
                  <a:tcPr marL="55195" marR="55195" marT="0" marB="0"/>
                </a:tc>
                <a:tc>
                  <a:txBody>
                    <a:bodyPr/>
                    <a:lstStyle/>
                    <a:p>
                      <a:pPr marL="0" marR="0">
                        <a:lnSpc>
                          <a:spcPct val="130000"/>
                        </a:lnSpc>
                        <a:spcBef>
                          <a:spcPts val="300"/>
                        </a:spcBef>
                        <a:spcAft>
                          <a:spcPts val="300"/>
                        </a:spcAft>
                        <a:tabLst>
                          <a:tab pos="0" algn="l"/>
                        </a:tabLst>
                      </a:pPr>
                      <a:r>
                        <a:rPr lang="en-US" sz="1000" dirty="0">
                          <a:solidFill>
                            <a:srgbClr val="FF0000"/>
                          </a:solidFill>
                          <a:effectLst/>
                        </a:rPr>
                        <a:t>Sick Baby</a:t>
                      </a:r>
                      <a:endParaRPr lang="en-US" sz="1000" dirty="0">
                        <a:solidFill>
                          <a:srgbClr val="FF0000"/>
                        </a:solidFill>
                        <a:effectLst/>
                        <a:latin typeface="Arial"/>
                        <a:ea typeface="Times New Roman"/>
                        <a:cs typeface="Times New Roman"/>
                      </a:endParaRPr>
                    </a:p>
                  </a:txBody>
                  <a:tcPr marL="55195" marR="55195" marT="0" marB="0"/>
                </a:tc>
              </a:tr>
              <a:tr h="159451">
                <a:tc>
                  <a:txBody>
                    <a:bodyPr/>
                    <a:lstStyle/>
                    <a:p>
                      <a:pPr marL="0" marR="0" algn="ctr">
                        <a:lnSpc>
                          <a:spcPct val="130000"/>
                        </a:lnSpc>
                        <a:spcBef>
                          <a:spcPts val="300"/>
                        </a:spcBef>
                        <a:spcAft>
                          <a:spcPts val="300"/>
                        </a:spcAft>
                        <a:tabLst>
                          <a:tab pos="0" algn="l"/>
                        </a:tabLst>
                      </a:pPr>
                      <a:r>
                        <a:rPr lang="en-US" sz="1000" dirty="0">
                          <a:effectLst/>
                        </a:rPr>
                        <a:t>  4</a:t>
                      </a:r>
                      <a:endParaRPr lang="en-US" sz="1000" dirty="0">
                        <a:effectLst/>
                        <a:latin typeface="Arial"/>
                        <a:ea typeface="Times New Roman"/>
                        <a:cs typeface="Times New Roman"/>
                      </a:endParaRPr>
                    </a:p>
                  </a:txBody>
                  <a:tcPr marL="55195" marR="55195" marT="0" marB="0"/>
                </a:tc>
                <a:tc>
                  <a:txBody>
                    <a:bodyPr/>
                    <a:lstStyle/>
                    <a:p>
                      <a:pPr marL="0" marR="0">
                        <a:lnSpc>
                          <a:spcPct val="130000"/>
                        </a:lnSpc>
                        <a:spcBef>
                          <a:spcPts val="300"/>
                        </a:spcBef>
                        <a:spcAft>
                          <a:spcPts val="300"/>
                        </a:spcAft>
                        <a:tabLst>
                          <a:tab pos="0" algn="l"/>
                        </a:tabLst>
                      </a:pPr>
                      <a:r>
                        <a:rPr lang="en-US" sz="1000" dirty="0">
                          <a:effectLst/>
                        </a:rPr>
                        <a:t>Transfer from an Acute Hospital</a:t>
                      </a:r>
                      <a:endParaRPr lang="en-US" sz="1000" dirty="0">
                        <a:effectLst/>
                        <a:latin typeface="Arial"/>
                        <a:ea typeface="Times New Roman"/>
                        <a:cs typeface="Times New Roman"/>
                      </a:endParaRPr>
                    </a:p>
                  </a:txBody>
                  <a:tcPr marL="55195" marR="55195" marT="0" marB="0"/>
                </a:tc>
                <a:tc>
                  <a:txBody>
                    <a:bodyPr/>
                    <a:lstStyle/>
                    <a:p>
                      <a:pPr marL="0" marR="0">
                        <a:lnSpc>
                          <a:spcPct val="130000"/>
                        </a:lnSpc>
                        <a:spcBef>
                          <a:spcPts val="300"/>
                        </a:spcBef>
                        <a:spcAft>
                          <a:spcPts val="300"/>
                        </a:spcAft>
                        <a:tabLst>
                          <a:tab pos="0" algn="l"/>
                        </a:tabLst>
                      </a:pPr>
                      <a:r>
                        <a:rPr lang="en-US" sz="1000" dirty="0">
                          <a:effectLst/>
                        </a:rPr>
                        <a:t> </a:t>
                      </a:r>
                      <a:endParaRPr lang="en-US" sz="1000" dirty="0">
                        <a:effectLst/>
                        <a:latin typeface="Arial"/>
                        <a:ea typeface="Times New Roman"/>
                        <a:cs typeface="Times New Roman"/>
                      </a:endParaRPr>
                    </a:p>
                  </a:txBody>
                  <a:tcPr marL="55195" marR="55195" marT="0" marB="0"/>
                </a:tc>
                <a:tc>
                  <a:txBody>
                    <a:bodyPr/>
                    <a:lstStyle/>
                    <a:p>
                      <a:pPr marL="0" marR="0" algn="ctr">
                        <a:lnSpc>
                          <a:spcPct val="130000"/>
                        </a:lnSpc>
                        <a:spcBef>
                          <a:spcPts val="300"/>
                        </a:spcBef>
                        <a:spcAft>
                          <a:spcPts val="300"/>
                        </a:spcAft>
                        <a:tabLst>
                          <a:tab pos="0" algn="l"/>
                        </a:tabLst>
                      </a:pPr>
                      <a:r>
                        <a:rPr lang="en-US" sz="1000" dirty="0">
                          <a:solidFill>
                            <a:srgbClr val="FF0000"/>
                          </a:solidFill>
                          <a:effectLst/>
                        </a:rPr>
                        <a:t>4</a:t>
                      </a:r>
                      <a:endParaRPr lang="en-US" sz="1000" dirty="0">
                        <a:solidFill>
                          <a:srgbClr val="FF0000"/>
                        </a:solidFill>
                        <a:effectLst/>
                        <a:latin typeface="Arial"/>
                        <a:ea typeface="Times New Roman"/>
                        <a:cs typeface="Times New Roman"/>
                      </a:endParaRPr>
                    </a:p>
                  </a:txBody>
                  <a:tcPr marL="55195" marR="55195" marT="0" marB="0"/>
                </a:tc>
                <a:tc>
                  <a:txBody>
                    <a:bodyPr/>
                    <a:lstStyle/>
                    <a:p>
                      <a:pPr marL="0" marR="0">
                        <a:lnSpc>
                          <a:spcPct val="130000"/>
                        </a:lnSpc>
                        <a:spcBef>
                          <a:spcPts val="300"/>
                        </a:spcBef>
                        <a:spcAft>
                          <a:spcPts val="300"/>
                        </a:spcAft>
                        <a:tabLst>
                          <a:tab pos="0" algn="l"/>
                        </a:tabLst>
                      </a:pPr>
                      <a:r>
                        <a:rPr lang="en-US" sz="1000" dirty="0">
                          <a:solidFill>
                            <a:srgbClr val="FF0000"/>
                          </a:solidFill>
                          <a:effectLst/>
                        </a:rPr>
                        <a:t>Extramural Birth</a:t>
                      </a:r>
                      <a:endParaRPr lang="en-US" sz="1000" dirty="0">
                        <a:solidFill>
                          <a:srgbClr val="FF0000"/>
                        </a:solidFill>
                        <a:effectLst/>
                        <a:latin typeface="Arial"/>
                        <a:ea typeface="Times New Roman"/>
                        <a:cs typeface="Times New Roman"/>
                      </a:endParaRPr>
                    </a:p>
                  </a:txBody>
                  <a:tcPr marL="55195" marR="55195" marT="0" marB="0"/>
                </a:tc>
              </a:tr>
              <a:tr h="221549">
                <a:tc>
                  <a:txBody>
                    <a:bodyPr/>
                    <a:lstStyle/>
                    <a:p>
                      <a:pPr marL="0" marR="0" algn="ctr">
                        <a:lnSpc>
                          <a:spcPct val="130000"/>
                        </a:lnSpc>
                        <a:spcBef>
                          <a:spcPts val="300"/>
                        </a:spcBef>
                        <a:spcAft>
                          <a:spcPts val="300"/>
                        </a:spcAft>
                        <a:tabLst>
                          <a:tab pos="0" algn="l"/>
                        </a:tabLst>
                      </a:pPr>
                      <a:r>
                        <a:rPr lang="en-US" sz="1000" dirty="0">
                          <a:effectLst/>
                        </a:rPr>
                        <a:t>  5</a:t>
                      </a:r>
                      <a:endParaRPr lang="en-US" sz="1000" dirty="0">
                        <a:effectLst/>
                        <a:latin typeface="Arial"/>
                        <a:ea typeface="Times New Roman"/>
                        <a:cs typeface="Times New Roman"/>
                      </a:endParaRPr>
                    </a:p>
                  </a:txBody>
                  <a:tcPr marL="55195" marR="55195" marT="0" marB="0"/>
                </a:tc>
                <a:tc>
                  <a:txBody>
                    <a:bodyPr/>
                    <a:lstStyle/>
                    <a:p>
                      <a:pPr marL="0" marR="0">
                        <a:lnSpc>
                          <a:spcPct val="130000"/>
                        </a:lnSpc>
                        <a:spcBef>
                          <a:spcPts val="300"/>
                        </a:spcBef>
                        <a:spcAft>
                          <a:spcPts val="300"/>
                        </a:spcAft>
                        <a:tabLst>
                          <a:tab pos="0" algn="l"/>
                        </a:tabLst>
                      </a:pPr>
                      <a:r>
                        <a:rPr lang="en-US" sz="1000">
                          <a:effectLst/>
                        </a:rPr>
                        <a:t>Transfer from a Skilled Nursing Facility</a:t>
                      </a:r>
                      <a:endParaRPr lang="en-US" sz="1000">
                        <a:effectLst/>
                        <a:latin typeface="Arial"/>
                        <a:ea typeface="Times New Roman"/>
                        <a:cs typeface="Times New Roman"/>
                      </a:endParaRPr>
                    </a:p>
                  </a:txBody>
                  <a:tcPr marL="55195" marR="55195" marT="0" marB="0"/>
                </a:tc>
                <a:tc gridSpan="3">
                  <a:txBody>
                    <a:bodyPr/>
                    <a:lstStyle/>
                    <a:p>
                      <a:pPr marL="0" marR="0">
                        <a:lnSpc>
                          <a:spcPct val="130000"/>
                        </a:lnSpc>
                        <a:spcBef>
                          <a:spcPts val="300"/>
                        </a:spcBef>
                        <a:spcAft>
                          <a:spcPts val="300"/>
                        </a:spcAft>
                      </a:pPr>
                      <a:r>
                        <a:rPr lang="en-US" sz="1000" dirty="0">
                          <a:effectLst/>
                        </a:rPr>
                        <a:t> </a:t>
                      </a:r>
                      <a:endParaRPr lang="en-US" sz="1000" dirty="0">
                        <a:effectLst/>
                        <a:latin typeface="Arial"/>
                        <a:ea typeface="Times New Roman"/>
                        <a:cs typeface="Times New Roman"/>
                      </a:endParaRPr>
                    </a:p>
                  </a:txBody>
                  <a:tcPr marL="0" marR="0" marT="0" marB="0" anchor="ctr"/>
                </a:tc>
                <a:tc hMerge="1">
                  <a:txBody>
                    <a:bodyPr/>
                    <a:lstStyle/>
                    <a:p>
                      <a:endParaRPr lang="en-US"/>
                    </a:p>
                  </a:txBody>
                  <a:tcPr/>
                </a:tc>
                <a:tc hMerge="1">
                  <a:txBody>
                    <a:bodyPr/>
                    <a:lstStyle/>
                    <a:p>
                      <a:endParaRPr lang="en-US"/>
                    </a:p>
                  </a:txBody>
                  <a:tcPr/>
                </a:tc>
              </a:tr>
              <a:tr h="228600">
                <a:tc>
                  <a:txBody>
                    <a:bodyPr/>
                    <a:lstStyle/>
                    <a:p>
                      <a:pPr marL="0" marR="0" algn="ctr">
                        <a:lnSpc>
                          <a:spcPct val="130000"/>
                        </a:lnSpc>
                        <a:spcBef>
                          <a:spcPts val="300"/>
                        </a:spcBef>
                        <a:spcAft>
                          <a:spcPts val="300"/>
                        </a:spcAft>
                        <a:tabLst>
                          <a:tab pos="0" algn="l"/>
                        </a:tabLst>
                      </a:pPr>
                      <a:r>
                        <a:rPr lang="en-US" sz="1000" dirty="0">
                          <a:effectLst/>
                        </a:rPr>
                        <a:t>  6</a:t>
                      </a:r>
                      <a:endParaRPr lang="en-US" sz="1000" dirty="0">
                        <a:effectLst/>
                        <a:latin typeface="Arial"/>
                        <a:ea typeface="Times New Roman"/>
                        <a:cs typeface="Times New Roman"/>
                      </a:endParaRPr>
                    </a:p>
                  </a:txBody>
                  <a:tcPr marL="55195" marR="55195" marT="0" marB="0"/>
                </a:tc>
                <a:tc>
                  <a:txBody>
                    <a:bodyPr/>
                    <a:lstStyle/>
                    <a:p>
                      <a:pPr marL="0" marR="0">
                        <a:lnSpc>
                          <a:spcPct val="130000"/>
                        </a:lnSpc>
                        <a:spcBef>
                          <a:spcPts val="300"/>
                        </a:spcBef>
                        <a:spcAft>
                          <a:spcPts val="300"/>
                        </a:spcAft>
                        <a:tabLst>
                          <a:tab pos="0" algn="l"/>
                        </a:tabLst>
                      </a:pPr>
                      <a:r>
                        <a:rPr lang="en-US" sz="1000">
                          <a:effectLst/>
                        </a:rPr>
                        <a:t>Transfer from Intermediate Care Facility</a:t>
                      </a:r>
                      <a:endParaRPr lang="en-US" sz="1000">
                        <a:effectLst/>
                        <a:latin typeface="Arial"/>
                        <a:ea typeface="Times New Roman"/>
                        <a:cs typeface="Times New Roman"/>
                      </a:endParaRPr>
                    </a:p>
                  </a:txBody>
                  <a:tcPr marL="55195" marR="55195" marT="0" marB="0"/>
                </a:tc>
                <a:tc gridSpan="3">
                  <a:txBody>
                    <a:bodyPr/>
                    <a:lstStyle/>
                    <a:p>
                      <a:pPr marL="0" marR="0">
                        <a:lnSpc>
                          <a:spcPct val="130000"/>
                        </a:lnSpc>
                        <a:spcBef>
                          <a:spcPts val="300"/>
                        </a:spcBef>
                        <a:spcAft>
                          <a:spcPts val="300"/>
                        </a:spcAft>
                      </a:pPr>
                      <a:r>
                        <a:rPr lang="en-US" sz="1000" dirty="0">
                          <a:effectLst/>
                        </a:rPr>
                        <a:t> </a:t>
                      </a:r>
                      <a:endParaRPr lang="en-US" sz="1000" dirty="0">
                        <a:effectLst/>
                        <a:latin typeface="Arial"/>
                        <a:ea typeface="Times New Roman"/>
                        <a:cs typeface="Times New Roman"/>
                      </a:endParaRPr>
                    </a:p>
                  </a:txBody>
                  <a:tcPr marL="0" marR="0" marT="0" marB="0" anchor="ctr"/>
                </a:tc>
                <a:tc hMerge="1">
                  <a:txBody>
                    <a:bodyPr/>
                    <a:lstStyle/>
                    <a:p>
                      <a:endParaRPr lang="en-US"/>
                    </a:p>
                  </a:txBody>
                  <a:tcPr/>
                </a:tc>
                <a:tc hMerge="1">
                  <a:txBody>
                    <a:bodyPr/>
                    <a:lstStyle/>
                    <a:p>
                      <a:endParaRPr lang="en-US"/>
                    </a:p>
                  </a:txBody>
                  <a:tcPr/>
                </a:tc>
              </a:tr>
              <a:tr h="228600">
                <a:tc>
                  <a:txBody>
                    <a:bodyPr/>
                    <a:lstStyle/>
                    <a:p>
                      <a:pPr marL="0" marR="0" algn="ctr">
                        <a:lnSpc>
                          <a:spcPct val="130000"/>
                        </a:lnSpc>
                        <a:spcBef>
                          <a:spcPts val="300"/>
                        </a:spcBef>
                        <a:spcAft>
                          <a:spcPts val="300"/>
                        </a:spcAft>
                        <a:tabLst>
                          <a:tab pos="0" algn="l"/>
                        </a:tabLst>
                      </a:pPr>
                      <a:r>
                        <a:rPr lang="en-US" sz="1000" dirty="0">
                          <a:effectLst/>
                        </a:rPr>
                        <a:t>  7</a:t>
                      </a:r>
                      <a:endParaRPr lang="en-US" sz="1000" dirty="0">
                        <a:effectLst/>
                        <a:latin typeface="Arial"/>
                        <a:ea typeface="Times New Roman"/>
                        <a:cs typeface="Times New Roman"/>
                      </a:endParaRPr>
                    </a:p>
                  </a:txBody>
                  <a:tcPr marL="55195" marR="55195" marT="0" marB="0"/>
                </a:tc>
                <a:tc>
                  <a:txBody>
                    <a:bodyPr/>
                    <a:lstStyle/>
                    <a:p>
                      <a:pPr marL="0" marR="0">
                        <a:lnSpc>
                          <a:spcPct val="130000"/>
                        </a:lnSpc>
                        <a:spcBef>
                          <a:spcPts val="300"/>
                        </a:spcBef>
                        <a:spcAft>
                          <a:spcPts val="300"/>
                        </a:spcAft>
                        <a:tabLst>
                          <a:tab pos="0" algn="l"/>
                        </a:tabLst>
                      </a:pPr>
                      <a:r>
                        <a:rPr lang="en-US" sz="1000">
                          <a:effectLst/>
                        </a:rPr>
                        <a:t>Outside Hospital Emergency Room Transfer</a:t>
                      </a:r>
                      <a:endParaRPr lang="en-US" sz="1000">
                        <a:effectLst/>
                        <a:latin typeface="Arial"/>
                        <a:ea typeface="Times New Roman"/>
                        <a:cs typeface="Times New Roman"/>
                      </a:endParaRPr>
                    </a:p>
                  </a:txBody>
                  <a:tcPr marL="55195" marR="55195" marT="0" marB="0"/>
                </a:tc>
                <a:tc gridSpan="3">
                  <a:txBody>
                    <a:bodyPr/>
                    <a:lstStyle/>
                    <a:p>
                      <a:pPr marL="0" marR="0">
                        <a:lnSpc>
                          <a:spcPct val="130000"/>
                        </a:lnSpc>
                        <a:spcBef>
                          <a:spcPts val="300"/>
                        </a:spcBef>
                        <a:spcAft>
                          <a:spcPts val="300"/>
                        </a:spcAft>
                      </a:pPr>
                      <a:r>
                        <a:rPr lang="en-US" sz="1000" dirty="0">
                          <a:effectLst/>
                        </a:rPr>
                        <a:t> </a:t>
                      </a:r>
                      <a:endParaRPr lang="en-US" sz="1000" dirty="0">
                        <a:effectLst/>
                        <a:latin typeface="Arial"/>
                        <a:ea typeface="Times New Roman"/>
                        <a:cs typeface="Times New Roman"/>
                      </a:endParaRPr>
                    </a:p>
                  </a:txBody>
                  <a:tcPr marL="0" marR="0" marT="0" marB="0" anchor="ctr"/>
                </a:tc>
                <a:tc hMerge="1">
                  <a:txBody>
                    <a:bodyPr/>
                    <a:lstStyle/>
                    <a:p>
                      <a:endParaRPr lang="en-US"/>
                    </a:p>
                  </a:txBody>
                  <a:tcPr/>
                </a:tc>
                <a:tc hMerge="1">
                  <a:txBody>
                    <a:bodyPr/>
                    <a:lstStyle/>
                    <a:p>
                      <a:endParaRPr lang="en-US"/>
                    </a:p>
                  </a:txBody>
                  <a:tcPr/>
                </a:tc>
              </a:tr>
              <a:tr h="159451">
                <a:tc>
                  <a:txBody>
                    <a:bodyPr/>
                    <a:lstStyle/>
                    <a:p>
                      <a:pPr marL="0" marR="0" algn="ctr">
                        <a:lnSpc>
                          <a:spcPct val="130000"/>
                        </a:lnSpc>
                        <a:spcBef>
                          <a:spcPts val="300"/>
                        </a:spcBef>
                        <a:spcAft>
                          <a:spcPts val="300"/>
                        </a:spcAft>
                        <a:tabLst>
                          <a:tab pos="0" algn="l"/>
                        </a:tabLst>
                      </a:pPr>
                      <a:r>
                        <a:rPr lang="en-US" sz="1000" dirty="0">
                          <a:effectLst/>
                        </a:rPr>
                        <a:t>  8</a:t>
                      </a:r>
                      <a:endParaRPr lang="en-US" sz="1000" dirty="0">
                        <a:effectLst/>
                        <a:latin typeface="Arial"/>
                        <a:ea typeface="Times New Roman"/>
                        <a:cs typeface="Times New Roman"/>
                      </a:endParaRPr>
                    </a:p>
                  </a:txBody>
                  <a:tcPr marL="55195" marR="55195" marT="0" marB="0"/>
                </a:tc>
                <a:tc>
                  <a:txBody>
                    <a:bodyPr/>
                    <a:lstStyle/>
                    <a:p>
                      <a:pPr marL="0" marR="0">
                        <a:lnSpc>
                          <a:spcPct val="130000"/>
                        </a:lnSpc>
                        <a:spcBef>
                          <a:spcPts val="300"/>
                        </a:spcBef>
                        <a:spcAft>
                          <a:spcPts val="300"/>
                        </a:spcAft>
                        <a:tabLst>
                          <a:tab pos="0" algn="l"/>
                        </a:tabLst>
                      </a:pPr>
                      <a:r>
                        <a:rPr lang="en-US" sz="1000">
                          <a:effectLst/>
                        </a:rPr>
                        <a:t>Court/Law Enforcement</a:t>
                      </a:r>
                      <a:endParaRPr lang="en-US" sz="1000">
                        <a:effectLst/>
                        <a:latin typeface="Arial"/>
                        <a:ea typeface="Times New Roman"/>
                        <a:cs typeface="Times New Roman"/>
                      </a:endParaRPr>
                    </a:p>
                  </a:txBody>
                  <a:tcPr marL="55195" marR="55195" marT="0" marB="0"/>
                </a:tc>
                <a:tc gridSpan="3">
                  <a:txBody>
                    <a:bodyPr/>
                    <a:lstStyle/>
                    <a:p>
                      <a:pPr marL="0" marR="0">
                        <a:lnSpc>
                          <a:spcPct val="130000"/>
                        </a:lnSpc>
                        <a:spcBef>
                          <a:spcPts val="300"/>
                        </a:spcBef>
                        <a:spcAft>
                          <a:spcPts val="300"/>
                        </a:spcAft>
                      </a:pPr>
                      <a:r>
                        <a:rPr lang="en-US" sz="1000" dirty="0">
                          <a:effectLst/>
                        </a:rPr>
                        <a:t> </a:t>
                      </a:r>
                      <a:endParaRPr lang="en-US" sz="1000" dirty="0">
                        <a:effectLst/>
                        <a:latin typeface="Arial"/>
                        <a:ea typeface="Times New Roman"/>
                        <a:cs typeface="Times New Roman"/>
                      </a:endParaRPr>
                    </a:p>
                  </a:txBody>
                  <a:tcPr marL="0" marR="0" marT="0" marB="0" anchor="ctr"/>
                </a:tc>
                <a:tc hMerge="1">
                  <a:txBody>
                    <a:bodyPr/>
                    <a:lstStyle/>
                    <a:p>
                      <a:endParaRPr lang="en-US"/>
                    </a:p>
                  </a:txBody>
                  <a:tcPr/>
                </a:tc>
                <a:tc hMerge="1">
                  <a:txBody>
                    <a:bodyPr/>
                    <a:lstStyle/>
                    <a:p>
                      <a:endParaRPr lang="en-US"/>
                    </a:p>
                  </a:txBody>
                  <a:tcPr/>
                </a:tc>
              </a:tr>
              <a:tr h="221549">
                <a:tc>
                  <a:txBody>
                    <a:bodyPr/>
                    <a:lstStyle/>
                    <a:p>
                      <a:pPr marL="0" marR="0" algn="ctr">
                        <a:lnSpc>
                          <a:spcPct val="130000"/>
                        </a:lnSpc>
                        <a:spcBef>
                          <a:spcPts val="300"/>
                        </a:spcBef>
                        <a:spcAft>
                          <a:spcPts val="300"/>
                        </a:spcAft>
                        <a:tabLst>
                          <a:tab pos="0" algn="l"/>
                        </a:tabLst>
                      </a:pPr>
                      <a:r>
                        <a:rPr lang="en-US" sz="1000" dirty="0">
                          <a:effectLst/>
                        </a:rPr>
                        <a:t>  9</a:t>
                      </a:r>
                      <a:endParaRPr lang="en-US" sz="1000" dirty="0">
                        <a:effectLst/>
                        <a:latin typeface="Arial"/>
                        <a:ea typeface="Times New Roman"/>
                        <a:cs typeface="Times New Roman"/>
                      </a:endParaRPr>
                    </a:p>
                  </a:txBody>
                  <a:tcPr marL="55195" marR="55195" marT="0" marB="0"/>
                </a:tc>
                <a:tc>
                  <a:txBody>
                    <a:bodyPr/>
                    <a:lstStyle/>
                    <a:p>
                      <a:pPr marL="0" marR="0">
                        <a:lnSpc>
                          <a:spcPct val="130000"/>
                        </a:lnSpc>
                        <a:spcBef>
                          <a:spcPts val="300"/>
                        </a:spcBef>
                        <a:spcAft>
                          <a:spcPts val="300"/>
                        </a:spcAft>
                        <a:tabLst>
                          <a:tab pos="0" algn="l"/>
                        </a:tabLst>
                      </a:pPr>
                      <a:r>
                        <a:rPr lang="en-US" sz="1000">
                          <a:effectLst/>
                        </a:rPr>
                        <a:t>Other (to include level 4 Nursing Facility)</a:t>
                      </a:r>
                      <a:endParaRPr lang="en-US" sz="1000">
                        <a:effectLst/>
                        <a:latin typeface="Arial"/>
                        <a:ea typeface="Times New Roman"/>
                        <a:cs typeface="Times New Roman"/>
                      </a:endParaRPr>
                    </a:p>
                  </a:txBody>
                  <a:tcPr marL="55195" marR="55195" marT="0" marB="0"/>
                </a:tc>
                <a:tc gridSpan="3">
                  <a:txBody>
                    <a:bodyPr/>
                    <a:lstStyle/>
                    <a:p>
                      <a:pPr marL="0" marR="0">
                        <a:lnSpc>
                          <a:spcPct val="130000"/>
                        </a:lnSpc>
                        <a:spcBef>
                          <a:spcPts val="300"/>
                        </a:spcBef>
                        <a:spcAft>
                          <a:spcPts val="300"/>
                        </a:spcAft>
                      </a:pPr>
                      <a:r>
                        <a:rPr lang="en-US" sz="1000" dirty="0">
                          <a:effectLst/>
                        </a:rPr>
                        <a:t> </a:t>
                      </a:r>
                      <a:endParaRPr lang="en-US" sz="1000" dirty="0">
                        <a:effectLst/>
                        <a:latin typeface="Arial"/>
                        <a:ea typeface="Times New Roman"/>
                        <a:cs typeface="Times New Roman"/>
                      </a:endParaRPr>
                    </a:p>
                  </a:txBody>
                  <a:tcPr marL="0" marR="0" marT="0" marB="0" anchor="ctr"/>
                </a:tc>
                <a:tc hMerge="1">
                  <a:txBody>
                    <a:bodyPr/>
                    <a:lstStyle/>
                    <a:p>
                      <a:endParaRPr lang="en-US"/>
                    </a:p>
                  </a:txBody>
                  <a:tcPr/>
                </a:tc>
                <a:tc hMerge="1">
                  <a:txBody>
                    <a:bodyPr/>
                    <a:lstStyle/>
                    <a:p>
                      <a:endParaRPr lang="en-US"/>
                    </a:p>
                  </a:txBody>
                  <a:tcPr/>
                </a:tc>
              </a:tr>
              <a:tr h="159451">
                <a:tc>
                  <a:txBody>
                    <a:bodyPr/>
                    <a:lstStyle/>
                    <a:p>
                      <a:pPr marL="0" marR="0" algn="ctr">
                        <a:lnSpc>
                          <a:spcPct val="130000"/>
                        </a:lnSpc>
                        <a:spcBef>
                          <a:spcPts val="300"/>
                        </a:spcBef>
                        <a:spcAft>
                          <a:spcPts val="300"/>
                        </a:spcAft>
                        <a:tabLst>
                          <a:tab pos="0" algn="l"/>
                        </a:tabLst>
                      </a:pPr>
                      <a:r>
                        <a:rPr lang="en-US" sz="1000" dirty="0">
                          <a:effectLst/>
                        </a:rPr>
                        <a:t>F</a:t>
                      </a:r>
                      <a:endParaRPr lang="en-US" sz="1000" dirty="0">
                        <a:effectLst/>
                        <a:latin typeface="Arial"/>
                        <a:ea typeface="Times New Roman"/>
                        <a:cs typeface="Times New Roman"/>
                      </a:endParaRPr>
                    </a:p>
                  </a:txBody>
                  <a:tcPr marL="55195" marR="55195" marT="0" marB="0"/>
                </a:tc>
                <a:tc>
                  <a:txBody>
                    <a:bodyPr/>
                    <a:lstStyle/>
                    <a:p>
                      <a:pPr marL="0" marR="0">
                        <a:lnSpc>
                          <a:spcPct val="130000"/>
                        </a:lnSpc>
                        <a:spcBef>
                          <a:spcPts val="300"/>
                        </a:spcBef>
                        <a:spcAft>
                          <a:spcPts val="300"/>
                        </a:spcAft>
                        <a:tabLst>
                          <a:tab pos="0" algn="l"/>
                        </a:tabLst>
                      </a:pPr>
                      <a:r>
                        <a:rPr lang="en-US" sz="1000">
                          <a:effectLst/>
                        </a:rPr>
                        <a:t>Transfer from a Hospice Facility</a:t>
                      </a:r>
                      <a:endParaRPr lang="en-US" sz="1000">
                        <a:effectLst/>
                        <a:latin typeface="Arial"/>
                        <a:ea typeface="Times New Roman"/>
                        <a:cs typeface="Times New Roman"/>
                      </a:endParaRPr>
                    </a:p>
                  </a:txBody>
                  <a:tcPr marL="55195" marR="55195" marT="0" marB="0"/>
                </a:tc>
                <a:tc gridSpan="3">
                  <a:txBody>
                    <a:bodyPr/>
                    <a:lstStyle/>
                    <a:p>
                      <a:pPr marL="0" marR="0">
                        <a:lnSpc>
                          <a:spcPct val="130000"/>
                        </a:lnSpc>
                        <a:spcBef>
                          <a:spcPts val="300"/>
                        </a:spcBef>
                        <a:spcAft>
                          <a:spcPts val="300"/>
                        </a:spcAft>
                      </a:pPr>
                      <a:r>
                        <a:rPr lang="en-US" sz="1000" dirty="0">
                          <a:effectLst/>
                        </a:rPr>
                        <a:t> </a:t>
                      </a:r>
                      <a:endParaRPr lang="en-US" sz="1000" dirty="0">
                        <a:effectLst/>
                        <a:latin typeface="Arial"/>
                        <a:ea typeface="Times New Roman"/>
                        <a:cs typeface="Times New Roman"/>
                      </a:endParaRPr>
                    </a:p>
                  </a:txBody>
                  <a:tcPr marL="0" marR="0" marT="0" marB="0" anchor="ctr"/>
                </a:tc>
                <a:tc hMerge="1">
                  <a:txBody>
                    <a:bodyPr/>
                    <a:lstStyle/>
                    <a:p>
                      <a:endParaRPr lang="en-US"/>
                    </a:p>
                  </a:txBody>
                  <a:tcPr/>
                </a:tc>
                <a:tc hMerge="1">
                  <a:txBody>
                    <a:bodyPr/>
                    <a:lstStyle/>
                    <a:p>
                      <a:endParaRPr lang="en-US"/>
                    </a:p>
                  </a:txBody>
                  <a:tcPr/>
                </a:tc>
              </a:tr>
              <a:tr h="159451">
                <a:tc>
                  <a:txBody>
                    <a:bodyPr/>
                    <a:lstStyle/>
                    <a:p>
                      <a:pPr marL="0" marR="0" algn="ctr">
                        <a:lnSpc>
                          <a:spcPct val="130000"/>
                        </a:lnSpc>
                        <a:spcBef>
                          <a:spcPts val="300"/>
                        </a:spcBef>
                        <a:spcAft>
                          <a:spcPts val="300"/>
                        </a:spcAft>
                        <a:tabLst>
                          <a:tab pos="0" algn="l"/>
                        </a:tabLst>
                      </a:pPr>
                      <a:r>
                        <a:rPr lang="en-US" sz="1000" dirty="0">
                          <a:effectLst/>
                        </a:rPr>
                        <a:t>  L</a:t>
                      </a:r>
                      <a:endParaRPr lang="en-US" sz="1000" dirty="0">
                        <a:effectLst/>
                        <a:latin typeface="Arial"/>
                        <a:ea typeface="Times New Roman"/>
                        <a:cs typeface="Times New Roman"/>
                      </a:endParaRPr>
                    </a:p>
                  </a:txBody>
                  <a:tcPr marL="55195" marR="55195" marT="0" marB="0"/>
                </a:tc>
                <a:tc>
                  <a:txBody>
                    <a:bodyPr/>
                    <a:lstStyle/>
                    <a:p>
                      <a:pPr marL="0" marR="0">
                        <a:lnSpc>
                          <a:spcPct val="130000"/>
                        </a:lnSpc>
                        <a:spcBef>
                          <a:spcPts val="300"/>
                        </a:spcBef>
                        <a:spcAft>
                          <a:spcPts val="300"/>
                        </a:spcAft>
                        <a:tabLst>
                          <a:tab pos="0" algn="l"/>
                        </a:tabLst>
                      </a:pPr>
                      <a:r>
                        <a:rPr lang="en-US" sz="1000">
                          <a:effectLst/>
                        </a:rPr>
                        <a:t>Outside Hospital Clinic Referral</a:t>
                      </a:r>
                      <a:endParaRPr lang="en-US" sz="1000">
                        <a:effectLst/>
                        <a:latin typeface="Arial"/>
                        <a:ea typeface="Times New Roman"/>
                        <a:cs typeface="Times New Roman"/>
                      </a:endParaRPr>
                    </a:p>
                  </a:txBody>
                  <a:tcPr marL="55195" marR="55195" marT="0" marB="0"/>
                </a:tc>
                <a:tc gridSpan="3">
                  <a:txBody>
                    <a:bodyPr/>
                    <a:lstStyle/>
                    <a:p>
                      <a:pPr marL="0" marR="0">
                        <a:lnSpc>
                          <a:spcPct val="130000"/>
                        </a:lnSpc>
                        <a:spcBef>
                          <a:spcPts val="300"/>
                        </a:spcBef>
                        <a:spcAft>
                          <a:spcPts val="300"/>
                        </a:spcAft>
                      </a:pPr>
                      <a:r>
                        <a:rPr lang="en-US" sz="1000" dirty="0">
                          <a:effectLst/>
                        </a:rPr>
                        <a:t> </a:t>
                      </a:r>
                      <a:endParaRPr lang="en-US" sz="1000" dirty="0">
                        <a:effectLst/>
                        <a:latin typeface="Arial"/>
                        <a:ea typeface="Times New Roman"/>
                        <a:cs typeface="Times New Roman"/>
                      </a:endParaRPr>
                    </a:p>
                  </a:txBody>
                  <a:tcPr marL="0" marR="0" marT="0" marB="0" anchor="ctr"/>
                </a:tc>
                <a:tc hMerge="1">
                  <a:txBody>
                    <a:bodyPr/>
                    <a:lstStyle/>
                    <a:p>
                      <a:endParaRPr lang="en-US"/>
                    </a:p>
                  </a:txBody>
                  <a:tcPr/>
                </a:tc>
                <a:tc hMerge="1">
                  <a:txBody>
                    <a:bodyPr/>
                    <a:lstStyle/>
                    <a:p>
                      <a:endParaRPr lang="en-US"/>
                    </a:p>
                  </a:txBody>
                  <a:tcPr/>
                </a:tc>
              </a:tr>
              <a:tr h="159451">
                <a:tc>
                  <a:txBody>
                    <a:bodyPr/>
                    <a:lstStyle/>
                    <a:p>
                      <a:pPr marL="0" marR="0" algn="ctr">
                        <a:lnSpc>
                          <a:spcPct val="130000"/>
                        </a:lnSpc>
                        <a:spcBef>
                          <a:spcPts val="300"/>
                        </a:spcBef>
                        <a:spcAft>
                          <a:spcPts val="300"/>
                        </a:spcAft>
                        <a:tabLst>
                          <a:tab pos="0" algn="l"/>
                        </a:tabLst>
                      </a:pPr>
                      <a:r>
                        <a:rPr lang="en-US" sz="1000" dirty="0">
                          <a:effectLst/>
                        </a:rPr>
                        <a:t>  M</a:t>
                      </a:r>
                      <a:endParaRPr lang="en-US" sz="1000" dirty="0">
                        <a:effectLst/>
                        <a:latin typeface="Arial"/>
                        <a:ea typeface="Times New Roman"/>
                        <a:cs typeface="Times New Roman"/>
                      </a:endParaRPr>
                    </a:p>
                  </a:txBody>
                  <a:tcPr marL="55195" marR="55195" marT="0" marB="0"/>
                </a:tc>
                <a:tc>
                  <a:txBody>
                    <a:bodyPr/>
                    <a:lstStyle/>
                    <a:p>
                      <a:pPr marL="0" marR="0">
                        <a:lnSpc>
                          <a:spcPct val="130000"/>
                        </a:lnSpc>
                        <a:spcBef>
                          <a:spcPts val="300"/>
                        </a:spcBef>
                        <a:spcAft>
                          <a:spcPts val="300"/>
                        </a:spcAft>
                        <a:tabLst>
                          <a:tab pos="0" algn="l"/>
                        </a:tabLst>
                      </a:pPr>
                      <a:r>
                        <a:rPr lang="en-US" sz="1000">
                          <a:effectLst/>
                        </a:rPr>
                        <a:t>Walk-In/Self Referral</a:t>
                      </a:r>
                      <a:endParaRPr lang="en-US" sz="1000">
                        <a:effectLst/>
                        <a:latin typeface="Arial"/>
                        <a:ea typeface="Times New Roman"/>
                        <a:cs typeface="Times New Roman"/>
                      </a:endParaRPr>
                    </a:p>
                  </a:txBody>
                  <a:tcPr marL="55195" marR="55195" marT="0" marB="0"/>
                </a:tc>
                <a:tc gridSpan="3">
                  <a:txBody>
                    <a:bodyPr/>
                    <a:lstStyle/>
                    <a:p>
                      <a:pPr marL="0" marR="0">
                        <a:lnSpc>
                          <a:spcPct val="130000"/>
                        </a:lnSpc>
                        <a:spcBef>
                          <a:spcPts val="300"/>
                        </a:spcBef>
                        <a:spcAft>
                          <a:spcPts val="300"/>
                        </a:spcAft>
                      </a:pPr>
                      <a:r>
                        <a:rPr lang="en-US" sz="1000" dirty="0">
                          <a:effectLst/>
                        </a:rPr>
                        <a:t> </a:t>
                      </a:r>
                      <a:endParaRPr lang="en-US" sz="1000" dirty="0">
                        <a:effectLst/>
                        <a:latin typeface="Arial"/>
                        <a:ea typeface="Times New Roman"/>
                        <a:cs typeface="Times New Roman"/>
                      </a:endParaRPr>
                    </a:p>
                  </a:txBody>
                  <a:tcPr marL="0" marR="0" marT="0" marB="0" anchor="ctr"/>
                </a:tc>
                <a:tc hMerge="1">
                  <a:txBody>
                    <a:bodyPr/>
                    <a:lstStyle/>
                    <a:p>
                      <a:endParaRPr lang="en-US"/>
                    </a:p>
                  </a:txBody>
                  <a:tcPr/>
                </a:tc>
                <a:tc hMerge="1">
                  <a:txBody>
                    <a:bodyPr/>
                    <a:lstStyle/>
                    <a:p>
                      <a:endParaRPr lang="en-US"/>
                    </a:p>
                  </a:txBody>
                  <a:tcPr/>
                </a:tc>
              </a:tr>
              <a:tr h="207447">
                <a:tc>
                  <a:txBody>
                    <a:bodyPr/>
                    <a:lstStyle/>
                    <a:p>
                      <a:pPr marL="0" marR="0" algn="ctr">
                        <a:lnSpc>
                          <a:spcPct val="130000"/>
                        </a:lnSpc>
                        <a:spcBef>
                          <a:spcPts val="300"/>
                        </a:spcBef>
                        <a:spcAft>
                          <a:spcPts val="300"/>
                        </a:spcAft>
                        <a:tabLst>
                          <a:tab pos="0" algn="l"/>
                        </a:tabLst>
                      </a:pPr>
                      <a:r>
                        <a:rPr lang="en-US" sz="1000" dirty="0">
                          <a:effectLst/>
                        </a:rPr>
                        <a:t>  R</a:t>
                      </a:r>
                      <a:endParaRPr lang="en-US" sz="1000" dirty="0">
                        <a:effectLst/>
                        <a:latin typeface="Arial"/>
                        <a:ea typeface="Times New Roman"/>
                        <a:cs typeface="Times New Roman"/>
                      </a:endParaRPr>
                    </a:p>
                  </a:txBody>
                  <a:tcPr marL="55195" marR="55195" marT="0" marB="0"/>
                </a:tc>
                <a:tc>
                  <a:txBody>
                    <a:bodyPr/>
                    <a:lstStyle/>
                    <a:p>
                      <a:pPr marL="0" marR="0">
                        <a:lnSpc>
                          <a:spcPct val="130000"/>
                        </a:lnSpc>
                        <a:spcBef>
                          <a:spcPts val="300"/>
                        </a:spcBef>
                        <a:spcAft>
                          <a:spcPts val="300"/>
                        </a:spcAft>
                        <a:tabLst>
                          <a:tab pos="0" algn="l"/>
                        </a:tabLst>
                      </a:pPr>
                      <a:r>
                        <a:rPr lang="en-US" sz="1000">
                          <a:effectLst/>
                        </a:rPr>
                        <a:t>Within Hospital Emergency Room Transfer</a:t>
                      </a:r>
                      <a:endParaRPr lang="en-US" sz="1000">
                        <a:effectLst/>
                        <a:latin typeface="Arial"/>
                        <a:ea typeface="Times New Roman"/>
                        <a:cs typeface="Times New Roman"/>
                      </a:endParaRPr>
                    </a:p>
                  </a:txBody>
                  <a:tcPr marL="55195" marR="55195" marT="0" marB="0"/>
                </a:tc>
                <a:tc gridSpan="3">
                  <a:txBody>
                    <a:bodyPr/>
                    <a:lstStyle/>
                    <a:p>
                      <a:pPr marL="0" marR="0">
                        <a:lnSpc>
                          <a:spcPct val="130000"/>
                        </a:lnSpc>
                        <a:spcBef>
                          <a:spcPts val="300"/>
                        </a:spcBef>
                        <a:spcAft>
                          <a:spcPts val="300"/>
                        </a:spcAft>
                      </a:pPr>
                      <a:r>
                        <a:rPr lang="en-US" sz="1000" dirty="0">
                          <a:effectLst/>
                        </a:rPr>
                        <a:t> </a:t>
                      </a:r>
                      <a:endParaRPr lang="en-US" sz="1000" dirty="0">
                        <a:effectLst/>
                        <a:latin typeface="Arial"/>
                        <a:ea typeface="Times New Roman"/>
                        <a:cs typeface="Times New Roman"/>
                      </a:endParaRPr>
                    </a:p>
                  </a:txBody>
                  <a:tcPr marL="0" marR="0" marT="0" marB="0" anchor="ctr"/>
                </a:tc>
                <a:tc hMerge="1">
                  <a:txBody>
                    <a:bodyPr/>
                    <a:lstStyle/>
                    <a:p>
                      <a:endParaRPr lang="en-US"/>
                    </a:p>
                  </a:txBody>
                  <a:tcPr/>
                </a:tc>
                <a:tc hMerge="1">
                  <a:txBody>
                    <a:bodyPr/>
                    <a:lstStyle/>
                    <a:p>
                      <a:endParaRPr lang="en-US"/>
                    </a:p>
                  </a:txBody>
                  <a:tcPr/>
                </a:tc>
              </a:tr>
              <a:tr h="318903">
                <a:tc>
                  <a:txBody>
                    <a:bodyPr/>
                    <a:lstStyle/>
                    <a:p>
                      <a:pPr marL="0" marR="0" algn="ctr">
                        <a:lnSpc>
                          <a:spcPct val="130000"/>
                        </a:lnSpc>
                        <a:spcBef>
                          <a:spcPts val="300"/>
                        </a:spcBef>
                        <a:spcAft>
                          <a:spcPts val="300"/>
                        </a:spcAft>
                        <a:tabLst>
                          <a:tab pos="0" algn="l"/>
                        </a:tabLst>
                      </a:pPr>
                      <a:r>
                        <a:rPr lang="en-US" sz="1000" dirty="0">
                          <a:effectLst/>
                        </a:rPr>
                        <a:t>  T</a:t>
                      </a:r>
                      <a:endParaRPr lang="en-US" sz="1000" dirty="0">
                        <a:effectLst/>
                        <a:latin typeface="Arial"/>
                        <a:ea typeface="Times New Roman"/>
                        <a:cs typeface="Times New Roman"/>
                      </a:endParaRPr>
                    </a:p>
                  </a:txBody>
                  <a:tcPr marL="55195" marR="55195" marT="0" marB="0"/>
                </a:tc>
                <a:tc>
                  <a:txBody>
                    <a:bodyPr/>
                    <a:lstStyle/>
                    <a:p>
                      <a:pPr marL="0" marR="0">
                        <a:lnSpc>
                          <a:spcPct val="130000"/>
                        </a:lnSpc>
                        <a:spcBef>
                          <a:spcPts val="300"/>
                        </a:spcBef>
                        <a:spcAft>
                          <a:spcPts val="300"/>
                        </a:spcAft>
                        <a:tabLst>
                          <a:tab pos="0" algn="l"/>
                        </a:tabLst>
                      </a:pPr>
                      <a:r>
                        <a:rPr lang="en-US" sz="1000">
                          <a:effectLst/>
                        </a:rPr>
                        <a:t>Transfer from Another Institution’s Ambulatory Surgery </a:t>
                      </a:r>
                      <a:endParaRPr lang="en-US" sz="1000">
                        <a:effectLst/>
                        <a:latin typeface="Arial"/>
                        <a:ea typeface="Times New Roman"/>
                        <a:cs typeface="Times New Roman"/>
                      </a:endParaRPr>
                    </a:p>
                  </a:txBody>
                  <a:tcPr marL="55195" marR="55195" marT="0" marB="0"/>
                </a:tc>
                <a:tc gridSpan="3">
                  <a:txBody>
                    <a:bodyPr/>
                    <a:lstStyle/>
                    <a:p>
                      <a:pPr marL="0" marR="0">
                        <a:lnSpc>
                          <a:spcPct val="130000"/>
                        </a:lnSpc>
                        <a:spcBef>
                          <a:spcPts val="300"/>
                        </a:spcBef>
                        <a:spcAft>
                          <a:spcPts val="300"/>
                        </a:spcAft>
                      </a:pPr>
                      <a:r>
                        <a:rPr lang="en-US" sz="1000" dirty="0">
                          <a:effectLst/>
                        </a:rPr>
                        <a:t> </a:t>
                      </a:r>
                      <a:endParaRPr lang="en-US" sz="1000" dirty="0">
                        <a:effectLst/>
                        <a:latin typeface="Arial"/>
                        <a:ea typeface="Times New Roman"/>
                        <a:cs typeface="Times New Roman"/>
                      </a:endParaRPr>
                    </a:p>
                  </a:txBody>
                  <a:tcPr marL="0" marR="0" marT="0" marB="0" anchor="ctr"/>
                </a:tc>
                <a:tc hMerge="1">
                  <a:txBody>
                    <a:bodyPr/>
                    <a:lstStyle/>
                    <a:p>
                      <a:endParaRPr lang="en-US"/>
                    </a:p>
                  </a:txBody>
                  <a:tcPr/>
                </a:tc>
                <a:tc hMerge="1">
                  <a:txBody>
                    <a:bodyPr/>
                    <a:lstStyle/>
                    <a:p>
                      <a:endParaRPr lang="en-US"/>
                    </a:p>
                  </a:txBody>
                  <a:tcPr/>
                </a:tc>
              </a:tr>
              <a:tr h="159451">
                <a:tc>
                  <a:txBody>
                    <a:bodyPr/>
                    <a:lstStyle/>
                    <a:p>
                      <a:pPr marL="0" marR="0" algn="ctr">
                        <a:lnSpc>
                          <a:spcPct val="130000"/>
                        </a:lnSpc>
                        <a:spcBef>
                          <a:spcPts val="300"/>
                        </a:spcBef>
                        <a:spcAft>
                          <a:spcPts val="300"/>
                        </a:spcAft>
                        <a:tabLst>
                          <a:tab pos="0" algn="l"/>
                        </a:tabLst>
                      </a:pPr>
                      <a:r>
                        <a:rPr lang="en-US" sz="1000" dirty="0">
                          <a:effectLst/>
                        </a:rPr>
                        <a:t>  W</a:t>
                      </a:r>
                      <a:endParaRPr lang="en-US" sz="1000" dirty="0">
                        <a:effectLst/>
                        <a:latin typeface="Arial"/>
                        <a:ea typeface="Times New Roman"/>
                        <a:cs typeface="Times New Roman"/>
                      </a:endParaRPr>
                    </a:p>
                  </a:txBody>
                  <a:tcPr marL="55195" marR="55195" marT="0" marB="0"/>
                </a:tc>
                <a:tc>
                  <a:txBody>
                    <a:bodyPr/>
                    <a:lstStyle/>
                    <a:p>
                      <a:pPr marL="0" marR="0">
                        <a:lnSpc>
                          <a:spcPct val="130000"/>
                        </a:lnSpc>
                        <a:spcBef>
                          <a:spcPts val="300"/>
                        </a:spcBef>
                        <a:spcAft>
                          <a:spcPts val="300"/>
                        </a:spcAft>
                        <a:tabLst>
                          <a:tab pos="0" algn="l"/>
                        </a:tabLst>
                      </a:pPr>
                      <a:r>
                        <a:rPr lang="en-US" sz="1000">
                          <a:effectLst/>
                        </a:rPr>
                        <a:t>Extramural Birth</a:t>
                      </a:r>
                      <a:endParaRPr lang="en-US" sz="1000">
                        <a:effectLst/>
                        <a:latin typeface="Arial"/>
                        <a:ea typeface="Times New Roman"/>
                        <a:cs typeface="Times New Roman"/>
                      </a:endParaRPr>
                    </a:p>
                  </a:txBody>
                  <a:tcPr marL="55195" marR="55195" marT="0" marB="0"/>
                </a:tc>
                <a:tc gridSpan="3">
                  <a:txBody>
                    <a:bodyPr/>
                    <a:lstStyle/>
                    <a:p>
                      <a:pPr marL="0" marR="0">
                        <a:lnSpc>
                          <a:spcPct val="130000"/>
                        </a:lnSpc>
                        <a:spcBef>
                          <a:spcPts val="300"/>
                        </a:spcBef>
                        <a:spcAft>
                          <a:spcPts val="300"/>
                        </a:spcAft>
                      </a:pPr>
                      <a:r>
                        <a:rPr lang="en-US" sz="1000" dirty="0">
                          <a:effectLst/>
                        </a:rPr>
                        <a:t> </a:t>
                      </a:r>
                      <a:endParaRPr lang="en-US" sz="1000" dirty="0">
                        <a:effectLst/>
                        <a:latin typeface="Arial"/>
                        <a:ea typeface="Times New Roman"/>
                        <a:cs typeface="Times New Roman"/>
                      </a:endParaRPr>
                    </a:p>
                  </a:txBody>
                  <a:tcPr marL="0" marR="0" marT="0" marB="0" anchor="ctr"/>
                </a:tc>
                <a:tc hMerge="1">
                  <a:txBody>
                    <a:bodyPr/>
                    <a:lstStyle/>
                    <a:p>
                      <a:endParaRPr lang="en-US"/>
                    </a:p>
                  </a:txBody>
                  <a:tcPr/>
                </a:tc>
                <a:tc hMerge="1">
                  <a:txBody>
                    <a:bodyPr/>
                    <a:lstStyle/>
                    <a:p>
                      <a:endParaRPr lang="en-US"/>
                    </a:p>
                  </a:txBody>
                  <a:tcPr/>
                </a:tc>
              </a:tr>
              <a:tr h="159451">
                <a:tc>
                  <a:txBody>
                    <a:bodyPr/>
                    <a:lstStyle/>
                    <a:p>
                      <a:pPr marL="0" marR="0" algn="ctr">
                        <a:lnSpc>
                          <a:spcPct val="130000"/>
                        </a:lnSpc>
                        <a:spcBef>
                          <a:spcPts val="300"/>
                        </a:spcBef>
                        <a:spcAft>
                          <a:spcPts val="300"/>
                        </a:spcAft>
                        <a:tabLst>
                          <a:tab pos="0" algn="l"/>
                        </a:tabLst>
                      </a:pPr>
                      <a:r>
                        <a:rPr lang="en-US" sz="1000" dirty="0">
                          <a:effectLst/>
                        </a:rPr>
                        <a:t>  X</a:t>
                      </a:r>
                      <a:endParaRPr lang="en-US" sz="1000" dirty="0">
                        <a:effectLst/>
                        <a:latin typeface="Arial"/>
                        <a:ea typeface="Times New Roman"/>
                        <a:cs typeface="Times New Roman"/>
                      </a:endParaRPr>
                    </a:p>
                  </a:txBody>
                  <a:tcPr marL="55195" marR="55195" marT="0" marB="0"/>
                </a:tc>
                <a:tc>
                  <a:txBody>
                    <a:bodyPr/>
                    <a:lstStyle/>
                    <a:p>
                      <a:pPr marL="0" marR="0">
                        <a:lnSpc>
                          <a:spcPct val="130000"/>
                        </a:lnSpc>
                        <a:spcBef>
                          <a:spcPts val="300"/>
                        </a:spcBef>
                        <a:spcAft>
                          <a:spcPts val="300"/>
                        </a:spcAft>
                        <a:tabLst>
                          <a:tab pos="0" algn="l"/>
                        </a:tabLst>
                      </a:pPr>
                      <a:r>
                        <a:rPr lang="en-US" sz="1000">
                          <a:effectLst/>
                        </a:rPr>
                        <a:t>Observation</a:t>
                      </a:r>
                      <a:endParaRPr lang="en-US" sz="1000">
                        <a:effectLst/>
                        <a:latin typeface="Arial"/>
                        <a:ea typeface="Times New Roman"/>
                        <a:cs typeface="Times New Roman"/>
                      </a:endParaRPr>
                    </a:p>
                  </a:txBody>
                  <a:tcPr marL="55195" marR="55195" marT="0" marB="0"/>
                </a:tc>
                <a:tc gridSpan="3">
                  <a:txBody>
                    <a:bodyPr/>
                    <a:lstStyle/>
                    <a:p>
                      <a:pPr marL="0" marR="0">
                        <a:lnSpc>
                          <a:spcPct val="130000"/>
                        </a:lnSpc>
                        <a:spcBef>
                          <a:spcPts val="300"/>
                        </a:spcBef>
                        <a:spcAft>
                          <a:spcPts val="300"/>
                        </a:spcAft>
                      </a:pPr>
                      <a:r>
                        <a:rPr lang="en-US" sz="1000" dirty="0">
                          <a:effectLst/>
                        </a:rPr>
                        <a:t> </a:t>
                      </a:r>
                      <a:endParaRPr lang="en-US" sz="1000" dirty="0">
                        <a:effectLst/>
                        <a:latin typeface="Arial"/>
                        <a:ea typeface="Times New Roman"/>
                        <a:cs typeface="Times New Roman"/>
                      </a:endParaRPr>
                    </a:p>
                  </a:txBody>
                  <a:tcPr marL="0" marR="0" marT="0" marB="0" anchor="ctr"/>
                </a:tc>
                <a:tc hMerge="1">
                  <a:txBody>
                    <a:bodyPr/>
                    <a:lstStyle/>
                    <a:p>
                      <a:endParaRPr lang="en-US"/>
                    </a:p>
                  </a:txBody>
                  <a:tcPr/>
                </a:tc>
                <a:tc hMerge="1">
                  <a:txBody>
                    <a:bodyPr/>
                    <a:lstStyle/>
                    <a:p>
                      <a:endParaRPr lang="en-US"/>
                    </a:p>
                  </a:txBody>
                  <a:tcPr/>
                </a:tc>
              </a:tr>
              <a:tr h="318903">
                <a:tc>
                  <a:txBody>
                    <a:bodyPr/>
                    <a:lstStyle/>
                    <a:p>
                      <a:pPr marL="0" marR="0" algn="ctr">
                        <a:lnSpc>
                          <a:spcPct val="130000"/>
                        </a:lnSpc>
                        <a:spcBef>
                          <a:spcPts val="300"/>
                        </a:spcBef>
                        <a:spcAft>
                          <a:spcPts val="300"/>
                        </a:spcAft>
                        <a:tabLst>
                          <a:tab pos="0" algn="l"/>
                        </a:tabLst>
                      </a:pPr>
                      <a:r>
                        <a:rPr lang="en-US" sz="1000" dirty="0">
                          <a:effectLst/>
                        </a:rPr>
                        <a:t>  Y</a:t>
                      </a:r>
                      <a:endParaRPr lang="en-US" sz="1000" dirty="0">
                        <a:effectLst/>
                        <a:latin typeface="Arial"/>
                        <a:ea typeface="Times New Roman"/>
                        <a:cs typeface="Times New Roman"/>
                      </a:endParaRPr>
                    </a:p>
                  </a:txBody>
                  <a:tcPr marL="55195" marR="55195" marT="0" marB="0"/>
                </a:tc>
                <a:tc>
                  <a:txBody>
                    <a:bodyPr/>
                    <a:lstStyle/>
                    <a:p>
                      <a:pPr marL="0" marR="0">
                        <a:lnSpc>
                          <a:spcPct val="130000"/>
                        </a:lnSpc>
                        <a:spcBef>
                          <a:spcPts val="300"/>
                        </a:spcBef>
                        <a:spcAft>
                          <a:spcPts val="300"/>
                        </a:spcAft>
                        <a:tabLst>
                          <a:tab pos="0" algn="l"/>
                        </a:tabLst>
                      </a:pPr>
                      <a:r>
                        <a:rPr lang="en-US" sz="1000" dirty="0">
                          <a:effectLst/>
                        </a:rPr>
                        <a:t>Within Hospital Ambulatory Surgery Transfer</a:t>
                      </a:r>
                      <a:endParaRPr lang="en-US" sz="1000" dirty="0">
                        <a:effectLst/>
                        <a:latin typeface="Arial"/>
                        <a:ea typeface="Times New Roman"/>
                        <a:cs typeface="Times New Roman"/>
                      </a:endParaRPr>
                    </a:p>
                  </a:txBody>
                  <a:tcPr marL="55195" marR="55195" marT="0" marB="0"/>
                </a:tc>
                <a:tc gridSpan="3">
                  <a:txBody>
                    <a:bodyPr/>
                    <a:lstStyle/>
                    <a:p>
                      <a:pPr marL="0" marR="0">
                        <a:lnSpc>
                          <a:spcPct val="130000"/>
                        </a:lnSpc>
                        <a:spcBef>
                          <a:spcPts val="300"/>
                        </a:spcBef>
                        <a:spcAft>
                          <a:spcPts val="300"/>
                        </a:spcAft>
                      </a:pPr>
                      <a:r>
                        <a:rPr lang="en-US" sz="1000" dirty="0">
                          <a:effectLst/>
                        </a:rPr>
                        <a:t> </a:t>
                      </a:r>
                      <a:endParaRPr lang="en-US" sz="1000" dirty="0">
                        <a:effectLst/>
                        <a:latin typeface="Arial"/>
                        <a:ea typeface="Times New Roman"/>
                        <a:cs typeface="Times New Roman"/>
                      </a:endParaRPr>
                    </a:p>
                  </a:txBody>
                  <a:tcPr marL="0" marR="0" marT="0" marB="0" anchor="ctr"/>
                </a:tc>
                <a:tc hMerge="1">
                  <a:txBody>
                    <a:bodyPr/>
                    <a:lstStyle/>
                    <a:p>
                      <a:endParaRPr lang="en-US"/>
                    </a:p>
                  </a:txBody>
                  <a:tcPr/>
                </a:tc>
                <a:tc hMerge="1">
                  <a:txBody>
                    <a:bodyPr/>
                    <a:lstStyle/>
                    <a:p>
                      <a:endParaRPr lang="en-US"/>
                    </a:p>
                  </a:txBody>
                  <a:tcPr/>
                </a:tc>
              </a:tr>
            </a:tbl>
          </a:graphicData>
        </a:graphic>
      </p:graphicFrame>
      <p:sp>
        <p:nvSpPr>
          <p:cNvPr id="11" name="TextBox 10"/>
          <p:cNvSpPr txBox="1"/>
          <p:nvPr/>
        </p:nvSpPr>
        <p:spPr>
          <a:xfrm>
            <a:off x="304800" y="1066800"/>
            <a:ext cx="3648884" cy="369332"/>
          </a:xfrm>
          <a:prstGeom prst="rect">
            <a:avLst/>
          </a:prstGeom>
          <a:noFill/>
        </p:spPr>
        <p:txBody>
          <a:bodyPr wrap="none" rtlCol="0">
            <a:spAutoFit/>
          </a:bodyPr>
          <a:lstStyle/>
          <a:p>
            <a:pPr defTabSz="914400" fontAlgn="auto">
              <a:spcBef>
                <a:spcPts val="0"/>
              </a:spcBef>
              <a:spcAft>
                <a:spcPts val="0"/>
              </a:spcAft>
            </a:pPr>
            <a:r>
              <a:rPr lang="en-US" b="1" dirty="0" smtClean="0">
                <a:solidFill>
                  <a:srgbClr val="0070C0"/>
                </a:solidFill>
                <a:latin typeface="Calibri"/>
                <a:ea typeface="+mn-ea"/>
                <a:cs typeface="+mn-cs"/>
              </a:rPr>
              <a:t>Table 1.  Source of Admission Codes </a:t>
            </a:r>
            <a:endParaRPr lang="en-US" b="1" dirty="0">
              <a:solidFill>
                <a:srgbClr val="0070C0"/>
              </a:solidFill>
              <a:latin typeface="Calibri"/>
              <a:ea typeface="+mn-ea"/>
              <a:cs typeface="+mn-cs"/>
            </a:endParaRPr>
          </a:p>
        </p:txBody>
      </p:sp>
      <p:sp>
        <p:nvSpPr>
          <p:cNvPr id="12" name="TextBox 11"/>
          <p:cNvSpPr txBox="1"/>
          <p:nvPr/>
        </p:nvSpPr>
        <p:spPr>
          <a:xfrm>
            <a:off x="5715000" y="4114800"/>
            <a:ext cx="2828980" cy="369332"/>
          </a:xfrm>
          <a:prstGeom prst="rect">
            <a:avLst/>
          </a:prstGeom>
          <a:noFill/>
        </p:spPr>
        <p:txBody>
          <a:bodyPr wrap="none" rtlCol="0">
            <a:spAutoFit/>
          </a:bodyPr>
          <a:lstStyle/>
          <a:p>
            <a:pPr defTabSz="914400" fontAlgn="auto">
              <a:spcBef>
                <a:spcPts val="0"/>
              </a:spcBef>
              <a:spcAft>
                <a:spcPts val="0"/>
              </a:spcAft>
            </a:pPr>
            <a:r>
              <a:rPr lang="en-US" b="1" dirty="0" smtClean="0">
                <a:solidFill>
                  <a:srgbClr val="0070C0"/>
                </a:solidFill>
                <a:latin typeface="Calibri"/>
                <a:ea typeface="+mn-ea"/>
                <a:cs typeface="+mn-cs"/>
              </a:rPr>
              <a:t>Table 2.  Type of Admission </a:t>
            </a:r>
            <a:endParaRPr lang="en-US" b="1" dirty="0">
              <a:solidFill>
                <a:srgbClr val="0070C0"/>
              </a:solidFill>
              <a:latin typeface="Calibri"/>
              <a:ea typeface="+mn-ea"/>
              <a:cs typeface="+mn-cs"/>
            </a:endParaRPr>
          </a:p>
        </p:txBody>
      </p:sp>
      <p:sp>
        <p:nvSpPr>
          <p:cNvPr id="13" name="TextBox 12"/>
          <p:cNvSpPr txBox="1"/>
          <p:nvPr/>
        </p:nvSpPr>
        <p:spPr>
          <a:xfrm>
            <a:off x="5715000" y="1371600"/>
            <a:ext cx="3124200" cy="2585323"/>
          </a:xfrm>
          <a:prstGeom prst="rect">
            <a:avLst/>
          </a:prstGeom>
          <a:noFill/>
        </p:spPr>
        <p:txBody>
          <a:bodyPr wrap="square" rtlCol="0">
            <a:spAutoFit/>
          </a:bodyPr>
          <a:lstStyle/>
          <a:p>
            <a:pPr defTabSz="914400" fontAlgn="auto">
              <a:spcBef>
                <a:spcPts val="0"/>
              </a:spcBef>
              <a:spcAft>
                <a:spcPts val="0"/>
              </a:spcAft>
            </a:pPr>
            <a:r>
              <a:rPr lang="en-US" i="1" u="sng" dirty="0" smtClean="0">
                <a:solidFill>
                  <a:prstClr val="black"/>
                </a:solidFill>
                <a:latin typeface="Calibri"/>
                <a:ea typeface="+mn-ea"/>
                <a:cs typeface="+mn-cs"/>
              </a:rPr>
              <a:t>Answer</a:t>
            </a:r>
            <a:r>
              <a:rPr lang="en-US" i="1" dirty="0" smtClean="0">
                <a:solidFill>
                  <a:prstClr val="black"/>
                </a:solidFill>
                <a:latin typeface="Calibri"/>
                <a:ea typeface="+mn-ea"/>
                <a:cs typeface="+mn-cs"/>
              </a:rPr>
              <a:t>:  The source of admission codes (see Table 1) can be used in combination with the Type of Admission Code (see Table 2) to identify newborns. In addition, newborns have the birthweight field and encrypted Mother’s SSN populated.</a:t>
            </a:r>
            <a:endParaRPr lang="en-US" i="1" dirty="0">
              <a:solidFill>
                <a:prstClr val="black"/>
              </a:solidFill>
              <a:latin typeface="Calibri"/>
              <a:ea typeface="+mn-ea"/>
              <a:cs typeface="+mn-cs"/>
            </a:endParaRPr>
          </a:p>
        </p:txBody>
      </p:sp>
    </p:spTree>
    <p:extLst>
      <p:ext uri="{BB962C8B-B14F-4D97-AF65-F5344CB8AC3E}">
        <p14:creationId xmlns:p14="http://schemas.microsoft.com/office/powerpoint/2010/main" val="977785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1295400"/>
            <a:ext cx="7696200" cy="1752600"/>
          </a:xfrm>
        </p:spPr>
        <p:txBody>
          <a:bodyPr>
            <a:normAutofit/>
          </a:bodyPr>
          <a:lstStyle/>
          <a:p>
            <a:pPr algn="l"/>
            <a:r>
              <a:rPr lang="en-US" sz="2000" u="sng" dirty="0" smtClean="0">
                <a:solidFill>
                  <a:schemeClr val="tx1"/>
                </a:solidFill>
              </a:rPr>
              <a:t>Ensure you have the right variables</a:t>
            </a:r>
            <a:r>
              <a:rPr lang="en-US" sz="2000" dirty="0" smtClean="0">
                <a:solidFill>
                  <a:schemeClr val="tx1"/>
                </a:solidFill>
              </a:rPr>
              <a:t>: </a:t>
            </a:r>
          </a:p>
          <a:p>
            <a:r>
              <a:rPr lang="en-US" sz="2000" dirty="0" smtClean="0">
                <a:solidFill>
                  <a:schemeClr val="tx1"/>
                </a:solidFill>
              </a:rPr>
              <a:t>-UHIN, UHIN Sequence#, YYYYMMDD of Admission and Discharge, UPN, Days between stays, Procedures, and Diagnosis Codes, Patient Status </a:t>
            </a:r>
          </a:p>
          <a:p>
            <a:endParaRPr lang="en-US" sz="2400" dirty="0" smtClean="0"/>
          </a:p>
        </p:txBody>
      </p:sp>
      <p:sp>
        <p:nvSpPr>
          <p:cNvPr id="4" name="TextBox 3"/>
          <p:cNvSpPr txBox="1"/>
          <p:nvPr/>
        </p:nvSpPr>
        <p:spPr>
          <a:xfrm>
            <a:off x="228600" y="76200"/>
            <a:ext cx="8534400" cy="707886"/>
          </a:xfrm>
          <a:prstGeom prst="rect">
            <a:avLst/>
          </a:prstGeom>
          <a:noFill/>
        </p:spPr>
        <p:txBody>
          <a:bodyPr wrap="square" rtlCol="0">
            <a:spAutoFit/>
          </a:bodyPr>
          <a:lstStyle/>
          <a:p>
            <a:pPr algn="ctr" defTabSz="914400" fontAlgn="auto">
              <a:spcBef>
                <a:spcPts val="0"/>
              </a:spcBef>
              <a:spcAft>
                <a:spcPts val="0"/>
              </a:spcAft>
            </a:pPr>
            <a:r>
              <a:rPr lang="en-US" sz="2000" b="1" u="sng" dirty="0" smtClean="0">
                <a:solidFill>
                  <a:prstClr val="black"/>
                </a:solidFill>
                <a:latin typeface="Calibri"/>
                <a:ea typeface="+mn-ea"/>
                <a:cs typeface="+mn-cs"/>
              </a:rPr>
              <a:t>Question</a:t>
            </a:r>
            <a:r>
              <a:rPr lang="en-US" sz="2000" b="1" dirty="0" smtClean="0">
                <a:solidFill>
                  <a:prstClr val="black"/>
                </a:solidFill>
                <a:latin typeface="Calibri"/>
                <a:ea typeface="+mn-ea"/>
                <a:cs typeface="+mn-cs"/>
              </a:rPr>
              <a:t>: I would like to study </a:t>
            </a:r>
            <a:r>
              <a:rPr lang="en-US" sz="2000" b="1" dirty="0">
                <a:solidFill>
                  <a:prstClr val="black"/>
                </a:solidFill>
                <a:latin typeface="Calibri"/>
                <a:ea typeface="+mn-ea"/>
                <a:cs typeface="+mn-cs"/>
              </a:rPr>
              <a:t>Percutaneous coronary intervention (PCI</a:t>
            </a:r>
            <a:r>
              <a:rPr lang="en-US" sz="2000" b="1" dirty="0" smtClean="0">
                <a:solidFill>
                  <a:prstClr val="black"/>
                </a:solidFill>
                <a:latin typeface="Calibri"/>
                <a:ea typeface="+mn-ea"/>
                <a:cs typeface="+mn-cs"/>
              </a:rPr>
              <a:t>) and PCI readmissions and would like to know what data do I need?</a:t>
            </a:r>
            <a:endParaRPr lang="en-US" sz="2000" b="1" dirty="0">
              <a:solidFill>
                <a:prstClr val="black"/>
              </a:solidFill>
              <a:latin typeface="Calibri"/>
              <a:ea typeface="+mn-ea"/>
              <a:cs typeface="+mn-cs"/>
            </a:endParaRPr>
          </a:p>
        </p:txBody>
      </p:sp>
      <p:sp>
        <p:nvSpPr>
          <p:cNvPr id="5" name="Rectangle 4"/>
          <p:cNvSpPr/>
          <p:nvPr/>
        </p:nvSpPr>
        <p:spPr>
          <a:xfrm>
            <a:off x="381000" y="2514600"/>
            <a:ext cx="7696200" cy="1200329"/>
          </a:xfrm>
          <a:prstGeom prst="rect">
            <a:avLst/>
          </a:prstGeom>
        </p:spPr>
        <p:txBody>
          <a:bodyPr wrap="square">
            <a:spAutoFit/>
          </a:bodyPr>
          <a:lstStyle/>
          <a:p>
            <a:pPr defTabSz="914400" fontAlgn="auto">
              <a:spcBef>
                <a:spcPts val="0"/>
              </a:spcBef>
              <a:spcAft>
                <a:spcPts val="0"/>
              </a:spcAft>
            </a:pPr>
            <a:r>
              <a:rPr lang="en-US" u="sng" dirty="0" smtClean="0">
                <a:solidFill>
                  <a:prstClr val="black"/>
                </a:solidFill>
                <a:latin typeface="Calibri"/>
                <a:ea typeface="+mn-ea"/>
                <a:cs typeface="+mn-cs"/>
              </a:rPr>
              <a:t>Ensure you have the right databases</a:t>
            </a:r>
          </a:p>
          <a:p>
            <a:pPr marL="285750" indent="-285750" defTabSz="914400" fontAlgn="auto">
              <a:spcBef>
                <a:spcPts val="0"/>
              </a:spcBef>
              <a:spcAft>
                <a:spcPts val="0"/>
              </a:spcAft>
              <a:buFontTx/>
              <a:buChar char="-"/>
            </a:pPr>
            <a:r>
              <a:rPr lang="en-US" dirty="0" smtClean="0">
                <a:solidFill>
                  <a:prstClr val="black"/>
                </a:solidFill>
                <a:latin typeface="Calibri"/>
                <a:ea typeface="+mn-ea"/>
                <a:cs typeface="+mn-cs"/>
              </a:rPr>
              <a:t>You will need both the Inpatient and Outpatient Observation data</a:t>
            </a:r>
          </a:p>
          <a:p>
            <a:pPr marL="285750" indent="-285750" defTabSz="914400" fontAlgn="auto">
              <a:spcBef>
                <a:spcPts val="0"/>
              </a:spcBef>
              <a:spcAft>
                <a:spcPts val="0"/>
              </a:spcAft>
              <a:buFontTx/>
              <a:buChar char="-"/>
            </a:pPr>
            <a:r>
              <a:rPr lang="en-US" dirty="0" smtClean="0">
                <a:solidFill>
                  <a:prstClr val="black"/>
                </a:solidFill>
                <a:latin typeface="Calibri"/>
                <a:ea typeface="+mn-ea"/>
                <a:cs typeface="+mn-cs"/>
              </a:rPr>
              <a:t>Reason: PCI can be performed in both Inpatient and Outpatient observation settings as Inpatient PCI and Outpatient PCI.</a:t>
            </a:r>
          </a:p>
        </p:txBody>
      </p:sp>
      <p:sp>
        <p:nvSpPr>
          <p:cNvPr id="6" name="Rectangle 5"/>
          <p:cNvSpPr/>
          <p:nvPr/>
        </p:nvSpPr>
        <p:spPr>
          <a:xfrm>
            <a:off x="457200" y="3962400"/>
            <a:ext cx="6400800" cy="1508105"/>
          </a:xfrm>
          <a:prstGeom prst="rect">
            <a:avLst/>
          </a:prstGeom>
        </p:spPr>
        <p:txBody>
          <a:bodyPr wrap="square">
            <a:spAutoFit/>
          </a:bodyPr>
          <a:lstStyle/>
          <a:p>
            <a:pPr defTabSz="914400" fontAlgn="auto">
              <a:spcBef>
                <a:spcPts val="0"/>
              </a:spcBef>
              <a:spcAft>
                <a:spcPts val="0"/>
              </a:spcAft>
            </a:pPr>
            <a:r>
              <a:rPr lang="en-US" u="sng" dirty="0" smtClean="0">
                <a:solidFill>
                  <a:prstClr val="black"/>
                </a:solidFill>
                <a:latin typeface="Calibri"/>
                <a:ea typeface="+mn-ea"/>
                <a:cs typeface="+mn-cs"/>
              </a:rPr>
              <a:t>Ensure </a:t>
            </a:r>
            <a:r>
              <a:rPr lang="en-US" sz="2000" u="sng" dirty="0" smtClean="0">
                <a:solidFill>
                  <a:prstClr val="black"/>
                </a:solidFill>
                <a:latin typeface="Calibri"/>
                <a:ea typeface="+mn-ea"/>
                <a:cs typeface="+mn-cs"/>
              </a:rPr>
              <a:t>PCI measures (see AHRQ measures)</a:t>
            </a:r>
            <a:endParaRPr lang="en-US" sz="2000" dirty="0">
              <a:solidFill>
                <a:prstClr val="black"/>
              </a:solidFill>
              <a:latin typeface="Calibri"/>
              <a:ea typeface="+mn-ea"/>
              <a:cs typeface="+mn-cs"/>
            </a:endParaRPr>
          </a:p>
          <a:p>
            <a:pPr defTabSz="914400" fontAlgn="auto">
              <a:spcBef>
                <a:spcPts val="0"/>
              </a:spcBef>
              <a:spcAft>
                <a:spcPts val="0"/>
              </a:spcAft>
            </a:pPr>
            <a:r>
              <a:rPr lang="en-US" dirty="0" smtClean="0">
                <a:solidFill>
                  <a:prstClr val="black"/>
                </a:solidFill>
                <a:latin typeface="Calibri"/>
                <a:ea typeface="+mn-ea"/>
                <a:cs typeface="+mn-cs"/>
              </a:rPr>
              <a:t>The variables you use depend on the measure</a:t>
            </a:r>
            <a:endParaRPr lang="en-US" dirty="0">
              <a:solidFill>
                <a:prstClr val="black"/>
              </a:solidFill>
              <a:latin typeface="Calibri"/>
              <a:ea typeface="+mn-ea"/>
              <a:cs typeface="+mn-cs"/>
            </a:endParaRPr>
          </a:p>
          <a:p>
            <a:pPr marL="285750" indent="-285750" defTabSz="914400" fontAlgn="auto">
              <a:spcBef>
                <a:spcPts val="0"/>
              </a:spcBef>
              <a:spcAft>
                <a:spcPts val="0"/>
              </a:spcAft>
              <a:buFontTx/>
              <a:buChar char="-"/>
            </a:pPr>
            <a:r>
              <a:rPr lang="en-US" dirty="0" smtClean="0">
                <a:solidFill>
                  <a:prstClr val="black"/>
                </a:solidFill>
                <a:latin typeface="Calibri"/>
                <a:ea typeface="+mn-ea"/>
                <a:cs typeface="+mn-cs"/>
              </a:rPr>
              <a:t>PCI Volume</a:t>
            </a:r>
            <a:endParaRPr lang="en-US" dirty="0">
              <a:solidFill>
                <a:prstClr val="black"/>
              </a:solidFill>
              <a:latin typeface="Calibri"/>
              <a:ea typeface="+mn-ea"/>
              <a:cs typeface="+mn-cs"/>
            </a:endParaRPr>
          </a:p>
          <a:p>
            <a:pPr marL="285750" indent="-285750" defTabSz="914400" fontAlgn="auto">
              <a:spcBef>
                <a:spcPts val="0"/>
              </a:spcBef>
              <a:spcAft>
                <a:spcPts val="0"/>
              </a:spcAft>
              <a:buFontTx/>
              <a:buChar char="-"/>
            </a:pPr>
            <a:r>
              <a:rPr lang="en-US" dirty="0" smtClean="0">
                <a:solidFill>
                  <a:prstClr val="black"/>
                </a:solidFill>
                <a:latin typeface="Calibri"/>
                <a:ea typeface="+mn-ea"/>
                <a:cs typeface="+mn-cs"/>
              </a:rPr>
              <a:t>PCI Rate</a:t>
            </a:r>
          </a:p>
          <a:p>
            <a:pPr marL="285750" indent="-285750" defTabSz="914400" fontAlgn="auto">
              <a:spcBef>
                <a:spcPts val="0"/>
              </a:spcBef>
              <a:spcAft>
                <a:spcPts val="0"/>
              </a:spcAft>
              <a:buFontTx/>
              <a:buChar char="-"/>
            </a:pPr>
            <a:r>
              <a:rPr lang="en-US" dirty="0" smtClean="0">
                <a:solidFill>
                  <a:prstClr val="black"/>
                </a:solidFill>
                <a:latin typeface="Calibri"/>
                <a:ea typeface="+mn-ea"/>
                <a:cs typeface="+mn-cs"/>
              </a:rPr>
              <a:t>PCI Mortality Rate</a:t>
            </a:r>
            <a:endParaRPr lang="en-US" dirty="0">
              <a:solidFill>
                <a:prstClr val="black"/>
              </a:solidFill>
              <a:latin typeface="Calibri"/>
              <a:ea typeface="+mn-ea"/>
              <a:cs typeface="+mn-cs"/>
            </a:endParaRPr>
          </a:p>
        </p:txBody>
      </p:sp>
    </p:spTree>
    <p:extLst>
      <p:ext uri="{BB962C8B-B14F-4D97-AF65-F5344CB8AC3E}">
        <p14:creationId xmlns:p14="http://schemas.microsoft.com/office/powerpoint/2010/main" val="4408312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Subtitle 2"/>
          <p:cNvSpPr>
            <a:spLocks noGrp="1"/>
          </p:cNvSpPr>
          <p:nvPr>
            <p:ph type="subTitle" idx="1"/>
          </p:nvPr>
        </p:nvSpPr>
        <p:spPr/>
        <p:txBody>
          <a:bodyPr/>
          <a:lstStyle/>
          <a:p>
            <a:pPr marL="457200" lvl="0" indent="-457200" fontAlgn="auto">
              <a:spcAft>
                <a:spcPts val="0"/>
              </a:spcAft>
              <a:buFont typeface="Arial"/>
              <a:buChar char="•"/>
            </a:pPr>
            <a:r>
              <a:rPr lang="en-US" sz="3200" dirty="0" smtClean="0">
                <a:latin typeface="+mn-lt"/>
              </a:rPr>
              <a:t>Questions </a:t>
            </a:r>
            <a:r>
              <a:rPr lang="en-US" sz="3200" dirty="0">
                <a:latin typeface="+mn-lt"/>
              </a:rPr>
              <a:t>related to APCD </a:t>
            </a:r>
            <a:r>
              <a:rPr lang="en-US" sz="3200" dirty="0" smtClean="0">
                <a:latin typeface="+mn-lt"/>
              </a:rPr>
              <a:t>: </a:t>
            </a:r>
            <a:r>
              <a:rPr lang="en-US" sz="3200" dirty="0">
                <a:latin typeface="+mn-lt"/>
              </a:rPr>
              <a:t>(</a:t>
            </a:r>
            <a:r>
              <a:rPr lang="en-US" sz="3200" dirty="0">
                <a:latin typeface="+mn-lt"/>
                <a:hlinkClick r:id="rId3"/>
              </a:rPr>
              <a:t>apcd.data@state.ma.us</a:t>
            </a:r>
            <a:r>
              <a:rPr lang="en-US" sz="3200" dirty="0">
                <a:latin typeface="+mn-lt"/>
              </a:rPr>
              <a:t>)</a:t>
            </a:r>
          </a:p>
          <a:p>
            <a:pPr marL="457200" lvl="0" indent="-457200" fontAlgn="auto">
              <a:spcAft>
                <a:spcPts val="0"/>
              </a:spcAft>
              <a:buFont typeface="Arial"/>
              <a:buChar char="•"/>
            </a:pPr>
            <a:r>
              <a:rPr lang="en-US" sz="3200" dirty="0">
                <a:latin typeface="+mn-lt"/>
              </a:rPr>
              <a:t>Questions related to </a:t>
            </a:r>
            <a:r>
              <a:rPr lang="en-US" sz="3200" dirty="0" smtClean="0">
                <a:latin typeface="+mn-lt"/>
              </a:rPr>
              <a:t>Case Mix</a:t>
            </a:r>
            <a:r>
              <a:rPr lang="en-US" sz="3200" dirty="0">
                <a:latin typeface="+mn-lt"/>
              </a:rPr>
              <a:t>: (</a:t>
            </a:r>
            <a:r>
              <a:rPr lang="en-US" sz="3200" dirty="0">
                <a:latin typeface="+mn-lt"/>
                <a:hlinkClick r:id="rId4"/>
              </a:rPr>
              <a:t>casemix.data@state.ma.us</a:t>
            </a:r>
            <a:r>
              <a:rPr lang="en-US" sz="3200" dirty="0" smtClean="0">
                <a:latin typeface="+mn-lt"/>
              </a:rPr>
              <a:t>)</a:t>
            </a:r>
            <a:br>
              <a:rPr lang="en-US" sz="3200" dirty="0" smtClean="0">
                <a:latin typeface="+mn-lt"/>
              </a:rPr>
            </a:br>
            <a:endParaRPr lang="en-US" sz="3200" dirty="0" smtClean="0">
              <a:latin typeface="+mn-lt"/>
            </a:endParaRPr>
          </a:p>
          <a:p>
            <a:pPr lvl="0" fontAlgn="auto">
              <a:spcAft>
                <a:spcPts val="0"/>
              </a:spcAft>
            </a:pPr>
            <a:r>
              <a:rPr lang="en-US" sz="3200" u="sng" dirty="0" smtClean="0">
                <a:latin typeface="+mn-lt"/>
              </a:rPr>
              <a:t>REMINDER</a:t>
            </a:r>
            <a:r>
              <a:rPr lang="en-US" sz="3200" dirty="0" smtClean="0">
                <a:latin typeface="+mn-lt"/>
              </a:rPr>
              <a:t>: Please include your </a:t>
            </a:r>
            <a:r>
              <a:rPr lang="en-US" sz="3200" b="1" dirty="0" smtClean="0">
                <a:latin typeface="+mn-lt"/>
              </a:rPr>
              <a:t>IRBNet ID#</a:t>
            </a:r>
            <a:r>
              <a:rPr lang="en-US" sz="3200" dirty="0" smtClean="0">
                <a:latin typeface="+mn-lt"/>
              </a:rPr>
              <a:t>, if you currently have a project using CHIA data</a:t>
            </a:r>
            <a:endParaRPr lang="en-US" sz="3200" dirty="0">
              <a:latin typeface="+mn-lt"/>
            </a:endParaRPr>
          </a:p>
          <a:p>
            <a:endParaRPr lang="en-US" dirty="0"/>
          </a:p>
        </p:txBody>
      </p:sp>
    </p:spTree>
    <p:extLst>
      <p:ext uri="{BB962C8B-B14F-4D97-AF65-F5344CB8AC3E}">
        <p14:creationId xmlns:p14="http://schemas.microsoft.com/office/powerpoint/2010/main" val="9415424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smtClean="0"/>
              <a:t>Where can I find old User </a:t>
            </a:r>
            <a:r>
              <a:rPr lang="en-US" sz="2800" smtClean="0"/>
              <a:t>Workgroup presentations</a:t>
            </a:r>
            <a:r>
              <a:rPr lang="en-US" sz="2800" dirty="0" smtClean="0"/>
              <a:t>?</a:t>
            </a:r>
            <a:endParaRPr lang="en-US" sz="2800" dirty="0"/>
          </a:p>
        </p:txBody>
      </p:sp>
      <p:sp>
        <p:nvSpPr>
          <p:cNvPr id="3" name="Subtitle 2"/>
          <p:cNvSpPr>
            <a:spLocks noGrp="1"/>
          </p:cNvSpPr>
          <p:nvPr>
            <p:ph type="subTitle" idx="1"/>
          </p:nvPr>
        </p:nvSpPr>
        <p:spPr/>
        <p:txBody>
          <a:bodyPr/>
          <a:lstStyle/>
          <a:p>
            <a:r>
              <a:rPr lang="en-US" sz="1600" dirty="0">
                <a:hlinkClick r:id="rId3"/>
              </a:rPr>
              <a:t>http://www.chiamass.gov/ma-apcd-and-case-mix-user-workgroup-information</a:t>
            </a:r>
            <a:r>
              <a:rPr lang="en-US" sz="1600" dirty="0" smtClean="0">
                <a:hlinkClick r:id="rId3"/>
              </a:rPr>
              <a:t>/</a:t>
            </a:r>
            <a:r>
              <a:rPr lang="en-US" sz="1600" dirty="0" smtClean="0"/>
              <a:t> </a:t>
            </a:r>
            <a:endParaRPr lang="en-US" sz="1600"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3225" y="2336224"/>
            <a:ext cx="6711745" cy="4439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664812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Call for Topics and Presenters</a:t>
            </a:r>
            <a:endParaRPr lang="en-US" dirty="0"/>
          </a:p>
        </p:txBody>
      </p:sp>
      <p:sp>
        <p:nvSpPr>
          <p:cNvPr id="3" name="Subtitle 2"/>
          <p:cNvSpPr>
            <a:spLocks noGrp="1"/>
          </p:cNvSpPr>
          <p:nvPr>
            <p:ph type="subTitle" idx="1"/>
          </p:nvPr>
        </p:nvSpPr>
        <p:spPr/>
        <p:txBody>
          <a:bodyPr/>
          <a:lstStyle/>
          <a:p>
            <a:pPr lvl="0"/>
            <a:r>
              <a:rPr lang="en-US" sz="2400" dirty="0"/>
              <a:t>If </a:t>
            </a:r>
            <a:r>
              <a:rPr lang="en-US" sz="2400" dirty="0" smtClean="0"/>
              <a:t>there is a </a:t>
            </a:r>
            <a:r>
              <a:rPr lang="en-US" sz="2400" b="1" dirty="0" smtClean="0"/>
              <a:t>TOPIC</a:t>
            </a:r>
            <a:r>
              <a:rPr lang="en-US" sz="2400" dirty="0" smtClean="0"/>
              <a:t> that you would like to see discussed at an MA </a:t>
            </a:r>
            <a:r>
              <a:rPr lang="en-US" sz="2400" dirty="0"/>
              <a:t>APCD or Case Mix </a:t>
            </a:r>
            <a:r>
              <a:rPr lang="en-US" sz="2400" dirty="0" smtClean="0"/>
              <a:t>workgroup, contact </a:t>
            </a:r>
            <a:r>
              <a:rPr lang="en-US" sz="2400" dirty="0"/>
              <a:t>Adam Tapply [adam.tapply@state.ma.us</a:t>
            </a:r>
            <a:r>
              <a:rPr lang="en-US" sz="2400" dirty="0" smtClean="0"/>
              <a:t>]</a:t>
            </a:r>
          </a:p>
          <a:p>
            <a:pPr lvl="0"/>
            <a:endParaRPr lang="en-US" sz="2400" dirty="0"/>
          </a:p>
          <a:p>
            <a:pPr lvl="0"/>
            <a:r>
              <a:rPr lang="en-US" sz="2400" dirty="0"/>
              <a:t>If you are interested in </a:t>
            </a:r>
            <a:r>
              <a:rPr lang="en-US" sz="2400" b="1" dirty="0"/>
              <a:t>PRESENTING</a:t>
            </a:r>
            <a:r>
              <a:rPr lang="en-US" sz="2400" dirty="0"/>
              <a:t> at an MA APCD or Case Mix </a:t>
            </a:r>
            <a:r>
              <a:rPr lang="en-US" sz="2400" dirty="0" smtClean="0"/>
              <a:t>workgroup, contact </a:t>
            </a:r>
            <a:r>
              <a:rPr lang="en-US" sz="2400" dirty="0"/>
              <a:t>Adam Tapply [adam.tapply@state.ma.us]</a:t>
            </a:r>
          </a:p>
          <a:p>
            <a:pPr lvl="1" algn="l"/>
            <a:r>
              <a:rPr lang="en-US" sz="2000" dirty="0" smtClean="0">
                <a:solidFill>
                  <a:srgbClr val="00436E"/>
                </a:solidFill>
                <a:latin typeface="Arial" panose="020B0604020202020204" pitchFamily="34" charset="0"/>
                <a:cs typeface="Arial" panose="020B0604020202020204" pitchFamily="34" charset="0"/>
              </a:rPr>
              <a:t>You can present </a:t>
            </a:r>
            <a:r>
              <a:rPr lang="en-US" sz="2000" dirty="0">
                <a:solidFill>
                  <a:srgbClr val="00436E"/>
                </a:solidFill>
                <a:latin typeface="Arial" panose="020B0604020202020204" pitchFamily="34" charset="0"/>
                <a:cs typeface="Arial" panose="020B0604020202020204" pitchFamily="34" charset="0"/>
              </a:rPr>
              <a:t>remotely from your own office, or in-person at CHIA.</a:t>
            </a:r>
          </a:p>
          <a:p>
            <a:pPr lvl="0"/>
            <a:endParaRPr lang="en-US" sz="2400" dirty="0" smtClean="0">
              <a:latin typeface="Arial" panose="020B0604020202020204" pitchFamily="34" charset="0"/>
              <a:cs typeface="Arial" panose="020B0604020202020204" pitchFamily="34" charset="0"/>
            </a:endParaRPr>
          </a:p>
          <a:p>
            <a:pPr lvl="0"/>
            <a:endParaRPr lang="en-US" sz="2400" dirty="0"/>
          </a:p>
          <a:p>
            <a:endParaRPr lang="en-US" dirty="0"/>
          </a:p>
        </p:txBody>
      </p:sp>
    </p:spTree>
    <p:extLst>
      <p:ext uri="{BB962C8B-B14F-4D97-AF65-F5344CB8AC3E}">
        <p14:creationId xmlns:p14="http://schemas.microsoft.com/office/powerpoint/2010/main" val="28759563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dirty="0" smtClean="0"/>
              <a:t>Agenda</a:t>
            </a:r>
            <a:endParaRPr lang="en-US" dirty="0"/>
          </a:p>
        </p:txBody>
      </p:sp>
      <p:sp>
        <p:nvSpPr>
          <p:cNvPr id="6" name="Subtitle 5"/>
          <p:cNvSpPr>
            <a:spLocks noGrp="1"/>
          </p:cNvSpPr>
          <p:nvPr>
            <p:ph type="subTitle" idx="1"/>
          </p:nvPr>
        </p:nvSpPr>
        <p:spPr/>
        <p:txBody>
          <a:bodyPr/>
          <a:lstStyle/>
          <a:p>
            <a:pPr marL="571500" lvl="0" indent="-571500">
              <a:buFont typeface="Wingdings" panose="05000000000000000000" pitchFamily="2" charset="2"/>
              <a:buChar char="§"/>
            </a:pPr>
            <a:r>
              <a:rPr lang="en-US" sz="2800" dirty="0" smtClean="0">
                <a:latin typeface="Arial" panose="020B0604020202020204" pitchFamily="34" charset="0"/>
                <a:cs typeface="Arial" panose="020B0604020202020204" pitchFamily="34" charset="0"/>
              </a:rPr>
              <a:t>Announcements</a:t>
            </a:r>
          </a:p>
          <a:p>
            <a:pPr marL="1028700" lvl="1" indent="-571500" algn="l">
              <a:buFont typeface="Arial" panose="020B0604020202020204" pitchFamily="34" charset="0"/>
              <a:buChar char="•"/>
            </a:pPr>
            <a:r>
              <a:rPr lang="en-US" sz="2000" dirty="0" smtClean="0">
                <a:solidFill>
                  <a:schemeClr val="tx2"/>
                </a:solidFill>
                <a:latin typeface="Arial" panose="020B0604020202020204" pitchFamily="34" charset="0"/>
                <a:cs typeface="Arial" panose="020B0604020202020204" pitchFamily="34" charset="0"/>
              </a:rPr>
              <a:t>Update on the status of Case Mix FY15/FY16</a:t>
            </a:r>
            <a:endParaRPr lang="en-US" sz="2800" dirty="0" smtClean="0">
              <a:latin typeface="Arial" panose="020B0604020202020204" pitchFamily="34" charset="0"/>
              <a:cs typeface="Arial" panose="020B0604020202020204" pitchFamily="34" charset="0"/>
            </a:endParaRPr>
          </a:p>
          <a:p>
            <a:pPr marL="571500" lvl="0" indent="-571500">
              <a:buFont typeface="Wingdings" panose="05000000000000000000" pitchFamily="2" charset="2"/>
              <a:buChar char="§"/>
            </a:pPr>
            <a:r>
              <a:rPr lang="en-US" sz="2800" dirty="0" smtClean="0">
                <a:latin typeface="Arial" panose="020B0604020202020204" pitchFamily="34" charset="0"/>
                <a:cs typeface="Arial" panose="020B0604020202020204" pitchFamily="34" charset="0"/>
              </a:rPr>
              <a:t>Recap of Case Mix changes for 2017</a:t>
            </a:r>
          </a:p>
          <a:p>
            <a:pPr marL="571500" lvl="0" indent="-571500">
              <a:buFont typeface="Wingdings" panose="05000000000000000000" pitchFamily="2" charset="2"/>
              <a:buChar char="§"/>
            </a:pPr>
            <a:r>
              <a:rPr lang="en-US" sz="2800" dirty="0" smtClean="0">
                <a:latin typeface="Arial" panose="020B0604020202020204" pitchFamily="34" charset="0"/>
                <a:cs typeface="Arial" panose="020B0604020202020204" pitchFamily="34" charset="0"/>
              </a:rPr>
              <a:t>User Questions</a:t>
            </a:r>
          </a:p>
          <a:p>
            <a:pPr marL="571500" lvl="0" indent="-571500">
              <a:buFont typeface="Wingdings" panose="05000000000000000000" pitchFamily="2" charset="2"/>
              <a:buChar char="§"/>
            </a:pPr>
            <a:r>
              <a:rPr lang="en-US" sz="2800" dirty="0" smtClean="0">
                <a:latin typeface="Arial" panose="020B0604020202020204" pitchFamily="34" charset="0"/>
                <a:cs typeface="Arial" panose="020B0604020202020204" pitchFamily="34" charset="0"/>
              </a:rPr>
              <a:t>Q&amp;A</a:t>
            </a:r>
          </a:p>
          <a:p>
            <a:pPr lvl="0"/>
            <a:endParaRPr lang="en-US" sz="2800" dirty="0" smtClean="0">
              <a:latin typeface="Calibri"/>
            </a:endParaRPr>
          </a:p>
          <a:p>
            <a:pPr marL="571500" lvl="0" indent="-571500">
              <a:buFont typeface="+mj-lt"/>
              <a:buAutoNum type="romanUcPeriod"/>
            </a:pPr>
            <a:endParaRPr lang="en-US" sz="2800" dirty="0" smtClean="0">
              <a:latin typeface="Calibri"/>
            </a:endParaRPr>
          </a:p>
          <a:p>
            <a:endParaRPr lang="en-US" sz="2000" dirty="0"/>
          </a:p>
        </p:txBody>
      </p:sp>
    </p:spTree>
    <p:extLst>
      <p:ext uri="{BB962C8B-B14F-4D97-AF65-F5344CB8AC3E}">
        <p14:creationId xmlns:p14="http://schemas.microsoft.com/office/powerpoint/2010/main" val="7565448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Case Mix FY15 Release Update</a:t>
            </a:r>
            <a:endParaRPr lang="en-US" dirty="0"/>
          </a:p>
        </p:txBody>
      </p:sp>
      <p:sp>
        <p:nvSpPr>
          <p:cNvPr id="3" name="Subtitle 2"/>
          <p:cNvSpPr>
            <a:spLocks noGrp="1"/>
          </p:cNvSpPr>
          <p:nvPr>
            <p:ph type="subTitle" idx="1"/>
          </p:nvPr>
        </p:nvSpPr>
        <p:spPr>
          <a:ln>
            <a:noFill/>
          </a:ln>
        </p:spPr>
        <p:txBody>
          <a:bodyPr/>
          <a:lstStyle/>
          <a:p>
            <a:pPr lvl="1" algn="l"/>
            <a:r>
              <a:rPr lang="en-US" sz="2000" u="sng" dirty="0" smtClean="0">
                <a:solidFill>
                  <a:schemeClr val="tx2"/>
                </a:solidFill>
                <a:latin typeface="Arial" panose="020B0604020202020204" pitchFamily="34" charset="0"/>
                <a:cs typeface="Arial" panose="020B0604020202020204" pitchFamily="34" charset="0"/>
              </a:rPr>
              <a:t>*CURRENT* RELEASE TIMEFRAMES FOR EACH FILE</a:t>
            </a:r>
            <a:r>
              <a:rPr lang="en-US" sz="2000" dirty="0" smtClean="0">
                <a:solidFill>
                  <a:schemeClr val="tx2"/>
                </a:solidFill>
                <a:latin typeface="Arial" panose="020B0604020202020204" pitchFamily="34" charset="0"/>
                <a:cs typeface="Arial" panose="020B0604020202020204" pitchFamily="34" charset="0"/>
              </a:rPr>
              <a:t>:</a:t>
            </a: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Inpatient (HIDD)</a:t>
            </a:r>
            <a:r>
              <a:rPr lang="en-US" dirty="0" smtClean="0">
                <a:solidFill>
                  <a:schemeClr val="tx2"/>
                </a:solidFill>
                <a:latin typeface="Arial" panose="020B0604020202020204" pitchFamily="34" charset="0"/>
                <a:cs typeface="Arial" panose="020B0604020202020204" pitchFamily="34" charset="0"/>
              </a:rPr>
              <a:t> </a:t>
            </a:r>
          </a:p>
          <a:p>
            <a:pPr lvl="1" algn="l"/>
            <a:r>
              <a:rPr lang="en-US" sz="1600" b="1"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COMPLETE</a:t>
            </a: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Emergency Department (ED)  </a:t>
            </a:r>
          </a:p>
          <a:p>
            <a:pPr lvl="2" algn="l"/>
            <a:r>
              <a:rPr lang="en-US" sz="1600"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COMPLETE</a:t>
            </a:r>
            <a:endParaRPr lang="en-US" sz="1600" b="1" dirty="0" smtClean="0">
              <a:solidFill>
                <a:schemeClr val="tx2"/>
              </a:solidFill>
              <a:latin typeface="Arial" panose="020B0604020202020204" pitchFamily="34" charset="0"/>
              <a:cs typeface="Arial" panose="020B0604020202020204" pitchFamily="34" charset="0"/>
            </a:endParaRPr>
          </a:p>
          <a:p>
            <a:pPr marL="800100" lvl="1" indent="-342900" algn="l">
              <a:buFont typeface="Wingdings" panose="05000000000000000000" pitchFamily="2" charset="2"/>
              <a:buChar char="§"/>
            </a:pPr>
            <a:r>
              <a:rPr lang="en-US" sz="2000" dirty="0">
                <a:solidFill>
                  <a:schemeClr val="tx2"/>
                </a:solidFill>
                <a:latin typeface="Arial" panose="020B0604020202020204" pitchFamily="34" charset="0"/>
                <a:cs typeface="Arial" panose="020B0604020202020204" pitchFamily="34" charset="0"/>
              </a:rPr>
              <a:t>Outpatient </a:t>
            </a:r>
            <a:r>
              <a:rPr lang="en-US" sz="2000" dirty="0" smtClean="0">
                <a:solidFill>
                  <a:schemeClr val="tx2"/>
                </a:solidFill>
                <a:latin typeface="Arial" panose="020B0604020202020204" pitchFamily="34" charset="0"/>
                <a:cs typeface="Arial" panose="020B0604020202020204" pitchFamily="34" charset="0"/>
              </a:rPr>
              <a:t>Observation (OOD) </a:t>
            </a:r>
          </a:p>
          <a:p>
            <a:pPr lvl="2" algn="l"/>
            <a:r>
              <a:rPr lang="en-US" sz="1600" dirty="0">
                <a:solidFill>
                  <a:schemeClr val="tx2"/>
                </a:solidFill>
                <a:latin typeface="Arial" panose="020B0604020202020204" pitchFamily="34" charset="0"/>
                <a:cs typeface="Arial" panose="020B0604020202020204" pitchFamily="34" charset="0"/>
              </a:rPr>
              <a:t>	</a:t>
            </a:r>
            <a:r>
              <a:rPr lang="en-US" sz="2000" b="1" dirty="0" smtClean="0">
                <a:solidFill>
                  <a:srgbClr val="92D050"/>
                </a:solidFill>
                <a:latin typeface="Arial" panose="020B0604020202020204" pitchFamily="34" charset="0"/>
                <a:cs typeface="Arial" panose="020B0604020202020204" pitchFamily="34" charset="0"/>
              </a:rPr>
              <a:t>FULFILLMENT IN PROCESS</a:t>
            </a:r>
            <a:endParaRPr lang="en-US" sz="1600" b="1" dirty="0" smtClean="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717079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dirty="0" smtClean="0"/>
              <a:t>Case Mix FY16 Release Calendar</a:t>
            </a:r>
            <a:endParaRPr lang="en-US" sz="3200" dirty="0"/>
          </a:p>
        </p:txBody>
      </p:sp>
      <p:sp>
        <p:nvSpPr>
          <p:cNvPr id="3" name="Subtitle 2"/>
          <p:cNvSpPr>
            <a:spLocks noGrp="1"/>
          </p:cNvSpPr>
          <p:nvPr>
            <p:ph type="subTitle" idx="1"/>
          </p:nvPr>
        </p:nvSpPr>
        <p:spPr>
          <a:ln>
            <a:noFill/>
          </a:ln>
        </p:spPr>
        <p:txBody>
          <a:bodyPr/>
          <a:lstStyle/>
          <a:p>
            <a:pPr lvl="1" algn="l"/>
            <a:r>
              <a:rPr lang="en-US" sz="2000" u="sng" dirty="0" smtClean="0">
                <a:solidFill>
                  <a:schemeClr val="tx2"/>
                </a:solidFill>
                <a:latin typeface="Arial" panose="020B0604020202020204" pitchFamily="34" charset="0"/>
                <a:cs typeface="Arial" panose="020B0604020202020204" pitchFamily="34" charset="0"/>
              </a:rPr>
              <a:t>*CURRENT* RELEASE TIMEFRAMES FOR EACH FILE</a:t>
            </a:r>
            <a:r>
              <a:rPr lang="en-US" sz="2000" dirty="0" smtClean="0">
                <a:solidFill>
                  <a:schemeClr val="tx2"/>
                </a:solidFill>
                <a:latin typeface="Arial" panose="020B0604020202020204" pitchFamily="34" charset="0"/>
                <a:cs typeface="Arial" panose="020B0604020202020204" pitchFamily="34" charset="0"/>
              </a:rPr>
              <a:t>:</a:t>
            </a: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Inpatient (HIDD)</a:t>
            </a:r>
            <a:r>
              <a:rPr lang="en-US" dirty="0" smtClean="0">
                <a:solidFill>
                  <a:schemeClr val="tx2"/>
                </a:solidFill>
                <a:latin typeface="Arial" panose="020B0604020202020204" pitchFamily="34" charset="0"/>
                <a:cs typeface="Arial" panose="020B0604020202020204" pitchFamily="34" charset="0"/>
              </a:rPr>
              <a:t> </a:t>
            </a:r>
          </a:p>
          <a:p>
            <a:pPr lvl="1" algn="l"/>
            <a:r>
              <a:rPr lang="en-US" sz="1600" b="1"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JUNE</a:t>
            </a: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Emergency Department (ED)  </a:t>
            </a:r>
          </a:p>
          <a:p>
            <a:pPr lvl="2" algn="l"/>
            <a:r>
              <a:rPr lang="en-US" sz="1600"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AUGUST</a:t>
            </a:r>
            <a:endParaRPr lang="en-US" sz="1600" b="1" dirty="0" smtClean="0">
              <a:solidFill>
                <a:schemeClr val="tx2"/>
              </a:solidFill>
              <a:latin typeface="Arial" panose="020B0604020202020204" pitchFamily="34" charset="0"/>
              <a:cs typeface="Arial" panose="020B0604020202020204" pitchFamily="34" charset="0"/>
            </a:endParaRP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Outpatient Observation (OOD) </a:t>
            </a:r>
          </a:p>
          <a:p>
            <a:pPr lvl="2" algn="l"/>
            <a:r>
              <a:rPr lang="en-US" sz="1600"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SEPTEMBER</a:t>
            </a:r>
            <a:endParaRPr lang="en-US" sz="1600" b="1" dirty="0" smtClean="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93712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Case Mix Application Process	</a:t>
            </a:r>
            <a:endParaRPr lang="en-US" dirty="0"/>
          </a:p>
        </p:txBody>
      </p:sp>
      <p:sp>
        <p:nvSpPr>
          <p:cNvPr id="3" name="Subtitle 2"/>
          <p:cNvSpPr>
            <a:spLocks noGrp="1"/>
          </p:cNvSpPr>
          <p:nvPr>
            <p:ph type="subTitle" idx="1"/>
          </p:nvPr>
        </p:nvSpPr>
        <p:spPr/>
        <p:txBody>
          <a:bodyPr/>
          <a:lstStyle/>
          <a:p>
            <a:r>
              <a:rPr lang="en-US" u="sng" dirty="0" smtClean="0"/>
              <a:t>Recap of Changes for 2017</a:t>
            </a:r>
            <a:r>
              <a:rPr lang="en-US" dirty="0" smtClean="0"/>
              <a:t>:</a:t>
            </a:r>
          </a:p>
          <a:p>
            <a:pPr marL="342900" indent="-342900">
              <a:buFont typeface="Arial" panose="020B0604020202020204" pitchFamily="34" charset="0"/>
              <a:buChar char="•"/>
            </a:pPr>
            <a:r>
              <a:rPr lang="en-US" dirty="0" smtClean="0"/>
              <a:t>Now charge </a:t>
            </a:r>
            <a:r>
              <a:rPr lang="en-US" b="1" dirty="0" smtClean="0"/>
              <a:t>per year </a:t>
            </a:r>
            <a:r>
              <a:rPr lang="en-US" dirty="0" smtClean="0"/>
              <a:t>of data requested</a:t>
            </a:r>
          </a:p>
          <a:p>
            <a:pPr marL="342900" indent="-342900">
              <a:buFont typeface="Arial" panose="020B0604020202020204" pitchFamily="34" charset="0"/>
              <a:buChar char="•"/>
            </a:pPr>
            <a:r>
              <a:rPr lang="en-US" dirty="0" smtClean="0"/>
              <a:t>Small changes to fee waiver provisions/definitions</a:t>
            </a:r>
          </a:p>
          <a:p>
            <a:r>
              <a:rPr lang="en-US" dirty="0"/>
              <a:t>	</a:t>
            </a:r>
            <a:r>
              <a:rPr lang="en-US" dirty="0" smtClean="0"/>
              <a:t>[per </a:t>
            </a:r>
            <a:r>
              <a:rPr lang="en-US" dirty="0" smtClean="0">
                <a:hlinkClick r:id="rId2"/>
              </a:rPr>
              <a:t>Admin Bulletin 16-14</a:t>
            </a:r>
            <a:r>
              <a:rPr lang="en-US" dirty="0" smtClean="0"/>
              <a:t>]</a:t>
            </a:r>
          </a:p>
          <a:p>
            <a:pPr marL="342900" indent="-342900">
              <a:buFont typeface="Arial" panose="020B0604020202020204" pitchFamily="34" charset="0"/>
              <a:buChar char="•"/>
            </a:pPr>
            <a:r>
              <a:rPr lang="en-US" dirty="0" smtClean="0"/>
              <a:t>Can now request </a:t>
            </a:r>
            <a:r>
              <a:rPr lang="en-US" b="1" dirty="0" smtClean="0"/>
              <a:t>future years of data</a:t>
            </a:r>
          </a:p>
          <a:p>
            <a:pPr marL="342900" indent="-342900">
              <a:buFont typeface="Arial" panose="020B0604020202020204" pitchFamily="34" charset="0"/>
              <a:buChar char="•"/>
            </a:pPr>
            <a:r>
              <a:rPr lang="en-US" dirty="0" smtClean="0"/>
              <a:t>Can request to use data for one project for a </a:t>
            </a:r>
            <a:r>
              <a:rPr lang="en-US" b="1" dirty="0" smtClean="0"/>
              <a:t>subsequent project</a:t>
            </a:r>
          </a:p>
          <a:p>
            <a:pPr marL="342900" indent="-342900">
              <a:buFont typeface="Arial" panose="020B0604020202020204" pitchFamily="34" charset="0"/>
              <a:buChar char="•"/>
            </a:pPr>
            <a:r>
              <a:rPr lang="en-US" dirty="0" smtClean="0"/>
              <a:t>Comprehensive DUAs for each organization (will cover all projects instead of multiple DUAs for each specific project)</a:t>
            </a:r>
          </a:p>
          <a:p>
            <a:pPr marL="342900" indent="-342900">
              <a:buFont typeface="Arial" panose="020B0604020202020204" pitchFamily="34" charset="0"/>
              <a:buChar char="•"/>
            </a:pPr>
            <a:r>
              <a:rPr lang="en-US" dirty="0" smtClean="0"/>
              <a:t>Revised forms to account for all the changes above</a:t>
            </a: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24144633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Revised Data Release Process</a:t>
            </a:r>
            <a:endParaRPr lang="en-US" dirty="0"/>
          </a:p>
        </p:txBody>
      </p:sp>
      <p:sp>
        <p:nvSpPr>
          <p:cNvPr id="3" name="Subtitle 2"/>
          <p:cNvSpPr>
            <a:spLocks noGrp="1"/>
          </p:cNvSpPr>
          <p:nvPr>
            <p:ph type="subTitle" idx="1"/>
          </p:nvPr>
        </p:nvSpPr>
        <p:spPr/>
        <p:txBody>
          <a:bodyPr/>
          <a:lstStyle/>
          <a:p>
            <a:r>
              <a:rPr lang="en-US" sz="2400" dirty="0" smtClean="0"/>
              <a:t>Applicants can now request </a:t>
            </a:r>
            <a:r>
              <a:rPr lang="en-US" sz="2400" u="sng" dirty="0" smtClean="0"/>
              <a:t>FUTURE YEARS OF DATA</a:t>
            </a:r>
          </a:p>
          <a:p>
            <a:pPr marL="342900" indent="-342900">
              <a:buFont typeface="Arial" panose="020B0604020202020204" pitchFamily="34" charset="0"/>
              <a:buChar char="•"/>
            </a:pPr>
            <a:r>
              <a:rPr lang="en-US" sz="2400" dirty="0" smtClean="0"/>
              <a:t>Initial project requires Data Privacy Committee and Data Release Committee review</a:t>
            </a:r>
          </a:p>
          <a:p>
            <a:pPr marL="342900" indent="-342900">
              <a:buFont typeface="Arial" panose="020B0604020202020204" pitchFamily="34" charset="0"/>
              <a:buChar char="•"/>
            </a:pPr>
            <a:r>
              <a:rPr lang="en-US" sz="2400" dirty="0" smtClean="0"/>
              <a:t>Additional years (up to 5 years) </a:t>
            </a:r>
            <a:r>
              <a:rPr lang="en-US" sz="2400" dirty="0"/>
              <a:t>or release versions of data will be released </a:t>
            </a:r>
            <a:r>
              <a:rPr lang="en-US" sz="2400" i="1" dirty="0"/>
              <a:t>upon availability </a:t>
            </a:r>
            <a:r>
              <a:rPr lang="en-US" sz="2400" dirty="0"/>
              <a:t>and the Recipient’s completion of a </a:t>
            </a:r>
            <a:r>
              <a:rPr lang="en-US" sz="2400" u="sng" dirty="0" smtClean="0"/>
              <a:t>Certificate </a:t>
            </a:r>
            <a:r>
              <a:rPr lang="en-US" sz="2400" u="sng" dirty="0"/>
              <a:t>of Continued </a:t>
            </a:r>
            <a:r>
              <a:rPr lang="en-US" sz="2400" u="sng" dirty="0" smtClean="0"/>
              <a:t>Need</a:t>
            </a:r>
            <a:r>
              <a:rPr lang="en-US" sz="2400" dirty="0" smtClean="0"/>
              <a:t> (Exhibit B of the revised DUA)</a:t>
            </a:r>
            <a:endParaRPr lang="en-US" sz="2400" u="sng" dirty="0" smtClean="0"/>
          </a:p>
          <a:p>
            <a:pPr marL="342900" indent="-342900">
              <a:buFont typeface="Arial" panose="020B0604020202020204" pitchFamily="34" charset="0"/>
              <a:buChar char="•"/>
            </a:pPr>
            <a:r>
              <a:rPr lang="en-US" sz="2400" dirty="0" smtClean="0"/>
              <a:t>No additional review required for these additional years of data</a:t>
            </a:r>
          </a:p>
          <a:p>
            <a:pPr marL="342900" indent="-342900">
              <a:buFont typeface="Arial" panose="020B0604020202020204" pitchFamily="34" charset="0"/>
              <a:buChar char="•"/>
            </a:pPr>
            <a:r>
              <a:rPr lang="en-US" sz="2400" dirty="0" smtClean="0"/>
              <a:t>Normal data fees still apply</a:t>
            </a:r>
            <a:endParaRPr lang="en-US" sz="2400" dirty="0"/>
          </a:p>
        </p:txBody>
      </p:sp>
    </p:spTree>
    <p:extLst>
      <p:ext uri="{BB962C8B-B14F-4D97-AF65-F5344CB8AC3E}">
        <p14:creationId xmlns:p14="http://schemas.microsoft.com/office/powerpoint/2010/main" val="22170265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Revised Data Release Process</a:t>
            </a:r>
            <a:endParaRPr lang="en-US" dirty="0"/>
          </a:p>
        </p:txBody>
      </p:sp>
      <p:sp>
        <p:nvSpPr>
          <p:cNvPr id="3" name="Subtitle 2"/>
          <p:cNvSpPr>
            <a:spLocks noGrp="1"/>
          </p:cNvSpPr>
          <p:nvPr>
            <p:ph type="subTitle" idx="1"/>
          </p:nvPr>
        </p:nvSpPr>
        <p:spPr/>
        <p:txBody>
          <a:bodyPr/>
          <a:lstStyle/>
          <a:p>
            <a:r>
              <a:rPr lang="en-US" sz="2400" dirty="0"/>
              <a:t>Applicants will now be able to request authorization to use the data they have received for one project </a:t>
            </a:r>
            <a:r>
              <a:rPr lang="en-US" sz="2400" dirty="0" smtClean="0"/>
              <a:t>for </a:t>
            </a:r>
            <a:r>
              <a:rPr lang="en-US" sz="2400" u="sng" dirty="0" smtClean="0"/>
              <a:t>SUBSEQUENT PROJECTS</a:t>
            </a:r>
          </a:p>
          <a:p>
            <a:pPr marL="342900" indent="-342900">
              <a:buFont typeface="Arial" panose="020B0604020202020204" pitchFamily="34" charset="0"/>
              <a:buChar char="•"/>
            </a:pPr>
            <a:r>
              <a:rPr lang="en-US" sz="2400" dirty="0" smtClean="0"/>
              <a:t>Must complete new application for subsequent project – will require Data Privacy Committee and Data Release Committee review</a:t>
            </a:r>
          </a:p>
          <a:p>
            <a:pPr marL="342900" indent="-342900">
              <a:buFont typeface="Arial" panose="020B0604020202020204" pitchFamily="34" charset="0"/>
              <a:buChar char="•"/>
            </a:pPr>
            <a:r>
              <a:rPr lang="en-US" sz="2400" dirty="0" smtClean="0"/>
              <a:t>If approved, will not require a new extract – can begin using data already in possession immediately (upon execution/amendment of DUA)</a:t>
            </a:r>
          </a:p>
          <a:p>
            <a:pPr marL="342900" indent="-342900">
              <a:buFont typeface="Arial" panose="020B0604020202020204" pitchFamily="34" charset="0"/>
              <a:buChar char="•"/>
            </a:pPr>
            <a:r>
              <a:rPr lang="en-US" sz="2400" dirty="0" smtClean="0"/>
              <a:t>Normal data fees still apply</a:t>
            </a: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41761359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0374" y="570991"/>
            <a:ext cx="7385767" cy="1017981"/>
          </a:xfrm>
        </p:spPr>
        <p:txBody>
          <a:bodyPr>
            <a:normAutofit/>
          </a:bodyPr>
          <a:lstStyle/>
          <a:p>
            <a:r>
              <a:rPr lang="en-US" sz="2800" dirty="0" smtClean="0"/>
              <a:t>Revised Non-Gov’t Application Forms</a:t>
            </a:r>
            <a:endParaRPr lang="en-US" sz="2800" dirty="0"/>
          </a:p>
        </p:txBody>
      </p:sp>
      <p:sp>
        <p:nvSpPr>
          <p:cNvPr id="3" name="Subtitle 2"/>
          <p:cNvSpPr>
            <a:spLocks noGrp="1"/>
          </p:cNvSpPr>
          <p:nvPr>
            <p:ph type="subTitle" idx="1"/>
          </p:nvPr>
        </p:nvSpPr>
        <p:spPr/>
        <p:txBody>
          <a:bodyPr/>
          <a:lstStyle/>
          <a:p>
            <a:r>
              <a:rPr lang="en-US" dirty="0" smtClean="0"/>
              <a:t>Posted here</a:t>
            </a:r>
            <a:r>
              <a:rPr lang="en-US" dirty="0"/>
              <a:t>: </a:t>
            </a:r>
            <a:r>
              <a:rPr lang="en-US" dirty="0">
                <a:hlinkClick r:id="rId3"/>
              </a:rPr>
              <a:t>http://www.chiamass.gov/case-mix-application-documents</a:t>
            </a:r>
            <a:r>
              <a:rPr lang="en-US" dirty="0" smtClean="0">
                <a:hlinkClick r:id="rId3"/>
              </a:rPr>
              <a:t>/</a:t>
            </a:r>
            <a:r>
              <a:rPr lang="en-US" dirty="0" smtClean="0"/>
              <a:t> </a:t>
            </a:r>
          </a:p>
          <a:p>
            <a:endParaRPr lang="en-US" dirty="0"/>
          </a:p>
        </p:txBody>
      </p:sp>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0682" y="2399071"/>
            <a:ext cx="6259335" cy="40883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91789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smtClean="0"/>
              <a:t>Revised Non-Gov’t Application Forms</a:t>
            </a:r>
            <a:endParaRPr lang="en-US" sz="2800"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b="1" dirty="0" smtClean="0"/>
              <a:t>Revised</a:t>
            </a:r>
            <a:r>
              <a:rPr lang="en-US" dirty="0" smtClean="0"/>
              <a:t> </a:t>
            </a:r>
            <a:r>
              <a:rPr lang="en-US" u="sng" dirty="0" smtClean="0"/>
              <a:t>Data Use Agreement</a:t>
            </a:r>
            <a:r>
              <a:rPr lang="en-US" dirty="0"/>
              <a:t>: </a:t>
            </a:r>
            <a:r>
              <a:rPr lang="en-US" dirty="0">
                <a:hlinkClick r:id="rId3"/>
              </a:rPr>
              <a:t>http://</a:t>
            </a:r>
            <a:r>
              <a:rPr lang="en-US" dirty="0" smtClean="0">
                <a:hlinkClick r:id="rId3"/>
              </a:rPr>
              <a:t>www.chiamass.gov/assets/Uploads/data-apps/Non-Government-Data-Use-Agreement.pdf</a:t>
            </a:r>
            <a:r>
              <a:rPr lang="en-US" dirty="0" smtClean="0"/>
              <a:t> </a:t>
            </a:r>
          </a:p>
          <a:p>
            <a:pPr marL="342900" indent="-342900">
              <a:buFont typeface="Arial" panose="020B0604020202020204" pitchFamily="34" charset="0"/>
              <a:buChar char="•"/>
            </a:pPr>
            <a:r>
              <a:rPr lang="en-US" b="1" dirty="0" smtClean="0"/>
              <a:t>Revised</a:t>
            </a:r>
            <a:r>
              <a:rPr lang="en-US" dirty="0" smtClean="0"/>
              <a:t> </a:t>
            </a:r>
            <a:r>
              <a:rPr lang="en-US" u="sng" dirty="0" smtClean="0"/>
              <a:t>Case Mix Request Form</a:t>
            </a:r>
            <a:r>
              <a:rPr lang="en-US" dirty="0"/>
              <a:t>: </a:t>
            </a:r>
            <a:r>
              <a:rPr lang="en-US" dirty="0">
                <a:hlinkClick r:id="rId4"/>
              </a:rPr>
              <a:t>http://</a:t>
            </a:r>
            <a:r>
              <a:rPr lang="en-US" dirty="0" smtClean="0">
                <a:hlinkClick r:id="rId4"/>
              </a:rPr>
              <a:t>www.chiamass.gov/assets/Uploads/data-apps/Non-Government-Case-Mix-Application.docx</a:t>
            </a:r>
            <a:r>
              <a:rPr lang="en-US" dirty="0" smtClean="0"/>
              <a:t> </a:t>
            </a:r>
          </a:p>
          <a:p>
            <a:pPr marL="342900" indent="-342900">
              <a:buFont typeface="Arial" panose="020B0604020202020204" pitchFamily="34" charset="0"/>
              <a:buChar char="•"/>
            </a:pPr>
            <a:r>
              <a:rPr lang="en-US" b="1" dirty="0" smtClean="0"/>
              <a:t>NEW</a:t>
            </a:r>
            <a:r>
              <a:rPr lang="en-US" dirty="0" smtClean="0"/>
              <a:t> </a:t>
            </a:r>
            <a:r>
              <a:rPr lang="en-US" u="sng" dirty="0" smtClean="0"/>
              <a:t>Application for Re-Use of Case Mix Data</a:t>
            </a:r>
            <a:r>
              <a:rPr lang="en-US" dirty="0"/>
              <a:t>: </a:t>
            </a:r>
            <a:r>
              <a:rPr lang="en-US" dirty="0">
                <a:hlinkClick r:id="rId5"/>
              </a:rPr>
              <a:t>http://</a:t>
            </a:r>
            <a:r>
              <a:rPr lang="en-US" dirty="0" smtClean="0">
                <a:hlinkClick r:id="rId5"/>
              </a:rPr>
              <a:t>www.chiamass.gov/assets/Uploads/data-apps/Non-Government-Re-Use-Case-Mix-Application.docx</a:t>
            </a:r>
            <a:r>
              <a:rPr lang="en-US" dirty="0" smtClean="0"/>
              <a:t> </a:t>
            </a:r>
            <a:endParaRPr lang="en-US" dirty="0"/>
          </a:p>
        </p:txBody>
      </p:sp>
    </p:spTree>
    <p:extLst>
      <p:ext uri="{BB962C8B-B14F-4D97-AF65-F5344CB8AC3E}">
        <p14:creationId xmlns:p14="http://schemas.microsoft.com/office/powerpoint/2010/main" val="1557395802"/>
      </p:ext>
    </p:extLst>
  </p:cSld>
  <p:clrMapOvr>
    <a:masterClrMapping/>
  </p:clrMapOvr>
  <p:timing>
    <p:tnLst>
      <p:par>
        <p:cTn id="1" dur="indefinite" restart="never" nodeType="tmRoot"/>
      </p:par>
    </p:tnLst>
  </p:timing>
</p:sld>
</file>

<file path=ppt/theme/theme1.xml><?xml version="1.0" encoding="utf-8"?>
<a:theme xmlns:a="http://schemas.openxmlformats.org/drawingml/2006/main" name="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HIT January 201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HIT January 2014.potx</Template>
  <TotalTime>20072</TotalTime>
  <Words>1057</Words>
  <Application>Microsoft Office PowerPoint</Application>
  <PresentationFormat>On-screen Show (4:3)</PresentationFormat>
  <Paragraphs>208</Paragraphs>
  <Slides>18</Slides>
  <Notes>13</Notes>
  <HiddenSlides>0</HiddenSlides>
  <MMClips>0</MMClips>
  <ScaleCrop>false</ScaleCrop>
  <HeadingPairs>
    <vt:vector size="4" baseType="variant">
      <vt:variant>
        <vt:lpstr>Theme</vt:lpstr>
      </vt:variant>
      <vt:variant>
        <vt:i4>4</vt:i4>
      </vt:variant>
      <vt:variant>
        <vt:lpstr>Slide Titles</vt:lpstr>
      </vt:variant>
      <vt:variant>
        <vt:i4>18</vt:i4>
      </vt:variant>
    </vt:vector>
  </HeadingPairs>
  <TitlesOfParts>
    <vt:vector size="22" baseType="lpstr">
      <vt:lpstr>content option A</vt:lpstr>
      <vt:lpstr>HIT January 2014</vt:lpstr>
      <vt:lpstr>1_content option A</vt:lpstr>
      <vt:lpstr>Office Theme</vt:lpstr>
      <vt:lpstr>MA Center for Health Information &amp; Analysis  Case Mix User Workgroup</vt:lpstr>
      <vt:lpstr>Agenda</vt:lpstr>
      <vt:lpstr>Case Mix FY15 Release Update</vt:lpstr>
      <vt:lpstr>Case Mix FY16 Release Calendar</vt:lpstr>
      <vt:lpstr>Case Mix Application Process </vt:lpstr>
      <vt:lpstr>Revised Data Release Process</vt:lpstr>
      <vt:lpstr>Revised Data Release Process</vt:lpstr>
      <vt:lpstr>Revised Non-Gov’t Application Forms</vt:lpstr>
      <vt:lpstr>Revised Non-Gov’t Application Forms</vt:lpstr>
      <vt:lpstr> QUESTIONS?</vt:lpstr>
      <vt:lpstr>QUESTIONS SUBMITTED BY USERS</vt:lpstr>
      <vt:lpstr>Change to File Structure for FY2016  Outpatient Emergency Department Data</vt:lpstr>
      <vt:lpstr>Question: Does the Outpatient Emergency Department Data include all Dead on Arrivals (DOAs)?</vt:lpstr>
      <vt:lpstr>Question:  How do I identify newborns? There appears to be some redundancy in the source of admission codes.</vt:lpstr>
      <vt:lpstr>PowerPoint Presentation</vt:lpstr>
      <vt:lpstr>Questions?</vt:lpstr>
      <vt:lpstr>Where can I find old User Workgroup presentations?</vt:lpstr>
      <vt:lpstr>Call for Topics and Presenters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Team Meeting</dc:title>
  <dc:creator>Bob Kramer</dc:creator>
  <cp:lastModifiedBy>Tapply, Adam</cp:lastModifiedBy>
  <cp:revision>422</cp:revision>
  <cp:lastPrinted>2017-01-24T19:36:21Z</cp:lastPrinted>
  <dcterms:created xsi:type="dcterms:W3CDTF">2014-04-22T00:14:56Z</dcterms:created>
  <dcterms:modified xsi:type="dcterms:W3CDTF">2017-03-28T19:25:43Z</dcterms:modified>
</cp:coreProperties>
</file>