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73" r:id="rId3"/>
    <p:sldId id="364" r:id="rId4"/>
    <p:sldId id="365" r:id="rId5"/>
    <p:sldId id="391" r:id="rId6"/>
    <p:sldId id="381" r:id="rId7"/>
    <p:sldId id="388" r:id="rId8"/>
    <p:sldId id="389" r:id="rId9"/>
    <p:sldId id="390" r:id="rId10"/>
    <p:sldId id="384" r:id="rId11"/>
    <p:sldId id="382" r:id="rId12"/>
    <p:sldId id="385" r:id="rId13"/>
    <p:sldId id="380" r:id="rId14"/>
    <p:sldId id="386" r:id="rId15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ines, Kathy" initials="HK" lastIdx="1" clrIdx="0"/>
  <p:cmAuthor id="1" name="Lauren Dale" initials="LD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6E"/>
    <a:srgbClr val="0000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43" autoAdjust="0"/>
    <p:restoredTop sz="93143" autoAdjust="0"/>
  </p:normalViewPr>
  <p:slideViewPr>
    <p:cSldViewPr snapToGrid="0" snapToObjects="1" showGuides="1">
      <p:cViewPr>
        <p:scale>
          <a:sx n="100" d="100"/>
          <a:sy n="100" d="100"/>
        </p:scale>
        <p:origin x="-2238" y="-462"/>
      </p:cViewPr>
      <p:guideLst>
        <p:guide orient="horz" pos="973"/>
        <p:guide pos="332"/>
      </p:guideLst>
    </p:cSldViewPr>
  </p:slideViewPr>
  <p:outlineViewPr>
    <p:cViewPr>
      <p:scale>
        <a:sx n="33" d="100"/>
        <a:sy n="33" d="100"/>
      </p:scale>
      <p:origin x="0" y="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-378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205ED6-27EF-497D-A22A-81F9AC2D6FF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E9DD3E-0456-4CBD-8034-D555209ED932}">
      <dgm:prSet phldrT="[Text]"/>
      <dgm:spPr/>
      <dgm:t>
        <a:bodyPr/>
        <a:lstStyle/>
        <a:p>
          <a:r>
            <a:rPr lang="en-US" b="1" dirty="0" smtClean="0"/>
            <a:t>Step 1</a:t>
          </a:r>
          <a:endParaRPr lang="en-US" b="1" dirty="0"/>
        </a:p>
      </dgm:t>
    </dgm:pt>
    <dgm:pt modelId="{D2AF82B2-4E68-431D-860D-DCBFA00B1684}" type="parTrans" cxnId="{5E91C80C-1A5C-4BCB-8C04-B80B76678D2F}">
      <dgm:prSet/>
      <dgm:spPr/>
      <dgm:t>
        <a:bodyPr/>
        <a:lstStyle/>
        <a:p>
          <a:endParaRPr lang="en-US"/>
        </a:p>
      </dgm:t>
    </dgm:pt>
    <dgm:pt modelId="{FF914982-F948-4B54-B89D-38274BC21A23}" type="sibTrans" cxnId="{5E91C80C-1A5C-4BCB-8C04-B80B76678D2F}">
      <dgm:prSet/>
      <dgm:spPr/>
      <dgm:t>
        <a:bodyPr/>
        <a:lstStyle/>
        <a:p>
          <a:endParaRPr lang="en-US"/>
        </a:p>
      </dgm:t>
    </dgm:pt>
    <dgm:pt modelId="{CBBE3DDB-420E-44C2-A499-A98B3A3D705B}">
      <dgm:prSet phldrT="[Text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rgbClr val="00436E"/>
              </a:solidFill>
            </a:rPr>
            <a:t>Gather Business Requirements</a:t>
          </a:r>
          <a:endParaRPr lang="en-US" sz="2400" b="1" dirty="0">
            <a:solidFill>
              <a:srgbClr val="00436E"/>
            </a:solidFill>
          </a:endParaRPr>
        </a:p>
      </dgm:t>
    </dgm:pt>
    <dgm:pt modelId="{15FE0917-84A7-4647-8F1B-4ACC2E391F47}" type="parTrans" cxnId="{7DCD0C25-C07B-4DA5-A193-F5368990317E}">
      <dgm:prSet/>
      <dgm:spPr/>
      <dgm:t>
        <a:bodyPr/>
        <a:lstStyle/>
        <a:p>
          <a:endParaRPr lang="en-US"/>
        </a:p>
      </dgm:t>
    </dgm:pt>
    <dgm:pt modelId="{79335F54-A1A0-4DF5-BFB2-A0944249D82F}" type="sibTrans" cxnId="{7DCD0C25-C07B-4DA5-A193-F5368990317E}">
      <dgm:prSet/>
      <dgm:spPr/>
      <dgm:t>
        <a:bodyPr/>
        <a:lstStyle/>
        <a:p>
          <a:endParaRPr lang="en-US"/>
        </a:p>
      </dgm:t>
    </dgm:pt>
    <dgm:pt modelId="{58F644B3-9555-4F46-B119-F1D849A00117}">
      <dgm:prSet phldrT="[Text]"/>
      <dgm:spPr/>
      <dgm:t>
        <a:bodyPr/>
        <a:lstStyle/>
        <a:p>
          <a:r>
            <a:rPr lang="en-US" b="1" dirty="0" smtClean="0"/>
            <a:t>Step 2</a:t>
          </a:r>
          <a:endParaRPr lang="en-US" b="1" dirty="0"/>
        </a:p>
      </dgm:t>
    </dgm:pt>
    <dgm:pt modelId="{30A2BE55-619D-4F00-B287-EB959D7BFB04}" type="parTrans" cxnId="{EC87C53A-6186-4C74-B84C-4E074EA90CD6}">
      <dgm:prSet/>
      <dgm:spPr/>
      <dgm:t>
        <a:bodyPr/>
        <a:lstStyle/>
        <a:p>
          <a:endParaRPr lang="en-US"/>
        </a:p>
      </dgm:t>
    </dgm:pt>
    <dgm:pt modelId="{E11BE57C-4991-4EEE-971B-7E5C91E10CD0}" type="sibTrans" cxnId="{EC87C53A-6186-4C74-B84C-4E074EA90CD6}">
      <dgm:prSet/>
      <dgm:spPr/>
      <dgm:t>
        <a:bodyPr/>
        <a:lstStyle/>
        <a:p>
          <a:endParaRPr lang="en-US"/>
        </a:p>
      </dgm:t>
    </dgm:pt>
    <dgm:pt modelId="{B4BA45D8-9DD4-44D4-9502-9A49D7519B3F}">
      <dgm:prSet phldrT="[Text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rgbClr val="00436E"/>
              </a:solidFill>
            </a:rPr>
            <a:t>Adopt Submission Guidelines</a:t>
          </a:r>
          <a:endParaRPr lang="en-US" sz="2400" b="1" dirty="0">
            <a:solidFill>
              <a:srgbClr val="00436E"/>
            </a:solidFill>
          </a:endParaRPr>
        </a:p>
      </dgm:t>
    </dgm:pt>
    <dgm:pt modelId="{0950FF30-5735-4763-B364-A2252F8DFE1B}" type="parTrans" cxnId="{065EFAFE-EF8B-4B83-A121-2989ACBE9635}">
      <dgm:prSet/>
      <dgm:spPr/>
      <dgm:t>
        <a:bodyPr/>
        <a:lstStyle/>
        <a:p>
          <a:endParaRPr lang="en-US"/>
        </a:p>
      </dgm:t>
    </dgm:pt>
    <dgm:pt modelId="{F16D4C8C-AA9F-4A79-81FA-BD49A9F14C4B}" type="sibTrans" cxnId="{065EFAFE-EF8B-4B83-A121-2989ACBE9635}">
      <dgm:prSet/>
      <dgm:spPr/>
      <dgm:t>
        <a:bodyPr/>
        <a:lstStyle/>
        <a:p>
          <a:endParaRPr lang="en-US"/>
        </a:p>
      </dgm:t>
    </dgm:pt>
    <dgm:pt modelId="{94D69557-1BE5-4220-A2D7-241521AC0DFA}">
      <dgm:prSet phldrT="[Text]"/>
      <dgm:spPr/>
      <dgm:t>
        <a:bodyPr/>
        <a:lstStyle/>
        <a:p>
          <a:r>
            <a:rPr lang="en-US" b="1" dirty="0" smtClean="0"/>
            <a:t>Step 3</a:t>
          </a:r>
          <a:endParaRPr lang="en-US" b="1" dirty="0"/>
        </a:p>
      </dgm:t>
    </dgm:pt>
    <dgm:pt modelId="{7DDD1839-7804-4FAA-B72D-B370A650B9A1}" type="parTrans" cxnId="{470080AF-61AF-4BA8-BF2B-13ECECE3F2A7}">
      <dgm:prSet/>
      <dgm:spPr/>
      <dgm:t>
        <a:bodyPr/>
        <a:lstStyle/>
        <a:p>
          <a:endParaRPr lang="en-US"/>
        </a:p>
      </dgm:t>
    </dgm:pt>
    <dgm:pt modelId="{B6148EBA-747C-4429-A1E4-642910BEE8B9}" type="sibTrans" cxnId="{470080AF-61AF-4BA8-BF2B-13ECECE3F2A7}">
      <dgm:prSet/>
      <dgm:spPr/>
      <dgm:t>
        <a:bodyPr/>
        <a:lstStyle/>
        <a:p>
          <a:endParaRPr lang="en-US"/>
        </a:p>
      </dgm:t>
    </dgm:pt>
    <dgm:pt modelId="{68475A16-3C8E-466C-A399-83FDD356F03A}">
      <dgm:prSet phldrT="[Text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2400" b="1" dirty="0" smtClean="0">
              <a:solidFill>
                <a:srgbClr val="00436E"/>
              </a:solidFill>
            </a:rPr>
            <a:t>Develop Supporting Systems </a:t>
          </a:r>
          <a:endParaRPr lang="en-US" sz="2400" b="1" dirty="0">
            <a:solidFill>
              <a:srgbClr val="00436E"/>
            </a:solidFill>
          </a:endParaRPr>
        </a:p>
      </dgm:t>
    </dgm:pt>
    <dgm:pt modelId="{14D4DFB1-24E9-4A7F-84F0-7EC429823180}" type="parTrans" cxnId="{80BA8489-89B5-49B2-8FAC-B30F3F29A5CF}">
      <dgm:prSet/>
      <dgm:spPr/>
      <dgm:t>
        <a:bodyPr/>
        <a:lstStyle/>
        <a:p>
          <a:endParaRPr lang="en-US"/>
        </a:p>
      </dgm:t>
    </dgm:pt>
    <dgm:pt modelId="{8D524567-C816-4C66-9F94-7471018FEA73}" type="sibTrans" cxnId="{80BA8489-89B5-49B2-8FAC-B30F3F29A5CF}">
      <dgm:prSet/>
      <dgm:spPr/>
      <dgm:t>
        <a:bodyPr/>
        <a:lstStyle/>
        <a:p>
          <a:endParaRPr lang="en-US"/>
        </a:p>
      </dgm:t>
    </dgm:pt>
    <dgm:pt modelId="{9AE51DB7-53FF-41D0-81EE-3AD043A88FAB}">
      <dgm:prSet phldrT="[Text]"/>
      <dgm:spPr/>
      <dgm:t>
        <a:bodyPr/>
        <a:lstStyle/>
        <a:p>
          <a:r>
            <a:rPr lang="en-US" b="1" dirty="0" smtClean="0"/>
            <a:t>Step 4</a:t>
          </a:r>
          <a:endParaRPr lang="en-US" b="1" dirty="0"/>
        </a:p>
      </dgm:t>
    </dgm:pt>
    <dgm:pt modelId="{A96DA3DD-2F00-41C5-9FAF-1452FDC30966}" type="parTrans" cxnId="{9F2AF48D-E7B9-42E1-8F1E-F182D67D6803}">
      <dgm:prSet/>
      <dgm:spPr/>
      <dgm:t>
        <a:bodyPr/>
        <a:lstStyle/>
        <a:p>
          <a:endParaRPr lang="en-US"/>
        </a:p>
      </dgm:t>
    </dgm:pt>
    <dgm:pt modelId="{23E0C9A5-0390-4CE0-AF6B-21E874F9A5DD}" type="sibTrans" cxnId="{9F2AF48D-E7B9-42E1-8F1E-F182D67D6803}">
      <dgm:prSet/>
      <dgm:spPr/>
      <dgm:t>
        <a:bodyPr/>
        <a:lstStyle/>
        <a:p>
          <a:endParaRPr lang="en-US"/>
        </a:p>
      </dgm:t>
    </dgm:pt>
    <dgm:pt modelId="{E97B86E4-24C9-4451-B975-99B56ED64007}">
      <dgm:prSet phldrT="[Text]"/>
      <dgm:spPr/>
      <dgm:t>
        <a:bodyPr/>
        <a:lstStyle/>
        <a:p>
          <a:r>
            <a:rPr lang="en-US" b="1" dirty="0" smtClean="0"/>
            <a:t>Step 5</a:t>
          </a:r>
          <a:endParaRPr lang="en-US" b="1" dirty="0"/>
        </a:p>
      </dgm:t>
    </dgm:pt>
    <dgm:pt modelId="{E45F0910-EF92-4B10-B0EF-F3D894FD4C96}" type="parTrans" cxnId="{42C41EF0-5BC6-4726-B6F0-BF88591CF4FD}">
      <dgm:prSet/>
      <dgm:spPr/>
      <dgm:t>
        <a:bodyPr/>
        <a:lstStyle/>
        <a:p>
          <a:endParaRPr lang="en-US"/>
        </a:p>
      </dgm:t>
    </dgm:pt>
    <dgm:pt modelId="{CC33C67A-11FA-497C-99E5-54027F9DF295}" type="sibTrans" cxnId="{42C41EF0-5BC6-4726-B6F0-BF88591CF4FD}">
      <dgm:prSet/>
      <dgm:spPr/>
      <dgm:t>
        <a:bodyPr/>
        <a:lstStyle/>
        <a:p>
          <a:endParaRPr lang="en-US"/>
        </a:p>
      </dgm:t>
    </dgm:pt>
    <dgm:pt modelId="{1F04B48A-9D71-4775-823D-ECC9510142C8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sz="2400" b="1" dirty="0" smtClean="0">
              <a:solidFill>
                <a:srgbClr val="00436E"/>
              </a:solidFill>
            </a:rPr>
            <a:t>Collect Test Data from Facilities</a:t>
          </a:r>
          <a:endParaRPr lang="en-US" sz="2400" b="1" dirty="0">
            <a:solidFill>
              <a:srgbClr val="00436E"/>
            </a:solidFill>
          </a:endParaRPr>
        </a:p>
      </dgm:t>
    </dgm:pt>
    <dgm:pt modelId="{F67E8A46-22C3-478E-813A-92D1535B1141}" type="parTrans" cxnId="{8401403D-030A-4D20-903B-94343E3F6FD8}">
      <dgm:prSet/>
      <dgm:spPr/>
      <dgm:t>
        <a:bodyPr/>
        <a:lstStyle/>
        <a:p>
          <a:endParaRPr lang="en-US"/>
        </a:p>
      </dgm:t>
    </dgm:pt>
    <dgm:pt modelId="{326B877F-B89E-460B-BB67-F29CA71F9281}" type="sibTrans" cxnId="{8401403D-030A-4D20-903B-94343E3F6FD8}">
      <dgm:prSet/>
      <dgm:spPr/>
      <dgm:t>
        <a:bodyPr/>
        <a:lstStyle/>
        <a:p>
          <a:endParaRPr lang="en-US"/>
        </a:p>
      </dgm:t>
    </dgm:pt>
    <dgm:pt modelId="{8799D1D5-9011-4CBE-8F77-942A2B20A62C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rgbClr val="00436E"/>
              </a:solidFill>
            </a:rPr>
            <a:t>Collect Production Data from Facilities</a:t>
          </a:r>
          <a:endParaRPr lang="en-US" sz="2400" b="1" dirty="0">
            <a:solidFill>
              <a:srgbClr val="00436E"/>
            </a:solidFill>
          </a:endParaRPr>
        </a:p>
      </dgm:t>
    </dgm:pt>
    <dgm:pt modelId="{F7C27DA6-5BDD-4035-A311-953F06B88D8C}" type="parTrans" cxnId="{C037D4F8-DABD-4945-9564-B09C1F67ABBA}">
      <dgm:prSet/>
      <dgm:spPr/>
      <dgm:t>
        <a:bodyPr/>
        <a:lstStyle/>
        <a:p>
          <a:endParaRPr lang="en-US"/>
        </a:p>
      </dgm:t>
    </dgm:pt>
    <dgm:pt modelId="{525B255D-2045-4881-9890-9A0FF8A30C4B}" type="sibTrans" cxnId="{C037D4F8-DABD-4945-9564-B09C1F67ABBA}">
      <dgm:prSet/>
      <dgm:spPr/>
      <dgm:t>
        <a:bodyPr/>
        <a:lstStyle/>
        <a:p>
          <a:endParaRPr lang="en-US"/>
        </a:p>
      </dgm:t>
    </dgm:pt>
    <dgm:pt modelId="{B9E2C90B-71C4-4291-BBDE-8961442F63D9}" type="pres">
      <dgm:prSet presAssocID="{DE205ED6-27EF-497D-A22A-81F9AC2D6FF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F80C1B-B999-4783-A7E7-DD8F5E5B8A8D}" type="pres">
      <dgm:prSet presAssocID="{55E9DD3E-0456-4CBD-8034-D555209ED932}" presName="composite" presStyleCnt="0"/>
      <dgm:spPr/>
    </dgm:pt>
    <dgm:pt modelId="{EA951344-446C-413C-8545-9B265EC355D7}" type="pres">
      <dgm:prSet presAssocID="{55E9DD3E-0456-4CBD-8034-D555209ED932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7BEA8E-316F-4E7A-9076-78C88960C6D0}" type="pres">
      <dgm:prSet presAssocID="{55E9DD3E-0456-4CBD-8034-D555209ED932}" presName="descendantText" presStyleLbl="alignAcc1" presStyleIdx="0" presStyleCnt="5" custLinFactNeighborX="0" custLinFactNeighborY="-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9ACA3-18B9-4335-AACA-A606D75A7279}" type="pres">
      <dgm:prSet presAssocID="{FF914982-F948-4B54-B89D-38274BC21A23}" presName="sp" presStyleCnt="0"/>
      <dgm:spPr/>
    </dgm:pt>
    <dgm:pt modelId="{9BA7D104-AA39-461B-8DAE-728BE8E384EC}" type="pres">
      <dgm:prSet presAssocID="{58F644B3-9555-4F46-B119-F1D849A00117}" presName="composite" presStyleCnt="0"/>
      <dgm:spPr/>
    </dgm:pt>
    <dgm:pt modelId="{1A907A06-D5C7-4CB6-872D-7683D54A8834}" type="pres">
      <dgm:prSet presAssocID="{58F644B3-9555-4F46-B119-F1D849A0011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799CB-58D1-4B4C-ADB1-1E2B938388E1}" type="pres">
      <dgm:prSet presAssocID="{58F644B3-9555-4F46-B119-F1D849A00117}" presName="descendantText" presStyleLbl="alignAcc1" presStyleIdx="1" presStyleCnt="5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6FA23C-015E-48F9-823F-FD83B7B178BD}" type="pres">
      <dgm:prSet presAssocID="{E11BE57C-4991-4EEE-971B-7E5C91E10CD0}" presName="sp" presStyleCnt="0"/>
      <dgm:spPr/>
    </dgm:pt>
    <dgm:pt modelId="{F8BCFBD4-94F9-4140-A1F3-A00128C181DC}" type="pres">
      <dgm:prSet presAssocID="{94D69557-1BE5-4220-A2D7-241521AC0DFA}" presName="composite" presStyleCnt="0"/>
      <dgm:spPr/>
    </dgm:pt>
    <dgm:pt modelId="{3330DD44-0D35-4ED7-BB10-CCDF270DBB09}" type="pres">
      <dgm:prSet presAssocID="{94D69557-1BE5-4220-A2D7-241521AC0DFA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EC0F2E-3063-4DC5-AD05-A4C3042D87E1}" type="pres">
      <dgm:prSet presAssocID="{94D69557-1BE5-4220-A2D7-241521AC0DFA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FB143-C5E1-4C2E-BC0F-495F1567E542}" type="pres">
      <dgm:prSet presAssocID="{B6148EBA-747C-4429-A1E4-642910BEE8B9}" presName="sp" presStyleCnt="0"/>
      <dgm:spPr/>
    </dgm:pt>
    <dgm:pt modelId="{A7AC5A6E-52B1-402C-A2DB-C4822ABB68E1}" type="pres">
      <dgm:prSet presAssocID="{9AE51DB7-53FF-41D0-81EE-3AD043A88FAB}" presName="composite" presStyleCnt="0"/>
      <dgm:spPr/>
    </dgm:pt>
    <dgm:pt modelId="{E570459C-DA2E-4E78-B064-CC8E57002E3B}" type="pres">
      <dgm:prSet presAssocID="{9AE51DB7-53FF-41D0-81EE-3AD043A88FAB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42E91-D667-415D-A7F7-46820762E867}" type="pres">
      <dgm:prSet presAssocID="{9AE51DB7-53FF-41D0-81EE-3AD043A88FAB}" presName="descendantText" presStyleLbl="alignAcc1" presStyleIdx="3" presStyleCnt="5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6E9F0-FEA5-4352-8B9C-F977876CC44C}" type="pres">
      <dgm:prSet presAssocID="{23E0C9A5-0390-4CE0-AF6B-21E874F9A5DD}" presName="sp" presStyleCnt="0"/>
      <dgm:spPr/>
    </dgm:pt>
    <dgm:pt modelId="{17AC315E-FA30-476D-950F-9E2F1917557F}" type="pres">
      <dgm:prSet presAssocID="{E97B86E4-24C9-4451-B975-99B56ED64007}" presName="composite" presStyleCnt="0"/>
      <dgm:spPr/>
    </dgm:pt>
    <dgm:pt modelId="{DDC2D3FD-A510-4EB3-9B23-08D50CB7DBE3}" type="pres">
      <dgm:prSet presAssocID="{E97B86E4-24C9-4451-B975-99B56ED64007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A986D-23E0-49C4-BA01-61BDD98F058E}" type="pres">
      <dgm:prSet presAssocID="{E97B86E4-24C9-4451-B975-99B56ED64007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A3587B-95F8-458F-996B-445A97A3E059}" type="presOf" srcId="{DE205ED6-27EF-497D-A22A-81F9AC2D6FFC}" destId="{B9E2C90B-71C4-4291-BBDE-8961442F63D9}" srcOrd="0" destOrd="0" presId="urn:microsoft.com/office/officeart/2005/8/layout/chevron2"/>
    <dgm:cxn modelId="{7DCD0C25-C07B-4DA5-A193-F5368990317E}" srcId="{55E9DD3E-0456-4CBD-8034-D555209ED932}" destId="{CBBE3DDB-420E-44C2-A499-A98B3A3D705B}" srcOrd="0" destOrd="0" parTransId="{15FE0917-84A7-4647-8F1B-4ACC2E391F47}" sibTransId="{79335F54-A1A0-4DF5-BFB2-A0944249D82F}"/>
    <dgm:cxn modelId="{572329D6-EB16-419D-85FD-97F2DFC85F1E}" type="presOf" srcId="{CBBE3DDB-420E-44C2-A499-A98B3A3D705B}" destId="{BC7BEA8E-316F-4E7A-9076-78C88960C6D0}" srcOrd="0" destOrd="0" presId="urn:microsoft.com/office/officeart/2005/8/layout/chevron2"/>
    <dgm:cxn modelId="{42C41EF0-5BC6-4726-B6F0-BF88591CF4FD}" srcId="{DE205ED6-27EF-497D-A22A-81F9AC2D6FFC}" destId="{E97B86E4-24C9-4451-B975-99B56ED64007}" srcOrd="4" destOrd="0" parTransId="{E45F0910-EF92-4B10-B0EF-F3D894FD4C96}" sibTransId="{CC33C67A-11FA-497C-99E5-54027F9DF295}"/>
    <dgm:cxn modelId="{1AB4E0CA-EED8-4694-B9D2-8600D8E28A2E}" type="presOf" srcId="{8799D1D5-9011-4CBE-8F77-942A2B20A62C}" destId="{28FA986D-23E0-49C4-BA01-61BDD98F058E}" srcOrd="0" destOrd="0" presId="urn:microsoft.com/office/officeart/2005/8/layout/chevron2"/>
    <dgm:cxn modelId="{0F5852F4-C95F-4D0C-A12E-60A5E7ED5FC9}" type="presOf" srcId="{58F644B3-9555-4F46-B119-F1D849A00117}" destId="{1A907A06-D5C7-4CB6-872D-7683D54A8834}" srcOrd="0" destOrd="0" presId="urn:microsoft.com/office/officeart/2005/8/layout/chevron2"/>
    <dgm:cxn modelId="{9F2AF48D-E7B9-42E1-8F1E-F182D67D6803}" srcId="{DE205ED6-27EF-497D-A22A-81F9AC2D6FFC}" destId="{9AE51DB7-53FF-41D0-81EE-3AD043A88FAB}" srcOrd="3" destOrd="0" parTransId="{A96DA3DD-2F00-41C5-9FAF-1452FDC30966}" sibTransId="{23E0C9A5-0390-4CE0-AF6B-21E874F9A5DD}"/>
    <dgm:cxn modelId="{BED059BE-AB4E-487E-938D-633D84138135}" type="presOf" srcId="{B4BA45D8-9DD4-44D4-9502-9A49D7519B3F}" destId="{6D9799CB-58D1-4B4C-ADB1-1E2B938388E1}" srcOrd="0" destOrd="0" presId="urn:microsoft.com/office/officeart/2005/8/layout/chevron2"/>
    <dgm:cxn modelId="{C037D4F8-DABD-4945-9564-B09C1F67ABBA}" srcId="{E97B86E4-24C9-4451-B975-99B56ED64007}" destId="{8799D1D5-9011-4CBE-8F77-942A2B20A62C}" srcOrd="0" destOrd="0" parTransId="{F7C27DA6-5BDD-4035-A311-953F06B88D8C}" sibTransId="{525B255D-2045-4881-9890-9A0FF8A30C4B}"/>
    <dgm:cxn modelId="{139FC668-E8BF-45AE-8FFD-0406DC86B242}" type="presOf" srcId="{1F04B48A-9D71-4775-823D-ECC9510142C8}" destId="{97842E91-D667-415D-A7F7-46820762E867}" srcOrd="0" destOrd="0" presId="urn:microsoft.com/office/officeart/2005/8/layout/chevron2"/>
    <dgm:cxn modelId="{C9C5F8DC-8AAC-4728-B236-5C6E32299AD6}" type="presOf" srcId="{94D69557-1BE5-4220-A2D7-241521AC0DFA}" destId="{3330DD44-0D35-4ED7-BB10-CCDF270DBB09}" srcOrd="0" destOrd="0" presId="urn:microsoft.com/office/officeart/2005/8/layout/chevron2"/>
    <dgm:cxn modelId="{CD168A02-843F-49E3-B089-B3064C920961}" type="presOf" srcId="{68475A16-3C8E-466C-A399-83FDD356F03A}" destId="{AAEC0F2E-3063-4DC5-AD05-A4C3042D87E1}" srcOrd="0" destOrd="0" presId="urn:microsoft.com/office/officeart/2005/8/layout/chevron2"/>
    <dgm:cxn modelId="{80BA8489-89B5-49B2-8FAC-B30F3F29A5CF}" srcId="{94D69557-1BE5-4220-A2D7-241521AC0DFA}" destId="{68475A16-3C8E-466C-A399-83FDD356F03A}" srcOrd="0" destOrd="0" parTransId="{14D4DFB1-24E9-4A7F-84F0-7EC429823180}" sibTransId="{8D524567-C816-4C66-9F94-7471018FEA73}"/>
    <dgm:cxn modelId="{79A6DBA8-14F6-4309-A534-078E2F440C85}" type="presOf" srcId="{9AE51DB7-53FF-41D0-81EE-3AD043A88FAB}" destId="{E570459C-DA2E-4E78-B064-CC8E57002E3B}" srcOrd="0" destOrd="0" presId="urn:microsoft.com/office/officeart/2005/8/layout/chevron2"/>
    <dgm:cxn modelId="{8EFC7285-ADF2-47A2-A854-B13227DC06FB}" type="presOf" srcId="{E97B86E4-24C9-4451-B975-99B56ED64007}" destId="{DDC2D3FD-A510-4EB3-9B23-08D50CB7DBE3}" srcOrd="0" destOrd="0" presId="urn:microsoft.com/office/officeart/2005/8/layout/chevron2"/>
    <dgm:cxn modelId="{EC87C53A-6186-4C74-B84C-4E074EA90CD6}" srcId="{DE205ED6-27EF-497D-A22A-81F9AC2D6FFC}" destId="{58F644B3-9555-4F46-B119-F1D849A00117}" srcOrd="1" destOrd="0" parTransId="{30A2BE55-619D-4F00-B287-EB959D7BFB04}" sibTransId="{E11BE57C-4991-4EEE-971B-7E5C91E10CD0}"/>
    <dgm:cxn modelId="{470080AF-61AF-4BA8-BF2B-13ECECE3F2A7}" srcId="{DE205ED6-27EF-497D-A22A-81F9AC2D6FFC}" destId="{94D69557-1BE5-4220-A2D7-241521AC0DFA}" srcOrd="2" destOrd="0" parTransId="{7DDD1839-7804-4FAA-B72D-B370A650B9A1}" sibTransId="{B6148EBA-747C-4429-A1E4-642910BEE8B9}"/>
    <dgm:cxn modelId="{065EFAFE-EF8B-4B83-A121-2989ACBE9635}" srcId="{58F644B3-9555-4F46-B119-F1D849A00117}" destId="{B4BA45D8-9DD4-44D4-9502-9A49D7519B3F}" srcOrd="0" destOrd="0" parTransId="{0950FF30-5735-4763-B364-A2252F8DFE1B}" sibTransId="{F16D4C8C-AA9F-4A79-81FA-BD49A9F14C4B}"/>
    <dgm:cxn modelId="{5E91C80C-1A5C-4BCB-8C04-B80B76678D2F}" srcId="{DE205ED6-27EF-497D-A22A-81F9AC2D6FFC}" destId="{55E9DD3E-0456-4CBD-8034-D555209ED932}" srcOrd="0" destOrd="0" parTransId="{D2AF82B2-4E68-431D-860D-DCBFA00B1684}" sibTransId="{FF914982-F948-4B54-B89D-38274BC21A23}"/>
    <dgm:cxn modelId="{FEEB2F6E-25AE-4204-99BE-5A9266323813}" type="presOf" srcId="{55E9DD3E-0456-4CBD-8034-D555209ED932}" destId="{EA951344-446C-413C-8545-9B265EC355D7}" srcOrd="0" destOrd="0" presId="urn:microsoft.com/office/officeart/2005/8/layout/chevron2"/>
    <dgm:cxn modelId="{8401403D-030A-4D20-903B-94343E3F6FD8}" srcId="{9AE51DB7-53FF-41D0-81EE-3AD043A88FAB}" destId="{1F04B48A-9D71-4775-823D-ECC9510142C8}" srcOrd="0" destOrd="0" parTransId="{F67E8A46-22C3-478E-813A-92D1535B1141}" sibTransId="{326B877F-B89E-460B-BB67-F29CA71F9281}"/>
    <dgm:cxn modelId="{65EE1878-2A25-4A93-A537-0AE3A0606A3A}" type="presParOf" srcId="{B9E2C90B-71C4-4291-BBDE-8961442F63D9}" destId="{61F80C1B-B999-4783-A7E7-DD8F5E5B8A8D}" srcOrd="0" destOrd="0" presId="urn:microsoft.com/office/officeart/2005/8/layout/chevron2"/>
    <dgm:cxn modelId="{3E5A9E79-5A09-4462-A9EE-C600DAED57D8}" type="presParOf" srcId="{61F80C1B-B999-4783-A7E7-DD8F5E5B8A8D}" destId="{EA951344-446C-413C-8545-9B265EC355D7}" srcOrd="0" destOrd="0" presId="urn:microsoft.com/office/officeart/2005/8/layout/chevron2"/>
    <dgm:cxn modelId="{391E65AB-11D4-4463-BB2B-130FC98A036B}" type="presParOf" srcId="{61F80C1B-B999-4783-A7E7-DD8F5E5B8A8D}" destId="{BC7BEA8E-316F-4E7A-9076-78C88960C6D0}" srcOrd="1" destOrd="0" presId="urn:microsoft.com/office/officeart/2005/8/layout/chevron2"/>
    <dgm:cxn modelId="{A5B9B53D-0895-4A3F-9D81-5F09B5119C54}" type="presParOf" srcId="{B9E2C90B-71C4-4291-BBDE-8961442F63D9}" destId="{E999ACA3-18B9-4335-AACA-A606D75A7279}" srcOrd="1" destOrd="0" presId="urn:microsoft.com/office/officeart/2005/8/layout/chevron2"/>
    <dgm:cxn modelId="{330884F4-F74B-44E6-BB52-B964852BC65B}" type="presParOf" srcId="{B9E2C90B-71C4-4291-BBDE-8961442F63D9}" destId="{9BA7D104-AA39-461B-8DAE-728BE8E384EC}" srcOrd="2" destOrd="0" presId="urn:microsoft.com/office/officeart/2005/8/layout/chevron2"/>
    <dgm:cxn modelId="{6C147CD8-864D-435A-BB9C-16AE1276C1F1}" type="presParOf" srcId="{9BA7D104-AA39-461B-8DAE-728BE8E384EC}" destId="{1A907A06-D5C7-4CB6-872D-7683D54A8834}" srcOrd="0" destOrd="0" presId="urn:microsoft.com/office/officeart/2005/8/layout/chevron2"/>
    <dgm:cxn modelId="{E71BB53D-2BA5-42FB-BF5E-142638365F3A}" type="presParOf" srcId="{9BA7D104-AA39-461B-8DAE-728BE8E384EC}" destId="{6D9799CB-58D1-4B4C-ADB1-1E2B938388E1}" srcOrd="1" destOrd="0" presId="urn:microsoft.com/office/officeart/2005/8/layout/chevron2"/>
    <dgm:cxn modelId="{6B8C05EE-1DFB-4FF8-8E2A-158B6C8CB72A}" type="presParOf" srcId="{B9E2C90B-71C4-4291-BBDE-8961442F63D9}" destId="{3D6FA23C-015E-48F9-823F-FD83B7B178BD}" srcOrd="3" destOrd="0" presId="urn:microsoft.com/office/officeart/2005/8/layout/chevron2"/>
    <dgm:cxn modelId="{852C9729-EE95-4523-9641-C875B34E5FE6}" type="presParOf" srcId="{B9E2C90B-71C4-4291-BBDE-8961442F63D9}" destId="{F8BCFBD4-94F9-4140-A1F3-A00128C181DC}" srcOrd="4" destOrd="0" presId="urn:microsoft.com/office/officeart/2005/8/layout/chevron2"/>
    <dgm:cxn modelId="{CBDCE1E0-DEDE-41B9-B856-403828022131}" type="presParOf" srcId="{F8BCFBD4-94F9-4140-A1F3-A00128C181DC}" destId="{3330DD44-0D35-4ED7-BB10-CCDF270DBB09}" srcOrd="0" destOrd="0" presId="urn:microsoft.com/office/officeart/2005/8/layout/chevron2"/>
    <dgm:cxn modelId="{BF4CC061-269C-44E7-BD59-E04D4BA98771}" type="presParOf" srcId="{F8BCFBD4-94F9-4140-A1F3-A00128C181DC}" destId="{AAEC0F2E-3063-4DC5-AD05-A4C3042D87E1}" srcOrd="1" destOrd="0" presId="urn:microsoft.com/office/officeart/2005/8/layout/chevron2"/>
    <dgm:cxn modelId="{D45F8D27-574A-4F1F-B40B-43B15E96DA83}" type="presParOf" srcId="{B9E2C90B-71C4-4291-BBDE-8961442F63D9}" destId="{AEBFB143-C5E1-4C2E-BC0F-495F1567E542}" srcOrd="5" destOrd="0" presId="urn:microsoft.com/office/officeart/2005/8/layout/chevron2"/>
    <dgm:cxn modelId="{C2DA0B9F-8E6B-48FD-BB96-F46D12D5D903}" type="presParOf" srcId="{B9E2C90B-71C4-4291-BBDE-8961442F63D9}" destId="{A7AC5A6E-52B1-402C-A2DB-C4822ABB68E1}" srcOrd="6" destOrd="0" presId="urn:microsoft.com/office/officeart/2005/8/layout/chevron2"/>
    <dgm:cxn modelId="{FB54F28E-23D5-4A6F-8B2F-6855AF15755C}" type="presParOf" srcId="{A7AC5A6E-52B1-402C-A2DB-C4822ABB68E1}" destId="{E570459C-DA2E-4E78-B064-CC8E57002E3B}" srcOrd="0" destOrd="0" presId="urn:microsoft.com/office/officeart/2005/8/layout/chevron2"/>
    <dgm:cxn modelId="{82661A22-D56F-4EB2-83AD-F7E5B6A497B8}" type="presParOf" srcId="{A7AC5A6E-52B1-402C-A2DB-C4822ABB68E1}" destId="{97842E91-D667-415D-A7F7-46820762E867}" srcOrd="1" destOrd="0" presId="urn:microsoft.com/office/officeart/2005/8/layout/chevron2"/>
    <dgm:cxn modelId="{5E4BBFE2-7F58-4F23-BFA8-67E01A9EA079}" type="presParOf" srcId="{B9E2C90B-71C4-4291-BBDE-8961442F63D9}" destId="{4816E9F0-FEA5-4352-8B9C-F977876CC44C}" srcOrd="7" destOrd="0" presId="urn:microsoft.com/office/officeart/2005/8/layout/chevron2"/>
    <dgm:cxn modelId="{0E8AFC51-F827-4F89-A100-70733E2AEA04}" type="presParOf" srcId="{B9E2C90B-71C4-4291-BBDE-8961442F63D9}" destId="{17AC315E-FA30-476D-950F-9E2F1917557F}" srcOrd="8" destOrd="0" presId="urn:microsoft.com/office/officeart/2005/8/layout/chevron2"/>
    <dgm:cxn modelId="{5C36CC65-3D1C-47CA-9F7D-BCAF398269F4}" type="presParOf" srcId="{17AC315E-FA30-476D-950F-9E2F1917557F}" destId="{DDC2D3FD-A510-4EB3-9B23-08D50CB7DBE3}" srcOrd="0" destOrd="0" presId="urn:microsoft.com/office/officeart/2005/8/layout/chevron2"/>
    <dgm:cxn modelId="{63AE50BF-D9D6-4231-9DA4-1488CE7FDBF8}" type="presParOf" srcId="{17AC315E-FA30-476D-950F-9E2F1917557F}" destId="{28FA986D-23E0-49C4-BA01-61BDD98F05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51344-446C-413C-8545-9B265EC355D7}">
      <dsp:nvSpPr>
        <dsp:cNvPr id="0" name=""/>
        <dsp:cNvSpPr/>
      </dsp:nvSpPr>
      <dsp:spPr>
        <a:xfrm rot="5400000">
          <a:off x="-136177" y="137878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Step 1</a:t>
          </a:r>
          <a:endParaRPr lang="en-US" sz="1700" b="1" kern="1200" dirty="0"/>
        </a:p>
      </dsp:txBody>
      <dsp:txXfrm rot="-5400000">
        <a:off x="1" y="319448"/>
        <a:ext cx="635496" cy="272355"/>
      </dsp:txXfrm>
    </dsp:sp>
    <dsp:sp modelId="{BC7BEA8E-316F-4E7A-9076-78C88960C6D0}">
      <dsp:nvSpPr>
        <dsp:cNvPr id="0" name=""/>
        <dsp:cNvSpPr/>
      </dsp:nvSpPr>
      <dsp:spPr>
        <a:xfrm rot="5400000">
          <a:off x="3070696" y="-2434219"/>
          <a:ext cx="590103" cy="5460503"/>
        </a:xfrm>
        <a:prstGeom prst="round2Same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rgbClr val="00436E"/>
              </a:solidFill>
            </a:rPr>
            <a:t>Gather Business Requirements</a:t>
          </a:r>
          <a:endParaRPr lang="en-US" sz="2400" b="1" kern="1200" dirty="0">
            <a:solidFill>
              <a:srgbClr val="00436E"/>
            </a:solidFill>
          </a:endParaRPr>
        </a:p>
      </dsp:txBody>
      <dsp:txXfrm rot="-5400000">
        <a:off x="635496" y="29787"/>
        <a:ext cx="5431697" cy="532491"/>
      </dsp:txXfrm>
    </dsp:sp>
    <dsp:sp modelId="{1A907A06-D5C7-4CB6-872D-7683D54A8834}">
      <dsp:nvSpPr>
        <dsp:cNvPr id="0" name=""/>
        <dsp:cNvSpPr/>
      </dsp:nvSpPr>
      <dsp:spPr>
        <a:xfrm rot="5400000">
          <a:off x="-136177" y="926065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Step 2</a:t>
          </a:r>
          <a:endParaRPr lang="en-US" sz="1700" b="1" kern="1200" dirty="0"/>
        </a:p>
      </dsp:txBody>
      <dsp:txXfrm rot="-5400000">
        <a:off x="1" y="1107635"/>
        <a:ext cx="635496" cy="272355"/>
      </dsp:txXfrm>
    </dsp:sp>
    <dsp:sp modelId="{6D9799CB-58D1-4B4C-ADB1-1E2B938388E1}">
      <dsp:nvSpPr>
        <dsp:cNvPr id="0" name=""/>
        <dsp:cNvSpPr/>
      </dsp:nvSpPr>
      <dsp:spPr>
        <a:xfrm rot="5400000">
          <a:off x="3070696" y="-1645312"/>
          <a:ext cx="590103" cy="5460503"/>
        </a:xfrm>
        <a:prstGeom prst="round2Same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rgbClr val="00436E"/>
              </a:solidFill>
            </a:rPr>
            <a:t>Adopt Submission Guidelines</a:t>
          </a:r>
          <a:endParaRPr lang="en-US" sz="2400" b="1" kern="1200" dirty="0">
            <a:solidFill>
              <a:srgbClr val="00436E"/>
            </a:solidFill>
          </a:endParaRPr>
        </a:p>
      </dsp:txBody>
      <dsp:txXfrm rot="-5400000">
        <a:off x="635496" y="818694"/>
        <a:ext cx="5431697" cy="532491"/>
      </dsp:txXfrm>
    </dsp:sp>
    <dsp:sp modelId="{3330DD44-0D35-4ED7-BB10-CCDF270DBB09}">
      <dsp:nvSpPr>
        <dsp:cNvPr id="0" name=""/>
        <dsp:cNvSpPr/>
      </dsp:nvSpPr>
      <dsp:spPr>
        <a:xfrm rot="5400000">
          <a:off x="-136177" y="1714251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Step 3</a:t>
          </a:r>
          <a:endParaRPr lang="en-US" sz="1700" b="1" kern="1200" dirty="0"/>
        </a:p>
      </dsp:txBody>
      <dsp:txXfrm rot="-5400000">
        <a:off x="1" y="1895821"/>
        <a:ext cx="635496" cy="272355"/>
      </dsp:txXfrm>
    </dsp:sp>
    <dsp:sp modelId="{AAEC0F2E-3063-4DC5-AD05-A4C3042D87E1}">
      <dsp:nvSpPr>
        <dsp:cNvPr id="0" name=""/>
        <dsp:cNvSpPr/>
      </dsp:nvSpPr>
      <dsp:spPr>
        <a:xfrm rot="5400000">
          <a:off x="3070696" y="-857125"/>
          <a:ext cx="590103" cy="5460503"/>
        </a:xfrm>
        <a:prstGeom prst="round2Same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rgbClr val="00436E"/>
              </a:solidFill>
            </a:rPr>
            <a:t>Develop Supporting Systems </a:t>
          </a:r>
          <a:endParaRPr lang="en-US" sz="2400" b="1" kern="1200" dirty="0">
            <a:solidFill>
              <a:srgbClr val="00436E"/>
            </a:solidFill>
          </a:endParaRPr>
        </a:p>
      </dsp:txBody>
      <dsp:txXfrm rot="-5400000">
        <a:off x="635496" y="1606881"/>
        <a:ext cx="5431697" cy="532491"/>
      </dsp:txXfrm>
    </dsp:sp>
    <dsp:sp modelId="{E570459C-DA2E-4E78-B064-CC8E57002E3B}">
      <dsp:nvSpPr>
        <dsp:cNvPr id="0" name=""/>
        <dsp:cNvSpPr/>
      </dsp:nvSpPr>
      <dsp:spPr>
        <a:xfrm rot="5400000">
          <a:off x="-136177" y="2502438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Step 4</a:t>
          </a:r>
          <a:endParaRPr lang="en-US" sz="1700" b="1" kern="1200" dirty="0"/>
        </a:p>
      </dsp:txBody>
      <dsp:txXfrm rot="-5400000">
        <a:off x="1" y="2684008"/>
        <a:ext cx="635496" cy="272355"/>
      </dsp:txXfrm>
    </dsp:sp>
    <dsp:sp modelId="{97842E91-D667-415D-A7F7-46820762E867}">
      <dsp:nvSpPr>
        <dsp:cNvPr id="0" name=""/>
        <dsp:cNvSpPr/>
      </dsp:nvSpPr>
      <dsp:spPr>
        <a:xfrm rot="5400000">
          <a:off x="3070696" y="-68939"/>
          <a:ext cx="590103" cy="5460503"/>
        </a:xfrm>
        <a:prstGeom prst="round2Same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rgbClr val="00436E"/>
              </a:solidFill>
            </a:rPr>
            <a:t>Collect Test Data from Facilities</a:t>
          </a:r>
          <a:endParaRPr lang="en-US" sz="2400" b="1" kern="1200" dirty="0">
            <a:solidFill>
              <a:srgbClr val="00436E"/>
            </a:solidFill>
          </a:endParaRPr>
        </a:p>
      </dsp:txBody>
      <dsp:txXfrm rot="-5400000">
        <a:off x="635496" y="2395067"/>
        <a:ext cx="5431697" cy="532491"/>
      </dsp:txXfrm>
    </dsp:sp>
    <dsp:sp modelId="{DDC2D3FD-A510-4EB3-9B23-08D50CB7DBE3}">
      <dsp:nvSpPr>
        <dsp:cNvPr id="0" name=""/>
        <dsp:cNvSpPr/>
      </dsp:nvSpPr>
      <dsp:spPr>
        <a:xfrm rot="5400000">
          <a:off x="-136177" y="3290625"/>
          <a:ext cx="907851" cy="63549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Step 5</a:t>
          </a:r>
          <a:endParaRPr lang="en-US" sz="1700" b="1" kern="1200" dirty="0"/>
        </a:p>
      </dsp:txBody>
      <dsp:txXfrm rot="-5400000">
        <a:off x="1" y="3472195"/>
        <a:ext cx="635496" cy="272355"/>
      </dsp:txXfrm>
    </dsp:sp>
    <dsp:sp modelId="{28FA986D-23E0-49C4-BA01-61BDD98F058E}">
      <dsp:nvSpPr>
        <dsp:cNvPr id="0" name=""/>
        <dsp:cNvSpPr/>
      </dsp:nvSpPr>
      <dsp:spPr>
        <a:xfrm rot="5400000">
          <a:off x="3070696" y="719247"/>
          <a:ext cx="590103" cy="5460503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rgbClr val="00436E"/>
              </a:solidFill>
            </a:rPr>
            <a:t>Collect Production Data from Facilities</a:t>
          </a:r>
          <a:endParaRPr lang="en-US" sz="2400" b="1" kern="1200" dirty="0">
            <a:solidFill>
              <a:srgbClr val="00436E"/>
            </a:solidFill>
          </a:endParaRPr>
        </a:p>
      </dsp:txBody>
      <dsp:txXfrm rot="-5400000">
        <a:off x="635496" y="3183253"/>
        <a:ext cx="5431697" cy="5324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334750-2352-4B2E-BA89-7D4D92F6063F}" type="datetimeFigureOut">
              <a:rPr lang="en-US" altLang="en-US"/>
              <a:pPr/>
              <a:t>9/19/2018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923F82-0C55-4A82-ADB7-C020DF7AEF2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4603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FC4FF3-F2B4-4986-85D7-E6C0D0EDDD3C}" type="datetimeFigureOut">
              <a:rPr lang="en-US" altLang="en-US"/>
              <a:pPr/>
              <a:t>9/19/2018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3E6E6-89C7-4DE2-8571-13BA2D2041F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5750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ea typeface="ＭＳ Ｐゴシック" charset="-128"/>
              </a:rPr>
              <a:t>Hello.</a:t>
            </a:r>
            <a:r>
              <a:rPr lang="en-US" altLang="en-US" baseline="0" dirty="0" smtClean="0">
                <a:ea typeface="ＭＳ Ｐゴシック" charset="-128"/>
              </a:rPr>
              <a:t>  </a:t>
            </a:r>
          </a:p>
          <a:p>
            <a:pPr eaLnBrk="1" hangingPunct="1">
              <a:spcBef>
                <a:spcPct val="0"/>
              </a:spcBef>
            </a:pPr>
            <a:endParaRPr lang="en-US" altLang="en-US" baseline="0" dirty="0" smtClean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baseline="0" dirty="0" smtClean="0">
                <a:ea typeface="ＭＳ Ｐゴシック" charset="-128"/>
              </a:rPr>
              <a:t>Welcome to CHIA’s </a:t>
            </a:r>
            <a:r>
              <a:rPr lang="en-US" altLang="en-US" b="1" baseline="0" dirty="0" smtClean="0">
                <a:ea typeface="ＭＳ Ｐゴシック" charset="-128"/>
              </a:rPr>
              <a:t>Technical Advisory Group Meeting </a:t>
            </a:r>
            <a:r>
              <a:rPr lang="en-US" altLang="en-US" baseline="0" dirty="0" smtClean="0">
                <a:ea typeface="ＭＳ Ｐゴシック" charset="-128"/>
              </a:rPr>
              <a:t>to </a:t>
            </a:r>
            <a:r>
              <a:rPr lang="en-US" altLang="en-US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-128"/>
              </a:rPr>
              <a:t>Review the Draft Submission Guide for Collecting Inpatient Discharge Data from Behavioral Health Facilitie</a:t>
            </a:r>
            <a:r>
              <a:rPr lang="en-US" altLang="en-US" baseline="0" dirty="0" smtClean="0">
                <a:ea typeface="ＭＳ Ｐゴシック" charset="-128"/>
              </a:rPr>
              <a:t>s.</a:t>
            </a:r>
          </a:p>
          <a:p>
            <a:pPr eaLnBrk="1" hangingPunct="1">
              <a:spcBef>
                <a:spcPct val="0"/>
              </a:spcBef>
            </a:pPr>
            <a:endParaRPr lang="en-US" altLang="en-US" baseline="0" dirty="0" smtClean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ea typeface="ＭＳ Ｐゴシック" charset="-128"/>
              </a:rPr>
              <a:t>My name is Betty</a:t>
            </a:r>
            <a:r>
              <a:rPr lang="en-US" altLang="en-US" baseline="0" dirty="0" smtClean="0">
                <a:ea typeface="ＭＳ Ｐゴシック" charset="-128"/>
              </a:rPr>
              <a:t> Harney and I’m the Data Curator at CHIA.</a:t>
            </a:r>
          </a:p>
          <a:p>
            <a:pPr eaLnBrk="1" hangingPunct="1">
              <a:spcBef>
                <a:spcPct val="0"/>
              </a:spcBef>
            </a:pPr>
            <a:endParaRPr lang="en-US" altLang="en-US" baseline="0" dirty="0" smtClean="0">
              <a:ea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 baseline="0" dirty="0" smtClean="0">
              <a:ea typeface="ＭＳ Ｐゴシック" charset="-128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62377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3028264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94151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960038" indent="-232943" defTabSz="4658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fld id="{F4311CE4-E988-47FC-95D4-86132A681C2E}" type="slidenum">
              <a:rPr lang="en-US" altLang="en-US" sz="1200"/>
              <a:pPr eaLnBrk="1" hangingPunct="1"/>
              <a:t>1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3158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7216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7280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33E6E6-89C7-4DE2-8571-13BA2D2041F3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3104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Layou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49263" y="1646114"/>
            <a:ext cx="8039100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9263" y="736600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D77F8D-BCE2-4DEF-A10E-9452B17B910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676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2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49263" y="1646114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9263" y="736600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28697" y="1646114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6BEC1-6C80-4843-84D8-EF9FABDC7B1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903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final-01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/>
          <a:stretch>
            <a:fillRect/>
          </a:stretch>
        </p:blipFill>
        <p:spPr bwMode="auto">
          <a:xfrm>
            <a:off x="-96838" y="-261938"/>
            <a:ext cx="9536113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53173" y="928285"/>
            <a:ext cx="7772400" cy="516948"/>
          </a:xfrm>
        </p:spPr>
        <p:txBody>
          <a:bodyPr>
            <a:normAutofit/>
          </a:bodyPr>
          <a:lstStyle>
            <a:lvl1pPr algn="r">
              <a:defRPr sz="3800" b="0" cap="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224773" y="1505281"/>
            <a:ext cx="6400800" cy="443587"/>
          </a:xfrm>
        </p:spPr>
        <p:txBody>
          <a:bodyPr>
            <a:normAutofit/>
          </a:bodyPr>
          <a:lstStyle>
            <a:lvl1pPr marL="0" indent="0" algn="r">
              <a:buNone/>
              <a:defRPr sz="2400" cap="all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52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Tex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plain-03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095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346075" y="6353175"/>
            <a:ext cx="8489950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9263" y="1074078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49263" y="1983716"/>
            <a:ext cx="80391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2pPr marL="457200" indent="-457200">
              <a:buFont typeface="Wingdings" charset="2"/>
              <a:buChar char="§"/>
              <a:defRPr sz="2400" b="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54013" y="6465888"/>
            <a:ext cx="2225675" cy="365125"/>
          </a:xfrm>
        </p:spPr>
        <p:txBody>
          <a:bodyPr/>
          <a:lstStyle>
            <a:lvl1pPr algn="ctr">
              <a:defRPr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702425" y="6465888"/>
            <a:ext cx="21336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6A4B19A9-79AC-44A8-B774-53CFB0574B6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350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Text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ogoplain-03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095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49263" y="1074078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 bwMode="auto">
          <a:xfrm>
            <a:off x="449263" y="1983716"/>
            <a:ext cx="80391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2pPr marL="457200" indent="-457200">
              <a:buFont typeface="Wingdings" charset="2"/>
              <a:buChar char="§"/>
              <a:defRPr sz="2400" b="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702425" y="6465888"/>
            <a:ext cx="21336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6A4B19A9-79AC-44A8-B774-53CFB0574B6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353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Graphics Layou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logoplain-03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10953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346075" y="6353175"/>
            <a:ext cx="8489950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49263" y="1974711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9263" y="1065197"/>
            <a:ext cx="80391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0"/>
          </p:nvPr>
        </p:nvSpPr>
        <p:spPr>
          <a:xfrm>
            <a:off x="4628697" y="1974711"/>
            <a:ext cx="3859666" cy="3579849"/>
          </a:xfrm>
          <a:prstGeom prst="rect">
            <a:avLst/>
          </a:prstGeom>
        </p:spPr>
        <p:txBody>
          <a:bodyPr rtlCol="0">
            <a:normAutofit/>
          </a:bodyPr>
          <a:lstStyle>
            <a:lvl2pPr marL="228600" indent="-228600">
              <a:defRPr sz="24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46075" y="6465888"/>
            <a:ext cx="2225675" cy="365125"/>
          </a:xfrm>
        </p:spPr>
        <p:txBody>
          <a:bodyPr/>
          <a:lstStyle>
            <a:lvl1pPr algn="ctr">
              <a:defRPr dirty="0"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02425" y="6465888"/>
            <a:ext cx="2133600" cy="36512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453C5610-CA60-43AB-B212-AA21431CD30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549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ottomborderfinal-04.t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"/>
          <a:stretch>
            <a:fillRect/>
          </a:stretch>
        </p:blipFill>
        <p:spPr bwMode="auto">
          <a:xfrm>
            <a:off x="-69850" y="6045200"/>
            <a:ext cx="9220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19113" y="736600"/>
            <a:ext cx="8039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Click to Edit Master Title Slide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93700" y="6465888"/>
            <a:ext cx="22256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defRPr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9113" y="1646238"/>
            <a:ext cx="8039100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 smtClean="0"/>
              <a:t>Click to add text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03950" y="64658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9A4E1B-3F2C-44F4-9ABA-DF446E66318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4" r:id="rId5"/>
    <p:sldLayoutId id="2147483753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ctr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amass.gov/behavioral-health-facilities-case-mix-data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iamass.gov/behavioral-health-facilities-case-mix-data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Kathy.Hines@MassMail.State.MA.US" TargetMode="External"/><Relationship Id="rId7" Type="http://schemas.openxmlformats.org/officeDocument/2006/relationships/hyperlink" Target="mailto:CHIA-DL-Data-Submitter-HelpDesk@MassMail.State.MA.U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Cynthia.Dukes-Reed@MassMail.State.MA.US" TargetMode="External"/><Relationship Id="rId5" Type="http://schemas.openxmlformats.org/officeDocument/2006/relationships/hyperlink" Target="mailto:Linda.Stiller@MassMail.State.MA.US" TargetMode="External"/><Relationship Id="rId4" Type="http://schemas.openxmlformats.org/officeDocument/2006/relationships/hyperlink" Target="mailto:Kevin.P.Walsh@MassMail.State.MA.US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amass.gov/behavioral-health-facilities-case-mix-data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3" descr="coverfinal-01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/>
          <a:stretch>
            <a:fillRect/>
          </a:stretch>
        </p:blipFill>
        <p:spPr bwMode="auto">
          <a:xfrm>
            <a:off x="-366713" y="-261938"/>
            <a:ext cx="9536113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76200" y="1943099"/>
            <a:ext cx="8943975" cy="1743075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chemeClr val="tx1"/>
                </a:solidFill>
                <a:latin typeface="Times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4000" b="0" cap="all" spc="300" dirty="0" smtClean="0">
                <a:solidFill>
                  <a:schemeClr val="bg1"/>
                </a:solidFill>
                <a:latin typeface="Arial"/>
                <a:cs typeface="Arial"/>
              </a:rPr>
              <a:t>Case Mix Data collection </a:t>
            </a:r>
          </a:p>
          <a:p>
            <a:pPr algn="l">
              <a:defRPr/>
            </a:pPr>
            <a:endParaRPr lang="en-US" sz="4000" b="0" cap="all" spc="300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US" sz="2500" b="0" cap="all" spc="3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Behavioral Health Inpatient Data </a:t>
            </a:r>
          </a:p>
          <a:p>
            <a:pPr>
              <a:defRPr/>
            </a:pPr>
            <a:r>
              <a:rPr lang="en-US" sz="2500" b="0" cap="all" spc="300" dirty="0" smtClean="0">
                <a:solidFill>
                  <a:schemeClr val="bg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(BHID)</a:t>
            </a:r>
            <a:endParaRPr lang="en-US" sz="2500" b="0" cap="all" spc="300" dirty="0">
              <a:solidFill>
                <a:schemeClr val="bg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14044" y="3686174"/>
            <a:ext cx="6400800" cy="4503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Times New Roman"/>
              </a:rPr>
              <a:t>September 20, 2018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Arial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2" y="1362170"/>
            <a:ext cx="6669087" cy="430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4B19A9-79AC-44A8-B774-53CFB0574B6A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702425" y="64658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7F7F7F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+mn-cs"/>
              </a:defRPr>
            </a:lvl9pPr>
          </a:lstStyle>
          <a:p>
            <a:fld id="{6A4B19A9-79AC-44A8-B774-53CFB0574B6A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49288" y="614631"/>
            <a:ext cx="8039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Tools: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Guides / Resources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729038" y="5770658"/>
            <a:ext cx="7338636" cy="3880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457200" indent="-4572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400" b="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ctr">
              <a:buFont typeface="Wingdings" charset="2"/>
              <a:buNone/>
            </a:pP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http://www.chiamass.gov/behavioral-health-facilities-case-mix-data/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130801" y="2667987"/>
            <a:ext cx="2809874" cy="115679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3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563" y="588303"/>
            <a:ext cx="8039100" cy="641350"/>
          </a:xfrm>
        </p:spPr>
        <p:txBody>
          <a:bodyPr/>
          <a:lstStyle/>
          <a:p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Submission Guide: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Reference</a:t>
            </a:r>
            <a:r>
              <a:rPr lang="en-US" sz="2400" b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Table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Updates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4B19A9-79AC-44A8-B774-53CFB0574B6A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8813" y="2505075"/>
            <a:ext cx="7351712" cy="107721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Source of Payment / Payer Type Codes: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(Posted to Web)</a:t>
            </a:r>
          </a:p>
          <a:p>
            <a:endParaRPr lang="en-US" sz="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New codes have been added that recognize ACO plans recently adopted in March 2018 by MassHealth. 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13" y="3704034"/>
            <a:ext cx="7351712" cy="135421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Transfer Organization IDs (Org IDs):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(Coming Soon)</a:t>
            </a:r>
          </a:p>
          <a:p>
            <a:endParaRPr lang="en-US" sz="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</a:rPr>
              <a:t>As part of regular administration, a table update will be posted soon that has Behavioral Health Facility codes and updated Rest Home, Nursing Home facility detail.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813" y="1315378"/>
            <a:ext cx="74469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accent1">
                    <a:lumMod val="50000"/>
                  </a:schemeClr>
                </a:solidFill>
              </a:rPr>
              <a:t>Case Mix reference tables are shared resources between all Hospital Provider teams (Acute Care and Behavioral Health).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Recent updates include: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7117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263" y="1564616"/>
            <a:ext cx="8039100" cy="4321834"/>
          </a:xfrm>
        </p:spPr>
        <p:txBody>
          <a:bodyPr/>
          <a:lstStyle/>
          <a:p>
            <a:pPr marL="0" indent="0" algn="l"/>
            <a:endParaRPr lang="en-US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User Information? Contact Linda Stiller.</a:t>
            </a:r>
          </a:p>
          <a:p>
            <a:pPr marL="0" indent="0" algn="l"/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 Session Information:</a:t>
            </a:r>
          </a:p>
          <a:p>
            <a:pPr marL="0" lvl="1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- All Webinar materials will be posted to the CHIA website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://www.chiamass.gov/behavioral-health-facilities-case-mix-data/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Discussion – Questions - Comments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4B19A9-79AC-44A8-B774-53CFB0574B6A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9263" y="626403"/>
            <a:ext cx="8039100" cy="641350"/>
          </a:xfrm>
        </p:spPr>
        <p:txBody>
          <a:bodyPr/>
          <a:lstStyle/>
          <a:p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Session Wrap-Up: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Next Steps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7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9263" y="616878"/>
            <a:ext cx="8039100" cy="641350"/>
          </a:xfrm>
        </p:spPr>
        <p:txBody>
          <a:bodyPr/>
          <a:lstStyle/>
          <a:p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CHIA Contact Information: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5463" y="1476375"/>
            <a:ext cx="8039100" cy="4457700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Kathy Hines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Senior Director of Partner Operations and Data Compliance </a:t>
            </a:r>
          </a:p>
          <a:p>
            <a:pPr algn="l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Kathy.Hines@MassMail.State.MA.US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Compliance and Support Team</a:t>
            </a:r>
          </a:p>
          <a:p>
            <a:pPr lvl="3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Kevin Walsh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Manager  </a:t>
            </a:r>
          </a:p>
          <a:p>
            <a:pPr marL="1143000" lvl="3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Kevin.P.Walsh@MassMail.State.MA.US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Linda Stiller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Sr. Health Care Data Liaison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lvl="3" indent="0"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Linda.Stiller@MassMail.State.MA.US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1143000" lvl="3" indent="0">
              <a:buNone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Cynthia Dukes-Reed,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Sr. Health Care Data Liaison </a:t>
            </a:r>
          </a:p>
          <a:p>
            <a:pPr marL="1143000" lvl="3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Cynthia.Dukes-Reed@MassMail.State.MA.US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Support Help Desk (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Submissions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Access) </a:t>
            </a:r>
          </a:p>
          <a:p>
            <a:pPr algn="l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CHIA-DL-Data-Submitter-HelpDesk@MassMail.State.MA.US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617-701-8217</a:t>
            </a:r>
          </a:p>
          <a:p>
            <a:pPr algn="l"/>
            <a:endParaRPr lang="en-US" sz="1600" dirty="0" smtClean="0">
              <a:latin typeface="+mn-lt"/>
            </a:endParaRPr>
          </a:p>
          <a:p>
            <a:pPr algn="l"/>
            <a:endParaRPr lang="en-US" sz="1600" dirty="0"/>
          </a:p>
          <a:p>
            <a:pPr algn="l"/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56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accent1">
                <a:tint val="66000"/>
                <a:satMod val="160000"/>
              </a:schemeClr>
            </a:gs>
            <a:gs pos="9000">
              <a:schemeClr val="accent1">
                <a:tint val="44500"/>
                <a:satMod val="160000"/>
              </a:schemeClr>
            </a:gs>
            <a:gs pos="43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4B19A9-79AC-44A8-B774-53CFB0574B6A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5" name="Flowchart: Connector 4"/>
          <p:cNvSpPr/>
          <p:nvPr/>
        </p:nvSpPr>
        <p:spPr>
          <a:xfrm>
            <a:off x="2505075" y="1543051"/>
            <a:ext cx="4114800" cy="3781424"/>
          </a:xfrm>
          <a:prstGeom prst="flowChartConnector">
            <a:avLst/>
          </a:prstGeom>
          <a:noFill/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THANK YOU FOR 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JOINING US TODAY!</a:t>
            </a:r>
          </a:p>
        </p:txBody>
      </p:sp>
    </p:spTree>
    <p:extLst>
      <p:ext uri="{BB962C8B-B14F-4D97-AF65-F5344CB8AC3E}">
        <p14:creationId xmlns:p14="http://schemas.microsoft.com/office/powerpoint/2010/main" val="74831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4513" y="1343024"/>
            <a:ext cx="8039100" cy="4638676"/>
          </a:xfrm>
        </p:spPr>
        <p:txBody>
          <a:bodyPr>
            <a:normAutofit fontScale="92500" lnSpcReduction="10000"/>
          </a:bodyPr>
          <a:lstStyle/>
          <a:p>
            <a:pPr lvl="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Introductions</a:t>
            </a:r>
          </a:p>
          <a:p>
            <a:pPr lvl="0" algn="l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Status: 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Milestones</a:t>
            </a:r>
          </a:p>
          <a:p>
            <a:pPr marL="0" lvl="0" indent="0" algn="l"/>
            <a:endParaRPr lang="en-US" sz="2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Tools: 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Access</a:t>
            </a:r>
          </a:p>
          <a:p>
            <a:pPr marL="914400" lvl="2" indent="0">
              <a:buNone/>
            </a:pPr>
            <a:endParaRPr lang="en-US" sz="2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Submission Guide: 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Rule Updates</a:t>
            </a:r>
          </a:p>
          <a:p>
            <a:pPr algn="l">
              <a:buFont typeface="Arial" pitchFamily="34" charset="0"/>
              <a:buChar char="•"/>
            </a:pPr>
            <a:endParaRPr lang="en-US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</a:rPr>
              <a:t>Session Wrap-Up</a:t>
            </a:r>
            <a:endParaRPr lang="en-US" sz="2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buNone/>
            </a:pP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23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/>
            <a:endParaRPr lang="en-US" sz="26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116013" y="670462"/>
            <a:ext cx="6208712" cy="64135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Webinar Agenda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624156"/>
            <a:ext cx="8039100" cy="641350"/>
          </a:xfrm>
        </p:spPr>
        <p:txBody>
          <a:bodyPr/>
          <a:lstStyle/>
          <a:p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Project Status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CHIA High-Level Project Steps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/>
            <a:r>
              <a:rPr lang="en-US" sz="2400" dirty="0" smtClean="0"/>
              <a:t> </a:t>
            </a:r>
            <a:endParaRPr lang="en-US" dirty="0" smtClean="0"/>
          </a:p>
          <a:p>
            <a:pPr marL="0" indent="0" algn="l"/>
            <a:endParaRPr lang="en-US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03604587"/>
              </p:ext>
            </p:extLst>
          </p:nvPr>
        </p:nvGraphicFramePr>
        <p:xfrm>
          <a:off x="600075" y="149952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412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088" y="588303"/>
            <a:ext cx="8039100" cy="641350"/>
          </a:xfrm>
        </p:spPr>
        <p:txBody>
          <a:bodyPr/>
          <a:lstStyle/>
          <a:p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Project Status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Project Milestones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396479"/>
              </p:ext>
            </p:extLst>
          </p:nvPr>
        </p:nvGraphicFramePr>
        <p:xfrm>
          <a:off x="573087" y="1476376"/>
          <a:ext cx="7779678" cy="414728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360988"/>
                <a:gridCol w="2418690"/>
              </a:tblGrid>
              <a:tr h="392578">
                <a:tc gridSpan="2"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Provider</a:t>
                      </a:r>
                      <a:r>
                        <a:rPr lang="en-US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Test Environment </a:t>
                      </a:r>
                      <a:r>
                        <a:rPr lang="en-US" sz="140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                                           </a:t>
                      </a:r>
                      <a:r>
                        <a:rPr lang="en-US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Date</a:t>
                      </a:r>
                      <a:endParaRPr lang="en-US" sz="14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822" marR="728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6596"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Submit Quarterly File Test Data   </a:t>
                      </a:r>
                      <a:endParaRPr lang="en-US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822" marR="728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October  31,</a:t>
                      </a:r>
                      <a:r>
                        <a:rPr lang="en-US" sz="14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2018</a:t>
                      </a:r>
                      <a:endParaRPr lang="en-US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822" marR="728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2190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Provider Production Schedule by Reporting</a:t>
                      </a:r>
                      <a:r>
                        <a:rPr lang="en-US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Period  </a:t>
                      </a:r>
                      <a:r>
                        <a:rPr lang="en-US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Due Dates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822" marR="728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21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FY18 (</a:t>
                      </a:r>
                      <a:r>
                        <a:rPr lang="en-US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Quarterly Files: October </a:t>
                      </a:r>
                      <a:r>
                        <a:rPr lang="en-US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 2017 - September </a:t>
                      </a:r>
                      <a:r>
                        <a:rPr lang="en-US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30, </a:t>
                      </a:r>
                      <a:r>
                        <a:rPr lang="en-US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2018)</a:t>
                      </a:r>
                      <a:endPara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822" marR="728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TBD</a:t>
                      </a:r>
                      <a:endParaRPr 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822" marR="728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87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FY19 Quarter 1 (October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1, 2018-December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31, 2018)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822" marR="728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March 15, 2019</a:t>
                      </a:r>
                      <a:endPara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822" marR="728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87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FY19 Quarter 2 (</a:t>
                      </a:r>
                      <a:r>
                        <a:rPr lang="en-US" sz="1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Jan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uary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1, 2019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– March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31, 2019)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822" marR="728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June 17, 2019</a:t>
                      </a:r>
                      <a:endPara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822" marR="728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0554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FY19 Quarter </a:t>
                      </a: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(April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1, 2019 </a:t>
                      </a: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– June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30, 2019)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822" marR="728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September  16, 2019</a:t>
                      </a:r>
                      <a:endPara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822" marR="728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100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FY19 Quarter </a:t>
                      </a: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(July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1, 2019 </a:t>
                      </a: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– September 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30, 2019)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2822" marR="728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December  16, 2019</a:t>
                      </a:r>
                      <a:endPara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2822" marR="728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655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Testing Notes: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938" y="1640815"/>
            <a:ext cx="8039100" cy="4340885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+mj-lt"/>
              </a:rPr>
              <a:t>Before October 31: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Access to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FileSecure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 and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CHIA Submissions </a:t>
            </a:r>
            <a:r>
              <a:rPr lang="en-US" sz="1800" dirty="0" smtClean="0">
                <a:solidFill>
                  <a:schemeClr val="tx2"/>
                </a:solidFill>
                <a:latin typeface="+mj-lt"/>
              </a:rPr>
              <a:t>(End of Sept-October)</a:t>
            </a:r>
          </a:p>
          <a:p>
            <a:pPr lvl="2"/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FileSecure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 testing can help identify issues with 250 record length issues</a:t>
            </a:r>
          </a:p>
          <a:p>
            <a:pPr lvl="2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File uploads will be possible through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CHIA Submissions</a:t>
            </a:r>
          </a:p>
          <a:p>
            <a:pPr lvl="2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CHIA Compliance team will support Error Detail Reporting (via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Interchange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 secure </a:t>
            </a:r>
            <a:r>
              <a:rPr lang="en-US" sz="2000" b="1" smtClean="0">
                <a:solidFill>
                  <a:schemeClr val="tx2"/>
                </a:solidFill>
                <a:latin typeface="+mj-lt"/>
              </a:rPr>
              <a:t>encrypted</a:t>
            </a:r>
            <a:r>
              <a:rPr lang="en-US" sz="2000" smtClean="0">
                <a:solidFill>
                  <a:schemeClr val="tx2"/>
                </a:solidFill>
                <a:latin typeface="+mj-lt"/>
              </a:rPr>
              <a:t> email) </a:t>
            </a:r>
            <a:endParaRPr lang="en-US" sz="2000" dirty="0" smtClean="0">
              <a:solidFill>
                <a:schemeClr val="tx2"/>
              </a:solidFill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After October 31: 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CHIA will work with each Provider to test edits at a Record Type level.  (e.g. edit focus will be specific to Record Type 20 fields first, then 25 </a:t>
            </a:r>
            <a:r>
              <a:rPr lang="en-US" sz="2000" dirty="0" err="1" smtClean="0">
                <a:solidFill>
                  <a:schemeClr val="tx2"/>
                </a:solidFill>
                <a:latin typeface="+mj-lt"/>
              </a:rPr>
              <a:t>etc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…)</a:t>
            </a:r>
          </a:p>
          <a:p>
            <a:pPr lvl="3"/>
            <a:r>
              <a:rPr lang="en-US" dirty="0" smtClean="0">
                <a:solidFill>
                  <a:schemeClr val="tx2"/>
                </a:solidFill>
                <a:latin typeface="+mj-lt"/>
              </a:rPr>
              <a:t>CHIA will attempt to manage and communicate edit updates </a:t>
            </a: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(either found by Provider, or by CHIA, based on submitted data)</a:t>
            </a:r>
          </a:p>
          <a:p>
            <a:pPr marL="0" lvl="1" indent="0">
              <a:buNone/>
            </a:pPr>
            <a:endParaRPr lang="en-US" sz="2000" dirty="0" smtClean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 smtClean="0">
              <a:latin typeface="+mj-lt"/>
            </a:endParaRP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4B19A9-79AC-44A8-B774-53CFB0574B6A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256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8" t="20136" r="19218" b="8796"/>
          <a:stretch/>
        </p:blipFill>
        <p:spPr bwMode="auto">
          <a:xfrm>
            <a:off x="1187450" y="1399772"/>
            <a:ext cx="6643315" cy="42776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4B19A9-79AC-44A8-B774-53CFB0574B6A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9288" y="614631"/>
            <a:ext cx="8039100" cy="641350"/>
          </a:xfrm>
        </p:spPr>
        <p:txBody>
          <a:bodyPr/>
          <a:lstStyle/>
          <a:p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System Access: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Request Forms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9035" y="5770659"/>
            <a:ext cx="7338638" cy="388009"/>
          </a:xfr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marL="342900" lvl="1" indent="-342900" algn="ctr"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http://www.chiamass.gov/behavioral-health-facilities-case-mix-data/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5057775" y="1399772"/>
            <a:ext cx="1428750" cy="5133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96987" y="4424362"/>
            <a:ext cx="1322387" cy="2571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398464" y="3933826"/>
            <a:ext cx="1853594" cy="40957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88" y="702603"/>
            <a:ext cx="8039100" cy="641350"/>
          </a:xfrm>
        </p:spPr>
        <p:txBody>
          <a:bodyPr/>
          <a:lstStyle/>
          <a:p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File Submission Tools: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File Secure</a:t>
            </a:r>
            <a:b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4B19A9-79AC-44A8-B774-53CFB0574B6A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8" t="14722" r="24115" b="44982"/>
          <a:stretch/>
        </p:blipFill>
        <p:spPr bwMode="auto">
          <a:xfrm>
            <a:off x="744804" y="1585086"/>
            <a:ext cx="7322870" cy="31964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744804" y="4893613"/>
            <a:ext cx="7338638" cy="1307162"/>
          </a:xfr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marL="0" algn="l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Update: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Address information was previously reported among hashed data elements </a:t>
            </a:r>
            <a:r>
              <a:rPr lang="en-US" sz="1600" dirty="0" smtClean="0">
                <a:solidFill>
                  <a:schemeClr val="tx2"/>
                </a:solidFill>
              </a:rPr>
              <a:t>within the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File Secure </a:t>
            </a:r>
            <a:r>
              <a:rPr lang="en-US" sz="1600" dirty="0" smtClean="0">
                <a:solidFill>
                  <a:schemeClr val="tx2"/>
                </a:solidFill>
              </a:rPr>
              <a:t>application. </a:t>
            </a:r>
            <a:r>
              <a:rPr lang="en-US" sz="1600" dirty="0">
                <a:solidFill>
                  <a:schemeClr val="tx2"/>
                </a:solidFill>
              </a:rPr>
              <a:t>CHIA will encrypt the data in File Secure, and hash the data </a:t>
            </a:r>
            <a:r>
              <a:rPr lang="en-US" sz="1600" dirty="0" smtClean="0">
                <a:solidFill>
                  <a:schemeClr val="tx2"/>
                </a:solidFill>
              </a:rPr>
              <a:t>when received at CHIA </a:t>
            </a:r>
            <a:r>
              <a:rPr lang="en-US" sz="1600" dirty="0">
                <a:solidFill>
                  <a:schemeClr val="tx2"/>
                </a:solidFill>
              </a:rPr>
              <a:t>for analytical use and storage. This </a:t>
            </a:r>
            <a:r>
              <a:rPr lang="en-US" sz="1600" dirty="0" smtClean="0">
                <a:solidFill>
                  <a:schemeClr val="tx2"/>
                </a:solidFill>
              </a:rPr>
              <a:t>allows </a:t>
            </a:r>
            <a:r>
              <a:rPr lang="en-US" sz="1600" dirty="0">
                <a:solidFill>
                  <a:schemeClr val="tx2"/>
                </a:solidFill>
              </a:rPr>
              <a:t>CHIA to utilize address standardization rules prior to hashing. (e.g. – “St.” and “street” entries dramatically impact </a:t>
            </a:r>
            <a:r>
              <a:rPr lang="en-US" sz="1600" dirty="0" smtClean="0">
                <a:solidFill>
                  <a:schemeClr val="tx2"/>
                </a:solidFill>
              </a:rPr>
              <a:t>hash algorithms.)</a:t>
            </a:r>
            <a:endParaRPr lang="en-US" sz="16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95475" y="1110898"/>
            <a:ext cx="4639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Submission File Encryption/Hashing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3" y="512103"/>
            <a:ext cx="8039100" cy="641350"/>
          </a:xfrm>
        </p:spPr>
        <p:txBody>
          <a:bodyPr/>
          <a:lstStyle/>
          <a:p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File Submission Tools: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CHIA Submissions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4B19A9-79AC-44A8-B774-53CFB0574B6A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" b="54791"/>
          <a:stretch/>
        </p:blipFill>
        <p:spPr bwMode="auto">
          <a:xfrm>
            <a:off x="635000" y="1572564"/>
            <a:ext cx="8201025" cy="1675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4" t="37232" r="25809" b="33820"/>
          <a:stretch/>
        </p:blipFill>
        <p:spPr bwMode="auto">
          <a:xfrm>
            <a:off x="1735138" y="2820341"/>
            <a:ext cx="5875338" cy="19668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Elbow Connector 6"/>
          <p:cNvCxnSpPr/>
          <p:nvPr/>
        </p:nvCxnSpPr>
        <p:spPr>
          <a:xfrm rot="5400000">
            <a:off x="7424973" y="2624372"/>
            <a:ext cx="1666405" cy="895350"/>
          </a:xfrm>
          <a:prstGeom prst="bentConnector3">
            <a:avLst>
              <a:gd name="adj1" fmla="val 99728"/>
            </a:avLst>
          </a:prstGeom>
          <a:ln w="31750">
            <a:solidFill>
              <a:srgbClr val="FF0000"/>
            </a:solidFill>
            <a:prstDash val="lgDash"/>
            <a:bevel/>
            <a:headEnd type="oval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9437" y="4960292"/>
            <a:ext cx="8312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After logging in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CHIA Submissions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, choose the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Upload a File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command.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File tracking by Hospital, Fiscal Year, Quarter and Date Uploaded.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Encrypted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Edit Detail Reports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are downloadable to your workstation for 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decryption in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File Secure.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1943" y="1107373"/>
            <a:ext cx="6668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Upload / Edit Detail Report Download / Tracking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9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0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12"/>
          <a:stretch/>
        </p:blipFill>
        <p:spPr bwMode="auto">
          <a:xfrm>
            <a:off x="96178" y="1772578"/>
            <a:ext cx="2776772" cy="24313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88" y="702603"/>
            <a:ext cx="8039100" cy="641350"/>
          </a:xfrm>
        </p:spPr>
        <p:txBody>
          <a:bodyPr/>
          <a:lstStyle/>
          <a:p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File Submission Tools: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File Secure</a:t>
            </a:r>
            <a:b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4B19A9-79AC-44A8-B774-53CFB0574B6A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3075" name="Picture 2" descr="image00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8" b="55263"/>
          <a:stretch/>
        </p:blipFill>
        <p:spPr bwMode="auto">
          <a:xfrm>
            <a:off x="2692901" y="3543250"/>
            <a:ext cx="5386238" cy="201229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Elbow Connector 8"/>
          <p:cNvCxnSpPr/>
          <p:nvPr/>
        </p:nvCxnSpPr>
        <p:spPr>
          <a:xfrm>
            <a:off x="819150" y="3543250"/>
            <a:ext cx="1873751" cy="1438328"/>
          </a:xfrm>
          <a:prstGeom prst="bentConnector3">
            <a:avLst>
              <a:gd name="adj1" fmla="val -1342"/>
            </a:avLst>
          </a:prstGeom>
          <a:ln w="31750">
            <a:solidFill>
              <a:srgbClr val="FF0000"/>
            </a:solidFill>
            <a:prstDash val="lgDash"/>
            <a:bevel/>
            <a:headEnd type="oval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152776" y="2152650"/>
            <a:ext cx="4838700" cy="1015663"/>
          </a:xfrm>
          <a:prstGeom prst="rect">
            <a:avLst/>
          </a:prstGeom>
          <a:noFill/>
          <a:ln>
            <a:solidFill>
              <a:srgbClr val="00436E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Log back into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File Secure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in order to decrypt your saved Edit Detail Reports (changes the file extension from .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enc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to .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xls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/.pdf)  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71700" y="1121361"/>
            <a:ext cx="3829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Edit Detail Report Decryption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INALPowerPointTEMPLATE 5_2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FINALPowerPointTEMPLATE 5_28</Template>
  <TotalTime>38427</TotalTime>
  <Words>636</Words>
  <Application>Microsoft Office PowerPoint</Application>
  <PresentationFormat>On-screen Show (4:3)</PresentationFormat>
  <Paragraphs>123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FINALPowerPointTEMPLATE 5_28</vt:lpstr>
      <vt:lpstr>PowerPoint Presentation</vt:lpstr>
      <vt:lpstr>PowerPoint Presentation</vt:lpstr>
      <vt:lpstr>Project Status: CHIA High-Level Project Steps</vt:lpstr>
      <vt:lpstr>Project Status: Project Milestones</vt:lpstr>
      <vt:lpstr>Testing Notes:</vt:lpstr>
      <vt:lpstr>System Access: Request Forms</vt:lpstr>
      <vt:lpstr>File Submission Tools: File Secure </vt:lpstr>
      <vt:lpstr>File Submission Tools: CHIA Submissions</vt:lpstr>
      <vt:lpstr>File Submission Tools: File Secure </vt:lpstr>
      <vt:lpstr>PowerPoint Presentation</vt:lpstr>
      <vt:lpstr>Submission Guide: Reference Table Updates</vt:lpstr>
      <vt:lpstr>Session Wrap-Up: Next Steps</vt:lpstr>
      <vt:lpstr>CHIA Contact Information: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Martel, AnneMarie</dc:creator>
  <cp:lastModifiedBy>user</cp:lastModifiedBy>
  <cp:revision>628</cp:revision>
  <cp:lastPrinted>2018-09-20T17:24:36Z</cp:lastPrinted>
  <dcterms:created xsi:type="dcterms:W3CDTF">2016-03-23T19:15:06Z</dcterms:created>
  <dcterms:modified xsi:type="dcterms:W3CDTF">2018-09-20T19:22:00Z</dcterms:modified>
</cp:coreProperties>
</file>