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3" r:id="rId3"/>
    <p:sldId id="364" r:id="rId4"/>
    <p:sldId id="365" r:id="rId5"/>
    <p:sldId id="381" r:id="rId6"/>
    <p:sldId id="384" r:id="rId7"/>
    <p:sldId id="382" r:id="rId8"/>
    <p:sldId id="387" r:id="rId9"/>
    <p:sldId id="375" r:id="rId10"/>
    <p:sldId id="385" r:id="rId11"/>
    <p:sldId id="380" r:id="rId12"/>
    <p:sldId id="386" r:id="rId1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nes, Kathy" initials="HK" lastIdx="1" clrIdx="0"/>
  <p:cmAuthor id="1" name="Lauren Dale" initials="L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55" autoAdjust="0"/>
    <p:restoredTop sz="93143" autoAdjust="0"/>
  </p:normalViewPr>
  <p:slideViewPr>
    <p:cSldViewPr snapToGrid="0" snapToObjects="1" showGuides="1">
      <p:cViewPr>
        <p:scale>
          <a:sx n="100" d="100"/>
          <a:sy n="100" d="100"/>
        </p:scale>
        <p:origin x="-2664" y="-462"/>
      </p:cViewPr>
      <p:guideLst>
        <p:guide orient="horz" pos="973"/>
        <p:guide pos="332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5ED6-27EF-497D-A22A-81F9AC2D6FF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9DD3E-0456-4CBD-8034-D555209ED932}">
      <dgm:prSet phldrT="[Text]"/>
      <dgm:spPr/>
      <dgm:t>
        <a:bodyPr/>
        <a:lstStyle/>
        <a:p>
          <a:r>
            <a:rPr lang="en-US" b="1" dirty="0" smtClean="0"/>
            <a:t>Step 1</a:t>
          </a:r>
          <a:endParaRPr lang="en-US" b="1" dirty="0"/>
        </a:p>
      </dgm:t>
    </dgm:pt>
    <dgm:pt modelId="{D2AF82B2-4E68-431D-860D-DCBFA00B1684}" type="parTrans" cxnId="{5E91C80C-1A5C-4BCB-8C04-B80B76678D2F}">
      <dgm:prSet/>
      <dgm:spPr/>
      <dgm:t>
        <a:bodyPr/>
        <a:lstStyle/>
        <a:p>
          <a:endParaRPr lang="en-US"/>
        </a:p>
      </dgm:t>
    </dgm:pt>
    <dgm:pt modelId="{FF914982-F948-4B54-B89D-38274BC21A23}" type="sibTrans" cxnId="{5E91C80C-1A5C-4BCB-8C04-B80B76678D2F}">
      <dgm:prSet/>
      <dgm:spPr/>
      <dgm:t>
        <a:bodyPr/>
        <a:lstStyle/>
        <a:p>
          <a:endParaRPr lang="en-US"/>
        </a:p>
      </dgm:t>
    </dgm:pt>
    <dgm:pt modelId="{CBBE3DDB-420E-44C2-A499-A98B3A3D705B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Gather Business Requirements</a:t>
          </a:r>
          <a:endParaRPr lang="en-US" sz="2400" b="1" dirty="0">
            <a:solidFill>
              <a:srgbClr val="00436E"/>
            </a:solidFill>
          </a:endParaRPr>
        </a:p>
      </dgm:t>
    </dgm:pt>
    <dgm:pt modelId="{15FE0917-84A7-4647-8F1B-4ACC2E391F47}" type="parTrans" cxnId="{7DCD0C25-C07B-4DA5-A193-F5368990317E}">
      <dgm:prSet/>
      <dgm:spPr/>
      <dgm:t>
        <a:bodyPr/>
        <a:lstStyle/>
        <a:p>
          <a:endParaRPr lang="en-US"/>
        </a:p>
      </dgm:t>
    </dgm:pt>
    <dgm:pt modelId="{79335F54-A1A0-4DF5-BFB2-A0944249D82F}" type="sibTrans" cxnId="{7DCD0C25-C07B-4DA5-A193-F5368990317E}">
      <dgm:prSet/>
      <dgm:spPr/>
      <dgm:t>
        <a:bodyPr/>
        <a:lstStyle/>
        <a:p>
          <a:endParaRPr lang="en-US"/>
        </a:p>
      </dgm:t>
    </dgm:pt>
    <dgm:pt modelId="{58F644B3-9555-4F46-B119-F1D849A00117}">
      <dgm:prSet phldrT="[Text]"/>
      <dgm:spPr/>
      <dgm:t>
        <a:bodyPr/>
        <a:lstStyle/>
        <a:p>
          <a:r>
            <a:rPr lang="en-US" b="1" dirty="0" smtClean="0"/>
            <a:t>Step 2</a:t>
          </a:r>
          <a:endParaRPr lang="en-US" b="1" dirty="0"/>
        </a:p>
      </dgm:t>
    </dgm:pt>
    <dgm:pt modelId="{30A2BE55-619D-4F00-B287-EB959D7BFB04}" type="parTrans" cxnId="{EC87C53A-6186-4C74-B84C-4E074EA90CD6}">
      <dgm:prSet/>
      <dgm:spPr/>
      <dgm:t>
        <a:bodyPr/>
        <a:lstStyle/>
        <a:p>
          <a:endParaRPr lang="en-US"/>
        </a:p>
      </dgm:t>
    </dgm:pt>
    <dgm:pt modelId="{E11BE57C-4991-4EEE-971B-7E5C91E10CD0}" type="sibTrans" cxnId="{EC87C53A-6186-4C74-B84C-4E074EA90CD6}">
      <dgm:prSet/>
      <dgm:spPr/>
      <dgm:t>
        <a:bodyPr/>
        <a:lstStyle/>
        <a:p>
          <a:endParaRPr lang="en-US"/>
        </a:p>
      </dgm:t>
    </dgm:pt>
    <dgm:pt modelId="{B4BA45D8-9DD4-44D4-9502-9A49D7519B3F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Adopt Submission Guidelines</a:t>
          </a:r>
          <a:endParaRPr lang="en-US" sz="2400" b="1" dirty="0">
            <a:solidFill>
              <a:srgbClr val="00436E"/>
            </a:solidFill>
          </a:endParaRPr>
        </a:p>
      </dgm:t>
    </dgm:pt>
    <dgm:pt modelId="{0950FF30-5735-4763-B364-A2252F8DFE1B}" type="parTrans" cxnId="{065EFAFE-EF8B-4B83-A121-2989ACBE9635}">
      <dgm:prSet/>
      <dgm:spPr/>
      <dgm:t>
        <a:bodyPr/>
        <a:lstStyle/>
        <a:p>
          <a:endParaRPr lang="en-US"/>
        </a:p>
      </dgm:t>
    </dgm:pt>
    <dgm:pt modelId="{F16D4C8C-AA9F-4A79-81FA-BD49A9F14C4B}" type="sibTrans" cxnId="{065EFAFE-EF8B-4B83-A121-2989ACBE9635}">
      <dgm:prSet/>
      <dgm:spPr/>
      <dgm:t>
        <a:bodyPr/>
        <a:lstStyle/>
        <a:p>
          <a:endParaRPr lang="en-US"/>
        </a:p>
      </dgm:t>
    </dgm:pt>
    <dgm:pt modelId="{94D69557-1BE5-4220-A2D7-241521AC0DFA}">
      <dgm:prSet phldrT="[Text]"/>
      <dgm:spPr/>
      <dgm:t>
        <a:bodyPr/>
        <a:lstStyle/>
        <a:p>
          <a:r>
            <a:rPr lang="en-US" b="1" dirty="0" smtClean="0"/>
            <a:t>Step 3</a:t>
          </a:r>
          <a:endParaRPr lang="en-US" b="1" dirty="0"/>
        </a:p>
      </dgm:t>
    </dgm:pt>
    <dgm:pt modelId="{7DDD1839-7804-4FAA-B72D-B370A650B9A1}" type="parTrans" cxnId="{470080AF-61AF-4BA8-BF2B-13ECECE3F2A7}">
      <dgm:prSet/>
      <dgm:spPr/>
      <dgm:t>
        <a:bodyPr/>
        <a:lstStyle/>
        <a:p>
          <a:endParaRPr lang="en-US"/>
        </a:p>
      </dgm:t>
    </dgm:pt>
    <dgm:pt modelId="{B6148EBA-747C-4429-A1E4-642910BEE8B9}" type="sibTrans" cxnId="{470080AF-61AF-4BA8-BF2B-13ECECE3F2A7}">
      <dgm:prSet/>
      <dgm:spPr/>
      <dgm:t>
        <a:bodyPr/>
        <a:lstStyle/>
        <a:p>
          <a:endParaRPr lang="en-US"/>
        </a:p>
      </dgm:t>
    </dgm:pt>
    <dgm:pt modelId="{68475A16-3C8E-466C-A399-83FDD356F03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Develop Supporting Systems </a:t>
          </a:r>
          <a:endParaRPr lang="en-US" sz="2400" b="1" dirty="0">
            <a:solidFill>
              <a:srgbClr val="00436E"/>
            </a:solidFill>
          </a:endParaRPr>
        </a:p>
      </dgm:t>
    </dgm:pt>
    <dgm:pt modelId="{14D4DFB1-24E9-4A7F-84F0-7EC429823180}" type="parTrans" cxnId="{80BA8489-89B5-49B2-8FAC-B30F3F29A5CF}">
      <dgm:prSet/>
      <dgm:spPr/>
      <dgm:t>
        <a:bodyPr/>
        <a:lstStyle/>
        <a:p>
          <a:endParaRPr lang="en-US"/>
        </a:p>
      </dgm:t>
    </dgm:pt>
    <dgm:pt modelId="{8D524567-C816-4C66-9F94-7471018FEA73}" type="sibTrans" cxnId="{80BA8489-89B5-49B2-8FAC-B30F3F29A5CF}">
      <dgm:prSet/>
      <dgm:spPr/>
      <dgm:t>
        <a:bodyPr/>
        <a:lstStyle/>
        <a:p>
          <a:endParaRPr lang="en-US"/>
        </a:p>
      </dgm:t>
    </dgm:pt>
    <dgm:pt modelId="{9AE51DB7-53FF-41D0-81EE-3AD043A88FAB}">
      <dgm:prSet phldrT="[Text]"/>
      <dgm:spPr/>
      <dgm:t>
        <a:bodyPr/>
        <a:lstStyle/>
        <a:p>
          <a:r>
            <a:rPr lang="en-US" b="1" dirty="0" smtClean="0"/>
            <a:t>Step 4</a:t>
          </a:r>
          <a:endParaRPr lang="en-US" b="1" dirty="0"/>
        </a:p>
      </dgm:t>
    </dgm:pt>
    <dgm:pt modelId="{A96DA3DD-2F00-41C5-9FAF-1452FDC30966}" type="parTrans" cxnId="{9F2AF48D-E7B9-42E1-8F1E-F182D67D6803}">
      <dgm:prSet/>
      <dgm:spPr/>
      <dgm:t>
        <a:bodyPr/>
        <a:lstStyle/>
        <a:p>
          <a:endParaRPr lang="en-US"/>
        </a:p>
      </dgm:t>
    </dgm:pt>
    <dgm:pt modelId="{23E0C9A5-0390-4CE0-AF6B-21E874F9A5DD}" type="sibTrans" cxnId="{9F2AF48D-E7B9-42E1-8F1E-F182D67D6803}">
      <dgm:prSet/>
      <dgm:spPr/>
      <dgm:t>
        <a:bodyPr/>
        <a:lstStyle/>
        <a:p>
          <a:endParaRPr lang="en-US"/>
        </a:p>
      </dgm:t>
    </dgm:pt>
    <dgm:pt modelId="{E97B86E4-24C9-4451-B975-99B56ED64007}">
      <dgm:prSet phldrT="[Text]"/>
      <dgm:spPr/>
      <dgm:t>
        <a:bodyPr/>
        <a:lstStyle/>
        <a:p>
          <a:r>
            <a:rPr lang="en-US" b="1" dirty="0" smtClean="0"/>
            <a:t>Step 5</a:t>
          </a:r>
          <a:endParaRPr lang="en-US" b="1" dirty="0"/>
        </a:p>
      </dgm:t>
    </dgm:pt>
    <dgm:pt modelId="{E45F0910-EF92-4B10-B0EF-F3D894FD4C96}" type="parTrans" cxnId="{42C41EF0-5BC6-4726-B6F0-BF88591CF4FD}">
      <dgm:prSet/>
      <dgm:spPr/>
      <dgm:t>
        <a:bodyPr/>
        <a:lstStyle/>
        <a:p>
          <a:endParaRPr lang="en-US"/>
        </a:p>
      </dgm:t>
    </dgm:pt>
    <dgm:pt modelId="{CC33C67A-11FA-497C-99E5-54027F9DF295}" type="sibTrans" cxnId="{42C41EF0-5BC6-4726-B6F0-BF88591CF4FD}">
      <dgm:prSet/>
      <dgm:spPr/>
      <dgm:t>
        <a:bodyPr/>
        <a:lstStyle/>
        <a:p>
          <a:endParaRPr lang="en-US"/>
        </a:p>
      </dgm:t>
    </dgm:pt>
    <dgm:pt modelId="{1F04B48A-9D71-4775-823D-ECC9510142C8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Collect Test Data from Facilities</a:t>
          </a:r>
          <a:endParaRPr lang="en-US" sz="2400" b="1" dirty="0">
            <a:solidFill>
              <a:srgbClr val="00436E"/>
            </a:solidFill>
          </a:endParaRPr>
        </a:p>
      </dgm:t>
    </dgm:pt>
    <dgm:pt modelId="{F67E8A46-22C3-478E-813A-92D1535B1141}" type="parTrans" cxnId="{8401403D-030A-4D20-903B-94343E3F6FD8}">
      <dgm:prSet/>
      <dgm:spPr/>
      <dgm:t>
        <a:bodyPr/>
        <a:lstStyle/>
        <a:p>
          <a:endParaRPr lang="en-US"/>
        </a:p>
      </dgm:t>
    </dgm:pt>
    <dgm:pt modelId="{326B877F-B89E-460B-BB67-F29CA71F9281}" type="sibTrans" cxnId="{8401403D-030A-4D20-903B-94343E3F6FD8}">
      <dgm:prSet/>
      <dgm:spPr/>
      <dgm:t>
        <a:bodyPr/>
        <a:lstStyle/>
        <a:p>
          <a:endParaRPr lang="en-US"/>
        </a:p>
      </dgm:t>
    </dgm:pt>
    <dgm:pt modelId="{8799D1D5-9011-4CBE-8F77-942A2B20A62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Collect Production Data from Facilities</a:t>
          </a:r>
          <a:endParaRPr lang="en-US" sz="2400" b="1" dirty="0">
            <a:solidFill>
              <a:srgbClr val="00436E"/>
            </a:solidFill>
          </a:endParaRPr>
        </a:p>
      </dgm:t>
    </dgm:pt>
    <dgm:pt modelId="{F7C27DA6-5BDD-4035-A311-953F06B88D8C}" type="parTrans" cxnId="{C037D4F8-DABD-4945-9564-B09C1F67ABBA}">
      <dgm:prSet/>
      <dgm:spPr/>
      <dgm:t>
        <a:bodyPr/>
        <a:lstStyle/>
        <a:p>
          <a:endParaRPr lang="en-US"/>
        </a:p>
      </dgm:t>
    </dgm:pt>
    <dgm:pt modelId="{525B255D-2045-4881-9890-9A0FF8A30C4B}" type="sibTrans" cxnId="{C037D4F8-DABD-4945-9564-B09C1F67ABBA}">
      <dgm:prSet/>
      <dgm:spPr/>
      <dgm:t>
        <a:bodyPr/>
        <a:lstStyle/>
        <a:p>
          <a:endParaRPr lang="en-US"/>
        </a:p>
      </dgm:t>
    </dgm:pt>
    <dgm:pt modelId="{B9E2C90B-71C4-4291-BBDE-8961442F63D9}" type="pres">
      <dgm:prSet presAssocID="{DE205ED6-27EF-497D-A22A-81F9AC2D6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80C1B-B999-4783-A7E7-DD8F5E5B8A8D}" type="pres">
      <dgm:prSet presAssocID="{55E9DD3E-0456-4CBD-8034-D555209ED932}" presName="composite" presStyleCnt="0"/>
      <dgm:spPr/>
    </dgm:pt>
    <dgm:pt modelId="{EA951344-446C-413C-8545-9B265EC355D7}" type="pres">
      <dgm:prSet presAssocID="{55E9DD3E-0456-4CBD-8034-D555209ED93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BEA8E-316F-4E7A-9076-78C88960C6D0}" type="pres">
      <dgm:prSet presAssocID="{55E9DD3E-0456-4CBD-8034-D555209ED932}" presName="descendantText" presStyleLbl="alignAcc1" presStyleIdx="0" presStyleCnt="5" custLinFactNeighborX="0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9ACA3-18B9-4335-AACA-A606D75A7279}" type="pres">
      <dgm:prSet presAssocID="{FF914982-F948-4B54-B89D-38274BC21A23}" presName="sp" presStyleCnt="0"/>
      <dgm:spPr/>
    </dgm:pt>
    <dgm:pt modelId="{9BA7D104-AA39-461B-8DAE-728BE8E384EC}" type="pres">
      <dgm:prSet presAssocID="{58F644B3-9555-4F46-B119-F1D849A00117}" presName="composite" presStyleCnt="0"/>
      <dgm:spPr/>
    </dgm:pt>
    <dgm:pt modelId="{1A907A06-D5C7-4CB6-872D-7683D54A8834}" type="pres">
      <dgm:prSet presAssocID="{58F644B3-9555-4F46-B119-F1D849A0011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799CB-58D1-4B4C-ADB1-1E2B938388E1}" type="pres">
      <dgm:prSet presAssocID="{58F644B3-9555-4F46-B119-F1D849A00117}" presName="descendantText" presStyleLbl="alignAcc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FA23C-015E-48F9-823F-FD83B7B178BD}" type="pres">
      <dgm:prSet presAssocID="{E11BE57C-4991-4EEE-971B-7E5C91E10CD0}" presName="sp" presStyleCnt="0"/>
      <dgm:spPr/>
    </dgm:pt>
    <dgm:pt modelId="{F8BCFBD4-94F9-4140-A1F3-A00128C181DC}" type="pres">
      <dgm:prSet presAssocID="{94D69557-1BE5-4220-A2D7-241521AC0DFA}" presName="composite" presStyleCnt="0"/>
      <dgm:spPr/>
    </dgm:pt>
    <dgm:pt modelId="{3330DD44-0D35-4ED7-BB10-CCDF270DBB09}" type="pres">
      <dgm:prSet presAssocID="{94D69557-1BE5-4220-A2D7-241521AC0DF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C0F2E-3063-4DC5-AD05-A4C3042D87E1}" type="pres">
      <dgm:prSet presAssocID="{94D69557-1BE5-4220-A2D7-241521AC0DF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FB143-C5E1-4C2E-BC0F-495F1567E542}" type="pres">
      <dgm:prSet presAssocID="{B6148EBA-747C-4429-A1E4-642910BEE8B9}" presName="sp" presStyleCnt="0"/>
      <dgm:spPr/>
    </dgm:pt>
    <dgm:pt modelId="{A7AC5A6E-52B1-402C-A2DB-C4822ABB68E1}" type="pres">
      <dgm:prSet presAssocID="{9AE51DB7-53FF-41D0-81EE-3AD043A88FAB}" presName="composite" presStyleCnt="0"/>
      <dgm:spPr/>
    </dgm:pt>
    <dgm:pt modelId="{E570459C-DA2E-4E78-B064-CC8E57002E3B}" type="pres">
      <dgm:prSet presAssocID="{9AE51DB7-53FF-41D0-81EE-3AD043A88FA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42E91-D667-415D-A7F7-46820762E867}" type="pres">
      <dgm:prSet presAssocID="{9AE51DB7-53FF-41D0-81EE-3AD043A88FAB}" presName="descendantText" presStyleLbl="alignAcc1" presStyleIdx="3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6E9F0-FEA5-4352-8B9C-F977876CC44C}" type="pres">
      <dgm:prSet presAssocID="{23E0C9A5-0390-4CE0-AF6B-21E874F9A5DD}" presName="sp" presStyleCnt="0"/>
      <dgm:spPr/>
    </dgm:pt>
    <dgm:pt modelId="{17AC315E-FA30-476D-950F-9E2F1917557F}" type="pres">
      <dgm:prSet presAssocID="{E97B86E4-24C9-4451-B975-99B56ED64007}" presName="composite" presStyleCnt="0"/>
      <dgm:spPr/>
    </dgm:pt>
    <dgm:pt modelId="{DDC2D3FD-A510-4EB3-9B23-08D50CB7DBE3}" type="pres">
      <dgm:prSet presAssocID="{E97B86E4-24C9-4451-B975-99B56ED6400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A986D-23E0-49C4-BA01-61BDD98F058E}" type="pres">
      <dgm:prSet presAssocID="{E97B86E4-24C9-4451-B975-99B56ED6400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5F8DC-8AAC-4728-B236-5C6E32299AD6}" type="presOf" srcId="{94D69557-1BE5-4220-A2D7-241521AC0DFA}" destId="{3330DD44-0D35-4ED7-BB10-CCDF270DBB09}" srcOrd="0" destOrd="0" presId="urn:microsoft.com/office/officeart/2005/8/layout/chevron2"/>
    <dgm:cxn modelId="{572329D6-EB16-419D-85FD-97F2DFC85F1E}" type="presOf" srcId="{CBBE3DDB-420E-44C2-A499-A98B3A3D705B}" destId="{BC7BEA8E-316F-4E7A-9076-78C88960C6D0}" srcOrd="0" destOrd="0" presId="urn:microsoft.com/office/officeart/2005/8/layout/chevron2"/>
    <dgm:cxn modelId="{139FC668-E8BF-45AE-8FFD-0406DC86B242}" type="presOf" srcId="{1F04B48A-9D71-4775-823D-ECC9510142C8}" destId="{97842E91-D667-415D-A7F7-46820762E867}" srcOrd="0" destOrd="0" presId="urn:microsoft.com/office/officeart/2005/8/layout/chevron2"/>
    <dgm:cxn modelId="{EC87C53A-6186-4C74-B84C-4E074EA90CD6}" srcId="{DE205ED6-27EF-497D-A22A-81F9AC2D6FFC}" destId="{58F644B3-9555-4F46-B119-F1D849A00117}" srcOrd="1" destOrd="0" parTransId="{30A2BE55-619D-4F00-B287-EB959D7BFB04}" sibTransId="{E11BE57C-4991-4EEE-971B-7E5C91E10CD0}"/>
    <dgm:cxn modelId="{5E91C80C-1A5C-4BCB-8C04-B80B76678D2F}" srcId="{DE205ED6-27EF-497D-A22A-81F9AC2D6FFC}" destId="{55E9DD3E-0456-4CBD-8034-D555209ED932}" srcOrd="0" destOrd="0" parTransId="{D2AF82B2-4E68-431D-860D-DCBFA00B1684}" sibTransId="{FF914982-F948-4B54-B89D-38274BC21A23}"/>
    <dgm:cxn modelId="{42C41EF0-5BC6-4726-B6F0-BF88591CF4FD}" srcId="{DE205ED6-27EF-497D-A22A-81F9AC2D6FFC}" destId="{E97B86E4-24C9-4451-B975-99B56ED64007}" srcOrd="4" destOrd="0" parTransId="{E45F0910-EF92-4B10-B0EF-F3D894FD4C96}" sibTransId="{CC33C67A-11FA-497C-99E5-54027F9DF295}"/>
    <dgm:cxn modelId="{B1A3587B-95F8-458F-996B-445A97A3E059}" type="presOf" srcId="{DE205ED6-27EF-497D-A22A-81F9AC2D6FFC}" destId="{B9E2C90B-71C4-4291-BBDE-8961442F63D9}" srcOrd="0" destOrd="0" presId="urn:microsoft.com/office/officeart/2005/8/layout/chevron2"/>
    <dgm:cxn modelId="{9F2AF48D-E7B9-42E1-8F1E-F182D67D6803}" srcId="{DE205ED6-27EF-497D-A22A-81F9AC2D6FFC}" destId="{9AE51DB7-53FF-41D0-81EE-3AD043A88FAB}" srcOrd="3" destOrd="0" parTransId="{A96DA3DD-2F00-41C5-9FAF-1452FDC30966}" sibTransId="{23E0C9A5-0390-4CE0-AF6B-21E874F9A5DD}"/>
    <dgm:cxn modelId="{0F5852F4-C95F-4D0C-A12E-60A5E7ED5FC9}" type="presOf" srcId="{58F644B3-9555-4F46-B119-F1D849A00117}" destId="{1A907A06-D5C7-4CB6-872D-7683D54A8834}" srcOrd="0" destOrd="0" presId="urn:microsoft.com/office/officeart/2005/8/layout/chevron2"/>
    <dgm:cxn modelId="{8401403D-030A-4D20-903B-94343E3F6FD8}" srcId="{9AE51DB7-53FF-41D0-81EE-3AD043A88FAB}" destId="{1F04B48A-9D71-4775-823D-ECC9510142C8}" srcOrd="0" destOrd="0" parTransId="{F67E8A46-22C3-478E-813A-92D1535B1141}" sibTransId="{326B877F-B89E-460B-BB67-F29CA71F9281}"/>
    <dgm:cxn modelId="{1AB4E0CA-EED8-4694-B9D2-8600D8E28A2E}" type="presOf" srcId="{8799D1D5-9011-4CBE-8F77-942A2B20A62C}" destId="{28FA986D-23E0-49C4-BA01-61BDD98F058E}" srcOrd="0" destOrd="0" presId="urn:microsoft.com/office/officeart/2005/8/layout/chevron2"/>
    <dgm:cxn modelId="{CD168A02-843F-49E3-B089-B3064C920961}" type="presOf" srcId="{68475A16-3C8E-466C-A399-83FDD356F03A}" destId="{AAEC0F2E-3063-4DC5-AD05-A4C3042D87E1}" srcOrd="0" destOrd="0" presId="urn:microsoft.com/office/officeart/2005/8/layout/chevron2"/>
    <dgm:cxn modelId="{470080AF-61AF-4BA8-BF2B-13ECECE3F2A7}" srcId="{DE205ED6-27EF-497D-A22A-81F9AC2D6FFC}" destId="{94D69557-1BE5-4220-A2D7-241521AC0DFA}" srcOrd="2" destOrd="0" parTransId="{7DDD1839-7804-4FAA-B72D-B370A650B9A1}" sibTransId="{B6148EBA-747C-4429-A1E4-642910BEE8B9}"/>
    <dgm:cxn modelId="{C037D4F8-DABD-4945-9564-B09C1F67ABBA}" srcId="{E97B86E4-24C9-4451-B975-99B56ED64007}" destId="{8799D1D5-9011-4CBE-8F77-942A2B20A62C}" srcOrd="0" destOrd="0" parTransId="{F7C27DA6-5BDD-4035-A311-953F06B88D8C}" sibTransId="{525B255D-2045-4881-9890-9A0FF8A30C4B}"/>
    <dgm:cxn modelId="{8EFC7285-ADF2-47A2-A854-B13227DC06FB}" type="presOf" srcId="{E97B86E4-24C9-4451-B975-99B56ED64007}" destId="{DDC2D3FD-A510-4EB3-9B23-08D50CB7DBE3}" srcOrd="0" destOrd="0" presId="urn:microsoft.com/office/officeart/2005/8/layout/chevron2"/>
    <dgm:cxn modelId="{FEEB2F6E-25AE-4204-99BE-5A9266323813}" type="presOf" srcId="{55E9DD3E-0456-4CBD-8034-D555209ED932}" destId="{EA951344-446C-413C-8545-9B265EC355D7}" srcOrd="0" destOrd="0" presId="urn:microsoft.com/office/officeart/2005/8/layout/chevron2"/>
    <dgm:cxn modelId="{BED059BE-AB4E-487E-938D-633D84138135}" type="presOf" srcId="{B4BA45D8-9DD4-44D4-9502-9A49D7519B3F}" destId="{6D9799CB-58D1-4B4C-ADB1-1E2B938388E1}" srcOrd="0" destOrd="0" presId="urn:microsoft.com/office/officeart/2005/8/layout/chevron2"/>
    <dgm:cxn modelId="{80BA8489-89B5-49B2-8FAC-B30F3F29A5CF}" srcId="{94D69557-1BE5-4220-A2D7-241521AC0DFA}" destId="{68475A16-3C8E-466C-A399-83FDD356F03A}" srcOrd="0" destOrd="0" parTransId="{14D4DFB1-24E9-4A7F-84F0-7EC429823180}" sibTransId="{8D524567-C816-4C66-9F94-7471018FEA73}"/>
    <dgm:cxn modelId="{065EFAFE-EF8B-4B83-A121-2989ACBE9635}" srcId="{58F644B3-9555-4F46-B119-F1D849A00117}" destId="{B4BA45D8-9DD4-44D4-9502-9A49D7519B3F}" srcOrd="0" destOrd="0" parTransId="{0950FF30-5735-4763-B364-A2252F8DFE1B}" sibTransId="{F16D4C8C-AA9F-4A79-81FA-BD49A9F14C4B}"/>
    <dgm:cxn modelId="{79A6DBA8-14F6-4309-A534-078E2F440C85}" type="presOf" srcId="{9AE51DB7-53FF-41D0-81EE-3AD043A88FAB}" destId="{E570459C-DA2E-4E78-B064-CC8E57002E3B}" srcOrd="0" destOrd="0" presId="urn:microsoft.com/office/officeart/2005/8/layout/chevron2"/>
    <dgm:cxn modelId="{7DCD0C25-C07B-4DA5-A193-F5368990317E}" srcId="{55E9DD3E-0456-4CBD-8034-D555209ED932}" destId="{CBBE3DDB-420E-44C2-A499-A98B3A3D705B}" srcOrd="0" destOrd="0" parTransId="{15FE0917-84A7-4647-8F1B-4ACC2E391F47}" sibTransId="{79335F54-A1A0-4DF5-BFB2-A0944249D82F}"/>
    <dgm:cxn modelId="{65EE1878-2A25-4A93-A537-0AE3A0606A3A}" type="presParOf" srcId="{B9E2C90B-71C4-4291-BBDE-8961442F63D9}" destId="{61F80C1B-B999-4783-A7E7-DD8F5E5B8A8D}" srcOrd="0" destOrd="0" presId="urn:microsoft.com/office/officeart/2005/8/layout/chevron2"/>
    <dgm:cxn modelId="{3E5A9E79-5A09-4462-A9EE-C600DAED57D8}" type="presParOf" srcId="{61F80C1B-B999-4783-A7E7-DD8F5E5B8A8D}" destId="{EA951344-446C-413C-8545-9B265EC355D7}" srcOrd="0" destOrd="0" presId="urn:microsoft.com/office/officeart/2005/8/layout/chevron2"/>
    <dgm:cxn modelId="{391E65AB-11D4-4463-BB2B-130FC98A036B}" type="presParOf" srcId="{61F80C1B-B999-4783-A7E7-DD8F5E5B8A8D}" destId="{BC7BEA8E-316F-4E7A-9076-78C88960C6D0}" srcOrd="1" destOrd="0" presId="urn:microsoft.com/office/officeart/2005/8/layout/chevron2"/>
    <dgm:cxn modelId="{A5B9B53D-0895-4A3F-9D81-5F09B5119C54}" type="presParOf" srcId="{B9E2C90B-71C4-4291-BBDE-8961442F63D9}" destId="{E999ACA3-18B9-4335-AACA-A606D75A7279}" srcOrd="1" destOrd="0" presId="urn:microsoft.com/office/officeart/2005/8/layout/chevron2"/>
    <dgm:cxn modelId="{330884F4-F74B-44E6-BB52-B964852BC65B}" type="presParOf" srcId="{B9E2C90B-71C4-4291-BBDE-8961442F63D9}" destId="{9BA7D104-AA39-461B-8DAE-728BE8E384EC}" srcOrd="2" destOrd="0" presId="urn:microsoft.com/office/officeart/2005/8/layout/chevron2"/>
    <dgm:cxn modelId="{6C147CD8-864D-435A-BB9C-16AE1276C1F1}" type="presParOf" srcId="{9BA7D104-AA39-461B-8DAE-728BE8E384EC}" destId="{1A907A06-D5C7-4CB6-872D-7683D54A8834}" srcOrd="0" destOrd="0" presId="urn:microsoft.com/office/officeart/2005/8/layout/chevron2"/>
    <dgm:cxn modelId="{E71BB53D-2BA5-42FB-BF5E-142638365F3A}" type="presParOf" srcId="{9BA7D104-AA39-461B-8DAE-728BE8E384EC}" destId="{6D9799CB-58D1-4B4C-ADB1-1E2B938388E1}" srcOrd="1" destOrd="0" presId="urn:microsoft.com/office/officeart/2005/8/layout/chevron2"/>
    <dgm:cxn modelId="{6B8C05EE-1DFB-4FF8-8E2A-158B6C8CB72A}" type="presParOf" srcId="{B9E2C90B-71C4-4291-BBDE-8961442F63D9}" destId="{3D6FA23C-015E-48F9-823F-FD83B7B178BD}" srcOrd="3" destOrd="0" presId="urn:microsoft.com/office/officeart/2005/8/layout/chevron2"/>
    <dgm:cxn modelId="{852C9729-EE95-4523-9641-C875B34E5FE6}" type="presParOf" srcId="{B9E2C90B-71C4-4291-BBDE-8961442F63D9}" destId="{F8BCFBD4-94F9-4140-A1F3-A00128C181DC}" srcOrd="4" destOrd="0" presId="urn:microsoft.com/office/officeart/2005/8/layout/chevron2"/>
    <dgm:cxn modelId="{CBDCE1E0-DEDE-41B9-B856-403828022131}" type="presParOf" srcId="{F8BCFBD4-94F9-4140-A1F3-A00128C181DC}" destId="{3330DD44-0D35-4ED7-BB10-CCDF270DBB09}" srcOrd="0" destOrd="0" presId="urn:microsoft.com/office/officeart/2005/8/layout/chevron2"/>
    <dgm:cxn modelId="{BF4CC061-269C-44E7-BD59-E04D4BA98771}" type="presParOf" srcId="{F8BCFBD4-94F9-4140-A1F3-A00128C181DC}" destId="{AAEC0F2E-3063-4DC5-AD05-A4C3042D87E1}" srcOrd="1" destOrd="0" presId="urn:microsoft.com/office/officeart/2005/8/layout/chevron2"/>
    <dgm:cxn modelId="{D45F8D27-574A-4F1F-B40B-43B15E96DA83}" type="presParOf" srcId="{B9E2C90B-71C4-4291-BBDE-8961442F63D9}" destId="{AEBFB143-C5E1-4C2E-BC0F-495F1567E542}" srcOrd="5" destOrd="0" presId="urn:microsoft.com/office/officeart/2005/8/layout/chevron2"/>
    <dgm:cxn modelId="{C2DA0B9F-8E6B-48FD-BB96-F46D12D5D903}" type="presParOf" srcId="{B9E2C90B-71C4-4291-BBDE-8961442F63D9}" destId="{A7AC5A6E-52B1-402C-A2DB-C4822ABB68E1}" srcOrd="6" destOrd="0" presId="urn:microsoft.com/office/officeart/2005/8/layout/chevron2"/>
    <dgm:cxn modelId="{FB54F28E-23D5-4A6F-8B2F-6855AF15755C}" type="presParOf" srcId="{A7AC5A6E-52B1-402C-A2DB-C4822ABB68E1}" destId="{E570459C-DA2E-4E78-B064-CC8E57002E3B}" srcOrd="0" destOrd="0" presId="urn:microsoft.com/office/officeart/2005/8/layout/chevron2"/>
    <dgm:cxn modelId="{82661A22-D56F-4EB2-83AD-F7E5B6A497B8}" type="presParOf" srcId="{A7AC5A6E-52B1-402C-A2DB-C4822ABB68E1}" destId="{97842E91-D667-415D-A7F7-46820762E867}" srcOrd="1" destOrd="0" presId="urn:microsoft.com/office/officeart/2005/8/layout/chevron2"/>
    <dgm:cxn modelId="{5E4BBFE2-7F58-4F23-BFA8-67E01A9EA079}" type="presParOf" srcId="{B9E2C90B-71C4-4291-BBDE-8961442F63D9}" destId="{4816E9F0-FEA5-4352-8B9C-F977876CC44C}" srcOrd="7" destOrd="0" presId="urn:microsoft.com/office/officeart/2005/8/layout/chevron2"/>
    <dgm:cxn modelId="{0E8AFC51-F827-4F89-A100-70733E2AEA04}" type="presParOf" srcId="{B9E2C90B-71C4-4291-BBDE-8961442F63D9}" destId="{17AC315E-FA30-476D-950F-9E2F1917557F}" srcOrd="8" destOrd="0" presId="urn:microsoft.com/office/officeart/2005/8/layout/chevron2"/>
    <dgm:cxn modelId="{5C36CC65-3D1C-47CA-9F7D-BCAF398269F4}" type="presParOf" srcId="{17AC315E-FA30-476D-950F-9E2F1917557F}" destId="{DDC2D3FD-A510-4EB3-9B23-08D50CB7DBE3}" srcOrd="0" destOrd="0" presId="urn:microsoft.com/office/officeart/2005/8/layout/chevron2"/>
    <dgm:cxn modelId="{63AE50BF-D9D6-4231-9DA4-1488CE7FDBF8}" type="presParOf" srcId="{17AC315E-FA30-476D-950F-9E2F1917557F}" destId="{28FA986D-23E0-49C4-BA01-61BDD98F05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51344-446C-413C-8545-9B265EC355D7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1</a:t>
          </a:r>
          <a:endParaRPr lang="en-US" sz="1700" b="1" kern="1200" dirty="0"/>
        </a:p>
      </dsp:txBody>
      <dsp:txXfrm rot="-5400000">
        <a:off x="1" y="319448"/>
        <a:ext cx="635496" cy="272355"/>
      </dsp:txXfrm>
    </dsp:sp>
    <dsp:sp modelId="{BC7BEA8E-316F-4E7A-9076-78C88960C6D0}">
      <dsp:nvSpPr>
        <dsp:cNvPr id="0" name=""/>
        <dsp:cNvSpPr/>
      </dsp:nvSpPr>
      <dsp:spPr>
        <a:xfrm rot="5400000">
          <a:off x="3070696" y="-2434219"/>
          <a:ext cx="590103" cy="546050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Gather Business Requirements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29787"/>
        <a:ext cx="5431697" cy="532491"/>
      </dsp:txXfrm>
    </dsp:sp>
    <dsp:sp modelId="{1A907A06-D5C7-4CB6-872D-7683D54A8834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2</a:t>
          </a:r>
          <a:endParaRPr lang="en-US" sz="1700" b="1" kern="1200" dirty="0"/>
        </a:p>
      </dsp:txBody>
      <dsp:txXfrm rot="-5400000">
        <a:off x="1" y="1107635"/>
        <a:ext cx="635496" cy="272355"/>
      </dsp:txXfrm>
    </dsp:sp>
    <dsp:sp modelId="{6D9799CB-58D1-4B4C-ADB1-1E2B938388E1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Adopt Submission Guidelines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818694"/>
        <a:ext cx="5431697" cy="532491"/>
      </dsp:txXfrm>
    </dsp:sp>
    <dsp:sp modelId="{3330DD44-0D35-4ED7-BB10-CCDF270DBB09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3</a:t>
          </a:r>
          <a:endParaRPr lang="en-US" sz="1700" b="1" kern="1200" dirty="0"/>
        </a:p>
      </dsp:txBody>
      <dsp:txXfrm rot="-5400000">
        <a:off x="1" y="1895821"/>
        <a:ext cx="635496" cy="272355"/>
      </dsp:txXfrm>
    </dsp:sp>
    <dsp:sp modelId="{AAEC0F2E-3063-4DC5-AD05-A4C3042D87E1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Develop Supporting Systems 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1606881"/>
        <a:ext cx="5431697" cy="532491"/>
      </dsp:txXfrm>
    </dsp:sp>
    <dsp:sp modelId="{E570459C-DA2E-4E78-B064-CC8E57002E3B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4</a:t>
          </a:r>
          <a:endParaRPr lang="en-US" sz="1700" b="1" kern="1200" dirty="0"/>
        </a:p>
      </dsp:txBody>
      <dsp:txXfrm rot="-5400000">
        <a:off x="1" y="2684008"/>
        <a:ext cx="635496" cy="272355"/>
      </dsp:txXfrm>
    </dsp:sp>
    <dsp:sp modelId="{97842E91-D667-415D-A7F7-46820762E867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Collect Test Data from Facilities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2395067"/>
        <a:ext cx="5431697" cy="532491"/>
      </dsp:txXfrm>
    </dsp:sp>
    <dsp:sp modelId="{DDC2D3FD-A510-4EB3-9B23-08D50CB7DBE3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5</a:t>
          </a:r>
          <a:endParaRPr lang="en-US" sz="1700" b="1" kern="1200" dirty="0"/>
        </a:p>
      </dsp:txBody>
      <dsp:txXfrm rot="-5400000">
        <a:off x="1" y="3472195"/>
        <a:ext cx="635496" cy="272355"/>
      </dsp:txXfrm>
    </dsp:sp>
    <dsp:sp modelId="{28FA986D-23E0-49C4-BA01-61BDD98F058E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Collect Production Data from Facilities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3183253"/>
        <a:ext cx="5431697" cy="53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3/28/2018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3/28/2018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Hello.</a:t>
            </a:r>
            <a:r>
              <a:rPr lang="en-US" altLang="en-US" baseline="0" dirty="0" smtClean="0">
                <a:ea typeface="ＭＳ Ｐゴシック" charset="-128"/>
              </a:rPr>
              <a:t>  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>
                <a:ea typeface="ＭＳ Ｐゴシック" charset="-128"/>
              </a:rPr>
              <a:t>Welcome to CHIA’s </a:t>
            </a:r>
            <a:r>
              <a:rPr lang="en-US" altLang="en-US" b="1" baseline="0" dirty="0" smtClean="0">
                <a:ea typeface="ＭＳ Ｐゴシック" charset="-128"/>
              </a:rPr>
              <a:t>Technical Advisory Group Meeting </a:t>
            </a:r>
            <a:r>
              <a:rPr lang="en-US" altLang="en-US" baseline="0" dirty="0" smtClean="0">
                <a:ea typeface="ＭＳ Ｐゴシック" charset="-128"/>
              </a:rPr>
              <a:t>to </a:t>
            </a:r>
            <a:r>
              <a:rPr lang="en-US" altLang="en-US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</a:rPr>
              <a:t>Review the Draft Submission Guide for Collecting Inpatient Discharge Data from Behavioral Health Facilitie</a:t>
            </a:r>
            <a:r>
              <a:rPr lang="en-US" altLang="en-US" baseline="0" dirty="0" smtClean="0">
                <a:ea typeface="ＭＳ Ｐゴシック" charset="-128"/>
              </a:rPr>
              <a:t>s.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My name is Betty</a:t>
            </a:r>
            <a:r>
              <a:rPr lang="en-US" altLang="en-US" baseline="0" dirty="0" smtClean="0">
                <a:ea typeface="ＭＳ Ｐゴシック" charset="-128"/>
              </a:rPr>
              <a:t> Harney and I’m the Data Curator at CHIA.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1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21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28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8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1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35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4" r:id="rId5"/>
    <p:sldLayoutId id="214748375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amass.gov/behavioral-health-facilities-case-mix-data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Hines@MassMail.State.MA.US" TargetMode="External"/><Relationship Id="rId7" Type="http://schemas.openxmlformats.org/officeDocument/2006/relationships/hyperlink" Target="mailto:CHIA-DL-Data-Submitter-HelpDesk@MassMail.State.MA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inda.Stiller@MassMail.State.MA.US" TargetMode="External"/><Relationship Id="rId5" Type="http://schemas.openxmlformats.org/officeDocument/2006/relationships/hyperlink" Target="mailto:Cynthia.Dukes-Reed@MassMail.State.MA.US" TargetMode="External"/><Relationship Id="rId4" Type="http://schemas.openxmlformats.org/officeDocument/2006/relationships/hyperlink" Target="mailto:Kevin.P.Walsh@MassMail.State.MA.U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behavioral-health-facilities-case-mix-dat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behavioral-health-facilities-case-mix-dat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66713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6200" y="1943099"/>
            <a:ext cx="8943975" cy="1743075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4000" b="0" cap="all" spc="300" dirty="0" smtClean="0">
                <a:solidFill>
                  <a:schemeClr val="bg1"/>
                </a:solidFill>
                <a:latin typeface="Arial"/>
                <a:cs typeface="Arial"/>
              </a:rPr>
              <a:t>Case Mix Data collection </a:t>
            </a:r>
          </a:p>
          <a:p>
            <a:pPr algn="l">
              <a:defRPr/>
            </a:pPr>
            <a:endParaRPr lang="en-US" sz="4000" b="0" cap="all" spc="3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500" b="0" cap="all" spc="3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Behavioral Health Inpatient Data </a:t>
            </a:r>
          </a:p>
          <a:p>
            <a:pPr>
              <a:defRPr/>
            </a:pPr>
            <a:r>
              <a:rPr lang="en-US" sz="2500" b="0" cap="all" spc="3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(BHID)</a:t>
            </a:r>
            <a:endParaRPr lang="en-US" sz="2500" b="0" cap="all" spc="3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14044" y="3686174"/>
            <a:ext cx="6400800" cy="45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Mar 27, 2018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564616"/>
            <a:ext cx="8039100" cy="432183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Access</a:t>
            </a:r>
          </a:p>
          <a:p>
            <a:pPr marL="0" indent="0" algn="l"/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0" indent="0" algn="l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Session Schedule – Monthly</a:t>
            </a:r>
          </a:p>
          <a:p>
            <a:pPr marL="0" lvl="1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All Webinar materials will be posted to the CHIA website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://www.chiamass.gov/behavioral-health-facilities-case-mix-data/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Discussion – Questions - Comments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6264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Session Wrap-Up: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Next Steps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616878"/>
            <a:ext cx="8039100" cy="641350"/>
          </a:xfrm>
        </p:spPr>
        <p:txBody>
          <a:bodyPr/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CHIA Contact Information: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463" y="1476375"/>
            <a:ext cx="8039100" cy="44577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Hines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Senior Director of Partner Operations and Data Compliance </a:t>
            </a:r>
          </a:p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Kathy.Hines@MassMail.State.MA.US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Compliance and Support Team</a:t>
            </a:r>
          </a:p>
          <a:p>
            <a:pPr lvl="3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Walsh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Manager  </a:t>
            </a:r>
          </a:p>
          <a:p>
            <a:pPr marL="1143000" lvl="3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Kevin.P.Walsh@MassMail.State.MA.US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Dukes-Reed,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Health Care Data Liaison </a:t>
            </a:r>
          </a:p>
          <a:p>
            <a:pPr marL="1143000" lvl="3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Cynthia.Dukes-Reed@MassMail.State.MA.US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Stiller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Health Care Data Liaison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3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Linda.Stiller@MassMail.State.MA.US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Support Help Desk (CHIA Submissions System Access) </a:t>
            </a:r>
          </a:p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CHIA-DL-Data-Submitter-HelpDesk@MassMail.State.MA.US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617-701-8217</a:t>
            </a:r>
          </a:p>
          <a:p>
            <a:pPr algn="l"/>
            <a:endParaRPr lang="en-US" sz="1600" dirty="0" smtClean="0">
              <a:latin typeface="+mn-lt"/>
            </a:endParaRP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1">
                <a:tint val="66000"/>
                <a:satMod val="160000"/>
              </a:schemeClr>
            </a:gs>
            <a:gs pos="9000">
              <a:schemeClr val="accent1">
                <a:tint val="44500"/>
                <a:satMod val="160000"/>
              </a:schemeClr>
            </a:gs>
            <a:gs pos="43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2505075" y="1543051"/>
            <a:ext cx="4114800" cy="3781424"/>
          </a:xfrm>
          <a:prstGeom prst="flowChartConnector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THANK YOU FOR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7483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513" y="1343024"/>
            <a:ext cx="8039100" cy="4638676"/>
          </a:xfrm>
        </p:spPr>
        <p:txBody>
          <a:bodyPr>
            <a:normAutofit fontScale="92500" lnSpcReduction="10000"/>
          </a:bodyPr>
          <a:lstStyle/>
          <a:p>
            <a:pPr lvl="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Status: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</a:p>
          <a:p>
            <a:pPr marL="0" lvl="0" indent="0" algn="l"/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Tools: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Access</a:t>
            </a:r>
          </a:p>
          <a:p>
            <a:pPr marL="914400" lvl="2" indent="0">
              <a:buNone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Guide: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Rule Updates</a:t>
            </a:r>
          </a:p>
          <a:p>
            <a:pPr algn="l">
              <a:buFont typeface="Arial" pitchFamily="34" charset="0"/>
              <a:buChar char="•"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Session Wrap-Up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/>
            <a:endParaRPr lang="en-US" sz="2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16013" y="670462"/>
            <a:ext cx="6208712" cy="64135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Webinar Agenda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624156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Project Status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CHIA High-Level Project Steps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/>
            <a:r>
              <a:rPr lang="en-US" sz="2400" dirty="0" smtClean="0"/>
              <a:t> </a:t>
            </a:r>
            <a:endParaRPr lang="en-US" dirty="0" smtClean="0"/>
          </a:p>
          <a:p>
            <a:pPr marL="0" indent="0" algn="l"/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159072"/>
              </p:ext>
            </p:extLst>
          </p:nvPr>
        </p:nvGraphicFramePr>
        <p:xfrm>
          <a:off x="600075" y="14995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41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5883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Project Status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Project Milestones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082993"/>
              </p:ext>
            </p:extLst>
          </p:nvPr>
        </p:nvGraphicFramePr>
        <p:xfrm>
          <a:off x="573090" y="1603375"/>
          <a:ext cx="8039098" cy="295144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70537"/>
                <a:gridCol w="2468561"/>
              </a:tblGrid>
              <a:tr h="499825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Milestone</a:t>
                      </a:r>
                      <a:r>
                        <a:rPr lang="en-US" sz="20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</a:t>
                      </a:r>
                      <a:endParaRPr lang="en-US" sz="20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2135" algn="r"/>
                        </a:tabLst>
                      </a:pPr>
                      <a:r>
                        <a:rPr lang="en-US" sz="2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Dates</a:t>
                      </a: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9078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Data to </a:t>
                      </a:r>
                      <a:r>
                        <a:rPr lang="en-US" sz="140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 Submissions 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Application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4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April, 2018</a:t>
                      </a:r>
                      <a:endParaRPr lang="en-US" sz="1400" b="1" kern="1200" dirty="0">
                        <a:solidFill>
                          <a:srgbClr val="00436E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3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Submit Quarter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October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 – December 31)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June, 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06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Submit Quarter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January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 – March 31)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June </a:t>
                      </a:r>
                      <a:r>
                        <a:rPr lang="en-US" sz="1400" b="1" dirty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14, </a:t>
                      </a:r>
                      <a:r>
                        <a:rPr lang="en-US" sz="1400" b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en-US" sz="1400" b="1" dirty="0">
                        <a:solidFill>
                          <a:srgbClr val="00436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2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Submit Quarter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April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 – June 30)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September </a:t>
                      </a:r>
                      <a:r>
                        <a:rPr lang="en-US" sz="1400" b="1" dirty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13, </a:t>
                      </a:r>
                      <a:r>
                        <a:rPr lang="en-US" sz="1400" b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en-US" sz="1400" b="1" dirty="0">
                        <a:solidFill>
                          <a:srgbClr val="00436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35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Submit Quarter </a:t>
                      </a:r>
                      <a:r>
                        <a:rPr lang="en-US" sz="1400" dirty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(Reporting Period</a:t>
                      </a:r>
                      <a:r>
                        <a:rPr lang="en-US" sz="1400" baseline="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140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July </a:t>
                      </a:r>
                      <a:r>
                        <a:rPr lang="en-US" sz="1400" dirty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 – September 30)</a:t>
                      </a:r>
                      <a:endParaRPr lang="en-US" sz="1400" dirty="0">
                        <a:solidFill>
                          <a:srgbClr val="00436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December </a:t>
                      </a:r>
                      <a:r>
                        <a:rPr lang="en-US" sz="1400" b="1" dirty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14, </a:t>
                      </a:r>
                      <a:r>
                        <a:rPr lang="en-US" sz="1400" b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en-US" sz="1400" b="1" dirty="0">
                        <a:solidFill>
                          <a:srgbClr val="00436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59606"/>
              </p:ext>
            </p:extLst>
          </p:nvPr>
        </p:nvGraphicFramePr>
        <p:xfrm>
          <a:off x="573090" y="4554821"/>
          <a:ext cx="8039101" cy="50482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039101"/>
              </a:tblGrid>
              <a:tr h="504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NOTE:  Facility file submissions are typically required</a:t>
                      </a:r>
                      <a:r>
                        <a:rPr lang="en-US" sz="1200" b="1" i="1" baseline="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no later than </a:t>
                      </a:r>
                      <a:r>
                        <a:rPr lang="en-US" sz="1200" b="1" i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 Days following</a:t>
                      </a:r>
                      <a:r>
                        <a:rPr lang="en-US" sz="1200" b="1" i="1" baseline="0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i="1" dirty="0" smtClean="0">
                          <a:solidFill>
                            <a:srgbClr val="00436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 end of the reporting period.</a:t>
                      </a:r>
                      <a:endParaRPr lang="en-US" sz="1200" b="1" i="1" dirty="0">
                        <a:solidFill>
                          <a:srgbClr val="00436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chemeClr val="accent1">
                            <a:tint val="66000"/>
                            <a:satMod val="160000"/>
                          </a:schemeClr>
                        </a:gs>
                        <a:gs pos="1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0136" r="19218" b="8796"/>
          <a:stretch/>
        </p:blipFill>
        <p:spPr bwMode="auto">
          <a:xfrm>
            <a:off x="1187450" y="1399772"/>
            <a:ext cx="6643315" cy="4277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9288" y="614631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Tools: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System Access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9035" y="5770659"/>
            <a:ext cx="7338638" cy="388009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342900" lvl="1" indent="-342900" algn="ctr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http://www.chiamass.gov/behavioral-health-facilities-case-mix-data/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057775" y="1399772"/>
            <a:ext cx="1428750" cy="513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6987" y="4424362"/>
            <a:ext cx="1322387" cy="257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98464" y="3933826"/>
            <a:ext cx="1853594" cy="4095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362170"/>
            <a:ext cx="6669087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2425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F7F7F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fld id="{6A4B19A9-79AC-44A8-B774-53CFB0574B6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9288" y="614631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Tools: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System Access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729038" y="5770658"/>
            <a:ext cx="7338636" cy="388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ctr">
              <a:buFont typeface="Wingdings" charset="2"/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http://www.chiamass.gov/behavioral-health-facilities-case-mix-data/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30801" y="2667987"/>
            <a:ext cx="2809874" cy="11567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5883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Submission Guide: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Rule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Updates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055"/>
              </p:ext>
            </p:extLst>
          </p:nvPr>
        </p:nvGraphicFramePr>
        <p:xfrm>
          <a:off x="624205" y="2263458"/>
          <a:ext cx="7830185" cy="17233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200"/>
                <a:gridCol w="1243330"/>
                <a:gridCol w="757555"/>
                <a:gridCol w="396240"/>
                <a:gridCol w="1143000"/>
                <a:gridCol w="2342515"/>
                <a:gridCol w="1490345"/>
              </a:tblGrid>
              <a:tr h="1723390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000" spc="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q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uen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99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R/Z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en-US" sz="1000" spc="26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M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be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nu</a:t>
                      </a:r>
                      <a:r>
                        <a:rPr lang="en-US" sz="1000" spc="2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</a:p>
                    <a:p>
                      <a:pPr marL="0" marR="0">
                        <a:lnSpc>
                          <a:spcPts val="9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59055" marR="387985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If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0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</a:t>
                      </a:r>
                      <a:r>
                        <a:rPr lang="en-US" sz="1000" spc="-3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ll</a:t>
                      </a:r>
                      <a:r>
                        <a:rPr lang="en-US" sz="1000" spc="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w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ng</a:t>
                      </a:r>
                      <a:r>
                        <a:rPr lang="en-US"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000" spc="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al</a:t>
                      </a:r>
                      <a:r>
                        <a:rPr lang="en-US" sz="10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 D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US" sz="1000" spc="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g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no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 spc="-4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</a:t>
                      </a:r>
                      <a:r>
                        <a:rPr lang="en-US" sz="1000" spc="-3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2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pe</a:t>
                      </a:r>
                      <a:r>
                        <a:rPr lang="en-US" sz="10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1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'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60'</a:t>
                      </a:r>
                    </a:p>
                    <a:p>
                      <a:pPr marL="0" marR="0">
                        <a:lnSpc>
                          <a:spcPts val="6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12890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equ</a:t>
                      </a:r>
                      <a:r>
                        <a:rPr lang="en-US" sz="1000" spc="1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0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2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en-US" sz="10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000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=</a:t>
                      </a:r>
                      <a:r>
                        <a:rPr lang="en-US" sz="1000" spc="-1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'01'</a:t>
                      </a:r>
                    </a:p>
                    <a:p>
                      <a:pPr marL="0" marR="0">
                        <a:lnSpc>
                          <a:spcPts val="9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5905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000" spc="-5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For</a:t>
                      </a:r>
                      <a:r>
                        <a:rPr lang="en-US" sz="1000" strike="dblStrike" spc="-15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ea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en-US" sz="1000" strike="dblStrike" spc="-25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ub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000" strike="dblStrike" spc="10" baseline="0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qu</a:t>
                      </a:r>
                      <a:r>
                        <a:rPr lang="en-US" sz="1000" strike="dblStrike" spc="10" baseline="0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nt</a:t>
                      </a:r>
                      <a:r>
                        <a:rPr lang="en-US" sz="1000" strike="dblStrike" spc="-5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spc="15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rr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spc="-55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of</a:t>
                      </a:r>
                    </a:p>
                    <a:p>
                      <a:pPr marL="0" marR="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000" strike="dblStrike" baseline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59055" marR="153670" indent="69850">
                        <a:lnSpc>
                          <a:spcPct val="12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Re</a:t>
                      </a:r>
                      <a:r>
                        <a:rPr lang="en-US" sz="1000" strike="dblStrike" spc="5" baseline="0" dirty="0" smtClean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US" sz="1000" strike="dblStrike" spc="5" baseline="0" dirty="0" smtClean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r>
                        <a:rPr lang="en-US" sz="1000" strike="dblStrike" spc="-35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25" baseline="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000" strike="dblStrike" spc="-20" baseline="0" dirty="0" smtClean="0">
                          <a:solidFill>
                            <a:srgbClr val="FF0000"/>
                          </a:solidFill>
                          <a:effectLst/>
                        </a:rPr>
                        <a:t>y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pe</a:t>
                      </a:r>
                      <a:r>
                        <a:rPr lang="en-US" sz="1000" strike="dblStrike" spc="-15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'65'</a:t>
                      </a:r>
                      <a:r>
                        <a:rPr lang="en-US" sz="1000" strike="dblStrike" spc="-15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5" baseline="0" dirty="0" smtClean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000" strike="dblStrike" spc="10" baseline="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qu</a:t>
                      </a:r>
                      <a:r>
                        <a:rPr lang="en-US" sz="1000" strike="dblStrike" spc="10" baseline="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US" sz="1000" strike="dblStrike" spc="5" baseline="0" dirty="0" smtClean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spc="-5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20" baseline="0" dirty="0" smtClean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en-US" sz="1000" strike="dblStrike" spc="5" baseline="0" dirty="0" smtClean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000" strike="dblStrike" spc="-2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be </a:t>
                      </a:r>
                      <a:r>
                        <a:rPr lang="en-US" sz="1000" strike="dblStrike" spc="-5" baseline="0" dirty="0" smtClean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US" sz="1000" strike="dblStrike" spc="5" baseline="0" dirty="0" smtClean="0">
                          <a:solidFill>
                            <a:srgbClr val="FF0000"/>
                          </a:solidFill>
                          <a:effectLst/>
                        </a:rPr>
                        <a:t>cr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spc="20" baseline="0" dirty="0" smtClean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ented</a:t>
                      </a:r>
                      <a:r>
                        <a:rPr lang="en-US" sz="1000" strike="dblStrike" spc="-6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20" baseline="0" dirty="0" smtClean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y</a:t>
                      </a:r>
                      <a:r>
                        <a:rPr lang="en-US" sz="1000" strike="dblStrike" spc="-3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10" baseline="0" dirty="0" smtClean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US" sz="1000" strike="dbl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ne</a:t>
                      </a:r>
                      <a:endParaRPr lang="en-US" sz="1000" strike="dblStrike" baseline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76513"/>
              </p:ext>
            </p:extLst>
          </p:nvPr>
        </p:nvGraphicFramePr>
        <p:xfrm>
          <a:off x="624205" y="4005898"/>
          <a:ext cx="7830185" cy="14424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200"/>
                <a:gridCol w="1262380"/>
                <a:gridCol w="738505"/>
                <a:gridCol w="396240"/>
                <a:gridCol w="1143000"/>
                <a:gridCol w="2342515"/>
                <a:gridCol w="1490345"/>
              </a:tblGrid>
              <a:tr h="1442402">
                <a:tc>
                  <a:txBody>
                    <a:bodyPr/>
                    <a:lstStyle/>
                    <a:p>
                      <a:pPr marL="98425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00075">
                        <a:lnSpc>
                          <a:spcPct val="12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 smtClean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n-US" sz="1000" spc="10" dirty="0" smtClean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000" spc="-5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00" spc="10" dirty="0" smtClean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000" spc="-5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00" spc="5" dirty="0" smtClean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ant    HC</a:t>
                      </a:r>
                      <a:r>
                        <a:rPr lang="en-US" sz="1000" spc="-5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000" spc="10" dirty="0" smtClean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00" spc="-5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000" spc="10" dirty="0" smtClean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00" spc="-5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T 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edu</a:t>
                      </a:r>
                      <a:r>
                        <a:rPr lang="en-US" sz="1000" spc="1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0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X(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L/B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r>
                        <a:rPr lang="en-US" sz="1000" spc="2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405130" algn="just">
                        <a:lnSpc>
                          <a:spcPct val="129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 M</a:t>
                      </a:r>
                      <a:r>
                        <a:rPr lang="en-US" sz="1000" strike="dblStrike" spc="10" baseline="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y</a:t>
                      </a:r>
                      <a:r>
                        <a:rPr lang="en-US" sz="1000" strike="dblStrike" spc="-3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US" sz="1000" strike="dblStrike" spc="10" baseline="0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y</a:t>
                      </a:r>
                      <a:r>
                        <a:rPr lang="en-US" sz="1000" strike="dblStrike" spc="-3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be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ent</a:t>
                      </a:r>
                      <a:r>
                        <a:rPr lang="en-US" sz="1000" strike="dblStrike" spc="-25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ri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1000" strike="dblStrike" spc="10" baseline="0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l HC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1000" strike="dblStrike" spc="10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en-US" sz="1000" strike="dblStrike" spc="10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r>
                        <a:rPr lang="en-US" sz="1000" strike="dblStrike" spc="-45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u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spc="-4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en-US" sz="1000" strike="dblStrike" spc="10" baseline="0" dirty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de</a:t>
                      </a:r>
                      <a:r>
                        <a:rPr lang="en-US" sz="1000" strike="dblStrike" spc="-3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000" strike="dblStrike" spc="-5" baseline="0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s p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en-US" sz="1000" strike="dblStrike" spc="5" baseline="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en-US" sz="1000" strike="dblStrike" baseline="0" dirty="0">
                          <a:solidFill>
                            <a:srgbClr val="FF0000"/>
                          </a:solidFill>
                          <a:effectLst/>
                        </a:rPr>
                        <a:t>ent</a:t>
                      </a:r>
                    </a:p>
                    <a:p>
                      <a:pPr marL="0" marR="0">
                        <a:lnSpc>
                          <a:spcPts val="6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1595" marR="3429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 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0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000" spc="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000" spc="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000" spc="1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ode</a:t>
                      </a:r>
                    </a:p>
                    <a:p>
                      <a:pPr marL="0" marR="0">
                        <a:lnSpc>
                          <a:spcPts val="9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1595" marR="5905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 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000" spc="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en-US" sz="10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1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0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pa</a:t>
                      </a:r>
                      <a:r>
                        <a:rPr lang="en-US" sz="1000" spc="1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00" spc="-5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00" spc="1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nt</a:t>
                      </a:r>
                      <a:r>
                        <a:rPr lang="en-US" sz="10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spc="1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ex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23570" y="1238702"/>
            <a:ext cx="783018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 smtClean="0"/>
              <a:t>Record Type 65</a:t>
            </a:r>
            <a:endParaRPr lang="en-US" sz="18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02796"/>
              </p:ext>
            </p:extLst>
          </p:nvPr>
        </p:nvGraphicFramePr>
        <p:xfrm>
          <a:off x="623570" y="1794193"/>
          <a:ext cx="7830820" cy="4692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835"/>
                <a:gridCol w="1252855"/>
                <a:gridCol w="742950"/>
                <a:gridCol w="401320"/>
                <a:gridCol w="1143000"/>
                <a:gridCol w="2342515"/>
                <a:gridCol w="1490345"/>
              </a:tblGrid>
              <a:tr h="469265">
                <a:tc>
                  <a:txBody>
                    <a:bodyPr/>
                    <a:lstStyle/>
                    <a:p>
                      <a:pPr marL="6350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r>
                        <a:rPr lang="en-US" sz="1200" spc="5" dirty="0">
                          <a:effectLst/>
                        </a:rPr>
                        <a:t>l</a:t>
                      </a:r>
                      <a:r>
                        <a:rPr lang="en-US" sz="1200" dirty="0">
                          <a:effectLst/>
                        </a:rPr>
                        <a:t>d</a:t>
                      </a:r>
                    </a:p>
                    <a:p>
                      <a:pPr marL="63500" marR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r>
                        <a:rPr lang="en-US" sz="1200" spc="5" dirty="0">
                          <a:effectLst/>
                        </a:rPr>
                        <a:t>l</a:t>
                      </a: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Na</a:t>
                      </a:r>
                      <a:r>
                        <a:rPr lang="en-US" sz="1200" spc="20" dirty="0">
                          <a:effectLst/>
                        </a:rPr>
                        <a:t>m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marR="166370" algn="ctr">
                        <a:lnSpc>
                          <a:spcPct val="129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 smtClean="0">
                          <a:effectLst/>
                        </a:rPr>
                        <a:t>Pi</a:t>
                      </a:r>
                      <a:r>
                        <a:rPr lang="en-US" sz="1200" spc="5" dirty="0" smtClean="0">
                          <a:effectLst/>
                        </a:rPr>
                        <a:t>c</a:t>
                      </a:r>
                      <a:r>
                        <a:rPr lang="en-US" sz="1200" dirty="0" smtClean="0">
                          <a:effectLst/>
                        </a:rPr>
                        <a:t>tu</a:t>
                      </a:r>
                      <a:r>
                        <a:rPr lang="en-US" sz="1200" spc="5" dirty="0" smtClean="0">
                          <a:effectLst/>
                        </a:rPr>
                        <a:t>r</a:t>
                      </a:r>
                      <a:r>
                        <a:rPr lang="en-US" sz="1200" dirty="0" smtClean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S</a:t>
                      </a:r>
                      <a:r>
                        <a:rPr lang="en-US" sz="1200" dirty="0">
                          <a:effectLst/>
                        </a:rPr>
                        <a:t>pe</a:t>
                      </a:r>
                      <a:r>
                        <a:rPr lang="en-US" sz="1200" spc="5" dirty="0">
                          <a:effectLst/>
                        </a:rPr>
                        <a:t>c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r>
                        <a:rPr lang="en-US" sz="1200" spc="5" dirty="0">
                          <a:effectLst/>
                        </a:rPr>
                        <a:t>l</a:t>
                      </a: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spc="5" dirty="0">
                          <a:effectLst/>
                        </a:rPr>
                        <a:t>P</a:t>
                      </a:r>
                      <a:r>
                        <a:rPr lang="en-US" sz="1200" dirty="0">
                          <a:effectLst/>
                        </a:rPr>
                        <a:t>o</a:t>
                      </a:r>
                      <a:r>
                        <a:rPr lang="en-US" sz="1200" spc="5" dirty="0">
                          <a:effectLst/>
                        </a:rPr>
                        <a:t>s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spc="10" dirty="0">
                          <a:effectLst/>
                        </a:rPr>
                        <a:t>t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on</a:t>
                      </a:r>
                    </a:p>
                    <a:p>
                      <a:pPr marL="61595" marR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spc="-15" dirty="0">
                          <a:effectLst/>
                        </a:rPr>
                        <a:t>o</a:t>
                      </a:r>
                      <a:r>
                        <a:rPr lang="en-US" sz="1200" spc="25" dirty="0">
                          <a:effectLst/>
                        </a:rPr>
                        <a:t>m</a:t>
                      </a:r>
                      <a:r>
                        <a:rPr lang="en-US" sz="1200" spc="-10" dirty="0">
                          <a:effectLst/>
                        </a:rPr>
                        <a:t>-</a:t>
                      </a:r>
                      <a:r>
                        <a:rPr lang="en-US" sz="1200" spc="15" dirty="0">
                          <a:effectLst/>
                        </a:rPr>
                        <a:t>T</a:t>
                      </a:r>
                      <a:r>
                        <a:rPr lang="en-US" sz="1200" dirty="0">
                          <a:effectLst/>
                        </a:rPr>
                        <a:t>h</a:t>
                      </a:r>
                      <a:r>
                        <a:rPr lang="en-US" sz="1200" spc="5" dirty="0">
                          <a:effectLst/>
                        </a:rPr>
                        <a:t>r</a:t>
                      </a:r>
                      <a:r>
                        <a:rPr lang="en-US" sz="1200" dirty="0">
                          <a:effectLst/>
                        </a:rPr>
                        <a:t>ough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E</a:t>
                      </a: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en-US" sz="1200" spc="5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t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spc="5" dirty="0">
                          <a:effectLst/>
                        </a:rPr>
                        <a:t>S</a:t>
                      </a:r>
                      <a:r>
                        <a:rPr lang="en-US" sz="1200" dirty="0">
                          <a:effectLst/>
                        </a:rPr>
                        <a:t>pe</a:t>
                      </a:r>
                      <a:r>
                        <a:rPr lang="en-US" sz="1200" spc="5" dirty="0">
                          <a:effectLst/>
                        </a:rPr>
                        <a:t>c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spc="10" dirty="0">
                          <a:effectLst/>
                        </a:rPr>
                        <a:t>f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spc="5" dirty="0">
                          <a:effectLst/>
                        </a:rPr>
                        <a:t>c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10" dirty="0">
                          <a:effectLst/>
                        </a:rPr>
                        <a:t>t</a:t>
                      </a:r>
                      <a:r>
                        <a:rPr lang="en-US" sz="1200" spc="-5" dirty="0">
                          <a:effectLst/>
                        </a:rPr>
                        <a:t>i</a:t>
                      </a:r>
                      <a:r>
                        <a:rPr lang="en-US" sz="1200" dirty="0">
                          <a:effectLst/>
                        </a:rPr>
                        <a:t>ons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E</a:t>
                      </a:r>
                      <a:r>
                        <a:rPr lang="en-US" sz="1200" spc="5" dirty="0">
                          <a:effectLst/>
                        </a:rPr>
                        <a:t>rr</a:t>
                      </a:r>
                      <a:r>
                        <a:rPr lang="en-US" sz="1200" dirty="0">
                          <a:effectLst/>
                        </a:rPr>
                        <a:t>or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spc="25" dirty="0">
                          <a:effectLst/>
                        </a:rPr>
                        <a:t>T</a:t>
                      </a:r>
                      <a:r>
                        <a:rPr lang="en-US" sz="1200" spc="-30" dirty="0">
                          <a:effectLst/>
                        </a:rPr>
                        <a:t>y</a:t>
                      </a:r>
                      <a:r>
                        <a:rPr lang="en-US" sz="1200" spc="10" dirty="0">
                          <a:effectLst/>
                        </a:rPr>
                        <a:t>p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1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588303"/>
            <a:ext cx="8039100" cy="641350"/>
          </a:xfrm>
        </p:spPr>
        <p:txBody>
          <a:bodyPr/>
          <a:lstStyle/>
          <a:p>
            <a:r>
              <a:rPr lang="en-US" dirty="0" smtClean="0"/>
              <a:t>Submission Guide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307440"/>
            <a:ext cx="8039100" cy="5007636"/>
          </a:xfrm>
        </p:spPr>
        <p:txBody>
          <a:bodyPr/>
          <a:lstStyle/>
          <a:p>
            <a:pPr algn="l"/>
            <a:r>
              <a:rPr lang="en-US" sz="1200" b="1" dirty="0" smtClean="0"/>
              <a:t>Q:</a:t>
            </a:r>
            <a:r>
              <a:rPr lang="en-US" sz="1200" dirty="0" smtClean="0"/>
              <a:t> 	RT01 </a:t>
            </a:r>
            <a:r>
              <a:rPr lang="en-US" sz="1200" dirty="0"/>
              <a:t>– Field No. 2 – Would this EIN be the facility’s tax ID? </a:t>
            </a:r>
            <a:endParaRPr lang="en-US" sz="1200" dirty="0" smtClean="0"/>
          </a:p>
          <a:p>
            <a:pPr algn="l"/>
            <a:r>
              <a:rPr lang="en-US" sz="1200" b="1" dirty="0" smtClean="0"/>
              <a:t>A</a:t>
            </a:r>
            <a:r>
              <a:rPr lang="en-US" sz="1200" dirty="0" smtClean="0"/>
              <a:t>: 	</a:t>
            </a:r>
            <a:r>
              <a:rPr lang="en-US" sz="1200" dirty="0" smtClean="0">
                <a:solidFill>
                  <a:srgbClr val="0000FF"/>
                </a:solidFill>
              </a:rPr>
              <a:t>An </a:t>
            </a:r>
            <a:r>
              <a:rPr lang="en-US" sz="1200" dirty="0">
                <a:solidFill>
                  <a:srgbClr val="0000FF"/>
                </a:solidFill>
              </a:rPr>
              <a:t>Employer Identification Number (EIN) is also known as a Federal Tax Identification Number which is used to identify business entities.</a:t>
            </a:r>
          </a:p>
          <a:p>
            <a:pPr algn="l"/>
            <a:endParaRPr lang="en-US" sz="1200" b="1" dirty="0" smtClean="0"/>
          </a:p>
          <a:p>
            <a:pPr algn="l"/>
            <a:r>
              <a:rPr lang="en-US" sz="1200" b="1" dirty="0" smtClean="0"/>
              <a:t>Q</a:t>
            </a:r>
            <a:r>
              <a:rPr lang="en-US" sz="1200" dirty="0" smtClean="0"/>
              <a:t>.	RT01 </a:t>
            </a:r>
            <a:r>
              <a:rPr lang="en-US" sz="1200" dirty="0"/>
              <a:t>– Field No. 3 – Will there be an issue if the </a:t>
            </a:r>
            <a:r>
              <a:rPr lang="en-US" sz="1200" dirty="0" smtClean="0"/>
              <a:t>Submitter Name </a:t>
            </a:r>
            <a:r>
              <a:rPr lang="en-US" sz="1200" dirty="0"/>
              <a:t>is too long and is cut </a:t>
            </a:r>
            <a:r>
              <a:rPr lang="en-US" sz="1200" dirty="0" smtClean="0"/>
              <a:t>off (18 character length)? </a:t>
            </a:r>
          </a:p>
          <a:p>
            <a:pPr algn="l"/>
            <a:r>
              <a:rPr lang="en-US" sz="1200" b="1" dirty="0" smtClean="0"/>
              <a:t>A.</a:t>
            </a:r>
            <a:r>
              <a:rPr lang="en-US" sz="1200" dirty="0" smtClean="0"/>
              <a:t> 	</a:t>
            </a:r>
            <a:r>
              <a:rPr lang="en-US" sz="1200" dirty="0" smtClean="0">
                <a:solidFill>
                  <a:srgbClr val="0000FF"/>
                </a:solidFill>
              </a:rPr>
              <a:t>Yes</a:t>
            </a:r>
            <a:r>
              <a:rPr lang="en-US" sz="1200" dirty="0">
                <a:solidFill>
                  <a:srgbClr val="0000FF"/>
                </a:solidFill>
              </a:rPr>
              <a:t>, it needs to be abbreviated in some way to fit within the stated available field positions. </a:t>
            </a:r>
            <a:r>
              <a:rPr lang="en-US" sz="1200" dirty="0" smtClean="0">
                <a:solidFill>
                  <a:srgbClr val="0000FF"/>
                </a:solidFill>
              </a:rPr>
              <a:t>This has been general practice with how Acute Hospitals have been submitting Case Mix files today. (e.g. Hallmark Health – Melrose Wakefield Hospital Campus is entered as “Hallmark Health”)</a:t>
            </a:r>
            <a:endParaRPr lang="en-US" sz="1200" dirty="0">
              <a:solidFill>
                <a:srgbClr val="0000FF"/>
              </a:solidFill>
            </a:endParaRPr>
          </a:p>
          <a:p>
            <a:pPr algn="l"/>
            <a:endParaRPr lang="en-US" sz="1200" b="1" dirty="0" smtClean="0"/>
          </a:p>
          <a:p>
            <a:pPr algn="l"/>
            <a:r>
              <a:rPr lang="en-US" sz="1200" b="1" dirty="0" smtClean="0"/>
              <a:t>Q</a:t>
            </a:r>
            <a:r>
              <a:rPr lang="en-US" sz="1200" dirty="0" smtClean="0"/>
              <a:t>. 	RT01 </a:t>
            </a:r>
            <a:r>
              <a:rPr lang="en-US" sz="1200" dirty="0"/>
              <a:t>– Field No. 9 – What is </a:t>
            </a:r>
            <a:r>
              <a:rPr lang="en-US" sz="1200" dirty="0" smtClean="0"/>
              <a:t>Submission Number? </a:t>
            </a:r>
            <a:r>
              <a:rPr lang="en-US" sz="1200" dirty="0"/>
              <a:t>The number of submissions that have been made per quarter or does this pertain to the number of submissions the facility has made all time? </a:t>
            </a:r>
            <a:endParaRPr lang="en-US" sz="1200" dirty="0" smtClean="0"/>
          </a:p>
          <a:p>
            <a:pPr algn="l"/>
            <a:r>
              <a:rPr lang="en-US" sz="1200" b="1" dirty="0" smtClean="0"/>
              <a:t>A:</a:t>
            </a:r>
            <a:r>
              <a:rPr lang="en-US" sz="1200" dirty="0" smtClean="0"/>
              <a:t> 	</a:t>
            </a:r>
            <a:r>
              <a:rPr lang="en-US" sz="1200" dirty="0" smtClean="0">
                <a:solidFill>
                  <a:srgbClr val="0000FF"/>
                </a:solidFill>
              </a:rPr>
              <a:t>Submission Number is for </a:t>
            </a:r>
            <a:r>
              <a:rPr lang="en-US" sz="1200" dirty="0">
                <a:solidFill>
                  <a:srgbClr val="0000FF"/>
                </a:solidFill>
              </a:rPr>
              <a:t>provider </a:t>
            </a:r>
            <a:r>
              <a:rPr lang="en-US" sz="1200" dirty="0" smtClean="0">
                <a:solidFill>
                  <a:srgbClr val="0000FF"/>
                </a:solidFill>
              </a:rPr>
              <a:t>use in assigning version control or revision management number. CHIA does not validate for accuracy </a:t>
            </a:r>
            <a:r>
              <a:rPr lang="en-US" sz="1200" dirty="0">
                <a:solidFill>
                  <a:srgbClr val="0000FF"/>
                </a:solidFill>
              </a:rPr>
              <a:t>against your submissions.</a:t>
            </a:r>
          </a:p>
          <a:p>
            <a:pPr algn="l"/>
            <a:endParaRPr lang="en-US" sz="1200" b="1" dirty="0" smtClean="0"/>
          </a:p>
          <a:p>
            <a:pPr algn="l"/>
            <a:r>
              <a:rPr lang="en-US" sz="1200" b="1" dirty="0" smtClean="0"/>
              <a:t>Q:</a:t>
            </a:r>
            <a:r>
              <a:rPr lang="en-US" sz="1200" dirty="0" smtClean="0"/>
              <a:t> 	RT10 </a:t>
            </a:r>
            <a:r>
              <a:rPr lang="en-US" sz="1200" dirty="0"/>
              <a:t>– Field No. 11 – Is Organization ID also considered </a:t>
            </a:r>
            <a:r>
              <a:rPr lang="en-US" sz="1200" dirty="0" smtClean="0"/>
              <a:t>Facility </a:t>
            </a:r>
            <a:r>
              <a:rPr lang="en-US" sz="1200" dirty="0"/>
              <a:t>ID? </a:t>
            </a:r>
            <a:endParaRPr lang="en-US" sz="1200" dirty="0" smtClean="0"/>
          </a:p>
          <a:p>
            <a:pPr algn="l"/>
            <a:r>
              <a:rPr lang="en-US" sz="1200" b="1" dirty="0" smtClean="0"/>
              <a:t>A:</a:t>
            </a:r>
            <a:r>
              <a:rPr lang="en-US" sz="1200" dirty="0" smtClean="0"/>
              <a:t> 	</a:t>
            </a:r>
            <a:r>
              <a:rPr lang="en-US" sz="1200" dirty="0" smtClean="0">
                <a:solidFill>
                  <a:srgbClr val="0000FF"/>
                </a:solidFill>
              </a:rPr>
              <a:t>An Organization (Org ID) </a:t>
            </a:r>
            <a:r>
              <a:rPr lang="en-US" sz="1200" dirty="0">
                <a:solidFill>
                  <a:srgbClr val="0000FF"/>
                </a:solidFill>
              </a:rPr>
              <a:t>is a number assigned by CHIA as an internal unique identifier and not to confuse with the first question on this list</a:t>
            </a:r>
            <a:r>
              <a:rPr lang="en-US" sz="1200" dirty="0" smtClean="0">
                <a:solidFill>
                  <a:srgbClr val="0000FF"/>
                </a:solidFill>
              </a:rPr>
              <a:t>. The ORG ID is typically assigned upon completing the Business Partner Agreement with CHIA. Most facilities are already registered in deliver financial or other reporting to CHIA. </a:t>
            </a:r>
            <a:endParaRPr lang="en-US" sz="1200" dirty="0">
              <a:solidFill>
                <a:srgbClr val="0000FF"/>
              </a:solidFill>
            </a:endParaRPr>
          </a:p>
          <a:p>
            <a:pPr algn="l"/>
            <a:endParaRPr lang="en-US" sz="1200" b="1" dirty="0" smtClean="0"/>
          </a:p>
          <a:p>
            <a:pPr algn="l"/>
            <a:r>
              <a:rPr lang="en-US" sz="1200" b="1" dirty="0" smtClean="0"/>
              <a:t>Q:</a:t>
            </a:r>
            <a:r>
              <a:rPr lang="en-US" sz="1200" dirty="0" smtClean="0"/>
              <a:t> 	RT20 </a:t>
            </a:r>
            <a:r>
              <a:rPr lang="en-US" sz="1200" dirty="0"/>
              <a:t>– Field No. 10 – Is secondary source of admission required? It says “Must be present, if applicable”. If not, then can this be left blank? </a:t>
            </a:r>
          </a:p>
          <a:p>
            <a:pPr algn="l"/>
            <a:r>
              <a:rPr lang="en-US" sz="1200" b="1" dirty="0" smtClean="0"/>
              <a:t>A: 	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CORRECTED FROM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WEBINAR:</a:t>
            </a:r>
            <a:r>
              <a:rPr lang="en-US" sz="1200" b="1" dirty="0" smtClean="0"/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Yes </a:t>
            </a:r>
            <a:r>
              <a:rPr lang="en-US" sz="1200" dirty="0" smtClean="0">
                <a:solidFill>
                  <a:srgbClr val="0000FF"/>
                </a:solidFill>
              </a:rPr>
              <a:t>the item must be present. </a:t>
            </a:r>
            <a:r>
              <a:rPr lang="en-US" sz="1200" dirty="0" smtClean="0">
                <a:solidFill>
                  <a:srgbClr val="0000FF"/>
                </a:solidFill>
              </a:rPr>
              <a:t>However, </a:t>
            </a:r>
            <a:r>
              <a:rPr lang="en-US" sz="1200" dirty="0" smtClean="0">
                <a:solidFill>
                  <a:srgbClr val="0000FF"/>
                </a:solidFill>
              </a:rPr>
              <a:t>if there was no </a:t>
            </a:r>
            <a:r>
              <a:rPr lang="en-US" sz="1200" dirty="0" smtClean="0">
                <a:solidFill>
                  <a:srgbClr val="0000FF"/>
                </a:solidFill>
              </a:rPr>
              <a:t>Secondary </a:t>
            </a:r>
            <a:r>
              <a:rPr lang="en-US" sz="1200" dirty="0">
                <a:solidFill>
                  <a:srgbClr val="0000FF"/>
                </a:solidFill>
              </a:rPr>
              <a:t>S</a:t>
            </a:r>
            <a:r>
              <a:rPr lang="en-US" sz="1200" dirty="0" smtClean="0">
                <a:solidFill>
                  <a:srgbClr val="0000FF"/>
                </a:solidFill>
              </a:rPr>
              <a:t>ource of Admission, </a:t>
            </a:r>
            <a:r>
              <a:rPr lang="en-US" sz="1200" dirty="0" smtClean="0">
                <a:solidFill>
                  <a:srgbClr val="0000FF"/>
                </a:solidFill>
              </a:rPr>
              <a:t>then the </a:t>
            </a:r>
            <a:r>
              <a:rPr lang="en-US" sz="1200" dirty="0" smtClean="0">
                <a:solidFill>
                  <a:srgbClr val="0000FF"/>
                </a:solidFill>
              </a:rPr>
              <a:t>entry is left BLANK (unpopulated).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06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188" y="616878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Support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Data Liaison Assignments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076" y="1450315"/>
            <a:ext cx="8431212" cy="4235719"/>
          </a:xfrm>
        </p:spPr>
        <p:txBody>
          <a:bodyPr>
            <a:normAutofit fontScale="85000" lnSpcReduction="20000"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will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soon be 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a specific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Health 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Data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Liaison, for day-to-day operations support.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spc="2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your primary point of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for:</a:t>
            </a:r>
          </a:p>
          <a:p>
            <a:pPr marL="1485900" lvl="2" indent="-342900"/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status, </a:t>
            </a:r>
          </a:p>
          <a:p>
            <a:pPr marL="1485900" lvl="2" indent="-342900"/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ield 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edits/errors, </a:t>
            </a:r>
          </a:p>
          <a:p>
            <a:pPr marL="1485900" lvl="2" indent="-342900"/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system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spc="2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Mix Intake team 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include: </a:t>
            </a:r>
            <a:endParaRPr lang="en-US" sz="1900" spc="2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spc="2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342900"/>
            <a:r>
              <a:rPr lang="en-US" sz="1900" b="1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Dukes-Reed - 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Health Care Data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</a:t>
            </a:r>
          </a:p>
          <a:p>
            <a:pPr lvl="3" indent="0">
              <a:buNone/>
            </a:pPr>
            <a:r>
              <a:rPr lang="en-US" sz="1900" b="1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485900" lvl="2" indent="-342900"/>
            <a:r>
              <a:rPr lang="en-US" sz="1900" b="1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</a:t>
            </a:r>
            <a:r>
              <a:rPr lang="en-US" sz="1900" b="1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Stiller </a:t>
            </a:r>
            <a:r>
              <a:rPr lang="en-US" sz="1900" b="1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Health Care Data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</a:t>
            </a:r>
          </a:p>
          <a:p>
            <a:pPr marL="1943100" lvl="3" indent="-342900"/>
            <a:endParaRPr lang="en-US" sz="1900" spc="2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342900"/>
            <a:r>
              <a:rPr lang="en-US" sz="1900" b="1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900" b="1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evin </a:t>
            </a:r>
            <a:r>
              <a:rPr lang="en-US" sz="1900" b="1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Case Mix Data </a:t>
            </a:r>
            <a:r>
              <a:rPr lang="en-US" sz="1900" spc="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and Support </a:t>
            </a: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900" i="1" spc="2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spc="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assigned liaison will contact your team directly with any additional updates.</a:t>
            </a:r>
            <a:endParaRPr lang="en-US" sz="1900" spc="2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062" y="5781285"/>
            <a:ext cx="741838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>
                  <a:outerShdw blurRad="114300" dist="482600" dir="11520000" sx="1000" sy="1000" algn="ctr" rotWithShape="0">
                    <a:schemeClr val="bg1"/>
                  </a:outerShdw>
                </a:effectLst>
              </a:rPr>
              <a:t>Please feel free to call on this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effectLst>
                  <a:outerShdw blurRad="114300" dist="482600" dir="11520000" sx="1000" sy="1000" algn="ctr" rotWithShape="0">
                    <a:schemeClr val="bg1"/>
                  </a:outerShdw>
                </a:effectLst>
              </a:rPr>
              <a:t>team as needed. 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We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are here to support you!</a:t>
            </a:r>
          </a:p>
        </p:txBody>
      </p:sp>
    </p:spTree>
    <p:extLst>
      <p:ext uri="{BB962C8B-B14F-4D97-AF65-F5344CB8AC3E}">
        <p14:creationId xmlns:p14="http://schemas.microsoft.com/office/powerpoint/2010/main" val="45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 5_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 5_28</Template>
  <TotalTime>29456</TotalTime>
  <Words>449</Words>
  <Application>Microsoft Office PowerPoint</Application>
  <PresentationFormat>On-screen Show (4:3)</PresentationFormat>
  <Paragraphs>163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FINALPowerPointTEMPLATE 5_28</vt:lpstr>
      <vt:lpstr>PowerPoint Presentation</vt:lpstr>
      <vt:lpstr>PowerPoint Presentation</vt:lpstr>
      <vt:lpstr>Project Status: CHIA High-Level Project Steps</vt:lpstr>
      <vt:lpstr>Project Status: Project Milestones</vt:lpstr>
      <vt:lpstr>Tools: System Access</vt:lpstr>
      <vt:lpstr>PowerPoint Presentation</vt:lpstr>
      <vt:lpstr>Submission Guide: Rule Updates</vt:lpstr>
      <vt:lpstr>Submission Guide Questions</vt:lpstr>
      <vt:lpstr>Support: Data Liaison Assignments</vt:lpstr>
      <vt:lpstr>Session Wrap-Up: Next Steps</vt:lpstr>
      <vt:lpstr>CHIA Contact Information: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Martel, AnneMarie</dc:creator>
  <cp:lastModifiedBy>user</cp:lastModifiedBy>
  <cp:revision>600</cp:revision>
  <cp:lastPrinted>2018-03-26T19:05:47Z</cp:lastPrinted>
  <dcterms:created xsi:type="dcterms:W3CDTF">2016-03-23T19:15:06Z</dcterms:created>
  <dcterms:modified xsi:type="dcterms:W3CDTF">2018-03-28T13:09:03Z</dcterms:modified>
</cp:coreProperties>
</file>