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755" r:id="rId2"/>
  </p:sldMasterIdLst>
  <p:notesMasterIdLst>
    <p:notesMasterId r:id="rId16"/>
  </p:notesMasterIdLst>
  <p:handoutMasterIdLst>
    <p:handoutMasterId r:id="rId17"/>
  </p:handoutMasterIdLst>
  <p:sldIdLst>
    <p:sldId id="256" r:id="rId3"/>
    <p:sldId id="414" r:id="rId4"/>
    <p:sldId id="468" r:id="rId5"/>
    <p:sldId id="584" r:id="rId6"/>
    <p:sldId id="593" r:id="rId7"/>
    <p:sldId id="579" r:id="rId8"/>
    <p:sldId id="583" r:id="rId9"/>
    <p:sldId id="587" r:id="rId10"/>
    <p:sldId id="590" r:id="rId11"/>
    <p:sldId id="591" r:id="rId12"/>
    <p:sldId id="592" r:id="rId13"/>
    <p:sldId id="362" r:id="rId14"/>
    <p:sldId id="585" r:id="rId15"/>
  </p:sldIdLst>
  <p:sldSz cx="9144000" cy="6858000" type="screen4x3"/>
  <p:notesSz cx="7010400" cy="9296400"/>
  <p:defaultTextStyle>
    <a:defPPr>
      <a:defRPr lang="en-US"/>
    </a:defPPr>
    <a:lvl1pPr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1pPr>
    <a:lvl2pPr marL="4572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2pPr>
    <a:lvl3pPr marL="9144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3pPr>
    <a:lvl4pPr marL="13716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4pPr>
    <a:lvl5pPr marL="18288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5pPr>
    <a:lvl6pPr marL="2286000" algn="l" defTabSz="914400" rtl="0" eaLnBrk="1" latinLnBrk="0" hangingPunct="1">
      <a:defRPr sz="2400" kern="1200">
        <a:solidFill>
          <a:schemeClr val="tx1"/>
        </a:solidFill>
        <a:latin typeface="Calibri" pitchFamily="34" charset="0"/>
        <a:ea typeface="ＭＳ Ｐゴシック" charset="-128"/>
        <a:cs typeface="+mn-cs"/>
      </a:defRPr>
    </a:lvl6pPr>
    <a:lvl7pPr marL="2743200" algn="l" defTabSz="914400" rtl="0" eaLnBrk="1" latinLnBrk="0" hangingPunct="1">
      <a:defRPr sz="2400" kern="1200">
        <a:solidFill>
          <a:schemeClr val="tx1"/>
        </a:solidFill>
        <a:latin typeface="Calibri" pitchFamily="34" charset="0"/>
        <a:ea typeface="ＭＳ Ｐゴシック" charset="-128"/>
        <a:cs typeface="+mn-cs"/>
      </a:defRPr>
    </a:lvl7pPr>
    <a:lvl8pPr marL="3200400" algn="l" defTabSz="914400" rtl="0" eaLnBrk="1" latinLnBrk="0" hangingPunct="1">
      <a:defRPr sz="2400" kern="1200">
        <a:solidFill>
          <a:schemeClr val="tx1"/>
        </a:solidFill>
        <a:latin typeface="Calibri" pitchFamily="34" charset="0"/>
        <a:ea typeface="ＭＳ Ｐゴシック" charset="-128"/>
        <a:cs typeface="+mn-cs"/>
      </a:defRPr>
    </a:lvl8pPr>
    <a:lvl9pPr marL="3657600" algn="l" defTabSz="914400" rtl="0" eaLnBrk="1" latinLnBrk="0" hangingPunct="1">
      <a:defRPr sz="2400" kern="1200">
        <a:solidFill>
          <a:schemeClr val="tx1"/>
        </a:solidFill>
        <a:latin typeface="Calibri" pitchFamily="34" charset="0"/>
        <a:ea typeface="ＭＳ Ｐゴシック" charset="-128"/>
        <a:cs typeface="+mn-cs"/>
      </a:defRPr>
    </a:lvl9pPr>
  </p:defaultTextStyle>
  <p:extLst>
    <p:ext uri="{EFAFB233-063F-42B5-8137-9DF3F51BA10A}">
      <p15:sldGuideLst xmlns:p15="http://schemas.microsoft.com/office/powerpoint/2012/main">
        <p15:guide id="1" orient="horz" pos="973">
          <p15:clr>
            <a:srgbClr val="A4A3A4"/>
          </p15:clr>
        </p15:guide>
        <p15:guide id="2" pos="33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69" autoAdjust="0"/>
    <p:restoredTop sz="73340" autoAdjust="0"/>
  </p:normalViewPr>
  <p:slideViewPr>
    <p:cSldViewPr snapToGrid="0" snapToObjects="1" showGuides="1">
      <p:cViewPr varScale="1">
        <p:scale>
          <a:sx n="80" d="100"/>
          <a:sy n="80" d="100"/>
        </p:scale>
        <p:origin x="2424" y="102"/>
      </p:cViewPr>
      <p:guideLst>
        <p:guide orient="horz" pos="973"/>
        <p:guide pos="332"/>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1" tIns="46581" rIns="93161" bIns="46581" rtlCol="0"/>
          <a:lstStyle>
            <a:lvl1pPr algn="l">
              <a:defRPr sz="1200">
                <a:latin typeface="Calibri" charset="0"/>
                <a:ea typeface="ＭＳ Ｐゴシック" charset="0"/>
                <a:cs typeface="ＭＳ Ｐゴシック" charset="0"/>
              </a:defRPr>
            </a:lvl1pPr>
          </a:lstStyle>
          <a:p>
            <a:pPr>
              <a:defRPr/>
            </a:pPr>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wrap="square" lIns="93161" tIns="46581" rIns="93161" bIns="46581" numCol="1" anchor="t" anchorCtr="0" compatLnSpc="1">
            <a:prstTxWarp prst="textNoShape">
              <a:avLst/>
            </a:prstTxWarp>
          </a:bodyPr>
          <a:lstStyle>
            <a:lvl1pPr algn="r">
              <a:defRPr sz="1200"/>
            </a:lvl1pPr>
          </a:lstStyle>
          <a:p>
            <a:fld id="{7C334750-2352-4B2E-BA89-7D4D92F6063F}" type="datetimeFigureOut">
              <a:rPr lang="en-US" altLang="en-US"/>
              <a:pPr/>
              <a:t>7/29/2021</a:t>
            </a:fld>
            <a:endParaRPr lang="en-US" altLang="en-US"/>
          </a:p>
        </p:txBody>
      </p:sp>
      <p:sp>
        <p:nvSpPr>
          <p:cNvPr id="4" name="Footer Placeholder 3"/>
          <p:cNvSpPr>
            <a:spLocks noGrp="1"/>
          </p:cNvSpPr>
          <p:nvPr>
            <p:ph type="ftr" sz="quarter" idx="2"/>
          </p:nvPr>
        </p:nvSpPr>
        <p:spPr>
          <a:xfrm>
            <a:off x="1" y="8829967"/>
            <a:ext cx="3037840" cy="464820"/>
          </a:xfrm>
          <a:prstGeom prst="rect">
            <a:avLst/>
          </a:prstGeom>
        </p:spPr>
        <p:txBody>
          <a:bodyPr vert="horz" lIns="93161" tIns="46581" rIns="93161" bIns="46581" rtlCol="0" anchor="b"/>
          <a:lstStyle>
            <a:lvl1pPr algn="l">
              <a:defRPr sz="1200">
                <a:latin typeface="Calibri" charset="0"/>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wrap="square" lIns="93161" tIns="46581" rIns="93161" bIns="46581" numCol="1" anchor="b" anchorCtr="0" compatLnSpc="1">
            <a:prstTxWarp prst="textNoShape">
              <a:avLst/>
            </a:prstTxWarp>
          </a:bodyPr>
          <a:lstStyle>
            <a:lvl1pPr algn="r">
              <a:defRPr sz="1200"/>
            </a:lvl1pPr>
          </a:lstStyle>
          <a:p>
            <a:fld id="{07923F82-0C55-4A82-ADB7-C020DF7AEF21}" type="slidenum">
              <a:rPr lang="en-US" altLang="en-US"/>
              <a:pPr/>
              <a:t>‹#›</a:t>
            </a:fld>
            <a:endParaRPr lang="en-US" altLang="en-US"/>
          </a:p>
        </p:txBody>
      </p:sp>
    </p:spTree>
    <p:extLst>
      <p:ext uri="{BB962C8B-B14F-4D97-AF65-F5344CB8AC3E}">
        <p14:creationId xmlns:p14="http://schemas.microsoft.com/office/powerpoint/2010/main" val="2404603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1" tIns="46581" rIns="93161" bIns="46581" rtlCol="0"/>
          <a:lstStyle>
            <a:lvl1pPr algn="l">
              <a:defRPr sz="1200">
                <a:latin typeface="Calibri" pitchFamily="34" charset="0"/>
                <a:ea typeface="ＭＳ Ｐゴシック" charset="-128"/>
                <a:cs typeface="+mn-cs"/>
              </a:defRPr>
            </a:lvl1pPr>
          </a:lstStyle>
          <a:p>
            <a:pPr>
              <a:defRPr/>
            </a:pPr>
            <a:endParaRPr lang="en-US"/>
          </a:p>
        </p:txBody>
      </p:sp>
      <p:sp>
        <p:nvSpPr>
          <p:cNvPr id="3" name="Date Placeholder 2"/>
          <p:cNvSpPr>
            <a:spLocks noGrp="1"/>
          </p:cNvSpPr>
          <p:nvPr>
            <p:ph type="dt" idx="1"/>
          </p:nvPr>
        </p:nvSpPr>
        <p:spPr>
          <a:xfrm>
            <a:off x="3970939" y="0"/>
            <a:ext cx="3037840" cy="464820"/>
          </a:xfrm>
          <a:prstGeom prst="rect">
            <a:avLst/>
          </a:prstGeom>
        </p:spPr>
        <p:txBody>
          <a:bodyPr vert="horz" wrap="square" lIns="93161" tIns="46581" rIns="93161" bIns="46581" numCol="1" anchor="t" anchorCtr="0" compatLnSpc="1">
            <a:prstTxWarp prst="textNoShape">
              <a:avLst/>
            </a:prstTxWarp>
          </a:bodyPr>
          <a:lstStyle>
            <a:lvl1pPr algn="r">
              <a:defRPr sz="1200"/>
            </a:lvl1pPr>
          </a:lstStyle>
          <a:p>
            <a:fld id="{CEFC4FF3-F2B4-4986-85D7-E6C0D0EDDD3C}" type="datetimeFigureOut">
              <a:rPr lang="en-US" altLang="en-US"/>
              <a:pPr/>
              <a:t>7/29/2021</a:t>
            </a:fld>
            <a:endParaRPr lang="en-US" alt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1" tIns="46581" rIns="93161" bIns="46581" rtlCol="0" anchor="ctr"/>
          <a:lstStyle/>
          <a:p>
            <a:pPr lvl="0"/>
            <a:endParaRPr lang="en-US" noProof="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61" tIns="46581" rIns="93161" bIns="46581"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29967"/>
            <a:ext cx="3037840" cy="464820"/>
          </a:xfrm>
          <a:prstGeom prst="rect">
            <a:avLst/>
          </a:prstGeom>
        </p:spPr>
        <p:txBody>
          <a:bodyPr vert="horz" lIns="93161" tIns="46581" rIns="93161" bIns="46581" rtlCol="0" anchor="b"/>
          <a:lstStyle>
            <a:lvl1pPr algn="l">
              <a:defRPr sz="1200">
                <a:latin typeface="Calibri" pitchFamily="34" charset="0"/>
                <a:ea typeface="ＭＳ Ｐゴシック" charset="-128"/>
                <a:cs typeface="+mn-cs"/>
              </a:defRPr>
            </a:lvl1pPr>
          </a:lstStyle>
          <a:p>
            <a:pPr>
              <a:defRPr/>
            </a:pPr>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wrap="square" lIns="93161" tIns="46581" rIns="93161" bIns="46581" numCol="1" anchor="b" anchorCtr="0" compatLnSpc="1">
            <a:prstTxWarp prst="textNoShape">
              <a:avLst/>
            </a:prstTxWarp>
          </a:bodyPr>
          <a:lstStyle>
            <a:lvl1pPr algn="r">
              <a:defRPr sz="1200"/>
            </a:lvl1pPr>
          </a:lstStyle>
          <a:p>
            <a:fld id="{C633E6E6-89C7-4DE2-8571-13BA2D2041F3}" type="slidenum">
              <a:rPr lang="en-US" altLang="en-US"/>
              <a:pPr/>
              <a:t>‹#›</a:t>
            </a:fld>
            <a:endParaRPr lang="en-US" altLang="en-US"/>
          </a:p>
        </p:txBody>
      </p:sp>
    </p:spTree>
    <p:extLst>
      <p:ext uri="{BB962C8B-B14F-4D97-AF65-F5344CB8AC3E}">
        <p14:creationId xmlns:p14="http://schemas.microsoft.com/office/powerpoint/2010/main" val="11957505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ea typeface="ＭＳ Ｐゴシック" charset="-128"/>
            </a:endParaRPr>
          </a:p>
        </p:txBody>
      </p:sp>
      <p:sp>
        <p:nvSpPr>
          <p:cNvPr id="81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ＭＳ Ｐゴシック" charset="-128"/>
              </a:defRPr>
            </a:lvl1pPr>
            <a:lvl2pPr marL="756932" indent="-291127" eaLnBrk="0" hangingPunct="0">
              <a:defRPr sz="2400">
                <a:solidFill>
                  <a:schemeClr val="tx1"/>
                </a:solidFill>
                <a:latin typeface="Calibri" pitchFamily="34" charset="0"/>
                <a:ea typeface="ＭＳ Ｐゴシック" charset="-128"/>
              </a:defRPr>
            </a:lvl2pPr>
            <a:lvl3pPr marL="1164511" indent="-232902" eaLnBrk="0" hangingPunct="0">
              <a:defRPr sz="2400">
                <a:solidFill>
                  <a:schemeClr val="tx1"/>
                </a:solidFill>
                <a:latin typeface="Calibri" pitchFamily="34" charset="0"/>
                <a:ea typeface="ＭＳ Ｐゴシック" charset="-128"/>
              </a:defRPr>
            </a:lvl3pPr>
            <a:lvl4pPr marL="1630315" indent="-232902" eaLnBrk="0" hangingPunct="0">
              <a:defRPr sz="2400">
                <a:solidFill>
                  <a:schemeClr val="tx1"/>
                </a:solidFill>
                <a:latin typeface="Calibri" pitchFamily="34" charset="0"/>
                <a:ea typeface="ＭＳ Ｐゴシック" charset="-128"/>
              </a:defRPr>
            </a:lvl4pPr>
            <a:lvl5pPr marL="2096119" indent="-232902" eaLnBrk="0" hangingPunct="0">
              <a:defRPr sz="2400">
                <a:solidFill>
                  <a:schemeClr val="tx1"/>
                </a:solidFill>
                <a:latin typeface="Calibri" pitchFamily="34" charset="0"/>
                <a:ea typeface="ＭＳ Ｐゴシック" charset="-128"/>
              </a:defRPr>
            </a:lvl5pPr>
            <a:lvl6pPr marL="2561924"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6pPr>
            <a:lvl7pPr marL="3027728"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7pPr>
            <a:lvl8pPr marL="3493532"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8pPr>
            <a:lvl9pPr marL="3959338"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9pPr>
          </a:lstStyle>
          <a:p>
            <a:pPr eaLnBrk="1" hangingPunct="1"/>
            <a:fld id="{F4311CE4-E988-47FC-95D4-86132A681C2E}" type="slidenum">
              <a:rPr lang="en-US" altLang="en-US" sz="1200"/>
              <a:pPr eaLnBrk="1" hangingPunct="1"/>
              <a:t>1</a:t>
            </a:fld>
            <a:endParaRPr lang="en-US" altLang="en-US" sz="1200" dirty="0"/>
          </a:p>
        </p:txBody>
      </p:sp>
    </p:spTree>
    <p:extLst>
      <p:ext uri="{BB962C8B-B14F-4D97-AF65-F5344CB8AC3E}">
        <p14:creationId xmlns:p14="http://schemas.microsoft.com/office/powerpoint/2010/main" val="9543693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13</a:t>
            </a:fld>
            <a:endParaRPr lang="en-US" altLang="en-US"/>
          </a:p>
        </p:txBody>
      </p:sp>
    </p:spTree>
    <p:extLst>
      <p:ext uri="{BB962C8B-B14F-4D97-AF65-F5344CB8AC3E}">
        <p14:creationId xmlns:p14="http://schemas.microsoft.com/office/powerpoint/2010/main" val="2006598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2</a:t>
            </a:fld>
            <a:endParaRPr lang="en-US" altLang="en-US"/>
          </a:p>
        </p:txBody>
      </p:sp>
    </p:spTree>
    <p:extLst>
      <p:ext uri="{BB962C8B-B14F-4D97-AF65-F5344CB8AC3E}">
        <p14:creationId xmlns:p14="http://schemas.microsoft.com/office/powerpoint/2010/main" val="14964528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57066" indent="-291179" eaLnBrk="0" hangingPunct="0">
              <a:spcBef>
                <a:spcPct val="30000"/>
              </a:spcBef>
              <a:defRPr sz="1200">
                <a:solidFill>
                  <a:schemeClr val="tx1"/>
                </a:solidFill>
                <a:latin typeface="Calibri" pitchFamily="34" charset="0"/>
              </a:defRPr>
            </a:lvl2pPr>
            <a:lvl3pPr marL="1164717" indent="-232943" eaLnBrk="0" hangingPunct="0">
              <a:spcBef>
                <a:spcPct val="30000"/>
              </a:spcBef>
              <a:defRPr sz="1200">
                <a:solidFill>
                  <a:schemeClr val="tx1"/>
                </a:solidFill>
                <a:latin typeface="Calibri" pitchFamily="34" charset="0"/>
              </a:defRPr>
            </a:lvl3pPr>
            <a:lvl4pPr marL="1630604" indent="-232943" eaLnBrk="0" hangingPunct="0">
              <a:spcBef>
                <a:spcPct val="30000"/>
              </a:spcBef>
              <a:defRPr sz="1200">
                <a:solidFill>
                  <a:schemeClr val="tx1"/>
                </a:solidFill>
                <a:latin typeface="Calibri" pitchFamily="34" charset="0"/>
              </a:defRPr>
            </a:lvl4pPr>
            <a:lvl5pPr marL="2096491" indent="-232943" eaLnBrk="0" hangingPunct="0">
              <a:spcBef>
                <a:spcPct val="30000"/>
              </a:spcBef>
              <a:defRPr sz="1200">
                <a:solidFill>
                  <a:schemeClr val="tx1"/>
                </a:solidFill>
                <a:latin typeface="Calibri" pitchFamily="34" charset="0"/>
              </a:defRPr>
            </a:lvl5pPr>
            <a:lvl6pPr marL="2562377" indent="-232943" eaLnBrk="0" fontAlgn="base" hangingPunct="0">
              <a:spcBef>
                <a:spcPct val="30000"/>
              </a:spcBef>
              <a:spcAft>
                <a:spcPct val="0"/>
              </a:spcAft>
              <a:defRPr sz="1200">
                <a:solidFill>
                  <a:schemeClr val="tx1"/>
                </a:solidFill>
                <a:latin typeface="Calibri" pitchFamily="34" charset="0"/>
              </a:defRPr>
            </a:lvl6pPr>
            <a:lvl7pPr marL="3028264" indent="-232943" eaLnBrk="0" fontAlgn="base" hangingPunct="0">
              <a:spcBef>
                <a:spcPct val="30000"/>
              </a:spcBef>
              <a:spcAft>
                <a:spcPct val="0"/>
              </a:spcAft>
              <a:defRPr sz="1200">
                <a:solidFill>
                  <a:schemeClr val="tx1"/>
                </a:solidFill>
                <a:latin typeface="Calibri" pitchFamily="34" charset="0"/>
              </a:defRPr>
            </a:lvl7pPr>
            <a:lvl8pPr marL="3494151" indent="-232943" eaLnBrk="0" fontAlgn="base" hangingPunct="0">
              <a:spcBef>
                <a:spcPct val="30000"/>
              </a:spcBef>
              <a:spcAft>
                <a:spcPct val="0"/>
              </a:spcAft>
              <a:defRPr sz="1200">
                <a:solidFill>
                  <a:schemeClr val="tx1"/>
                </a:solidFill>
                <a:latin typeface="Calibri" pitchFamily="34" charset="0"/>
              </a:defRPr>
            </a:lvl8pPr>
            <a:lvl9pPr marL="3960038" indent="-232943" eaLnBrk="0" fontAlgn="base" hangingPunct="0">
              <a:spcBef>
                <a:spcPct val="30000"/>
              </a:spcBef>
              <a:spcAft>
                <a:spcPct val="0"/>
              </a:spcAft>
              <a:defRPr sz="1200">
                <a:solidFill>
                  <a:schemeClr val="tx1"/>
                </a:solidFill>
                <a:latin typeface="Calibri"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970CA50A-4583-453D-B781-415949AD5A4C}" type="slidenum">
              <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endParaRPr>
          </a:p>
        </p:txBody>
      </p:sp>
    </p:spTree>
    <p:extLst>
      <p:ext uri="{BB962C8B-B14F-4D97-AF65-F5344CB8AC3E}">
        <p14:creationId xmlns:p14="http://schemas.microsoft.com/office/powerpoint/2010/main" val="3609590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57066" indent="-291179" eaLnBrk="0" hangingPunct="0">
              <a:spcBef>
                <a:spcPct val="30000"/>
              </a:spcBef>
              <a:defRPr sz="1200">
                <a:solidFill>
                  <a:schemeClr val="tx1"/>
                </a:solidFill>
                <a:latin typeface="Calibri" pitchFamily="34" charset="0"/>
              </a:defRPr>
            </a:lvl2pPr>
            <a:lvl3pPr marL="1164717" indent="-232943" eaLnBrk="0" hangingPunct="0">
              <a:spcBef>
                <a:spcPct val="30000"/>
              </a:spcBef>
              <a:defRPr sz="1200">
                <a:solidFill>
                  <a:schemeClr val="tx1"/>
                </a:solidFill>
                <a:latin typeface="Calibri" pitchFamily="34" charset="0"/>
              </a:defRPr>
            </a:lvl3pPr>
            <a:lvl4pPr marL="1630604" indent="-232943" eaLnBrk="0" hangingPunct="0">
              <a:spcBef>
                <a:spcPct val="30000"/>
              </a:spcBef>
              <a:defRPr sz="1200">
                <a:solidFill>
                  <a:schemeClr val="tx1"/>
                </a:solidFill>
                <a:latin typeface="Calibri" pitchFamily="34" charset="0"/>
              </a:defRPr>
            </a:lvl4pPr>
            <a:lvl5pPr marL="2096491" indent="-232943" eaLnBrk="0" hangingPunct="0">
              <a:spcBef>
                <a:spcPct val="30000"/>
              </a:spcBef>
              <a:defRPr sz="1200">
                <a:solidFill>
                  <a:schemeClr val="tx1"/>
                </a:solidFill>
                <a:latin typeface="Calibri" pitchFamily="34" charset="0"/>
              </a:defRPr>
            </a:lvl5pPr>
            <a:lvl6pPr marL="2562377" indent="-232943" eaLnBrk="0" fontAlgn="base" hangingPunct="0">
              <a:spcBef>
                <a:spcPct val="30000"/>
              </a:spcBef>
              <a:spcAft>
                <a:spcPct val="0"/>
              </a:spcAft>
              <a:defRPr sz="1200">
                <a:solidFill>
                  <a:schemeClr val="tx1"/>
                </a:solidFill>
                <a:latin typeface="Calibri" pitchFamily="34" charset="0"/>
              </a:defRPr>
            </a:lvl6pPr>
            <a:lvl7pPr marL="3028264" indent="-232943" eaLnBrk="0" fontAlgn="base" hangingPunct="0">
              <a:spcBef>
                <a:spcPct val="30000"/>
              </a:spcBef>
              <a:spcAft>
                <a:spcPct val="0"/>
              </a:spcAft>
              <a:defRPr sz="1200">
                <a:solidFill>
                  <a:schemeClr val="tx1"/>
                </a:solidFill>
                <a:latin typeface="Calibri" pitchFamily="34" charset="0"/>
              </a:defRPr>
            </a:lvl7pPr>
            <a:lvl8pPr marL="3494151" indent="-232943" eaLnBrk="0" fontAlgn="base" hangingPunct="0">
              <a:spcBef>
                <a:spcPct val="30000"/>
              </a:spcBef>
              <a:spcAft>
                <a:spcPct val="0"/>
              </a:spcAft>
              <a:defRPr sz="1200">
                <a:solidFill>
                  <a:schemeClr val="tx1"/>
                </a:solidFill>
                <a:latin typeface="Calibri" pitchFamily="34" charset="0"/>
              </a:defRPr>
            </a:lvl8pPr>
            <a:lvl9pPr marL="3960038" indent="-232943" eaLnBrk="0" fontAlgn="base" hangingPunct="0">
              <a:spcBef>
                <a:spcPct val="30000"/>
              </a:spcBef>
              <a:spcAft>
                <a:spcPct val="0"/>
              </a:spcAft>
              <a:defRPr sz="1200">
                <a:solidFill>
                  <a:schemeClr val="tx1"/>
                </a:solidFill>
                <a:latin typeface="Calibri"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970CA50A-4583-453D-B781-415949AD5A4C}" type="slidenum">
              <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endParaRPr>
          </a:p>
        </p:txBody>
      </p:sp>
    </p:spTree>
    <p:extLst>
      <p:ext uri="{BB962C8B-B14F-4D97-AF65-F5344CB8AC3E}">
        <p14:creationId xmlns:p14="http://schemas.microsoft.com/office/powerpoint/2010/main" val="3968053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6</a:t>
            </a:fld>
            <a:endParaRPr lang="en-US" altLang="en-US"/>
          </a:p>
        </p:txBody>
      </p:sp>
    </p:spTree>
    <p:extLst>
      <p:ext uri="{BB962C8B-B14F-4D97-AF65-F5344CB8AC3E}">
        <p14:creationId xmlns:p14="http://schemas.microsoft.com/office/powerpoint/2010/main" val="31863269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7</a:t>
            </a:fld>
            <a:endParaRPr lang="en-US" altLang="en-US"/>
          </a:p>
        </p:txBody>
      </p:sp>
    </p:spTree>
    <p:extLst>
      <p:ext uri="{BB962C8B-B14F-4D97-AF65-F5344CB8AC3E}">
        <p14:creationId xmlns:p14="http://schemas.microsoft.com/office/powerpoint/2010/main" val="34196179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633E6E6-89C7-4DE2-8571-13BA2D2041F3}" type="slidenum">
              <a:rPr lang="en-US" altLang="en-US" smtClean="0"/>
              <a:pPr/>
              <a:t>8</a:t>
            </a:fld>
            <a:endParaRPr lang="en-US" altLang="en-US"/>
          </a:p>
        </p:txBody>
      </p:sp>
    </p:spTree>
    <p:extLst>
      <p:ext uri="{BB962C8B-B14F-4D97-AF65-F5344CB8AC3E}">
        <p14:creationId xmlns:p14="http://schemas.microsoft.com/office/powerpoint/2010/main" val="18619432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633E6E6-89C7-4DE2-8571-13BA2D2041F3}" type="slidenum">
              <a:rPr lang="en-US" altLang="en-US" smtClean="0"/>
              <a:pPr/>
              <a:t>9</a:t>
            </a:fld>
            <a:endParaRPr lang="en-US" altLang="en-US"/>
          </a:p>
        </p:txBody>
      </p:sp>
    </p:spTree>
    <p:extLst>
      <p:ext uri="{BB962C8B-B14F-4D97-AF65-F5344CB8AC3E}">
        <p14:creationId xmlns:p14="http://schemas.microsoft.com/office/powerpoint/2010/main" val="6930956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12</a:t>
            </a:fld>
            <a:endParaRPr lang="en-US" altLang="en-US"/>
          </a:p>
        </p:txBody>
      </p:sp>
    </p:spTree>
    <p:extLst>
      <p:ext uri="{BB962C8B-B14F-4D97-AF65-F5344CB8AC3E}">
        <p14:creationId xmlns:p14="http://schemas.microsoft.com/office/powerpoint/2010/main" val="551585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and Content Layout A">
    <p:spTree>
      <p:nvGrpSpPr>
        <p:cNvPr id="1" name=""/>
        <p:cNvGrpSpPr/>
        <p:nvPr/>
      </p:nvGrpSpPr>
      <p:grpSpPr>
        <a:xfrm>
          <a:off x="0" y="0"/>
          <a:ext cx="0" cy="0"/>
          <a:chOff x="0" y="0"/>
          <a:chExt cx="0" cy="0"/>
        </a:xfrm>
      </p:grpSpPr>
      <p:sp>
        <p:nvSpPr>
          <p:cNvPr id="3" name="Text Placeholder 2"/>
          <p:cNvSpPr>
            <a:spLocks noGrp="1"/>
          </p:cNvSpPr>
          <p:nvPr>
            <p:ph idx="1"/>
          </p:nvPr>
        </p:nvSpPr>
        <p:spPr>
          <a:xfrm>
            <a:off x="449263" y="1646114"/>
            <a:ext cx="8039100"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5" name="Title 1"/>
          <p:cNvSpPr>
            <a:spLocks noGrp="1"/>
          </p:cNvSpPr>
          <p:nvPr>
            <p:ph type="title"/>
          </p:nvPr>
        </p:nvSpPr>
        <p:spPr>
          <a:xfrm>
            <a:off x="449263" y="736600"/>
            <a:ext cx="8039100" cy="641350"/>
          </a:xfrm>
        </p:spPr>
        <p:txBody>
          <a:bodyPr/>
          <a:lstStyle/>
          <a:p>
            <a:r>
              <a:rPr lang="en-US"/>
              <a:t>Click to edit Master title style</a:t>
            </a:r>
            <a:endParaRPr lang="en-US" dirty="0"/>
          </a:p>
        </p:txBody>
      </p:sp>
      <p:sp>
        <p:nvSpPr>
          <p:cNvPr id="4" name="Footer Placeholder 3"/>
          <p:cNvSpPr>
            <a:spLocks noGrp="1"/>
          </p:cNvSpPr>
          <p:nvPr>
            <p:ph type="ftr" sz="quarter" idx="10"/>
          </p:nvPr>
        </p:nvSpPr>
        <p:spPr/>
        <p:txBody>
          <a:bodyPr/>
          <a:lstStyle>
            <a:lvl1pPr algn="ctr">
              <a:defRPr smtClean="0"/>
            </a:lvl1pPr>
          </a:lstStyle>
          <a:p>
            <a:pPr algn="l">
              <a:defRPr/>
            </a:pPr>
            <a:r>
              <a:rPr lang="en-US"/>
              <a:t>Title  |  Name, Position Title  |  Date     </a:t>
            </a:r>
          </a:p>
          <a:p>
            <a:pPr>
              <a:defRPr/>
            </a:pPr>
            <a:endParaRPr lang="en-US"/>
          </a:p>
        </p:txBody>
      </p:sp>
      <p:sp>
        <p:nvSpPr>
          <p:cNvPr id="6" name="Slide Number Placeholder 5"/>
          <p:cNvSpPr>
            <a:spLocks noGrp="1"/>
          </p:cNvSpPr>
          <p:nvPr>
            <p:ph type="sldNum" sz="quarter" idx="11"/>
          </p:nvPr>
        </p:nvSpPr>
        <p:spPr/>
        <p:txBody>
          <a:bodyPr/>
          <a:lstStyle>
            <a:lvl1pPr>
              <a:defRPr/>
            </a:lvl1pPr>
          </a:lstStyle>
          <a:p>
            <a:fld id="{FCD77F8D-BCE2-4DEF-A10E-9452B17B910D}" type="slidenum">
              <a:rPr lang="en-US" altLang="en-US"/>
              <a:pPr/>
              <a:t>‹#›</a:t>
            </a:fld>
            <a:endParaRPr lang="en-US" altLang="en-US"/>
          </a:p>
        </p:txBody>
      </p:sp>
    </p:spTree>
    <p:extLst>
      <p:ext uri="{BB962C8B-B14F-4D97-AF65-F5344CB8AC3E}">
        <p14:creationId xmlns:p14="http://schemas.microsoft.com/office/powerpoint/2010/main" val="3506765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C403C31B-0D22-4CA6-9E7C-468322E30DAC}" type="datetimeFigureOut">
              <a:rPr lang="en-US">
                <a:solidFill>
                  <a:prstClr val="black">
                    <a:tint val="75000"/>
                  </a:prstClr>
                </a:solidFill>
              </a:rPr>
              <a:pPr>
                <a:defRPr/>
              </a:pPr>
              <a:t>7/29/2021</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DD755641-0D04-44F4-B3D6-7C0EE0D14F4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78612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A0E12B1D-D7C4-4023-B549-CE3F7F6616E7}" type="datetimeFigureOut">
              <a:rPr lang="en-US">
                <a:solidFill>
                  <a:prstClr val="black">
                    <a:tint val="75000"/>
                  </a:prstClr>
                </a:solidFill>
              </a:rPr>
              <a:pPr>
                <a:defRPr/>
              </a:pPr>
              <a:t>7/29/2021</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FC6BCEEE-BB86-4D47-8EC7-0590C10B0F6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2091519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8CA49BC-02AF-4314-AA35-FC63F04CA46A}" type="datetimeFigureOut">
              <a:rPr lang="en-US">
                <a:solidFill>
                  <a:prstClr val="black">
                    <a:tint val="75000"/>
                  </a:prstClr>
                </a:solidFill>
              </a:rPr>
              <a:pPr>
                <a:defRPr/>
              </a:pPr>
              <a:t>7/29/2021</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370359F9-5BA7-4A36-A821-4895A505EC2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156885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97DE258-D4EB-440D-A3DE-05AF83935251}" type="datetimeFigureOut">
              <a:rPr lang="en-US">
                <a:solidFill>
                  <a:prstClr val="black">
                    <a:tint val="75000"/>
                  </a:prstClr>
                </a:solidFill>
              </a:rPr>
              <a:pPr>
                <a:defRPr/>
              </a:pPr>
              <a:t>7/29/2021</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50EFEACE-0E8A-40F8-9A0C-FA7CB3C59F1D}"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9701124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B2BF148-2E11-4474-86C0-5BCDD73AD0D8}" type="datetimeFigureOut">
              <a:rPr lang="en-US">
                <a:solidFill>
                  <a:prstClr val="black">
                    <a:tint val="75000"/>
                  </a:prstClr>
                </a:solidFill>
              </a:rPr>
              <a:pPr>
                <a:defRPr/>
              </a:pPr>
              <a:t>7/29/2021</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23DA762D-EEED-4571-B328-11A0E926D54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018055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43E5093-71E1-4390-AA5F-24DCD89C9D2A}" type="datetimeFigureOut">
              <a:rPr lang="en-US">
                <a:solidFill>
                  <a:prstClr val="black">
                    <a:tint val="75000"/>
                  </a:prstClr>
                </a:solidFill>
              </a:rPr>
              <a:pPr>
                <a:defRPr/>
              </a:pPr>
              <a:t>7/29/2021</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5BB7F70-952E-4DAB-8763-C77839CC0EC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565377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9D7EDC4-8EAE-405E-8C8E-3D6D2A3D2473}" type="datetimeFigureOut">
              <a:rPr lang="en-US">
                <a:solidFill>
                  <a:prstClr val="black">
                    <a:tint val="75000"/>
                  </a:prstClr>
                </a:solidFill>
              </a:rPr>
              <a:pPr>
                <a:defRPr/>
              </a:pPr>
              <a:t>7/29/2021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173C7B2-D81B-4B93-8646-BD33CB06C80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1176195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BA41AB1-AF6F-4F4E-9EB5-04EBA4430437}" type="datetimeFigureOut">
              <a:rPr lang="en-US">
                <a:solidFill>
                  <a:prstClr val="black">
                    <a:tint val="75000"/>
                  </a:prstClr>
                </a:solidFill>
              </a:rPr>
              <a:pPr>
                <a:defRPr/>
              </a:pPr>
              <a:t>7/29/2021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D9ABF39-5DEB-41F7-9528-CCE43A71F1A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62622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Content 2 Column Layout">
    <p:spTree>
      <p:nvGrpSpPr>
        <p:cNvPr id="1" name=""/>
        <p:cNvGrpSpPr/>
        <p:nvPr/>
      </p:nvGrpSpPr>
      <p:grpSpPr>
        <a:xfrm>
          <a:off x="0" y="0"/>
          <a:ext cx="0" cy="0"/>
          <a:chOff x="0" y="0"/>
          <a:chExt cx="0" cy="0"/>
        </a:xfrm>
      </p:grpSpPr>
      <p:sp>
        <p:nvSpPr>
          <p:cNvPr id="5" name="Text Placeholder 2"/>
          <p:cNvSpPr>
            <a:spLocks noGrp="1"/>
          </p:cNvSpPr>
          <p:nvPr>
            <p:ph idx="1"/>
          </p:nvPr>
        </p:nvSpPr>
        <p:spPr>
          <a:xfrm>
            <a:off x="449263" y="1646114"/>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6" name="Title 1"/>
          <p:cNvSpPr>
            <a:spLocks noGrp="1"/>
          </p:cNvSpPr>
          <p:nvPr>
            <p:ph type="title"/>
          </p:nvPr>
        </p:nvSpPr>
        <p:spPr>
          <a:xfrm>
            <a:off x="449263" y="736600"/>
            <a:ext cx="8039100" cy="641350"/>
          </a:xfrm>
        </p:spPr>
        <p:txBody>
          <a:bodyPr/>
          <a:lstStyle/>
          <a:p>
            <a:r>
              <a:rPr lang="en-US"/>
              <a:t>Click to edit Master title style</a:t>
            </a:r>
            <a:endParaRPr lang="en-US" dirty="0"/>
          </a:p>
        </p:txBody>
      </p:sp>
      <p:sp>
        <p:nvSpPr>
          <p:cNvPr id="9" name="Text Placeholder 2"/>
          <p:cNvSpPr>
            <a:spLocks noGrp="1"/>
          </p:cNvSpPr>
          <p:nvPr>
            <p:ph idx="10"/>
          </p:nvPr>
        </p:nvSpPr>
        <p:spPr>
          <a:xfrm>
            <a:off x="4628697" y="1646114"/>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7" name="Footer Placeholder 1"/>
          <p:cNvSpPr>
            <a:spLocks noGrp="1"/>
          </p:cNvSpPr>
          <p:nvPr>
            <p:ph type="ftr" sz="quarter" idx="11"/>
          </p:nvPr>
        </p:nvSpPr>
        <p:spPr/>
        <p:txBody>
          <a:bodyPr/>
          <a:lstStyle>
            <a:lvl1pPr algn="ctr">
              <a:defRPr smtClean="0"/>
            </a:lvl1pPr>
          </a:lstStyle>
          <a:p>
            <a:pPr algn="l">
              <a:defRPr/>
            </a:pPr>
            <a:r>
              <a:rPr lang="en-US"/>
              <a:t>Title  |  Name, Position Title  |  Date   </a:t>
            </a:r>
          </a:p>
          <a:p>
            <a:pPr>
              <a:defRPr/>
            </a:pPr>
            <a:endParaRPr lang="en-US"/>
          </a:p>
        </p:txBody>
      </p:sp>
      <p:sp>
        <p:nvSpPr>
          <p:cNvPr id="8" name="Slide Number Placeholder 2"/>
          <p:cNvSpPr>
            <a:spLocks noGrp="1"/>
          </p:cNvSpPr>
          <p:nvPr>
            <p:ph type="sldNum" sz="quarter" idx="12"/>
          </p:nvPr>
        </p:nvSpPr>
        <p:spPr/>
        <p:txBody>
          <a:bodyPr/>
          <a:lstStyle>
            <a:lvl1pPr>
              <a:defRPr/>
            </a:lvl1pPr>
          </a:lstStyle>
          <a:p>
            <a:fld id="{7BE6BEC1-6C80-4843-84D8-EF9FABDC7B1C}" type="slidenum">
              <a:rPr lang="en-US" altLang="en-US"/>
              <a:pPr/>
              <a:t>‹#›</a:t>
            </a:fld>
            <a:endParaRPr lang="en-US" altLang="en-US"/>
          </a:p>
        </p:txBody>
      </p:sp>
    </p:spTree>
    <p:extLst>
      <p:ext uri="{BB962C8B-B14F-4D97-AF65-F5344CB8AC3E}">
        <p14:creationId xmlns:p14="http://schemas.microsoft.com/office/powerpoint/2010/main" val="559032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Layout">
    <p:spTree>
      <p:nvGrpSpPr>
        <p:cNvPr id="1" name=""/>
        <p:cNvGrpSpPr/>
        <p:nvPr/>
      </p:nvGrpSpPr>
      <p:grpSpPr>
        <a:xfrm>
          <a:off x="0" y="0"/>
          <a:ext cx="0" cy="0"/>
          <a:chOff x="0" y="0"/>
          <a:chExt cx="0" cy="0"/>
        </a:xfrm>
      </p:grpSpPr>
      <p:pic>
        <p:nvPicPr>
          <p:cNvPr id="4" name="Picture 7" descr="coverfinal-01.tif"/>
          <p:cNvPicPr>
            <a:picLocks noChangeAspect="1"/>
          </p:cNvPicPr>
          <p:nvPr userDrawn="1"/>
        </p:nvPicPr>
        <p:blipFill>
          <a:blip r:embed="rId2">
            <a:extLst>
              <a:ext uri="{28A0092B-C50C-407E-A947-70E740481C1C}">
                <a14:useLocalDpi xmlns:a14="http://schemas.microsoft.com/office/drawing/2010/main" val="0"/>
              </a:ext>
            </a:extLst>
          </a:blip>
          <a:srcRect l="4504"/>
          <a:stretch>
            <a:fillRect/>
          </a:stretch>
        </p:blipFill>
        <p:spPr bwMode="auto">
          <a:xfrm>
            <a:off x="-96838" y="-261938"/>
            <a:ext cx="9536113" cy="713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a:spLocks noGrp="1"/>
          </p:cNvSpPr>
          <p:nvPr>
            <p:ph type="ctrTitle"/>
          </p:nvPr>
        </p:nvSpPr>
        <p:spPr>
          <a:xfrm>
            <a:off x="853173" y="928285"/>
            <a:ext cx="7772400" cy="516948"/>
          </a:xfrm>
        </p:spPr>
        <p:txBody>
          <a:bodyPr>
            <a:normAutofit/>
          </a:bodyPr>
          <a:lstStyle>
            <a:lvl1pPr algn="r">
              <a:defRPr sz="3800" b="0" cap="all" baseline="0">
                <a:solidFill>
                  <a:srgbClr val="FFFFFF"/>
                </a:solidFill>
                <a:latin typeface="Arial"/>
                <a:cs typeface="Arial"/>
              </a:defRPr>
            </a:lvl1pPr>
          </a:lstStyle>
          <a:p>
            <a:r>
              <a:rPr lang="en-US"/>
              <a:t>Click to edit Master title style</a:t>
            </a:r>
            <a:endParaRPr lang="en-US" dirty="0"/>
          </a:p>
        </p:txBody>
      </p:sp>
      <p:sp>
        <p:nvSpPr>
          <p:cNvPr id="6" name="Subtitle 2"/>
          <p:cNvSpPr>
            <a:spLocks noGrp="1"/>
          </p:cNvSpPr>
          <p:nvPr>
            <p:ph type="subTitle" idx="1"/>
          </p:nvPr>
        </p:nvSpPr>
        <p:spPr>
          <a:xfrm>
            <a:off x="2224773" y="1505281"/>
            <a:ext cx="6400800" cy="443587"/>
          </a:xfrm>
        </p:spPr>
        <p:txBody>
          <a:bodyPr>
            <a:normAutofit/>
          </a:bodyPr>
          <a:lstStyle>
            <a:lvl1pPr marL="0" indent="0" algn="r">
              <a:buNone/>
              <a:defRPr sz="2400" cap="all">
                <a:solidFill>
                  <a:schemeClr val="tx1">
                    <a:tint val="75000"/>
                  </a:schemeClr>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4020523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Slide Text B">
    <p:spTree>
      <p:nvGrpSpPr>
        <p:cNvPr id="1" name=""/>
        <p:cNvGrpSpPr/>
        <p:nvPr/>
      </p:nvGrpSpPr>
      <p:grpSpPr>
        <a:xfrm>
          <a:off x="0" y="0"/>
          <a:ext cx="0" cy="0"/>
          <a:chOff x="0" y="0"/>
          <a:chExt cx="0" cy="0"/>
        </a:xfrm>
      </p:grpSpPr>
      <p:pic>
        <p:nvPicPr>
          <p:cNvPr id="4" name="Picture 2"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userDrawn="1"/>
        </p:nvCxnSpPr>
        <p:spPr>
          <a:xfrm>
            <a:off x="346075" y="6353175"/>
            <a:ext cx="8489950" cy="0"/>
          </a:xfrm>
          <a:prstGeom prst="line">
            <a:avLst/>
          </a:prstGeom>
          <a:ln w="6350" cmpd="sng">
            <a:solidFill>
              <a:schemeClr val="bg1">
                <a:lumMod val="50000"/>
              </a:schemeClr>
            </a:solidFill>
          </a:ln>
          <a:effectLst/>
        </p:spPr>
        <p:style>
          <a:lnRef idx="1">
            <a:schemeClr val="dk1"/>
          </a:lnRef>
          <a:fillRef idx="0">
            <a:schemeClr val="dk1"/>
          </a:fillRef>
          <a:effectRef idx="0">
            <a:schemeClr val="dk1"/>
          </a:effectRef>
          <a:fontRef idx="minor">
            <a:schemeClr val="tx1"/>
          </a:fontRef>
        </p:style>
      </p:cxnSp>
      <p:sp>
        <p:nvSpPr>
          <p:cNvPr id="7" name="Title 1"/>
          <p:cNvSpPr>
            <a:spLocks noGrp="1"/>
          </p:cNvSpPr>
          <p:nvPr>
            <p:ph type="title"/>
          </p:nvPr>
        </p:nvSpPr>
        <p:spPr>
          <a:xfrm>
            <a:off x="449263" y="1074078"/>
            <a:ext cx="8039100" cy="641350"/>
          </a:xfrm>
        </p:spPr>
        <p:txBody>
          <a:bodyPr/>
          <a:lstStyle/>
          <a:p>
            <a:r>
              <a:rPr lang="en-US"/>
              <a:t>Click to edit Master title style</a:t>
            </a:r>
            <a:endParaRPr lang="en-US" dirty="0"/>
          </a:p>
        </p:txBody>
      </p:sp>
      <p:sp>
        <p:nvSpPr>
          <p:cNvPr id="9" name="Text Placeholder 2"/>
          <p:cNvSpPr>
            <a:spLocks noGrp="1"/>
          </p:cNvSpPr>
          <p:nvPr>
            <p:ph idx="1"/>
          </p:nvPr>
        </p:nvSpPr>
        <p:spPr bwMode="auto">
          <a:xfrm>
            <a:off x="449263" y="1983716"/>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lvl2pPr marL="457200" indent="-457200">
              <a:buFont typeface="Wingdings" charset="2"/>
              <a:buChar char="§"/>
              <a:defRPr sz="2400" b="0"/>
            </a:lvl2pPr>
          </a:lstStyle>
          <a:p>
            <a:pPr lvl="0"/>
            <a:r>
              <a:rPr lang="en-US" noProof="0"/>
              <a:t>Click to edit Master text styles</a:t>
            </a:r>
          </a:p>
        </p:txBody>
      </p:sp>
      <p:sp>
        <p:nvSpPr>
          <p:cNvPr id="6" name="Footer Placeholder 1"/>
          <p:cNvSpPr>
            <a:spLocks noGrp="1"/>
          </p:cNvSpPr>
          <p:nvPr>
            <p:ph type="ftr" sz="quarter" idx="10"/>
          </p:nvPr>
        </p:nvSpPr>
        <p:spPr>
          <a:xfrm>
            <a:off x="354013" y="6465888"/>
            <a:ext cx="2225675" cy="365125"/>
          </a:xfrm>
        </p:spPr>
        <p:txBody>
          <a:bodyPr/>
          <a:lstStyle>
            <a:lvl1pPr algn="ctr">
              <a:defRPr dirty="0" smtClean="0">
                <a:solidFill>
                  <a:schemeClr val="bg1">
                    <a:lumMod val="50000"/>
                  </a:schemeClr>
                </a:solidFill>
              </a:defRPr>
            </a:lvl1pPr>
          </a:lstStyle>
          <a:p>
            <a:pPr algn="l">
              <a:defRPr/>
            </a:pPr>
            <a:r>
              <a:rPr lang="en-US"/>
              <a:t>Title  |  Name, Position Title  |  Date     </a:t>
            </a:r>
          </a:p>
          <a:p>
            <a:pPr>
              <a:defRPr/>
            </a:pPr>
            <a:endParaRPr lang="en-US"/>
          </a:p>
        </p:txBody>
      </p:sp>
      <p:sp>
        <p:nvSpPr>
          <p:cNvPr id="8" name="Slide Number Placeholder 2"/>
          <p:cNvSpPr>
            <a:spLocks noGrp="1"/>
          </p:cNvSpPr>
          <p:nvPr>
            <p:ph type="sldNum" sz="quarter" idx="11"/>
          </p:nvPr>
        </p:nvSpPr>
        <p:spPr>
          <a:xfrm>
            <a:off x="6702425" y="6465888"/>
            <a:ext cx="2133600" cy="365125"/>
          </a:xfrm>
        </p:spPr>
        <p:txBody>
          <a:bodyPr/>
          <a:lstStyle>
            <a:lvl1pPr>
              <a:defRPr>
                <a:solidFill>
                  <a:srgbClr val="7F7F7F"/>
                </a:solidFill>
              </a:defRPr>
            </a:lvl1pPr>
          </a:lstStyle>
          <a:p>
            <a:fld id="{6A4B19A9-79AC-44A8-B774-53CFB0574B6A}" type="slidenum">
              <a:rPr lang="en-US" altLang="en-US"/>
              <a:pPr/>
              <a:t>‹#›</a:t>
            </a:fld>
            <a:endParaRPr lang="en-US" altLang="en-US"/>
          </a:p>
        </p:txBody>
      </p:sp>
    </p:spTree>
    <p:extLst>
      <p:ext uri="{BB962C8B-B14F-4D97-AF65-F5344CB8AC3E}">
        <p14:creationId xmlns:p14="http://schemas.microsoft.com/office/powerpoint/2010/main" val="4193507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ext and Graphics Layout B">
    <p:spTree>
      <p:nvGrpSpPr>
        <p:cNvPr id="1" name=""/>
        <p:cNvGrpSpPr/>
        <p:nvPr/>
      </p:nvGrpSpPr>
      <p:grpSpPr>
        <a:xfrm>
          <a:off x="0" y="0"/>
          <a:ext cx="0" cy="0"/>
          <a:chOff x="0" y="0"/>
          <a:chExt cx="0" cy="0"/>
        </a:xfrm>
      </p:grpSpPr>
      <p:pic>
        <p:nvPicPr>
          <p:cNvPr id="8" name="Picture 8"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userDrawn="1"/>
        </p:nvCxnSpPr>
        <p:spPr>
          <a:xfrm>
            <a:off x="346075" y="6353175"/>
            <a:ext cx="8489950" cy="0"/>
          </a:xfrm>
          <a:prstGeom prst="line">
            <a:avLst/>
          </a:prstGeom>
          <a:ln w="6350" cmpd="sng">
            <a:solidFill>
              <a:schemeClr val="bg1">
                <a:lumMod val="50000"/>
              </a:schemeClr>
            </a:solidFill>
          </a:ln>
          <a:effectLst/>
        </p:spPr>
        <p:style>
          <a:lnRef idx="1">
            <a:schemeClr val="dk1"/>
          </a:lnRef>
          <a:fillRef idx="0">
            <a:schemeClr val="dk1"/>
          </a:fillRef>
          <a:effectRef idx="0">
            <a:schemeClr val="dk1"/>
          </a:effectRef>
          <a:fontRef idx="minor">
            <a:schemeClr val="tx1"/>
          </a:fontRef>
        </p:style>
      </p:cxnSp>
      <p:sp>
        <p:nvSpPr>
          <p:cNvPr id="5" name="Text Placeholder 2"/>
          <p:cNvSpPr>
            <a:spLocks noGrp="1"/>
          </p:cNvSpPr>
          <p:nvPr>
            <p:ph idx="1"/>
          </p:nvPr>
        </p:nvSpPr>
        <p:spPr>
          <a:xfrm>
            <a:off x="449263" y="1974711"/>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6" name="Title 1"/>
          <p:cNvSpPr>
            <a:spLocks noGrp="1"/>
          </p:cNvSpPr>
          <p:nvPr>
            <p:ph type="title"/>
          </p:nvPr>
        </p:nvSpPr>
        <p:spPr>
          <a:xfrm>
            <a:off x="449263" y="1065197"/>
            <a:ext cx="8039100" cy="641350"/>
          </a:xfrm>
        </p:spPr>
        <p:txBody>
          <a:bodyPr/>
          <a:lstStyle/>
          <a:p>
            <a:r>
              <a:rPr lang="en-US"/>
              <a:t>Click to edit Master title style</a:t>
            </a:r>
            <a:endParaRPr lang="en-US" dirty="0"/>
          </a:p>
        </p:txBody>
      </p:sp>
      <p:sp>
        <p:nvSpPr>
          <p:cNvPr id="7" name="Text Placeholder 2"/>
          <p:cNvSpPr>
            <a:spLocks noGrp="1"/>
          </p:cNvSpPr>
          <p:nvPr>
            <p:ph idx="10"/>
          </p:nvPr>
        </p:nvSpPr>
        <p:spPr>
          <a:xfrm>
            <a:off x="4628697" y="1974711"/>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10" name="Footer Placeholder 1"/>
          <p:cNvSpPr>
            <a:spLocks noGrp="1"/>
          </p:cNvSpPr>
          <p:nvPr>
            <p:ph type="ftr" sz="quarter" idx="11"/>
          </p:nvPr>
        </p:nvSpPr>
        <p:spPr>
          <a:xfrm>
            <a:off x="346075" y="6465888"/>
            <a:ext cx="2225675" cy="365125"/>
          </a:xfrm>
        </p:spPr>
        <p:txBody>
          <a:bodyPr/>
          <a:lstStyle>
            <a:lvl1pPr algn="ctr">
              <a:defRPr dirty="0" smtClean="0">
                <a:solidFill>
                  <a:srgbClr val="7F7F7F"/>
                </a:solidFill>
              </a:defRPr>
            </a:lvl1pPr>
          </a:lstStyle>
          <a:p>
            <a:pPr algn="l">
              <a:defRPr/>
            </a:pPr>
            <a:r>
              <a:rPr lang="en-US"/>
              <a:t>Title  |  Name, Position Title  |  Date     </a:t>
            </a:r>
          </a:p>
          <a:p>
            <a:pPr>
              <a:defRPr/>
            </a:pPr>
            <a:endParaRPr lang="en-US"/>
          </a:p>
        </p:txBody>
      </p:sp>
      <p:sp>
        <p:nvSpPr>
          <p:cNvPr id="11" name="Slide Number Placeholder 2"/>
          <p:cNvSpPr>
            <a:spLocks noGrp="1"/>
          </p:cNvSpPr>
          <p:nvPr>
            <p:ph type="sldNum" sz="quarter" idx="12"/>
          </p:nvPr>
        </p:nvSpPr>
        <p:spPr>
          <a:xfrm>
            <a:off x="6702425" y="6465888"/>
            <a:ext cx="2133600" cy="365125"/>
          </a:xfrm>
        </p:spPr>
        <p:txBody>
          <a:bodyPr/>
          <a:lstStyle>
            <a:lvl1pPr>
              <a:defRPr>
                <a:solidFill>
                  <a:srgbClr val="7F7F7F"/>
                </a:solidFill>
              </a:defRPr>
            </a:lvl1pPr>
          </a:lstStyle>
          <a:p>
            <a:fld id="{453C5610-CA60-43AB-B212-AA21431CD306}" type="slidenum">
              <a:rPr lang="en-US" altLang="en-US"/>
              <a:pPr/>
              <a:t>‹#›</a:t>
            </a:fld>
            <a:endParaRPr lang="en-US" altLang="en-US"/>
          </a:p>
        </p:txBody>
      </p:sp>
    </p:spTree>
    <p:extLst>
      <p:ext uri="{BB962C8B-B14F-4D97-AF65-F5344CB8AC3E}">
        <p14:creationId xmlns:p14="http://schemas.microsoft.com/office/powerpoint/2010/main" val="605497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a:t>Click to add slide title</a:t>
            </a:r>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text</a:t>
            </a:r>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4979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11E49AAB-0DF0-468B-A451-D5BC661F1F6F}" type="datetimeFigureOut">
              <a:rPr lang="en-US">
                <a:solidFill>
                  <a:prstClr val="black">
                    <a:tint val="75000"/>
                  </a:prstClr>
                </a:solidFill>
              </a:rPr>
              <a:pPr>
                <a:defRPr/>
              </a:pPr>
              <a:t>7/29/2021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B8A0763-BAB8-4508-8171-8857D948609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80882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04E1F12-DA55-4829-9B73-16B585796C0C}" type="datetimeFigureOut">
              <a:rPr lang="en-US">
                <a:solidFill>
                  <a:prstClr val="black">
                    <a:tint val="75000"/>
                  </a:prstClr>
                </a:solidFill>
              </a:rPr>
              <a:pPr>
                <a:defRPr/>
              </a:pPr>
              <a:t>7/29/2021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2DC404B-5055-4758-B2AF-AE5D50F061A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484714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A283E80B-1ED5-40D1-A32A-26ABE381FCC4}" type="datetimeFigureOut">
              <a:rPr lang="en-US">
                <a:solidFill>
                  <a:prstClr val="black">
                    <a:tint val="75000"/>
                  </a:prstClr>
                </a:solidFill>
              </a:rPr>
              <a:pPr>
                <a:defRPr/>
              </a:pPr>
              <a:t>7/29/2021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DEA6784-0D68-4B4D-B02D-9164CD41B9B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20547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8" descr="bottomborderfinal-04.tif"/>
          <p:cNvPicPr>
            <a:picLocks noChangeAspect="1"/>
          </p:cNvPicPr>
          <p:nvPr/>
        </p:nvPicPr>
        <p:blipFill>
          <a:blip r:embed="rId8">
            <a:extLst>
              <a:ext uri="{28A0092B-C50C-407E-A947-70E740481C1C}">
                <a14:useLocalDpi xmlns:a14="http://schemas.microsoft.com/office/drawing/2010/main" val="0"/>
              </a:ext>
            </a:extLst>
          </a:blip>
          <a:srcRect l="1154"/>
          <a:stretch>
            <a:fillRect/>
          </a:stretch>
        </p:blipFill>
        <p:spPr bwMode="auto">
          <a:xfrm>
            <a:off x="-69850" y="6045200"/>
            <a:ext cx="9220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519113" y="736600"/>
            <a:ext cx="80391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br>
              <a:rPr lang="en-US" altLang="en-US"/>
            </a:br>
            <a:br>
              <a:rPr lang="en-US" altLang="en-US"/>
            </a:br>
            <a:r>
              <a:rPr lang="en-US" altLang="en-US"/>
              <a:t>Click to Edit Master Title Slide</a:t>
            </a:r>
            <a:br>
              <a:rPr lang="en-US" altLang="en-US"/>
            </a:br>
            <a:br>
              <a:rPr lang="en-US" altLang="en-US"/>
            </a:br>
            <a:endParaRPr lang="en-US" altLang="en-US"/>
          </a:p>
        </p:txBody>
      </p:sp>
      <p:sp>
        <p:nvSpPr>
          <p:cNvPr id="7" name="Footer Placeholder 3"/>
          <p:cNvSpPr>
            <a:spLocks noGrp="1"/>
          </p:cNvSpPr>
          <p:nvPr>
            <p:ph type="ftr" sz="quarter" idx="3"/>
          </p:nvPr>
        </p:nvSpPr>
        <p:spPr>
          <a:xfrm>
            <a:off x="393700" y="6465888"/>
            <a:ext cx="2225675" cy="365125"/>
          </a:xfrm>
          <a:prstGeom prst="rect">
            <a:avLst/>
          </a:prstGeom>
        </p:spPr>
        <p:txBody>
          <a:bodyPr vert="horz" wrap="square" lIns="91440" tIns="45720" rIns="91440" bIns="45720" numCol="1" anchor="ctr" anchorCtr="0" compatLnSpc="1">
            <a:prstTxWarp prst="textNoShape">
              <a:avLst/>
            </a:prstTxWarp>
          </a:bodyPr>
          <a:lstStyle>
            <a:lvl1pPr algn="l">
              <a:defRPr sz="1000" dirty="0">
                <a:solidFill>
                  <a:srgbClr val="FFFFFF"/>
                </a:solidFill>
                <a:latin typeface="Arial"/>
                <a:ea typeface="ＭＳ Ｐゴシック" charset="0"/>
                <a:cs typeface="Arial"/>
              </a:defRPr>
            </a:lvl1pPr>
          </a:lstStyle>
          <a:p>
            <a:pPr>
              <a:defRPr/>
            </a:pPr>
            <a:r>
              <a:rPr lang="en-US"/>
              <a:t>Title  |  Name, Position Title  |  Date     </a:t>
            </a:r>
          </a:p>
          <a:p>
            <a:pPr algn="ctr">
              <a:defRPr/>
            </a:pPr>
            <a:endParaRPr lang="en-US"/>
          </a:p>
        </p:txBody>
      </p:sp>
      <p:sp>
        <p:nvSpPr>
          <p:cNvPr id="1029" name="Text Placeholder 2"/>
          <p:cNvSpPr>
            <a:spLocks noGrp="1"/>
          </p:cNvSpPr>
          <p:nvPr>
            <p:ph type="body" idx="1"/>
          </p:nvPr>
        </p:nvSpPr>
        <p:spPr bwMode="auto">
          <a:xfrm>
            <a:off x="519113" y="1646238"/>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r>
              <a:rPr lang="en-US" altLang="en-US"/>
              <a:t>Click to add text</a:t>
            </a:r>
          </a:p>
        </p:txBody>
      </p:sp>
      <p:sp>
        <p:nvSpPr>
          <p:cNvPr id="8" name="Slide Number Placeholder 5"/>
          <p:cNvSpPr>
            <a:spLocks noGrp="1"/>
          </p:cNvSpPr>
          <p:nvPr>
            <p:ph type="sldNum" sz="quarter" idx="4"/>
          </p:nvPr>
        </p:nvSpPr>
        <p:spPr>
          <a:xfrm>
            <a:off x="6203950" y="6465888"/>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FFFFFF"/>
                </a:solidFill>
                <a:latin typeface="Arial" pitchFamily="34" charset="0"/>
                <a:cs typeface="Arial" pitchFamily="34" charset="0"/>
              </a:defRPr>
            </a:lvl1pPr>
          </a:lstStyle>
          <a:p>
            <a:fld id="{969A4E1B-3F2C-44F4-9ABA-DF446E66318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Lst>
  <p:txStyles>
    <p:titleStyle>
      <a:lvl1pPr algn="l" defTabSz="457200" rtl="0" eaLnBrk="1" fontAlgn="base" hangingPunct="1">
        <a:spcBef>
          <a:spcPct val="0"/>
        </a:spcBef>
        <a:spcAft>
          <a:spcPct val="0"/>
        </a:spcAft>
        <a:defRPr sz="2800" b="1" kern="1200">
          <a:solidFill>
            <a:schemeClr val="tx1"/>
          </a:solidFill>
          <a:latin typeface="Arial"/>
          <a:ea typeface="ＭＳ Ｐゴシック" charset="0"/>
          <a:cs typeface="Arial"/>
        </a:defRPr>
      </a:lvl1pPr>
      <a:lvl2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2pPr>
      <a:lvl3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3pPr>
      <a:lvl4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4pPr>
      <a:lvl5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5pPr>
      <a:lvl6pPr marL="4572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marL="342900" indent="-342900" algn="ctr" defTabSz="457200" rtl="0" eaLnBrk="1" fontAlgn="base" hangingPunct="1">
        <a:spcBef>
          <a:spcPct val="20000"/>
        </a:spcBef>
        <a:spcAft>
          <a:spcPct val="0"/>
        </a:spcAft>
        <a:buFont typeface="Arial" pitchFamily="34" charset="0"/>
        <a:defRPr sz="2000" kern="1200">
          <a:solidFill>
            <a:schemeClr val="tx1"/>
          </a:solidFill>
          <a:latin typeface="Arial"/>
          <a:ea typeface="ＭＳ Ｐゴシック" charset="0"/>
          <a:cs typeface="ＭＳ Ｐゴシック" charset="0"/>
        </a:defRPr>
      </a:lvl1pPr>
      <a:lvl2pPr marL="742950" indent="-285750" algn="l" defTabSz="457200" rtl="0" eaLnBrk="1" fontAlgn="base" hangingPunct="1">
        <a:spcBef>
          <a:spcPct val="20000"/>
        </a:spcBef>
        <a:spcAft>
          <a:spcPct val="0"/>
        </a:spcAft>
        <a:buFont typeface="Wingdings" pitchFamily="2" charset="2"/>
        <a:defRPr sz="2400" kern="1200">
          <a:solidFill>
            <a:schemeClr val="tx1"/>
          </a:solidFill>
          <a:latin typeface="Arial"/>
          <a:ea typeface="ＭＳ Ｐゴシック" charset="0"/>
          <a:cs typeface="Arial"/>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Arial" charset="0"/>
          <a:cs typeface="Arial" charset="0"/>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Arial" charset="0"/>
          <a:cs typeface="Arial" charset="0"/>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Arial" charset="0"/>
          <a:cs typeface="Arial"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defTabSz="914400">
              <a:defRPr/>
            </a:pPr>
            <a:fld id="{760EC138-8C88-48E7-ADD0-6E413742012B}" type="datetimeFigureOut">
              <a:rPr lang="en-US">
                <a:solidFill>
                  <a:prstClr val="black">
                    <a:tint val="75000"/>
                  </a:prstClr>
                </a:solidFill>
                <a:ea typeface="+mn-ea"/>
              </a:rPr>
              <a:pPr defTabSz="914400">
                <a:defRPr/>
              </a:pPr>
              <a:t>7/29/2021</a:t>
            </a:fld>
            <a:endParaRPr lang="en-US">
              <a:solidFill>
                <a:prstClr val="black">
                  <a:tint val="75000"/>
                </a:prstClr>
              </a:solidFill>
              <a:ea typeface="+mn-ea"/>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defTabSz="914400">
              <a:defRPr/>
            </a:pPr>
            <a:endParaRPr lang="en-US">
              <a:solidFill>
                <a:prstClr val="black">
                  <a:tint val="75000"/>
                </a:prstClr>
              </a:solidFill>
              <a:ea typeface="+mn-ea"/>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defTabSz="914400">
              <a:defRPr/>
            </a:pPr>
            <a:fld id="{35DA24ED-914E-482F-AE8A-23346656E119}" type="slidenum">
              <a:rPr lang="en-US">
                <a:solidFill>
                  <a:prstClr val="black">
                    <a:tint val="75000"/>
                  </a:prstClr>
                </a:solidFill>
                <a:ea typeface="+mn-ea"/>
              </a:rPr>
              <a:pPr defTabSz="914400">
                <a:defRPr/>
              </a:pPr>
              <a:t>‹#›</a:t>
            </a:fld>
            <a:endParaRPr lang="en-US">
              <a:solidFill>
                <a:prstClr val="black">
                  <a:tint val="75000"/>
                </a:prstClr>
              </a:solidFill>
              <a:ea typeface="+mn-ea"/>
            </a:endParaRPr>
          </a:p>
        </p:txBody>
      </p:sp>
    </p:spTree>
    <p:extLst>
      <p:ext uri="{BB962C8B-B14F-4D97-AF65-F5344CB8AC3E}">
        <p14:creationId xmlns:p14="http://schemas.microsoft.com/office/powerpoint/2010/main" val="3366081131"/>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mailto:firstname.lastname@state.ma.us"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hyperlink" Target="mailto:firstname.lastname@chiamass.gov"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5" name="Picture 3" descr="coverfinal-01.tif"/>
          <p:cNvPicPr>
            <a:picLocks noChangeAspect="1"/>
          </p:cNvPicPr>
          <p:nvPr/>
        </p:nvPicPr>
        <p:blipFill>
          <a:blip r:embed="rId3">
            <a:extLst>
              <a:ext uri="{28A0092B-C50C-407E-A947-70E740481C1C}">
                <a14:useLocalDpi xmlns:a14="http://schemas.microsoft.com/office/drawing/2010/main" val="0"/>
              </a:ext>
            </a:extLst>
          </a:blip>
          <a:srcRect l="4504"/>
          <a:stretch>
            <a:fillRect/>
          </a:stretch>
        </p:blipFill>
        <p:spPr bwMode="auto">
          <a:xfrm>
            <a:off x="-392113" y="-274638"/>
            <a:ext cx="9536113" cy="713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txBox="1">
            <a:spLocks/>
          </p:cNvSpPr>
          <p:nvPr/>
        </p:nvSpPr>
        <p:spPr>
          <a:xfrm>
            <a:off x="685800" y="1403349"/>
            <a:ext cx="7772400" cy="1038225"/>
          </a:xfrm>
          <a:prstGeom prst="rect">
            <a:avLst/>
          </a:prstGeom>
        </p:spPr>
        <p:txBody>
          <a:bodyPr anchor="ctr">
            <a:normAutofit fontScale="97500"/>
          </a:bodyPr>
          <a:lstStyle>
            <a:lvl1pPr algn="ctr" defTabSz="457200" rtl="0" eaLnBrk="1" fontAlgn="base" hangingPunct="1">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9pPr>
          </a:lstStyle>
          <a:p>
            <a:pPr algn="r">
              <a:defRPr/>
            </a:pPr>
            <a:r>
              <a:rPr lang="en-US" sz="3200" dirty="0">
                <a:solidFill>
                  <a:schemeClr val="bg1"/>
                </a:solidFill>
                <a:latin typeface="+mn-lt"/>
              </a:rPr>
              <a:t>Massachusetts Acute Care Hospital Data:</a:t>
            </a:r>
            <a:br>
              <a:rPr lang="en-US" sz="3200" dirty="0">
                <a:solidFill>
                  <a:schemeClr val="bg1"/>
                </a:solidFill>
                <a:latin typeface="+mn-lt"/>
              </a:rPr>
            </a:br>
            <a:r>
              <a:rPr lang="en-US" sz="3200" dirty="0">
                <a:solidFill>
                  <a:schemeClr val="bg1"/>
                </a:solidFill>
                <a:latin typeface="+mn-lt"/>
              </a:rPr>
              <a:t>Technical Assistance Group (TAG)</a:t>
            </a:r>
          </a:p>
        </p:txBody>
      </p:sp>
      <p:sp>
        <p:nvSpPr>
          <p:cNvPr id="6" name="Subtitle 2"/>
          <p:cNvSpPr txBox="1">
            <a:spLocks/>
          </p:cNvSpPr>
          <p:nvPr/>
        </p:nvSpPr>
        <p:spPr>
          <a:xfrm>
            <a:off x="2057400" y="2039938"/>
            <a:ext cx="6400800" cy="401637"/>
          </a:xfrm>
          <a:prstGeom prst="rect">
            <a:avLst/>
          </a:prstGeom>
        </p:spPr>
        <p:txBody>
          <a:bodyPr>
            <a:normAutofit lnSpcReduction="10000"/>
          </a:bodyPr>
          <a:lstStyle>
            <a:lvl1pPr algn="ctr" defTabSz="457200" rtl="0" eaLnBrk="1" fontAlgn="base" hangingPunct="1">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r">
              <a:defRPr/>
            </a:pPr>
            <a:endParaRPr lang="en-US" sz="2200" cap="all" dirty="0">
              <a:solidFill>
                <a:schemeClr val="bg1">
                  <a:lumMod val="65000"/>
                </a:schemeClr>
              </a:solidFill>
              <a:cs typeface="Arial"/>
            </a:endParaRPr>
          </a:p>
        </p:txBody>
      </p:sp>
      <p:sp>
        <p:nvSpPr>
          <p:cNvPr id="7" name="Subtitle 2"/>
          <p:cNvSpPr txBox="1">
            <a:spLocks/>
          </p:cNvSpPr>
          <p:nvPr/>
        </p:nvSpPr>
        <p:spPr>
          <a:xfrm>
            <a:off x="2057400" y="3660775"/>
            <a:ext cx="6400800" cy="401638"/>
          </a:xfrm>
          <a:prstGeom prst="rect">
            <a:avLst/>
          </a:prstGeom>
        </p:spPr>
        <p:txBody>
          <a:bodyPr>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r">
              <a:defRPr/>
            </a:pPr>
            <a:r>
              <a:rPr lang="en-US" sz="1600" dirty="0">
                <a:solidFill>
                  <a:schemeClr val="bg1">
                    <a:lumMod val="65000"/>
                  </a:schemeClr>
                </a:solidFill>
                <a:latin typeface="Arial"/>
                <a:cs typeface="Times New Roman"/>
              </a:rPr>
              <a:t>July 29, 2021</a:t>
            </a:r>
          </a:p>
        </p:txBody>
      </p:sp>
      <p:sp>
        <p:nvSpPr>
          <p:cNvPr id="8" name="Subtitle 2"/>
          <p:cNvSpPr txBox="1">
            <a:spLocks/>
          </p:cNvSpPr>
          <p:nvPr/>
        </p:nvSpPr>
        <p:spPr>
          <a:xfrm>
            <a:off x="2057400" y="3386138"/>
            <a:ext cx="6400800" cy="401637"/>
          </a:xfrm>
          <a:prstGeom prst="rect">
            <a:avLst/>
          </a:prstGeom>
        </p:spPr>
        <p:txBody>
          <a:bodyPr>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r">
              <a:defRPr/>
            </a:pPr>
            <a:endParaRPr lang="en-US" sz="1600" i="1" dirty="0">
              <a:solidFill>
                <a:schemeClr val="bg1">
                  <a:lumMod val="65000"/>
                </a:schemeClr>
              </a:solidFill>
              <a:latin typeface="Arial"/>
              <a:cs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73FB8-FE17-4421-AE6A-B66839F5C3D7}"/>
              </a:ext>
            </a:extLst>
          </p:cNvPr>
          <p:cNvSpPr>
            <a:spLocks noGrp="1"/>
          </p:cNvSpPr>
          <p:nvPr>
            <p:ph type="ctrTitle"/>
          </p:nvPr>
        </p:nvSpPr>
        <p:spPr>
          <a:xfrm>
            <a:off x="188686" y="212669"/>
            <a:ext cx="8708571" cy="1017981"/>
          </a:xfrm>
        </p:spPr>
        <p:txBody>
          <a:bodyPr>
            <a:normAutofit/>
          </a:bodyPr>
          <a:lstStyle/>
          <a:p>
            <a:pPr algn="ctr"/>
            <a:r>
              <a:rPr lang="en-US" sz="2400" dirty="0">
                <a:latin typeface="Arial" panose="020B0604020202020204" pitchFamily="34" charset="0"/>
                <a:cs typeface="Arial" panose="020B0604020202020204" pitchFamily="34" charset="0"/>
              </a:rPr>
              <a:t>AHRQ has Training Toolkits for Hospitals on Race and Ethnicity Data Collection</a:t>
            </a:r>
            <a:endParaRPr lang="en-US" sz="2400" dirty="0"/>
          </a:p>
        </p:txBody>
      </p:sp>
      <p:sp>
        <p:nvSpPr>
          <p:cNvPr id="3" name="Subtitle 2">
            <a:extLst>
              <a:ext uri="{FF2B5EF4-FFF2-40B4-BE49-F238E27FC236}">
                <a16:creationId xmlns:a16="http://schemas.microsoft.com/office/drawing/2014/main" id="{12CC35D5-19C4-405D-B31D-D7ACBC899B91}"/>
              </a:ext>
            </a:extLst>
          </p:cNvPr>
          <p:cNvSpPr>
            <a:spLocks noGrp="1"/>
          </p:cNvSpPr>
          <p:nvPr>
            <p:ph type="subTitle" idx="1"/>
          </p:nvPr>
        </p:nvSpPr>
        <p:spPr/>
        <p:txBody>
          <a:bodyPr/>
          <a:lstStyle/>
          <a:p>
            <a:endParaRPr lang="en-US"/>
          </a:p>
        </p:txBody>
      </p:sp>
      <p:pic>
        <p:nvPicPr>
          <p:cNvPr id="6" name="Picture 5" descr="Graphical user interface, text, application&#10;&#10;Description automatically generated">
            <a:extLst>
              <a:ext uri="{FF2B5EF4-FFF2-40B4-BE49-F238E27FC236}">
                <a16:creationId xmlns:a16="http://schemas.microsoft.com/office/drawing/2014/main" id="{338C6F0E-D921-40D4-BDEF-12CC68037E35}"/>
              </a:ext>
            </a:extLst>
          </p:cNvPr>
          <p:cNvPicPr>
            <a:picLocks noChangeAspect="1"/>
          </p:cNvPicPr>
          <p:nvPr/>
        </p:nvPicPr>
        <p:blipFill rotWithShape="1">
          <a:blip r:embed="rId2"/>
          <a:srcRect t="3672" r="3519" b="28242"/>
          <a:stretch/>
        </p:blipFill>
        <p:spPr>
          <a:xfrm>
            <a:off x="0" y="1230650"/>
            <a:ext cx="9144000" cy="5056359"/>
          </a:xfrm>
          <a:prstGeom prst="rect">
            <a:avLst/>
          </a:prstGeom>
        </p:spPr>
      </p:pic>
    </p:spTree>
    <p:extLst>
      <p:ext uri="{BB962C8B-B14F-4D97-AF65-F5344CB8AC3E}">
        <p14:creationId xmlns:p14="http://schemas.microsoft.com/office/powerpoint/2010/main" val="1475939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AF96F-C356-473A-B9F0-98C724166C2D}"/>
              </a:ext>
            </a:extLst>
          </p:cNvPr>
          <p:cNvSpPr>
            <a:spLocks noGrp="1"/>
          </p:cNvSpPr>
          <p:nvPr>
            <p:ph type="ctrTitle"/>
          </p:nvPr>
        </p:nvSpPr>
        <p:spPr>
          <a:xfrm>
            <a:off x="411586" y="277252"/>
            <a:ext cx="7909472" cy="1017981"/>
          </a:xfrm>
        </p:spPr>
        <p:txBody>
          <a:bodyPr>
            <a:normAutofit/>
          </a:bodyPr>
          <a:lstStyle/>
          <a:p>
            <a:pPr algn="ctr"/>
            <a:r>
              <a:rPr lang="en-US" sz="2000" dirty="0">
                <a:latin typeface="Arial" panose="020B0604020202020204" pitchFamily="34" charset="0"/>
                <a:cs typeface="Arial" panose="020B0604020202020204" pitchFamily="34" charset="0"/>
              </a:rPr>
              <a:t>AHRQ Training Toolkits include Information on the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Rationale for Improving Race and Ethnicity Data Quality</a:t>
            </a:r>
            <a:endParaRPr lang="en-US" sz="2000" dirty="0"/>
          </a:p>
        </p:txBody>
      </p:sp>
      <p:sp>
        <p:nvSpPr>
          <p:cNvPr id="3" name="Subtitle 2">
            <a:extLst>
              <a:ext uri="{FF2B5EF4-FFF2-40B4-BE49-F238E27FC236}">
                <a16:creationId xmlns:a16="http://schemas.microsoft.com/office/drawing/2014/main" id="{52923C94-78A7-4A58-B90E-51B537E057F8}"/>
              </a:ext>
            </a:extLst>
          </p:cNvPr>
          <p:cNvSpPr>
            <a:spLocks noGrp="1"/>
          </p:cNvSpPr>
          <p:nvPr>
            <p:ph type="subTitle" idx="1"/>
          </p:nvPr>
        </p:nvSpPr>
        <p:spPr/>
        <p:txBody>
          <a:bodyPr/>
          <a:lstStyle/>
          <a:p>
            <a:endParaRPr lang="en-US" dirty="0"/>
          </a:p>
        </p:txBody>
      </p:sp>
      <p:pic>
        <p:nvPicPr>
          <p:cNvPr id="7" name="Picture 6" descr="Graphical user interface, text, application, email&#10;&#10;Description automatically generated">
            <a:extLst>
              <a:ext uri="{FF2B5EF4-FFF2-40B4-BE49-F238E27FC236}">
                <a16:creationId xmlns:a16="http://schemas.microsoft.com/office/drawing/2014/main" id="{B4416FE1-0DC0-4754-9118-1884A2B8E4A8}"/>
              </a:ext>
            </a:extLst>
          </p:cNvPr>
          <p:cNvPicPr>
            <a:picLocks noChangeAspect="1"/>
          </p:cNvPicPr>
          <p:nvPr/>
        </p:nvPicPr>
        <p:blipFill rotWithShape="1">
          <a:blip r:embed="rId2"/>
          <a:srcRect t="7037" r="2222" b="5203"/>
          <a:stretch/>
        </p:blipFill>
        <p:spPr>
          <a:xfrm>
            <a:off x="0" y="1349828"/>
            <a:ext cx="9042400" cy="5328557"/>
          </a:xfrm>
          <a:prstGeom prst="rect">
            <a:avLst/>
          </a:prstGeom>
        </p:spPr>
      </p:pic>
    </p:spTree>
    <p:extLst>
      <p:ext uri="{BB962C8B-B14F-4D97-AF65-F5344CB8AC3E}">
        <p14:creationId xmlns:p14="http://schemas.microsoft.com/office/powerpoint/2010/main" val="32820490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Next Meetings</a:t>
            </a:r>
          </a:p>
        </p:txBody>
      </p:sp>
      <p:sp>
        <p:nvSpPr>
          <p:cNvPr id="3" name="Subtitle 2"/>
          <p:cNvSpPr>
            <a:spLocks noGrp="1"/>
          </p:cNvSpPr>
          <p:nvPr>
            <p:ph type="subTitle" idx="1"/>
          </p:nvPr>
        </p:nvSpPr>
        <p:spPr/>
        <p:txBody>
          <a:bodyPr/>
          <a:lstStyle/>
          <a:p>
            <a:pPr algn="ctr"/>
            <a:endParaRPr lang="en-US" sz="4000" dirty="0"/>
          </a:p>
          <a:p>
            <a:pPr marL="571500" indent="-571500" algn="ctr">
              <a:buFont typeface="Wingdings" panose="05000000000000000000" pitchFamily="2" charset="2"/>
              <a:buChar char="Ø"/>
            </a:pPr>
            <a:r>
              <a:rPr lang="en-US" sz="2800" dirty="0"/>
              <a:t>Quarterly TAG meetings:         </a:t>
            </a:r>
          </a:p>
          <a:p>
            <a:pPr algn="ctr"/>
            <a:r>
              <a:rPr lang="en-US" sz="2800" dirty="0"/>
              <a:t>October 2021 </a:t>
            </a:r>
          </a:p>
          <a:p>
            <a:pPr algn="ctr"/>
            <a:r>
              <a:rPr lang="en-US" sz="2800" dirty="0"/>
              <a:t>  January 2022 </a:t>
            </a:r>
          </a:p>
          <a:p>
            <a:pPr algn="ctr"/>
            <a:r>
              <a:rPr lang="en-US" sz="2800" dirty="0"/>
              <a:t>April 2022 </a:t>
            </a:r>
          </a:p>
          <a:p>
            <a:pPr algn="ctr"/>
            <a:r>
              <a:rPr lang="en-US" sz="2800" dirty="0"/>
              <a:t>July 2022 </a:t>
            </a:r>
          </a:p>
          <a:p>
            <a:pPr algn="ctr"/>
            <a:endParaRPr lang="en-US" sz="2800" dirty="0"/>
          </a:p>
          <a:p>
            <a:pPr algn="ctr"/>
            <a:r>
              <a:rPr lang="en-US" sz="2800" dirty="0"/>
              <a:t> </a:t>
            </a:r>
          </a:p>
          <a:p>
            <a:pPr algn="ctr"/>
            <a:endParaRPr lang="en-US" sz="4000" dirty="0"/>
          </a:p>
        </p:txBody>
      </p:sp>
    </p:spTree>
    <p:extLst>
      <p:ext uri="{BB962C8B-B14F-4D97-AF65-F5344CB8AC3E}">
        <p14:creationId xmlns:p14="http://schemas.microsoft.com/office/powerpoint/2010/main" val="19376748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br>
              <a:rPr lang="en-US" sz="3100" dirty="0"/>
            </a:br>
            <a:endParaRPr lang="en-US" sz="3100" dirty="0"/>
          </a:p>
        </p:txBody>
      </p:sp>
      <p:sp>
        <p:nvSpPr>
          <p:cNvPr id="3" name="Subtitle 2"/>
          <p:cNvSpPr>
            <a:spLocks noGrp="1"/>
          </p:cNvSpPr>
          <p:nvPr>
            <p:ph type="subTitle" idx="1"/>
          </p:nvPr>
        </p:nvSpPr>
        <p:spPr/>
        <p:txBody>
          <a:bodyPr/>
          <a:lstStyle/>
          <a:p>
            <a:r>
              <a:rPr lang="en-US" dirty="0"/>
              <a:t> </a:t>
            </a:r>
          </a:p>
          <a:p>
            <a:r>
              <a:rPr lang="en-US" dirty="0"/>
              <a:t> </a:t>
            </a:r>
          </a:p>
          <a:p>
            <a:r>
              <a:rPr lang="en-US" dirty="0"/>
              <a:t> </a:t>
            </a:r>
          </a:p>
          <a:p>
            <a:r>
              <a:rPr lang="en-US" sz="2000" dirty="0"/>
              <a:t>						</a:t>
            </a:r>
            <a:r>
              <a:rPr lang="en-US" sz="4800" dirty="0"/>
              <a:t>Questions?</a:t>
            </a:r>
            <a:endParaRPr lang="en-US" dirty="0"/>
          </a:p>
          <a:p>
            <a:endParaRPr lang="en-US" dirty="0">
              <a:solidFill>
                <a:schemeClr val="tx2"/>
              </a:solidFill>
            </a:endParaRPr>
          </a:p>
          <a:p>
            <a:endParaRPr lang="en-US" dirty="0">
              <a:solidFill>
                <a:schemeClr val="tx2"/>
              </a:solidFill>
            </a:endParaRPr>
          </a:p>
          <a:p>
            <a:endParaRPr lang="en-US" dirty="0"/>
          </a:p>
          <a:p>
            <a:endParaRPr lang="en-US" dirty="0"/>
          </a:p>
          <a:p>
            <a:endParaRPr lang="en-US" dirty="0"/>
          </a:p>
          <a:p>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661922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Agenda</a:t>
            </a:r>
          </a:p>
        </p:txBody>
      </p:sp>
      <p:sp>
        <p:nvSpPr>
          <p:cNvPr id="3" name="Subtitle 2"/>
          <p:cNvSpPr>
            <a:spLocks noGrp="1"/>
          </p:cNvSpPr>
          <p:nvPr>
            <p:ph type="subTitle" idx="1"/>
          </p:nvPr>
        </p:nvSpPr>
        <p:spPr>
          <a:xfrm>
            <a:off x="485415" y="1759352"/>
            <a:ext cx="7761815" cy="4254951"/>
          </a:xfrm>
        </p:spPr>
        <p:txBody>
          <a:bodyPr/>
          <a:lstStyle/>
          <a:p>
            <a:pPr marL="342900" indent="-342900">
              <a:buFont typeface="Arial" pitchFamily="34" charset="0"/>
              <a:buChar char="•"/>
            </a:pPr>
            <a:r>
              <a:rPr lang="en-US" dirty="0"/>
              <a:t>Hospital Case Mix Revised Filing Requirements</a:t>
            </a:r>
          </a:p>
          <a:p>
            <a:r>
              <a:rPr lang="en-US" sz="1800" dirty="0"/>
              <a:t>               - Hospital Inpatient Discharge Data (HIDD)</a:t>
            </a:r>
          </a:p>
          <a:p>
            <a:r>
              <a:rPr lang="en-US" sz="1800" dirty="0"/>
              <a:t>               - COVID Test Results</a:t>
            </a:r>
          </a:p>
          <a:p>
            <a:r>
              <a:rPr lang="en-US" sz="1800" dirty="0"/>
              <a:t>               - Emergency Department Visit Data (EDD)</a:t>
            </a:r>
          </a:p>
          <a:p>
            <a:r>
              <a:rPr lang="en-US" sz="1800" dirty="0"/>
              <a:t>               - Outpatient Observation Stay Data (OOD)</a:t>
            </a:r>
          </a:p>
          <a:p>
            <a:pPr marL="342900" indent="-342900">
              <a:buFont typeface="Arial" pitchFamily="34" charset="0"/>
              <a:buChar char="•"/>
            </a:pPr>
            <a:endParaRPr lang="en-US" dirty="0"/>
          </a:p>
          <a:p>
            <a:pPr marL="342900" indent="-342900">
              <a:buFont typeface="Arial" pitchFamily="34" charset="0"/>
              <a:buChar char="•"/>
            </a:pPr>
            <a:r>
              <a:rPr lang="en-US" dirty="0"/>
              <a:t>Hospital Case Mix Intake</a:t>
            </a:r>
          </a:p>
          <a:p>
            <a:endParaRPr lang="en-US" dirty="0">
              <a:solidFill>
                <a:srgbClr val="002060"/>
              </a:solidFill>
            </a:endParaRPr>
          </a:p>
          <a:p>
            <a:pPr marL="342900" indent="-342900">
              <a:buFont typeface="Arial" pitchFamily="34" charset="0"/>
              <a:buChar char="•"/>
            </a:pPr>
            <a:r>
              <a:rPr lang="en-US" dirty="0"/>
              <a:t>Data Quality Review</a:t>
            </a:r>
          </a:p>
          <a:p>
            <a:pPr marL="342900" indent="-342900">
              <a:buFont typeface="Arial" pitchFamily="34" charset="0"/>
              <a:buChar char="•"/>
            </a:pPr>
            <a:endParaRPr lang="en-US" dirty="0"/>
          </a:p>
          <a:p>
            <a:pPr marL="342900" lvl="0" indent="-342900">
              <a:buFont typeface="Arial" panose="020B0604020202020204" pitchFamily="34" charset="0"/>
              <a:buChar char="•"/>
            </a:pPr>
            <a:r>
              <a:rPr lang="en-US" dirty="0"/>
              <a:t>Questions</a:t>
            </a:r>
          </a:p>
        </p:txBody>
      </p:sp>
    </p:spTree>
    <p:extLst>
      <p:ext uri="{BB962C8B-B14F-4D97-AF65-F5344CB8AC3E}">
        <p14:creationId xmlns:p14="http://schemas.microsoft.com/office/powerpoint/2010/main" val="2969907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4"/>
          <p:cNvSpPr txBox="1">
            <a:spLocks noChangeArrowheads="1"/>
          </p:cNvSpPr>
          <p:nvPr/>
        </p:nvSpPr>
        <p:spPr bwMode="auto">
          <a:xfrm>
            <a:off x="457200" y="381000"/>
            <a:ext cx="777240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000" b="1" i="0" u="none" strike="noStrike" kern="1200" cap="none" spc="0" normalizeH="0" baseline="0" noProof="0" dirty="0">
                <a:ln>
                  <a:noFill/>
                </a:ln>
                <a:solidFill>
                  <a:prstClr val="black"/>
                </a:solidFill>
                <a:effectLst/>
                <a:uLnTx/>
                <a:uFillTx/>
                <a:latin typeface="Calibri" pitchFamily="34" charset="0"/>
                <a:ea typeface="ＭＳ Ｐゴシック" charset="-128"/>
                <a:cs typeface="Arial" charset="0"/>
              </a:rPr>
              <a:t>Hospital Case Mix Submittal Schedule - Revised</a:t>
            </a:r>
          </a:p>
        </p:txBody>
      </p:sp>
      <p:graphicFrame>
        <p:nvGraphicFramePr>
          <p:cNvPr id="3" name="Table 2">
            <a:extLst>
              <a:ext uri="{FF2B5EF4-FFF2-40B4-BE49-F238E27FC236}">
                <a16:creationId xmlns:a16="http://schemas.microsoft.com/office/drawing/2014/main" id="{B2AAC71C-0852-4D35-B059-E7D21CE177C3}"/>
              </a:ext>
            </a:extLst>
          </p:cNvPr>
          <p:cNvGraphicFramePr>
            <a:graphicFrameLocks noGrp="1"/>
          </p:cNvGraphicFramePr>
          <p:nvPr>
            <p:extLst>
              <p:ext uri="{D42A27DB-BD31-4B8C-83A1-F6EECF244321}">
                <p14:modId xmlns:p14="http://schemas.microsoft.com/office/powerpoint/2010/main" val="3528466651"/>
              </p:ext>
            </p:extLst>
          </p:nvPr>
        </p:nvGraphicFramePr>
        <p:xfrm>
          <a:off x="440360" y="1169043"/>
          <a:ext cx="7991161" cy="4900239"/>
        </p:xfrm>
        <a:graphic>
          <a:graphicData uri="http://schemas.openxmlformats.org/drawingml/2006/table">
            <a:tbl>
              <a:tblPr firstRow="1" firstCol="1" bandRow="1">
                <a:tableStyleId>{5C22544A-7EE6-4342-B048-85BDC9FD1C3A}</a:tableStyleId>
              </a:tblPr>
              <a:tblGrid>
                <a:gridCol w="783173">
                  <a:extLst>
                    <a:ext uri="{9D8B030D-6E8A-4147-A177-3AD203B41FA5}">
                      <a16:colId xmlns:a16="http://schemas.microsoft.com/office/drawing/2014/main" val="2638498936"/>
                    </a:ext>
                  </a:extLst>
                </a:gridCol>
                <a:gridCol w="1693287">
                  <a:extLst>
                    <a:ext uri="{9D8B030D-6E8A-4147-A177-3AD203B41FA5}">
                      <a16:colId xmlns:a16="http://schemas.microsoft.com/office/drawing/2014/main" val="1364466061"/>
                    </a:ext>
                  </a:extLst>
                </a:gridCol>
                <a:gridCol w="3594461">
                  <a:extLst>
                    <a:ext uri="{9D8B030D-6E8A-4147-A177-3AD203B41FA5}">
                      <a16:colId xmlns:a16="http://schemas.microsoft.com/office/drawing/2014/main" val="2302444723"/>
                    </a:ext>
                  </a:extLst>
                </a:gridCol>
                <a:gridCol w="1920240">
                  <a:extLst>
                    <a:ext uri="{9D8B030D-6E8A-4147-A177-3AD203B41FA5}">
                      <a16:colId xmlns:a16="http://schemas.microsoft.com/office/drawing/2014/main" val="430260923"/>
                    </a:ext>
                  </a:extLst>
                </a:gridCol>
              </a:tblGrid>
              <a:tr h="759903">
                <a:tc>
                  <a:txBody>
                    <a:bodyPr/>
                    <a:lstStyle/>
                    <a:p>
                      <a:pPr marL="0" marR="0">
                        <a:lnSpc>
                          <a:spcPct val="107000"/>
                        </a:lnSpc>
                        <a:spcBef>
                          <a:spcPts val="0"/>
                        </a:spcBef>
                        <a:spcAft>
                          <a:spcPts val="0"/>
                        </a:spcAft>
                      </a:pPr>
                      <a:r>
                        <a:rPr lang="en-US" sz="1400" dirty="0">
                          <a:effectLst/>
                        </a:rPr>
                        <a:t>Quarter </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Quarter Begin &amp;   End Dates</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a:effectLst/>
                        </a:rPr>
                        <a:t>Data Due:</a:t>
                      </a:r>
                      <a:endParaRPr lang="en-US" sz="140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Due Date for Data File:  </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extLst>
                  <a:ext uri="{0D108BD9-81ED-4DB2-BD59-A6C34878D82A}">
                    <a16:rowId xmlns:a16="http://schemas.microsoft.com/office/drawing/2014/main" val="1798052909"/>
                  </a:ext>
                </a:extLst>
              </a:tr>
              <a:tr h="669324">
                <a:tc>
                  <a:txBody>
                    <a:bodyPr/>
                    <a:lstStyle/>
                    <a:p>
                      <a:pPr marL="0" marR="0" algn="r">
                        <a:lnSpc>
                          <a:spcPct val="107000"/>
                        </a:lnSpc>
                        <a:spcBef>
                          <a:spcPts val="0"/>
                        </a:spcBef>
                        <a:spcAft>
                          <a:spcPts val="0"/>
                        </a:spcAft>
                      </a:pPr>
                      <a:r>
                        <a:rPr lang="en-US" sz="1400" dirty="0">
                          <a:effectLst/>
                        </a:rPr>
                        <a:t>1</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10/1 – 12/31</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Preliminary Q1 (Discharges 10/1 - 12/31)</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400" dirty="0">
                          <a:effectLst/>
                        </a:rPr>
                        <a:t>31-Jan</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extLst>
                  <a:ext uri="{0D108BD9-81ED-4DB2-BD59-A6C34878D82A}">
                    <a16:rowId xmlns:a16="http://schemas.microsoft.com/office/drawing/2014/main" val="42146579"/>
                  </a:ext>
                </a:extLst>
              </a:tr>
              <a:tr h="365760">
                <a:tc>
                  <a:txBody>
                    <a:bodyPr/>
                    <a:lstStyle/>
                    <a:p>
                      <a:pPr marL="0" marR="0" algn="r">
                        <a:lnSpc>
                          <a:spcPct val="107000"/>
                        </a:lnSpc>
                        <a:spcBef>
                          <a:spcPts val="0"/>
                        </a:spcBef>
                        <a:spcAft>
                          <a:spcPts val="0"/>
                        </a:spcAft>
                      </a:pPr>
                      <a:r>
                        <a:rPr lang="en-US" sz="1400" dirty="0">
                          <a:effectLst/>
                        </a:rPr>
                        <a:t>1</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10/1 – 12/31</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Final Complete Q1</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400" dirty="0">
                          <a:effectLst/>
                        </a:rPr>
                        <a:t>16-Mar</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extLst>
                  <a:ext uri="{0D108BD9-81ED-4DB2-BD59-A6C34878D82A}">
                    <a16:rowId xmlns:a16="http://schemas.microsoft.com/office/drawing/2014/main" val="2661629650"/>
                  </a:ext>
                </a:extLst>
              </a:tr>
              <a:tr h="669324">
                <a:tc>
                  <a:txBody>
                    <a:bodyPr/>
                    <a:lstStyle/>
                    <a:p>
                      <a:pPr marL="0" marR="0" algn="r">
                        <a:lnSpc>
                          <a:spcPct val="107000"/>
                        </a:lnSpc>
                        <a:spcBef>
                          <a:spcPts val="0"/>
                        </a:spcBef>
                        <a:spcAft>
                          <a:spcPts val="0"/>
                        </a:spcAft>
                      </a:pPr>
                      <a:r>
                        <a:rPr lang="en-US" sz="1400">
                          <a:effectLst/>
                        </a:rPr>
                        <a:t>2</a:t>
                      </a:r>
                      <a:endParaRPr lang="en-US" sz="140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1/1 – 3/31</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Preliminary Q2 (Discharges 1/1 - 3/31)</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400" dirty="0">
                          <a:effectLst/>
                        </a:rPr>
                        <a:t>30-Apr</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extLst>
                  <a:ext uri="{0D108BD9-81ED-4DB2-BD59-A6C34878D82A}">
                    <a16:rowId xmlns:a16="http://schemas.microsoft.com/office/drawing/2014/main" val="781791954"/>
                  </a:ext>
                </a:extLst>
              </a:tr>
              <a:tr h="365760">
                <a:tc>
                  <a:txBody>
                    <a:bodyPr/>
                    <a:lstStyle/>
                    <a:p>
                      <a:pPr marL="0" marR="0" algn="r">
                        <a:lnSpc>
                          <a:spcPct val="107000"/>
                        </a:lnSpc>
                        <a:spcBef>
                          <a:spcPts val="0"/>
                        </a:spcBef>
                        <a:spcAft>
                          <a:spcPts val="0"/>
                        </a:spcAft>
                      </a:pPr>
                      <a:r>
                        <a:rPr lang="en-US" sz="1400" dirty="0">
                          <a:effectLst/>
                        </a:rPr>
                        <a:t>2</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1/1 – 3/31</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Final Complete Q2</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400" dirty="0">
                          <a:effectLst/>
                        </a:rPr>
                        <a:t>14-Jun</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extLst>
                  <a:ext uri="{0D108BD9-81ED-4DB2-BD59-A6C34878D82A}">
                    <a16:rowId xmlns:a16="http://schemas.microsoft.com/office/drawing/2014/main" val="2988253662"/>
                  </a:ext>
                </a:extLst>
              </a:tr>
              <a:tr h="669324">
                <a:tc>
                  <a:txBody>
                    <a:bodyPr/>
                    <a:lstStyle/>
                    <a:p>
                      <a:pPr marL="0" marR="0" algn="r">
                        <a:lnSpc>
                          <a:spcPct val="107000"/>
                        </a:lnSpc>
                        <a:spcBef>
                          <a:spcPts val="0"/>
                        </a:spcBef>
                        <a:spcAft>
                          <a:spcPts val="0"/>
                        </a:spcAft>
                      </a:pPr>
                      <a:r>
                        <a:rPr lang="en-US" sz="1400" dirty="0">
                          <a:effectLst/>
                        </a:rPr>
                        <a:t>3</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4/1 – 6/30</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Preliminary Q3 (Discharges 4/1 - 6/30)</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400" dirty="0">
                          <a:effectLst/>
                        </a:rPr>
                        <a:t>31-Jul</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extLst>
                  <a:ext uri="{0D108BD9-81ED-4DB2-BD59-A6C34878D82A}">
                    <a16:rowId xmlns:a16="http://schemas.microsoft.com/office/drawing/2014/main" val="3856384620"/>
                  </a:ext>
                </a:extLst>
              </a:tr>
              <a:tr h="365760">
                <a:tc>
                  <a:txBody>
                    <a:bodyPr/>
                    <a:lstStyle/>
                    <a:p>
                      <a:pPr marL="0" marR="0" algn="r">
                        <a:lnSpc>
                          <a:spcPct val="107000"/>
                        </a:lnSpc>
                        <a:spcBef>
                          <a:spcPts val="0"/>
                        </a:spcBef>
                        <a:spcAft>
                          <a:spcPts val="0"/>
                        </a:spcAft>
                      </a:pPr>
                      <a:r>
                        <a:rPr lang="en-US" sz="1400" dirty="0">
                          <a:effectLst/>
                        </a:rPr>
                        <a:t>3</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4/1 – 6/30</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Final Complete Q3</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400" dirty="0">
                          <a:effectLst/>
                        </a:rPr>
                        <a:t>13-Sep</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extLst>
                  <a:ext uri="{0D108BD9-81ED-4DB2-BD59-A6C34878D82A}">
                    <a16:rowId xmlns:a16="http://schemas.microsoft.com/office/drawing/2014/main" val="1456523698"/>
                  </a:ext>
                </a:extLst>
              </a:tr>
              <a:tr h="669324">
                <a:tc>
                  <a:txBody>
                    <a:bodyPr/>
                    <a:lstStyle/>
                    <a:p>
                      <a:pPr marL="0" marR="0" algn="r">
                        <a:lnSpc>
                          <a:spcPct val="107000"/>
                        </a:lnSpc>
                        <a:spcBef>
                          <a:spcPts val="0"/>
                        </a:spcBef>
                        <a:spcAft>
                          <a:spcPts val="0"/>
                        </a:spcAft>
                      </a:pPr>
                      <a:r>
                        <a:rPr lang="en-US" sz="1400" dirty="0">
                          <a:effectLst/>
                        </a:rPr>
                        <a:t>4</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7/1 – 9/30</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Preliminary Q4 (Discharges 7/1 - 9/30)</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400" dirty="0">
                          <a:effectLst/>
                        </a:rPr>
                        <a:t>31-Oct</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extLst>
                  <a:ext uri="{0D108BD9-81ED-4DB2-BD59-A6C34878D82A}">
                    <a16:rowId xmlns:a16="http://schemas.microsoft.com/office/drawing/2014/main" val="2046022848"/>
                  </a:ext>
                </a:extLst>
              </a:tr>
              <a:tr h="365760">
                <a:tc>
                  <a:txBody>
                    <a:bodyPr/>
                    <a:lstStyle/>
                    <a:p>
                      <a:pPr marL="0" marR="0" algn="r">
                        <a:lnSpc>
                          <a:spcPct val="107000"/>
                        </a:lnSpc>
                        <a:spcBef>
                          <a:spcPts val="0"/>
                        </a:spcBef>
                        <a:spcAft>
                          <a:spcPts val="0"/>
                        </a:spcAft>
                      </a:pPr>
                      <a:r>
                        <a:rPr lang="en-US" sz="1400" dirty="0">
                          <a:effectLst/>
                        </a:rPr>
                        <a:t>4</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7/1 – 9/30</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nSpc>
                          <a:spcPct val="107000"/>
                        </a:lnSpc>
                        <a:spcBef>
                          <a:spcPts val="0"/>
                        </a:spcBef>
                        <a:spcAft>
                          <a:spcPts val="0"/>
                        </a:spcAft>
                      </a:pPr>
                      <a:r>
                        <a:rPr lang="en-US" sz="1400" dirty="0">
                          <a:effectLst/>
                        </a:rPr>
                        <a:t>Final Complete Q4</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400" dirty="0">
                          <a:effectLst/>
                        </a:rPr>
                        <a:t>14-Dec</a:t>
                      </a:r>
                      <a:endParaRPr lang="en-US" sz="1400" dirty="0">
                        <a:effectLst/>
                        <a:latin typeface="Calibri" panose="020F0502020204030204" pitchFamily="34" charset="0"/>
                        <a:ea typeface="Gulim" panose="020B0600000101010101" pitchFamily="34" charset="-127"/>
                        <a:cs typeface="Times New Roman" panose="02020603050405020304" pitchFamily="18" charset="0"/>
                      </a:endParaRPr>
                    </a:p>
                  </a:txBody>
                  <a:tcPr marL="68580" marR="68580" marT="0" marB="0" anchor="ctr"/>
                </a:tc>
                <a:extLst>
                  <a:ext uri="{0D108BD9-81ED-4DB2-BD59-A6C34878D82A}">
                    <a16:rowId xmlns:a16="http://schemas.microsoft.com/office/drawing/2014/main" val="2164440920"/>
                  </a:ext>
                </a:extLst>
              </a:tr>
            </a:tbl>
          </a:graphicData>
        </a:graphic>
      </p:graphicFrame>
    </p:spTree>
    <p:extLst>
      <p:ext uri="{BB962C8B-B14F-4D97-AF65-F5344CB8AC3E}">
        <p14:creationId xmlns:p14="http://schemas.microsoft.com/office/powerpoint/2010/main" val="1716273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4"/>
          <p:cNvSpPr txBox="1">
            <a:spLocks noChangeArrowheads="1"/>
          </p:cNvSpPr>
          <p:nvPr/>
        </p:nvSpPr>
        <p:spPr bwMode="auto">
          <a:xfrm>
            <a:off x="457200" y="381000"/>
            <a:ext cx="77724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000" b="1" i="0" u="none" strike="noStrike" kern="1200" cap="none" spc="0" normalizeH="0" baseline="0" noProof="0" dirty="0">
                <a:ln>
                  <a:noFill/>
                </a:ln>
                <a:solidFill>
                  <a:prstClr val="black"/>
                </a:solidFill>
                <a:effectLst/>
                <a:uLnTx/>
                <a:uFillTx/>
                <a:latin typeface="Calibri" pitchFamily="34" charset="0"/>
                <a:ea typeface="ＭＳ Ｐゴシック" charset="-128"/>
                <a:cs typeface="Arial" charset="0"/>
              </a:rPr>
              <a:t>Hospital Case Mix Submittal Timeline</a:t>
            </a:r>
          </a:p>
        </p:txBody>
      </p:sp>
      <p:graphicFrame>
        <p:nvGraphicFramePr>
          <p:cNvPr id="4" name="Content Placeholder 1"/>
          <p:cNvGraphicFramePr>
            <a:graphicFrameLocks/>
          </p:cNvGraphicFramePr>
          <p:nvPr>
            <p:extLst>
              <p:ext uri="{D42A27DB-BD31-4B8C-83A1-F6EECF244321}">
                <p14:modId xmlns:p14="http://schemas.microsoft.com/office/powerpoint/2010/main" val="984349929"/>
              </p:ext>
            </p:extLst>
          </p:nvPr>
        </p:nvGraphicFramePr>
        <p:xfrm>
          <a:off x="533398" y="1143001"/>
          <a:ext cx="8021054" cy="5155172"/>
        </p:xfrm>
        <a:graphic>
          <a:graphicData uri="http://schemas.openxmlformats.org/drawingml/2006/table">
            <a:tbl>
              <a:tblPr firstRow="1" bandRow="1">
                <a:tableStyleId>{5940675A-B579-460E-94D1-54222C63F5DA}</a:tableStyleId>
              </a:tblPr>
              <a:tblGrid>
                <a:gridCol w="2124815">
                  <a:extLst>
                    <a:ext uri="{9D8B030D-6E8A-4147-A177-3AD203B41FA5}">
                      <a16:colId xmlns:a16="http://schemas.microsoft.com/office/drawing/2014/main" val="20000"/>
                    </a:ext>
                  </a:extLst>
                </a:gridCol>
                <a:gridCol w="1885713">
                  <a:extLst>
                    <a:ext uri="{9D8B030D-6E8A-4147-A177-3AD203B41FA5}">
                      <a16:colId xmlns:a16="http://schemas.microsoft.com/office/drawing/2014/main" val="20001"/>
                    </a:ext>
                  </a:extLst>
                </a:gridCol>
                <a:gridCol w="2005263">
                  <a:extLst>
                    <a:ext uri="{9D8B030D-6E8A-4147-A177-3AD203B41FA5}">
                      <a16:colId xmlns:a16="http://schemas.microsoft.com/office/drawing/2014/main" val="20002"/>
                    </a:ext>
                  </a:extLst>
                </a:gridCol>
                <a:gridCol w="2005263">
                  <a:extLst>
                    <a:ext uri="{9D8B030D-6E8A-4147-A177-3AD203B41FA5}">
                      <a16:colId xmlns:a16="http://schemas.microsoft.com/office/drawing/2014/main" val="20003"/>
                    </a:ext>
                  </a:extLst>
                </a:gridCol>
              </a:tblGrid>
              <a:tr h="389074">
                <a:tc>
                  <a:txBody>
                    <a:bodyPr/>
                    <a:lstStyle/>
                    <a:p>
                      <a:pPr algn="ctr"/>
                      <a:r>
                        <a:rPr lang="en-US" sz="1800" b="1" dirty="0">
                          <a:latin typeface="+mn-lt"/>
                          <a:cs typeface="Helvetica" panose="020B0604020202020204" pitchFamily="34" charset="0"/>
                        </a:rPr>
                        <a:t>Jul 2021</a:t>
                      </a:r>
                    </a:p>
                  </a:txBody>
                  <a:tcPr marT="45724" marB="45724"/>
                </a:tc>
                <a:tc>
                  <a:txBody>
                    <a:bodyPr/>
                    <a:lstStyle/>
                    <a:p>
                      <a:pPr algn="ctr"/>
                      <a:r>
                        <a:rPr lang="en-US" sz="1800" b="1" dirty="0">
                          <a:latin typeface="+mn-lt"/>
                          <a:cs typeface="Helvetica" panose="020B0604020202020204" pitchFamily="34" charset="0"/>
                        </a:rPr>
                        <a:t>Oct 2021</a:t>
                      </a:r>
                    </a:p>
                  </a:txBody>
                  <a:tcPr marT="45724" marB="45724"/>
                </a:tc>
                <a:tc>
                  <a:txBody>
                    <a:bodyPr/>
                    <a:lstStyle/>
                    <a:p>
                      <a:pPr algn="ctr"/>
                      <a:r>
                        <a:rPr lang="en-US" sz="1800" b="1" dirty="0">
                          <a:latin typeface="+mn-lt"/>
                          <a:cs typeface="Helvetica" panose="020B0604020202020204" pitchFamily="34" charset="0"/>
                        </a:rPr>
                        <a:t>Jan 2022</a:t>
                      </a:r>
                    </a:p>
                  </a:txBody>
                  <a:tcPr marT="45724" marB="45724"/>
                </a:tc>
                <a:tc>
                  <a:txBody>
                    <a:bodyPr/>
                    <a:lstStyle/>
                    <a:p>
                      <a:pPr algn="ctr"/>
                      <a:r>
                        <a:rPr lang="en-US" sz="1800" b="1" dirty="0">
                          <a:latin typeface="+mn-lt"/>
                          <a:cs typeface="Helvetica" panose="020B0604020202020204" pitchFamily="34" charset="0"/>
                        </a:rPr>
                        <a:t>Apr 2022</a:t>
                      </a:r>
                    </a:p>
                  </a:txBody>
                  <a:tcPr marT="45724" marB="45724"/>
                </a:tc>
                <a:extLst>
                  <a:ext uri="{0D108BD9-81ED-4DB2-BD59-A6C34878D82A}">
                    <a16:rowId xmlns:a16="http://schemas.microsoft.com/office/drawing/2014/main" val="10000"/>
                  </a:ext>
                </a:extLst>
              </a:tr>
              <a:tr h="13465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latin typeface="+mn-lt"/>
                          <a:cs typeface="Helvetica" panose="020B0604020202020204" pitchFamily="34" charset="0"/>
                        </a:rPr>
                        <a:t>Preliminary </a:t>
                      </a:r>
                      <a:r>
                        <a:rPr lang="en-US" sz="1400" b="1" dirty="0">
                          <a:latin typeface="+mn-lt"/>
                          <a:cs typeface="Helvetica" panose="020B0604020202020204" pitchFamily="34" charset="0"/>
                        </a:rPr>
                        <a:t>FY 2021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latin typeface="+mn-lt"/>
                          <a:cs typeface="Helvetica" panose="020B0604020202020204" pitchFamily="34" charset="0"/>
                        </a:rPr>
                        <a:t>Q3 HIDD files due by </a:t>
                      </a:r>
                    </a:p>
                    <a:p>
                      <a:pPr algn="ctr"/>
                      <a:r>
                        <a:rPr lang="en-US" sz="1400" dirty="0">
                          <a:latin typeface="+mn-lt"/>
                          <a:cs typeface="Helvetica" panose="020B0604020202020204" pitchFamily="34" charset="0"/>
                        </a:rPr>
                        <a:t> July 31, 2021 </a:t>
                      </a:r>
                    </a:p>
                    <a:p>
                      <a:pPr algn="ctr"/>
                      <a:r>
                        <a:rPr lang="en-US" sz="1400" dirty="0">
                          <a:latin typeface="+mn-lt"/>
                          <a:cs typeface="Helvetica" panose="020B0604020202020204" pitchFamily="34" charset="0"/>
                        </a:rPr>
                        <a:t>Preliminary EDD/OOD </a:t>
                      </a:r>
                    </a:p>
                    <a:p>
                      <a:pPr algn="ctr"/>
                      <a:r>
                        <a:rPr lang="en-US" sz="1400" dirty="0">
                          <a:latin typeface="+mn-lt"/>
                          <a:cs typeface="Helvetica" panose="020B0604020202020204" pitchFamily="34" charset="0"/>
                        </a:rPr>
                        <a:t>files to begin with Q4 due in October 2021</a:t>
                      </a:r>
                    </a:p>
                  </a:txBody>
                  <a:tcPr marT="45724" marB="45724" anchor="ctr">
                    <a:solidFill>
                      <a:schemeClr val="accent6">
                        <a:lumMod val="60000"/>
                        <a:lumOff val="40000"/>
                      </a:schemeClr>
                    </a:solid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endParaRPr lang="en-US">
                        <a:latin typeface="+mn-lt"/>
                      </a:endParaRPr>
                    </a:p>
                  </a:txBody>
                  <a:tcPr marT="45724" marB="45724" anchor="ctr"/>
                </a:tc>
                <a:extLst>
                  <a:ext uri="{0D108BD9-81ED-4DB2-BD59-A6C34878D82A}">
                    <a16:rowId xmlns:a16="http://schemas.microsoft.com/office/drawing/2014/main" val="10001"/>
                  </a:ext>
                </a:extLst>
              </a:tr>
              <a:tr h="927650">
                <a:tc>
                  <a:txBody>
                    <a:bodyPr/>
                    <a:lstStyle/>
                    <a:p>
                      <a:pPr algn="ctr"/>
                      <a:endParaRPr lang="en-US" sz="1400" b="0" dirty="0">
                        <a:latin typeface="+mn-lt"/>
                        <a:cs typeface="Helvetica" panose="020B0604020202020204" pitchFamily="34" charset="0"/>
                      </a:endParaRPr>
                    </a:p>
                  </a:txBody>
                  <a:tcPr marT="45724" marB="45724"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latin typeface="+mn-lt"/>
                          <a:cs typeface="Helvetica" panose="020B0604020202020204" pitchFamily="34" charset="0"/>
                        </a:rPr>
                        <a:t>Preliminary </a:t>
                      </a:r>
                      <a:r>
                        <a:rPr lang="en-US" sz="1400" b="1" dirty="0">
                          <a:latin typeface="+mn-lt"/>
                          <a:cs typeface="Helvetica" panose="020B0604020202020204" pitchFamily="34" charset="0"/>
                        </a:rPr>
                        <a:t>FY 2021  </a:t>
                      </a:r>
                      <a:r>
                        <a:rPr lang="en-US" sz="1400" b="0" dirty="0">
                          <a:latin typeface="+mn-lt"/>
                          <a:cs typeface="Helvetica" panose="020B0604020202020204" pitchFamily="34" charset="0"/>
                        </a:rPr>
                        <a:t>Q4 files due by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latin typeface="+mn-lt"/>
                          <a:cs typeface="Helvetica" panose="020B0604020202020204" pitchFamily="34" charset="0"/>
                        </a:rPr>
                        <a:t>October 31, 2021</a:t>
                      </a:r>
                    </a:p>
                    <a:p>
                      <a:pPr algn="ctr"/>
                      <a:endParaRPr lang="en-US" sz="1400" dirty="0">
                        <a:latin typeface="+mn-lt"/>
                        <a:cs typeface="Helvetica" panose="020B0604020202020204" pitchFamily="34" charset="0"/>
                      </a:endParaRPr>
                    </a:p>
                  </a:txBody>
                  <a:tcPr marT="45724" marB="45724" anchor="ctr">
                    <a:solidFill>
                      <a:schemeClr val="accent6">
                        <a:lumMod val="60000"/>
                        <a:lumOff val="40000"/>
                      </a:schemeClr>
                    </a:solid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endParaRPr lang="en-US" dirty="0">
                        <a:latin typeface="+mn-lt"/>
                      </a:endParaRPr>
                    </a:p>
                  </a:txBody>
                  <a:tcPr marT="45724" marB="45724" anchor="ctr"/>
                </a:tc>
                <a:extLst>
                  <a:ext uri="{0D108BD9-81ED-4DB2-BD59-A6C34878D82A}">
                    <a16:rowId xmlns:a16="http://schemas.microsoft.com/office/drawing/2014/main" val="10002"/>
                  </a:ext>
                </a:extLst>
              </a:tr>
              <a:tr h="927650">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endParaRPr lang="en-US" sz="1400" b="0" dirty="0">
                        <a:latin typeface="+mn-lt"/>
                        <a:cs typeface="Helvetica" panose="020B0604020202020204" pitchFamily="34" charset="0"/>
                      </a:endParaRPr>
                    </a:p>
                  </a:txBody>
                  <a:tcPr marT="45724" marB="45724"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latin typeface="+mn-lt"/>
                          <a:cs typeface="Helvetica" panose="020B0604020202020204" pitchFamily="34" charset="0"/>
                        </a:rPr>
                        <a:t>Preliminary </a:t>
                      </a:r>
                      <a:r>
                        <a:rPr lang="en-US" sz="1400" b="1" dirty="0">
                          <a:latin typeface="+mn-lt"/>
                          <a:cs typeface="Helvetica" panose="020B0604020202020204" pitchFamily="34" charset="0"/>
                        </a:rPr>
                        <a:t>FY 2022     </a:t>
                      </a:r>
                      <a:r>
                        <a:rPr lang="en-US" sz="1400" b="0" dirty="0">
                          <a:latin typeface="+mn-lt"/>
                          <a:cs typeface="Helvetica" panose="020B0604020202020204" pitchFamily="34" charset="0"/>
                        </a:rPr>
                        <a:t>Q1 files due by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latin typeface="+mn-lt"/>
                          <a:cs typeface="Helvetica" panose="020B0604020202020204" pitchFamily="34" charset="0"/>
                        </a:rPr>
                        <a:t>January 31, 2022</a:t>
                      </a:r>
                    </a:p>
                    <a:p>
                      <a:pPr algn="ctr"/>
                      <a:endParaRPr lang="en-US" sz="1400" dirty="0">
                        <a:latin typeface="+mn-lt"/>
                        <a:cs typeface="Helvetica" panose="020B0604020202020204" pitchFamily="34" charset="0"/>
                      </a:endParaRPr>
                    </a:p>
                  </a:txBody>
                  <a:tcPr marT="45724" marB="45724" anchor="ctr">
                    <a:solidFill>
                      <a:schemeClr val="accent6">
                        <a:lumMod val="60000"/>
                        <a:lumOff val="40000"/>
                      </a:schemeClr>
                    </a:solidFill>
                  </a:tcPr>
                </a:tc>
                <a:tc>
                  <a:txBody>
                    <a:bodyPr/>
                    <a:lstStyle/>
                    <a:p>
                      <a:pPr algn="ctr"/>
                      <a:endParaRPr lang="en-US" dirty="0">
                        <a:latin typeface="+mn-lt"/>
                      </a:endParaRPr>
                    </a:p>
                  </a:txBody>
                  <a:tcPr marT="45724" marB="45724" anchor="ctr"/>
                </a:tc>
                <a:extLst>
                  <a:ext uri="{0D108BD9-81ED-4DB2-BD59-A6C34878D82A}">
                    <a16:rowId xmlns:a16="http://schemas.microsoft.com/office/drawing/2014/main" val="10003"/>
                  </a:ext>
                </a:extLst>
              </a:tr>
              <a:tr h="987499">
                <a:tc>
                  <a:txBody>
                    <a:bodyPr/>
                    <a:lstStyle/>
                    <a:p>
                      <a:pPr algn="ctr"/>
                      <a:endParaRPr lang="en-US" sz="1400" dirty="0">
                        <a:latin typeface="+mn-lt"/>
                        <a:cs typeface="Helvetica" panose="020B0604020202020204" pitchFamily="34" charset="0"/>
                      </a:endParaRPr>
                    </a:p>
                  </a:txBody>
                  <a:tcPr marT="45724" marB="45724" anchor="ctr">
                    <a:no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endParaRPr lang="en-US" sz="1400" dirty="0">
                        <a:latin typeface="+mn-lt"/>
                        <a:cs typeface="Helvetica" panose="020B0604020202020204" pitchFamily="34" charset="0"/>
                      </a:endParaRPr>
                    </a:p>
                  </a:txBody>
                  <a:tcPr marT="45724" marB="45724"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latin typeface="+mn-lt"/>
                          <a:cs typeface="Helvetica" panose="020B0604020202020204" pitchFamily="34" charset="0"/>
                        </a:rPr>
                        <a:t>Preliminary </a:t>
                      </a:r>
                      <a:r>
                        <a:rPr lang="en-US" sz="1400" b="1" dirty="0">
                          <a:latin typeface="+mn-lt"/>
                          <a:cs typeface="Helvetica" panose="020B0604020202020204" pitchFamily="34" charset="0"/>
                        </a:rPr>
                        <a:t>FY 2022     </a:t>
                      </a:r>
                      <a:r>
                        <a:rPr lang="en-US" sz="1400" b="0" dirty="0">
                          <a:latin typeface="+mn-lt"/>
                          <a:cs typeface="Helvetica" panose="020B0604020202020204" pitchFamily="34" charset="0"/>
                        </a:rPr>
                        <a:t>Q2 files due by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latin typeface="+mn-lt"/>
                          <a:cs typeface="Helvetica" panose="020B0604020202020204" pitchFamily="34" charset="0"/>
                        </a:rPr>
                        <a:t>April 30, 2022</a:t>
                      </a:r>
                    </a:p>
                    <a:p>
                      <a:pPr algn="ctr"/>
                      <a:endParaRPr lang="en-US" dirty="0">
                        <a:latin typeface="+mn-lt"/>
                      </a:endParaRPr>
                    </a:p>
                  </a:txBody>
                  <a:tcPr marT="45724" marB="45724" anchor="ctr">
                    <a:solidFill>
                      <a:schemeClr val="accent6">
                        <a:lumMod val="60000"/>
                        <a:lumOff val="40000"/>
                      </a:schemeClr>
                    </a:solidFill>
                  </a:tcPr>
                </a:tc>
                <a:extLst>
                  <a:ext uri="{0D108BD9-81ED-4DB2-BD59-A6C34878D82A}">
                    <a16:rowId xmlns:a16="http://schemas.microsoft.com/office/drawing/2014/main" val="10004"/>
                  </a:ext>
                </a:extLst>
              </a:tr>
              <a:tr h="498866">
                <a:tc gridSpan="4">
                  <a:txBody>
                    <a:bodyPr/>
                    <a:lstStyle/>
                    <a:p>
                      <a:pPr algn="ctr"/>
                      <a:r>
                        <a:rPr lang="en-US" sz="1600" b="1" dirty="0">
                          <a:solidFill>
                            <a:schemeClr val="bg1"/>
                          </a:solidFill>
                          <a:latin typeface="+mn-lt"/>
                          <a:cs typeface="Helvetica" panose="020B0604020202020204" pitchFamily="34" charset="0"/>
                        </a:rPr>
                        <a:t>Final Submissions due 75 days after the close of the Quarter (9/13, 12/14, 3/16, 6/14)</a:t>
                      </a:r>
                    </a:p>
                  </a:txBody>
                  <a:tcPr marT="45724" marB="45724" anchor="ctr">
                    <a:solidFill>
                      <a:srgbClr val="0070C0"/>
                    </a:solidFill>
                  </a:tcPr>
                </a:tc>
                <a:tc hMerge="1">
                  <a:txBody>
                    <a:bodyPr/>
                    <a:lstStyle/>
                    <a:p>
                      <a:pPr algn="ctr"/>
                      <a:r>
                        <a:rPr lang="en-US" sz="1400" dirty="0">
                          <a:solidFill>
                            <a:schemeClr val="bg1"/>
                          </a:solidFill>
                          <a:latin typeface="+mn-lt"/>
                          <a:cs typeface="Helvetica" panose="020B0604020202020204" pitchFamily="34" charset="0"/>
                        </a:rPr>
                        <a:t>due 75 days</a:t>
                      </a:r>
                    </a:p>
                  </a:txBody>
                  <a:tcPr marT="45724" marB="45724" anchor="ctr">
                    <a:solidFill>
                      <a:srgbClr val="0070C0"/>
                    </a:solidFill>
                  </a:tcPr>
                </a:tc>
                <a:tc hMerge="1">
                  <a:txBody>
                    <a:bodyPr/>
                    <a:lstStyle/>
                    <a:p>
                      <a:pPr algn="ctr"/>
                      <a:r>
                        <a:rPr lang="en-US" sz="1400" dirty="0">
                          <a:solidFill>
                            <a:schemeClr val="bg1"/>
                          </a:solidFill>
                          <a:latin typeface="+mn-lt"/>
                          <a:cs typeface="Helvetica" panose="020B0604020202020204" pitchFamily="34" charset="0"/>
                        </a:rPr>
                        <a:t>after close of the </a:t>
                      </a:r>
                    </a:p>
                  </a:txBody>
                  <a:tcPr marT="45724" marB="45724" anchor="ctr">
                    <a:solidFill>
                      <a:srgbClr val="0070C0"/>
                    </a:solidFill>
                  </a:tcPr>
                </a:tc>
                <a:tc hMerge="1">
                  <a:txBody>
                    <a:bodyPr/>
                    <a:lstStyle/>
                    <a:p>
                      <a:pPr algn="ctr"/>
                      <a:r>
                        <a:rPr lang="en-US" sz="1400" b="1" dirty="0">
                          <a:solidFill>
                            <a:schemeClr val="bg1"/>
                          </a:solidFill>
                          <a:latin typeface="+mn-lt"/>
                          <a:cs typeface="Helvetica" panose="020B0604020202020204" pitchFamily="34" charset="0"/>
                        </a:rPr>
                        <a:t>Quarter</a:t>
                      </a:r>
                    </a:p>
                  </a:txBody>
                  <a:tcPr marT="45724" marB="45724" anchor="ctr">
                    <a:solidFill>
                      <a:srgbClr val="0070C0"/>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26662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A57CE-394D-4833-BCBB-492D7BF37000}"/>
              </a:ext>
            </a:extLst>
          </p:cNvPr>
          <p:cNvSpPr>
            <a:spLocks noGrp="1"/>
          </p:cNvSpPr>
          <p:nvPr>
            <p:ph type="ctrTitle"/>
          </p:nvPr>
        </p:nvSpPr>
        <p:spPr/>
        <p:txBody>
          <a:bodyPr/>
          <a:lstStyle/>
          <a:p>
            <a:r>
              <a:rPr lang="en-US" sz="3600" dirty="0"/>
              <a:t>MA Hospital Case Mix Intake</a:t>
            </a:r>
            <a:endParaRPr lang="en-US" dirty="0"/>
          </a:p>
        </p:txBody>
      </p:sp>
      <p:sp>
        <p:nvSpPr>
          <p:cNvPr id="3" name="Subtitle 2">
            <a:extLst>
              <a:ext uri="{FF2B5EF4-FFF2-40B4-BE49-F238E27FC236}">
                <a16:creationId xmlns:a16="http://schemas.microsoft.com/office/drawing/2014/main" id="{104467DA-9353-462B-9524-789420A731BD}"/>
              </a:ext>
            </a:extLst>
          </p:cNvPr>
          <p:cNvSpPr>
            <a:spLocks noGrp="1"/>
          </p:cNvSpPr>
          <p:nvPr>
            <p:ph type="subTitle" idx="1"/>
          </p:nvPr>
        </p:nvSpPr>
        <p:spPr/>
        <p:txBody>
          <a:bodyPr/>
          <a:lstStyle/>
          <a:p>
            <a:pPr marL="342900" indent="-342900">
              <a:buFont typeface="Wingdings" panose="05000000000000000000" pitchFamily="2" charset="2"/>
              <a:buChar char="Ø"/>
            </a:pPr>
            <a:r>
              <a:rPr lang="en-US" dirty="0"/>
              <a:t>FY 2021 Final Q1 &amp; Q2 files (HIDD/COVID/EDD/OOD) should be in/passed, including HIDD-COVID Match reports. </a:t>
            </a:r>
          </a:p>
          <a:p>
            <a:pPr marL="342900" indent="6350">
              <a:buFont typeface="Wingdings" panose="05000000000000000000" pitchFamily="2" charset="2"/>
              <a:buChar char="§"/>
            </a:pPr>
            <a:r>
              <a:rPr lang="en-US" sz="1800" dirty="0">
                <a:solidFill>
                  <a:schemeClr val="tx2"/>
                </a:solidFill>
              </a:rPr>
              <a:t>   Please work with Linda &amp; Hadish in submitting any overdue files. </a:t>
            </a:r>
          </a:p>
          <a:p>
            <a:pPr marL="342900" indent="-342900">
              <a:buFont typeface="Wingdings" panose="05000000000000000000" pitchFamily="2" charset="2"/>
              <a:buChar char="Ø"/>
            </a:pPr>
            <a:endParaRPr lang="en-US" dirty="0"/>
          </a:p>
          <a:p>
            <a:pPr marL="342900" indent="-342900">
              <a:buFont typeface="Wingdings" panose="05000000000000000000" pitchFamily="2" charset="2"/>
              <a:buChar char="Ø"/>
            </a:pPr>
            <a:r>
              <a:rPr lang="en-US" dirty="0"/>
              <a:t>FY 2021 Verification Reports to be shared soon for hospital review, data corrections and file resubmissions.</a:t>
            </a:r>
            <a:endParaRPr lang="en-US" sz="1800" dirty="0"/>
          </a:p>
          <a:p>
            <a:pPr marL="342900" indent="-342900">
              <a:buFont typeface="Wingdings" panose="05000000000000000000" pitchFamily="2" charset="2"/>
              <a:buChar char="Ø"/>
            </a:pPr>
            <a:endParaRPr lang="en-US" dirty="0"/>
          </a:p>
          <a:p>
            <a:pPr marL="342900" indent="-342900">
              <a:buFont typeface="Wingdings" panose="05000000000000000000" pitchFamily="2" charset="2"/>
              <a:buChar char="Ø"/>
            </a:pPr>
            <a:r>
              <a:rPr lang="en-US" dirty="0"/>
              <a:t>FY 2021 Preliminary EDD/OOD files to begin with Q4 submissions due October 31, 2021.  No HIDD/COVID files due August 7, 2021.</a:t>
            </a:r>
          </a:p>
          <a:p>
            <a:pPr marL="342900" indent="-342900">
              <a:buFont typeface="Wingdings" panose="05000000000000000000" pitchFamily="2" charset="2"/>
              <a:buChar char="Ø"/>
            </a:pPr>
            <a:endParaRPr lang="en-US" dirty="0"/>
          </a:p>
          <a:p>
            <a:pPr marL="342900" indent="-342900">
              <a:buFont typeface="Wingdings" panose="05000000000000000000" pitchFamily="2" charset="2"/>
              <a:buChar char="Ø"/>
            </a:pPr>
            <a:r>
              <a:rPr lang="en-US" dirty="0"/>
              <a:t>CHIA is not making any Submission Guide updates for FY 2022.</a:t>
            </a:r>
          </a:p>
          <a:p>
            <a:pPr marL="342900" indent="-342900">
              <a:buFont typeface="Wingdings" panose="05000000000000000000" pitchFamily="2" charset="2"/>
              <a:buChar char="Ø"/>
            </a:pPr>
            <a:endParaRPr lang="en-US" dirty="0"/>
          </a:p>
          <a:p>
            <a:endParaRPr lang="en-US" dirty="0"/>
          </a:p>
        </p:txBody>
      </p:sp>
    </p:spTree>
    <p:extLst>
      <p:ext uri="{BB962C8B-B14F-4D97-AF65-F5344CB8AC3E}">
        <p14:creationId xmlns:p14="http://schemas.microsoft.com/office/powerpoint/2010/main" val="2874171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a:t>CHIA Email Addresses</a:t>
            </a:r>
          </a:p>
        </p:txBody>
      </p:sp>
      <p:sp>
        <p:nvSpPr>
          <p:cNvPr id="3" name="Subtitle 2"/>
          <p:cNvSpPr>
            <a:spLocks noGrp="1"/>
          </p:cNvSpPr>
          <p:nvPr>
            <p:ph type="subTitle" idx="1"/>
          </p:nvPr>
        </p:nvSpPr>
        <p:spPr>
          <a:xfrm>
            <a:off x="460375" y="1960693"/>
            <a:ext cx="7761815" cy="3676216"/>
          </a:xfrm>
        </p:spPr>
        <p:txBody>
          <a:bodyPr/>
          <a:lstStyle/>
          <a:p>
            <a:pPr marL="285750" indent="-285750">
              <a:buFont typeface="Wingdings" panose="05000000000000000000" pitchFamily="2" charset="2"/>
              <a:buChar char="Ø"/>
            </a:pPr>
            <a:r>
              <a:rPr lang="en-US" dirty="0"/>
              <a:t>All CHIA staff have migrated to MS Office 365 and now have new email addresses.</a:t>
            </a:r>
          </a:p>
          <a:p>
            <a:pPr marL="285750" indent="-285750">
              <a:buFont typeface="Wingdings" panose="05000000000000000000" pitchFamily="2" charset="2"/>
              <a:buChar char="Ø"/>
            </a:pPr>
            <a:endParaRPr lang="en-US" dirty="0"/>
          </a:p>
          <a:p>
            <a:pPr marL="342900" indent="-342900">
              <a:buFont typeface="Wingdings" panose="05000000000000000000" pitchFamily="2" charset="2"/>
              <a:buChar char="§"/>
            </a:pPr>
            <a:r>
              <a:rPr lang="en-US" dirty="0"/>
              <a:t>Old format: </a:t>
            </a:r>
            <a:r>
              <a:rPr lang="en-US" dirty="0">
                <a:hlinkClick r:id="rId3"/>
              </a:rPr>
              <a:t>firstname.lastname@state.ma.us</a:t>
            </a:r>
            <a:endParaRPr lang="en-US" dirty="0"/>
          </a:p>
          <a:p>
            <a:pPr marL="342900" indent="-342900">
              <a:buFont typeface="Wingdings" panose="05000000000000000000" pitchFamily="2" charset="2"/>
              <a:buChar char="§"/>
            </a:pPr>
            <a:endParaRPr lang="en-US" dirty="0"/>
          </a:p>
          <a:p>
            <a:pPr marL="342900" indent="-342900">
              <a:buFont typeface="Wingdings" panose="05000000000000000000" pitchFamily="2" charset="2"/>
              <a:buChar char="§"/>
            </a:pPr>
            <a:r>
              <a:rPr lang="en-US" dirty="0"/>
              <a:t>New format: </a:t>
            </a:r>
            <a:r>
              <a:rPr lang="en-US" dirty="0">
                <a:hlinkClick r:id="rId4"/>
              </a:rPr>
              <a:t>firstname.lastname@chiamass.gov</a:t>
            </a:r>
            <a:endParaRPr lang="en-US" dirty="0"/>
          </a:p>
          <a:p>
            <a:pPr marL="342900" indent="-342900">
              <a:buFont typeface="Wingdings" panose="05000000000000000000" pitchFamily="2" charset="2"/>
              <a:buChar char="§"/>
            </a:pPr>
            <a:endParaRPr lang="en-US" dirty="0"/>
          </a:p>
          <a:p>
            <a:pPr marL="342900" indent="-342900">
              <a:buFont typeface="Wingdings" panose="05000000000000000000" pitchFamily="2" charset="2"/>
              <a:buChar char="Ø"/>
            </a:pPr>
            <a:r>
              <a:rPr lang="en-US" dirty="0"/>
              <a:t>Please have your IT allow traffic from this new </a:t>
            </a:r>
            <a:r>
              <a:rPr lang="en-US" u="sng" dirty="0"/>
              <a:t>chiamass.gov</a:t>
            </a:r>
            <a:r>
              <a:rPr lang="en-US" dirty="0"/>
              <a:t> domain. Check your spam/junk folders as well.</a:t>
            </a:r>
          </a:p>
          <a:p>
            <a:pPr marL="285750" indent="-285750">
              <a:buFont typeface="Wingdings" panose="05000000000000000000" pitchFamily="2" charset="2"/>
              <a:buChar char="Ø"/>
            </a:pPr>
            <a:endParaRPr lang="en-US" dirty="0"/>
          </a:p>
          <a:p>
            <a:endParaRPr lang="en-US" dirty="0"/>
          </a:p>
          <a:p>
            <a:pPr marL="342900" indent="-342900">
              <a:buFont typeface="Arial" panose="020B0604020202020204" pitchFamily="34" charset="0"/>
              <a:buChar char="•"/>
            </a:pPr>
            <a:endParaRPr lang="en-US" dirty="0"/>
          </a:p>
          <a:p>
            <a:endParaRPr lang="en-US" dirty="0"/>
          </a:p>
          <a:p>
            <a:endParaRPr lang="en-US" dirty="0"/>
          </a:p>
          <a:p>
            <a:pPr marL="342900" indent="-342900">
              <a:buFont typeface="Arial" panose="020B0604020202020204" pitchFamily="34" charset="0"/>
              <a:buChar char="•"/>
            </a:pPr>
            <a:endParaRPr lang="en-US" dirty="0"/>
          </a:p>
          <a:p>
            <a:endParaRPr lang="en-US" dirty="0"/>
          </a:p>
          <a:p>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2876841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a:t>MA Hospital Case Mix Data Quality</a:t>
            </a:r>
          </a:p>
        </p:txBody>
      </p:sp>
      <p:sp>
        <p:nvSpPr>
          <p:cNvPr id="3" name="Subtitle 2"/>
          <p:cNvSpPr>
            <a:spLocks noGrp="1"/>
          </p:cNvSpPr>
          <p:nvPr>
            <p:ph type="subTitle" idx="1"/>
          </p:nvPr>
        </p:nvSpPr>
        <p:spPr>
          <a:xfrm>
            <a:off x="460375" y="1960692"/>
            <a:ext cx="7761815" cy="3917593"/>
          </a:xfrm>
        </p:spPr>
        <p:txBody>
          <a:bodyPr/>
          <a:lstStyle/>
          <a:p>
            <a:pPr marL="285750" indent="-285750">
              <a:buFont typeface="Wingdings" panose="05000000000000000000" pitchFamily="2" charset="2"/>
              <a:buChar char="Ø"/>
            </a:pPr>
            <a:r>
              <a:rPr lang="en-US" sz="2800" dirty="0"/>
              <a:t>   Reported Race in Pediatric Population </a:t>
            </a:r>
          </a:p>
          <a:p>
            <a:pPr marL="285750" indent="-285750">
              <a:buFont typeface="Wingdings" panose="05000000000000000000" pitchFamily="2" charset="2"/>
              <a:buChar char="Ø"/>
            </a:pPr>
            <a:endParaRPr lang="en-US" sz="2800" dirty="0"/>
          </a:p>
          <a:p>
            <a:r>
              <a:rPr lang="en-US" dirty="0"/>
              <a:t>      </a:t>
            </a:r>
          </a:p>
          <a:p>
            <a:endParaRPr lang="en-US" dirty="0"/>
          </a:p>
          <a:p>
            <a:pPr marL="342900" indent="-342900">
              <a:buFont typeface="Arial" panose="020B0604020202020204" pitchFamily="34" charset="0"/>
              <a:buChar char="•"/>
            </a:pPr>
            <a:endParaRPr lang="en-US" dirty="0"/>
          </a:p>
          <a:p>
            <a:endParaRPr lang="en-US" dirty="0"/>
          </a:p>
          <a:p>
            <a:endParaRPr lang="en-US" dirty="0"/>
          </a:p>
          <a:p>
            <a:pPr marL="342900" indent="-342900">
              <a:buFont typeface="Arial" panose="020B0604020202020204" pitchFamily="34" charset="0"/>
              <a:buChar char="•"/>
            </a:pPr>
            <a:endParaRPr lang="en-US" dirty="0"/>
          </a:p>
          <a:p>
            <a:endParaRPr lang="en-US" dirty="0"/>
          </a:p>
          <a:p>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pic>
        <p:nvPicPr>
          <p:cNvPr id="5" name="Picture 4" descr="A group of people posing for the camera&#10;&#10;Description automatically generated with medium confidence">
            <a:extLst>
              <a:ext uri="{FF2B5EF4-FFF2-40B4-BE49-F238E27FC236}">
                <a16:creationId xmlns:a16="http://schemas.microsoft.com/office/drawing/2014/main" id="{703B9E44-8A2B-4FD1-B7B1-F8218AC12A19}"/>
              </a:ext>
            </a:extLst>
          </p:cNvPr>
          <p:cNvPicPr>
            <a:picLocks noChangeAspect="1"/>
          </p:cNvPicPr>
          <p:nvPr/>
        </p:nvPicPr>
        <p:blipFill>
          <a:blip r:embed="rId3"/>
          <a:stretch>
            <a:fillRect/>
          </a:stretch>
        </p:blipFill>
        <p:spPr>
          <a:xfrm>
            <a:off x="3352800" y="3171463"/>
            <a:ext cx="2438400" cy="1990846"/>
          </a:xfrm>
          <a:prstGeom prst="rect">
            <a:avLst/>
          </a:prstGeom>
        </p:spPr>
      </p:pic>
    </p:spTree>
    <p:extLst>
      <p:ext uri="{BB962C8B-B14F-4D97-AF65-F5344CB8AC3E}">
        <p14:creationId xmlns:p14="http://schemas.microsoft.com/office/powerpoint/2010/main" val="1519073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313C0-97F9-463C-8EF0-DFD3B6CE068E}"/>
              </a:ext>
            </a:extLst>
          </p:cNvPr>
          <p:cNvSpPr>
            <a:spLocks noGrp="1"/>
          </p:cNvSpPr>
          <p:nvPr>
            <p:ph type="ctrTitle"/>
          </p:nvPr>
        </p:nvSpPr>
        <p:spPr>
          <a:xfrm>
            <a:off x="293263" y="435354"/>
            <a:ext cx="8812864" cy="590152"/>
          </a:xfrm>
        </p:spPr>
        <p:txBody>
          <a:bodyPr>
            <a:normAutofit fontScale="90000"/>
          </a:bodyPr>
          <a:lstStyle/>
          <a:p>
            <a:r>
              <a:rPr lang="en-US" sz="2000" dirty="0">
                <a:latin typeface="Arial" panose="020B0604020202020204" pitchFamily="34" charset="0"/>
                <a:cs typeface="Arial" panose="020B0604020202020204" pitchFamily="34" charset="0"/>
              </a:rPr>
              <a:t>Significant Increase in Pediatric Patients Coded as ‘Unknown’ Race</a:t>
            </a:r>
            <a:br>
              <a:rPr lang="en-US" sz="900" dirty="0">
                <a:latin typeface="Arial" panose="020B0604020202020204" pitchFamily="34" charset="0"/>
                <a:cs typeface="Arial" panose="020B0604020202020204" pitchFamily="34" charset="0"/>
              </a:rPr>
            </a:br>
            <a:br>
              <a:rPr lang="en-US" sz="900" dirty="0">
                <a:latin typeface="Arial" panose="020B0604020202020204" pitchFamily="34" charset="0"/>
                <a:cs typeface="Arial" panose="020B0604020202020204" pitchFamily="34" charset="0"/>
              </a:rPr>
            </a:br>
            <a:r>
              <a:rPr lang="en-US" sz="1600" b="0" dirty="0">
                <a:solidFill>
                  <a:schemeClr val="tx1"/>
                </a:solidFill>
                <a:latin typeface="Arial" panose="020B0604020202020204" pitchFamily="34" charset="0"/>
                <a:cs typeface="Arial" panose="020B0604020202020204" pitchFamily="34" charset="0"/>
              </a:rPr>
              <a:t>Over the past 8 years,  use of the coding option ‘Unknown’ race increased for all age groups but is significantly higher for the pediatric population. Table 1 below shows the increase in percent of patients coded as ‘Unknown’ by age group in the hospital inpatient discharge data from FY2013 to FY2020. In FY2013, only 14% of patients ages 0 to 4 were coded as ‘Unknown’, in FY2020 Unknowns have increased to 34%.</a:t>
            </a:r>
          </a:p>
        </p:txBody>
      </p:sp>
      <p:pic>
        <p:nvPicPr>
          <p:cNvPr id="5" name="Picture 4">
            <a:extLst>
              <a:ext uri="{FF2B5EF4-FFF2-40B4-BE49-F238E27FC236}">
                <a16:creationId xmlns:a16="http://schemas.microsoft.com/office/drawing/2014/main" id="{BF78E8CF-E167-44D6-B504-ED6619BD0EDB}"/>
              </a:ext>
            </a:extLst>
          </p:cNvPr>
          <p:cNvPicPr>
            <a:picLocks noChangeAspect="1"/>
          </p:cNvPicPr>
          <p:nvPr/>
        </p:nvPicPr>
        <p:blipFill>
          <a:blip r:embed="rId3"/>
          <a:stretch>
            <a:fillRect/>
          </a:stretch>
        </p:blipFill>
        <p:spPr>
          <a:xfrm>
            <a:off x="580458" y="1698171"/>
            <a:ext cx="7859712" cy="4724475"/>
          </a:xfrm>
          <a:prstGeom prst="rect">
            <a:avLst/>
          </a:prstGeom>
        </p:spPr>
      </p:pic>
      <p:sp>
        <p:nvSpPr>
          <p:cNvPr id="4" name="Title 1">
            <a:extLst>
              <a:ext uri="{FF2B5EF4-FFF2-40B4-BE49-F238E27FC236}">
                <a16:creationId xmlns:a16="http://schemas.microsoft.com/office/drawing/2014/main" id="{AC780DB5-BB9B-4660-A6A3-513A7ED7BBB2}"/>
              </a:ext>
            </a:extLst>
          </p:cNvPr>
          <p:cNvSpPr txBox="1">
            <a:spLocks/>
          </p:cNvSpPr>
          <p:nvPr/>
        </p:nvSpPr>
        <p:spPr bwMode="auto">
          <a:xfrm>
            <a:off x="0" y="1269105"/>
            <a:ext cx="8563542" cy="590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lvl1pPr algn="l" defTabSz="457200" rtl="0" eaLnBrk="1" fontAlgn="base" hangingPunct="1">
              <a:spcBef>
                <a:spcPct val="0"/>
              </a:spcBef>
              <a:spcAft>
                <a:spcPct val="0"/>
              </a:spcAft>
              <a:defRPr sz="3600" b="1" i="0" kern="1200">
                <a:solidFill>
                  <a:srgbClr val="004178"/>
                </a:solidFill>
                <a:latin typeface="Arial"/>
                <a:ea typeface="ＭＳ Ｐゴシック" charset="0"/>
                <a:cs typeface="Arial"/>
              </a:defRPr>
            </a:lvl1pPr>
            <a:lvl2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2pPr>
            <a:lvl3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3pPr>
            <a:lvl4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4pPr>
            <a:lvl5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5pPr>
            <a:lvl6pPr marL="4572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9pPr>
          </a:lstStyle>
          <a:p>
            <a:pPr algn="ctr"/>
            <a:r>
              <a:rPr lang="en-US" sz="1700" dirty="0">
                <a:solidFill>
                  <a:srgbClr val="FF0000"/>
                </a:solidFill>
                <a:latin typeface="Arial" panose="020B0604020202020204" pitchFamily="34" charset="0"/>
                <a:cs typeface="Arial" panose="020B0604020202020204" pitchFamily="34" charset="0"/>
              </a:rPr>
              <a:t>Table 1. HIDD FY2013 to FY2020 Percent ‘Unknown’ Race by Age Group </a:t>
            </a:r>
          </a:p>
        </p:txBody>
      </p:sp>
    </p:spTree>
    <p:extLst>
      <p:ext uri="{BB962C8B-B14F-4D97-AF65-F5344CB8AC3E}">
        <p14:creationId xmlns:p14="http://schemas.microsoft.com/office/powerpoint/2010/main" val="1475485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313C0-97F9-463C-8EF0-DFD3B6CE068E}"/>
              </a:ext>
            </a:extLst>
          </p:cNvPr>
          <p:cNvSpPr>
            <a:spLocks noGrp="1"/>
          </p:cNvSpPr>
          <p:nvPr>
            <p:ph type="ctrTitle"/>
          </p:nvPr>
        </p:nvSpPr>
        <p:spPr>
          <a:xfrm>
            <a:off x="165568" y="568915"/>
            <a:ext cx="8812864" cy="472609"/>
          </a:xfrm>
        </p:spPr>
        <p:txBody>
          <a:bodyPr>
            <a:normAutofit fontScale="90000"/>
          </a:bodyPr>
          <a:lstStyle/>
          <a:p>
            <a:r>
              <a:rPr lang="en-US" sz="2000" dirty="0">
                <a:latin typeface="Arial" panose="020B0604020202020204" pitchFamily="34" charset="0"/>
                <a:cs typeface="Arial" panose="020B0604020202020204" pitchFamily="34" charset="0"/>
              </a:rPr>
              <a:t>High Quality ED Visit Data on Race with Deterioration in Pediatric Data</a:t>
            </a:r>
            <a:br>
              <a:rPr lang="en-US" sz="1600" b="0" dirty="0">
                <a:solidFill>
                  <a:schemeClr val="tx1"/>
                </a:solidFill>
                <a:latin typeface="Arial" panose="020B0604020202020204" pitchFamily="34" charset="0"/>
                <a:cs typeface="Arial" panose="020B0604020202020204" pitchFamily="34" charset="0"/>
              </a:rPr>
            </a:br>
            <a:br>
              <a:rPr lang="en-US" sz="1600" b="0" dirty="0">
                <a:solidFill>
                  <a:schemeClr val="tx1"/>
                </a:solidFill>
                <a:latin typeface="Arial" panose="020B0604020202020204" pitchFamily="34" charset="0"/>
                <a:cs typeface="Arial" panose="020B0604020202020204" pitchFamily="34" charset="0"/>
              </a:rPr>
            </a:br>
            <a:r>
              <a:rPr lang="en-US" sz="1600" b="0" dirty="0">
                <a:solidFill>
                  <a:schemeClr val="tx1"/>
                </a:solidFill>
                <a:latin typeface="Arial" panose="020B0604020202020204" pitchFamily="34" charset="0"/>
                <a:cs typeface="Arial" panose="020B0604020202020204" pitchFamily="34" charset="0"/>
              </a:rPr>
              <a:t>Even though the use of ‘Unknown’ Race coding has also increased in the ED Visit Data for the pediatric population and the ED has a higher volume of data than HIDD, Table 2 below shows that  the ED Visit Data continues to have higher quality data than the HIDD. The quality of known data for the adult population is among the best in the nation. </a:t>
            </a:r>
          </a:p>
        </p:txBody>
      </p:sp>
      <p:sp>
        <p:nvSpPr>
          <p:cNvPr id="4" name="Title 1">
            <a:extLst>
              <a:ext uri="{FF2B5EF4-FFF2-40B4-BE49-F238E27FC236}">
                <a16:creationId xmlns:a16="http://schemas.microsoft.com/office/drawing/2014/main" id="{AC780DB5-BB9B-4660-A6A3-513A7ED7BBB2}"/>
              </a:ext>
            </a:extLst>
          </p:cNvPr>
          <p:cNvSpPr txBox="1">
            <a:spLocks/>
          </p:cNvSpPr>
          <p:nvPr/>
        </p:nvSpPr>
        <p:spPr bwMode="auto">
          <a:xfrm>
            <a:off x="0" y="1482013"/>
            <a:ext cx="8563542" cy="472609"/>
          </a:xfrm>
          <a:prstGeom prst="rect">
            <a:avLst/>
          </a:prstGeom>
          <a:solidFill>
            <a:schemeClr val="bg1"/>
          </a:solidFill>
          <a:ln>
            <a:noFill/>
          </a:ln>
        </p:spPr>
        <p:txBody>
          <a:bodyPr vert="horz" wrap="square" lIns="91440" tIns="45720" rIns="91440" bIns="45720" numCol="1" anchor="ctr" anchorCtr="0" compatLnSpc="1">
            <a:prstTxWarp prst="textNoShape">
              <a:avLst/>
            </a:prstTxWarp>
            <a:normAutofit fontScale="97500"/>
          </a:bodyPr>
          <a:lstStyle>
            <a:lvl1pPr algn="l" defTabSz="457200" rtl="0" eaLnBrk="1" fontAlgn="base" hangingPunct="1">
              <a:spcBef>
                <a:spcPct val="0"/>
              </a:spcBef>
              <a:spcAft>
                <a:spcPct val="0"/>
              </a:spcAft>
              <a:defRPr sz="3600" b="1" i="0" kern="1200">
                <a:solidFill>
                  <a:srgbClr val="004178"/>
                </a:solidFill>
                <a:latin typeface="Arial"/>
                <a:ea typeface="ＭＳ Ｐゴシック" charset="0"/>
                <a:cs typeface="Arial"/>
              </a:defRPr>
            </a:lvl1pPr>
            <a:lvl2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2pPr>
            <a:lvl3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3pPr>
            <a:lvl4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4pPr>
            <a:lvl5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5pPr>
            <a:lvl6pPr marL="4572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9pPr>
          </a:lstStyle>
          <a:p>
            <a:pPr algn="ctr"/>
            <a:r>
              <a:rPr lang="en-US" sz="1700" dirty="0">
                <a:solidFill>
                  <a:srgbClr val="FF0000"/>
                </a:solidFill>
                <a:latin typeface="Arial" panose="020B0604020202020204" pitchFamily="34" charset="0"/>
                <a:cs typeface="Arial" panose="020B0604020202020204" pitchFamily="34" charset="0"/>
              </a:rPr>
              <a:t>Table 2. ED FY2013 to FY2020 Percent ‘Unknown’ Race by Age Group </a:t>
            </a:r>
          </a:p>
        </p:txBody>
      </p:sp>
      <p:pic>
        <p:nvPicPr>
          <p:cNvPr id="10" name="Picture 9">
            <a:extLst>
              <a:ext uri="{FF2B5EF4-FFF2-40B4-BE49-F238E27FC236}">
                <a16:creationId xmlns:a16="http://schemas.microsoft.com/office/drawing/2014/main" id="{CDDF7ED6-B312-4752-B0AC-E1DCA4D0A4FF}"/>
              </a:ext>
            </a:extLst>
          </p:cNvPr>
          <p:cNvPicPr>
            <a:picLocks noChangeAspect="1"/>
          </p:cNvPicPr>
          <p:nvPr/>
        </p:nvPicPr>
        <p:blipFill>
          <a:blip r:embed="rId3"/>
          <a:stretch>
            <a:fillRect/>
          </a:stretch>
        </p:blipFill>
        <p:spPr>
          <a:xfrm>
            <a:off x="448130" y="1823728"/>
            <a:ext cx="8010070" cy="4733018"/>
          </a:xfrm>
          <a:prstGeom prst="rect">
            <a:avLst/>
          </a:prstGeom>
        </p:spPr>
      </p:pic>
    </p:spTree>
    <p:extLst>
      <p:ext uri="{BB962C8B-B14F-4D97-AF65-F5344CB8AC3E}">
        <p14:creationId xmlns:p14="http://schemas.microsoft.com/office/powerpoint/2010/main" val="2286413567"/>
      </p:ext>
    </p:extLst>
  </p:cSld>
  <p:clrMapOvr>
    <a:masterClrMapping/>
  </p:clrMapOvr>
</p:sld>
</file>

<file path=ppt/theme/theme1.xml><?xml version="1.0" encoding="utf-8"?>
<a:theme xmlns:a="http://schemas.openxmlformats.org/drawingml/2006/main" name="FINALPowerPoint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FINALPowerPointTEMPLATE</Template>
  <TotalTime>25085</TotalTime>
  <Words>720</Words>
  <Application>Microsoft Office PowerPoint</Application>
  <PresentationFormat>On-screen Show (4:3)</PresentationFormat>
  <Paragraphs>141</Paragraphs>
  <Slides>13</Slides>
  <Notes>10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13</vt:i4>
      </vt:variant>
    </vt:vector>
  </HeadingPairs>
  <TitlesOfParts>
    <vt:vector size="18" baseType="lpstr">
      <vt:lpstr>Arial</vt:lpstr>
      <vt:lpstr>Calibri</vt:lpstr>
      <vt:lpstr>Wingdings</vt:lpstr>
      <vt:lpstr>FINALPowerPointTEMPLATE</vt:lpstr>
      <vt:lpstr>Office Theme</vt:lpstr>
      <vt:lpstr>PowerPoint Presentation</vt:lpstr>
      <vt:lpstr>Agenda</vt:lpstr>
      <vt:lpstr>PowerPoint Presentation</vt:lpstr>
      <vt:lpstr>PowerPoint Presentation</vt:lpstr>
      <vt:lpstr>MA Hospital Case Mix Intake</vt:lpstr>
      <vt:lpstr>CHIA Email Addresses</vt:lpstr>
      <vt:lpstr>MA Hospital Case Mix Data Quality</vt:lpstr>
      <vt:lpstr>Significant Increase in Pediatric Patients Coded as ‘Unknown’ Race  Over the past 8 years,  use of the coding option ‘Unknown’ race increased for all age groups but is significantly higher for the pediatric population. Table 1 below shows the increase in percent of patients coded as ‘Unknown’ by age group in the hospital inpatient discharge data from FY2013 to FY2020. In FY2013, only 14% of patients ages 0 to 4 were coded as ‘Unknown’, in FY2020 Unknowns have increased to 34%.</vt:lpstr>
      <vt:lpstr>High Quality ED Visit Data on Race with Deterioration in Pediatric Data  Even though the use of ‘Unknown’ Race coding has also increased in the ED Visit Data for the pediatric population and the ED has a higher volume of data than HIDD, Table 2 below shows that  the ED Visit Data continues to have higher quality data than the HIDD. The quality of known data for the adult population is among the best in the nation. </vt:lpstr>
      <vt:lpstr>AHRQ has Training Toolkits for Hospitals on Race and Ethnicity Data Collection</vt:lpstr>
      <vt:lpstr>AHRQ Training Toolkits include Information on the  Rationale for Improving Race and Ethnicity Data Quality</vt:lpstr>
      <vt:lpstr>Next Meetings</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KATHY HINES</dc:creator>
  <cp:lastModifiedBy>Cathy Houston</cp:lastModifiedBy>
  <cp:revision>1138</cp:revision>
  <cp:lastPrinted>2020-03-10T14:30:58Z</cp:lastPrinted>
  <dcterms:created xsi:type="dcterms:W3CDTF">2014-02-09T20:57:02Z</dcterms:created>
  <dcterms:modified xsi:type="dcterms:W3CDTF">2021-07-29T14:02:44Z</dcterms:modified>
</cp:coreProperties>
</file>