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314" r:id="rId4"/>
    <p:sldId id="315" r:id="rId5"/>
    <p:sldId id="304" r:id="rId6"/>
    <p:sldId id="328" r:id="rId7"/>
    <p:sldId id="335" r:id="rId8"/>
    <p:sldId id="322" r:id="rId9"/>
    <p:sldId id="324" r:id="rId10"/>
    <p:sldId id="329" r:id="rId11"/>
    <p:sldId id="333" r:id="rId12"/>
    <p:sldId id="337" r:id="rId13"/>
    <p:sldId id="326" r:id="rId14"/>
    <p:sldId id="332" r:id="rId15"/>
    <p:sldId id="334" r:id="rId16"/>
    <p:sldId id="313" r:id="rId17"/>
    <p:sldId id="312" r:id="rId18"/>
    <p:sldId id="338" r:id="rId19"/>
    <p:sldId id="270" r:id="rId20"/>
    <p:sldId id="282" r:id="rId21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1200" autoAdjust="0"/>
  </p:normalViewPr>
  <p:slideViewPr>
    <p:cSldViewPr snapToGrid="0" snapToObjects="1" showGuides="1">
      <p:cViewPr varScale="1">
        <p:scale>
          <a:sx n="53" d="100"/>
          <a:sy n="53" d="100"/>
        </p:scale>
        <p:origin x="-1616" y="-64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6/7/2019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6/7/2019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280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8937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280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b" latinLnBrk="0" hangingPunct="1"/>
            <a:r>
              <a:rPr lang="en-US" dirty="0" smtClean="0"/>
              <a:t>Add Health</a:t>
            </a:r>
            <a:r>
              <a:rPr lang="en-US" baseline="0" dirty="0" smtClean="0"/>
              <a:t> Plan flag #92 </a:t>
            </a:r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Health Plan Member/Subscriber Flag</a:t>
            </a:r>
            <a:endParaRPr lang="en-US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pPr rtl="0" eaLnBrk="1" fontAlgn="b" latinLnBrk="0" hangingPunct="1"/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N</a:t>
            </a:r>
            <a:endParaRPr lang="en-US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pPr rtl="0" eaLnBrk="1" fontAlgn="b" latinLnBrk="0" hangingPunct="1"/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Must be present.</a:t>
            </a:r>
            <a:endParaRPr lang="en-US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9633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32269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 dirty="0"/>
              <a:t>Title  |  Name, Position Title  |  Date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3531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Slide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Title  |  Name, Position Title  |  Date     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mtClean="0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4" r:id="rId5"/>
    <p:sldLayoutId id="2147483753" r:id="rId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mass.gov/hospital-data-specification-manual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Kevin.P.Walsh@MassMail.State.MA.US" TargetMode="External"/><Relationship Id="rId2" Type="http://schemas.openxmlformats.org/officeDocument/2006/relationships/hyperlink" Target="mailto:Kathy.Hines@MassMail.State.MA.US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Carolyn.Villar@MassMail.State.MA.US" TargetMode="External"/><Relationship Id="rId4" Type="http://schemas.openxmlformats.org/officeDocument/2006/relationships/hyperlink" Target="mailto:Linda.Stiller@MassMail.State.MA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713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50"/>
            <a:ext cx="7772400" cy="704850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b="0" cap="all" spc="300" dirty="0" smtClean="0">
                <a:solidFill>
                  <a:schemeClr val="bg1"/>
                </a:solidFill>
                <a:latin typeface="Arial"/>
                <a:cs typeface="Arial"/>
              </a:rPr>
              <a:t>Case Mix Updates Webinar</a:t>
            </a:r>
            <a:endParaRPr lang="en-US" sz="4000" b="0" cap="all" spc="3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June 6, 2019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523875"/>
            <a:ext cx="8039100" cy="1191554"/>
          </a:xfrm>
        </p:spPr>
        <p:txBody>
          <a:bodyPr/>
          <a:lstStyle/>
          <a:p>
            <a:r>
              <a:rPr lang="en-US" dirty="0" smtClean="0"/>
              <a:t>Hospital Emergency Department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649702"/>
              </p:ext>
            </p:extLst>
          </p:nvPr>
        </p:nvGraphicFramePr>
        <p:xfrm>
          <a:off x="449263" y="1514475"/>
          <a:ext cx="8039100" cy="49452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859"/>
                <a:gridCol w="2734952"/>
                <a:gridCol w="729320"/>
                <a:gridCol w="3397969"/>
              </a:tblGrid>
              <a:tr h="5115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Record Type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Fields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New - Update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Description of requirement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522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Primary/Secondary Type/Source of Payment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Remove 'NOTE' edit on the primary/secondary type and source of payment agreement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4964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Medicaid/MassHealth ID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Require ID for MassHealth/HSN payer ONLY (not MCO/ACO)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8125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Payer Type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See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next slide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6726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Principal External Cause of Injury Code/ ICD </a:t>
                      </a:r>
                      <a:r>
                        <a:rPr lang="en-US" sz="1400" dirty="0" smtClean="0">
                          <a:effectLst/>
                        </a:rPr>
                        <a:t>Indicator/ Procedure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Streamline Edits; Remove ICD9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8125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Stated Reason</a:t>
                      </a:r>
                      <a:r>
                        <a:rPr lang="en-US" sz="1400" baseline="0" dirty="0" smtClean="0">
                          <a:effectLst/>
                        </a:rPr>
                        <a:t> for Visit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Must be NULL/blank due to high risk of PHI.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51151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25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Health Plan Member/Subscriber Flag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Must be present.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8125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Associated </a:t>
                      </a:r>
                      <a:r>
                        <a:rPr lang="en-US" sz="1400" dirty="0">
                          <a:effectLst/>
                        </a:rPr>
                        <a:t>Diagnosis Code </a:t>
                      </a:r>
                      <a:r>
                        <a:rPr lang="en-US" sz="1400" dirty="0" smtClean="0">
                          <a:effectLst/>
                        </a:rPr>
                        <a:t>1 </a:t>
                      </a: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en-US" sz="1400" dirty="0" smtClean="0">
                          <a:effectLst/>
                        </a:rPr>
                        <a:t>15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Streamline Edits; Remove ICD9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8125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Patient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Last Name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to required.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8125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Patient First Name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to required.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540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</a:t>
            </a:r>
            <a:r>
              <a:rPr lang="en-US" dirty="0" smtClean="0"/>
              <a:t>Emergency Department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49517"/>
              </p:ext>
            </p:extLst>
          </p:nvPr>
        </p:nvGraphicFramePr>
        <p:xfrm>
          <a:off x="562927" y="1892459"/>
          <a:ext cx="7276147" cy="2676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2407"/>
                <a:gridCol w="570374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Field Name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Edit Specifications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Primary/Secondary Payer Type </a:t>
                      </a:r>
                      <a:r>
                        <a:rPr lang="en-US" sz="1400" dirty="0">
                          <a:effectLst/>
                        </a:rPr>
                        <a:t>Code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</a:rPr>
                        <a:t>Must be present.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</a:rPr>
                        <a:t>Must be valid as specified in Outpatient Emergency Department Visit Data Code Tables Section ll.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</a:rPr>
                        <a:t>If Medicaid is one of two payers, Medicaid must be coded as the secondary type and source of  payment unless Free Care is the secondary type and source of payment.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769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902628"/>
            <a:ext cx="8039100" cy="641350"/>
          </a:xfrm>
        </p:spPr>
        <p:txBody>
          <a:bodyPr/>
          <a:lstStyle/>
          <a:p>
            <a:r>
              <a:rPr lang="en-US" dirty="0" smtClean="0"/>
              <a:t>Hospital Emergency Department Data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062467"/>
              </p:ext>
            </p:extLst>
          </p:nvPr>
        </p:nvGraphicFramePr>
        <p:xfrm>
          <a:off x="609600" y="1598900"/>
          <a:ext cx="7810501" cy="5101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3688"/>
                <a:gridCol w="1723529"/>
                <a:gridCol w="4713284"/>
              </a:tblGrid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* PAYER TYPE CODE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PAYER TYPE ABBREVIATION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* PAYER TYPE DEFINITION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SP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Self Pay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WOR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Worker's Compensation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MCR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Medicare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F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MCR-MC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Medicare Managed Care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MCD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Medicaid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B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MCD-MC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Medicaid Managed Care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GOV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Other Government Payment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BCBS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Blue Cross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C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BCBS-MC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Blue Cross Managed Care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Commercial Insurance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D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COM-MC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Commercial Managed Care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HMO 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HMO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FC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Free Care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OTH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Other Non-Managed Care Plans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2641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PPO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  PPO and Other Managed Care Plans </a:t>
                      </a:r>
                      <a:r>
                        <a:rPr lang="en-US" sz="1200" dirty="0" smtClean="0">
                          <a:effectLst/>
                        </a:rPr>
                        <a:t>Not Classified Elsewhere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HSN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Health Safety Net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J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POS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Point-of-Service Plan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K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EPO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Exclusive Provider Organization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AI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Auto Insurance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None (Valid only for Secondary Payer)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Q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CommCare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Commonwealth Care/ConnectorCare Plans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150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Z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Dental Plans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338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Changes &amp; Revisions</a:t>
            </a:r>
          </a:p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Hospital outpatient observation</a:t>
            </a:r>
          </a:p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1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676275"/>
            <a:ext cx="8039100" cy="790575"/>
          </a:xfrm>
        </p:spPr>
        <p:txBody>
          <a:bodyPr/>
          <a:lstStyle/>
          <a:p>
            <a:r>
              <a:rPr lang="en-US" dirty="0"/>
              <a:t>Hospital </a:t>
            </a:r>
            <a:r>
              <a:rPr lang="en-US" dirty="0" smtClean="0"/>
              <a:t>Outpatient Observation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15515"/>
              </p:ext>
            </p:extLst>
          </p:nvPr>
        </p:nvGraphicFramePr>
        <p:xfrm>
          <a:off x="449263" y="1371597"/>
          <a:ext cx="7818437" cy="5023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4556"/>
                <a:gridCol w="2659881"/>
                <a:gridCol w="709301"/>
                <a:gridCol w="3304699"/>
              </a:tblGrid>
              <a:tr h="4398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Field No.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Fields 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New - Update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Description of requirement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43983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Medicaid/MassHealth ID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U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Require ID for MassHealth/HSN payer ONLY (not MCO/ACO)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280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103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Payer Type Code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N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See next slide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5888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21-22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Primary/Secondary Type/Source of Payment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U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Remove 'NOTE' edit on the primary/secondary type and source of payment agreement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659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28-32; 72-78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ICD Indicator/</a:t>
                      </a:r>
                      <a:r>
                        <a:rPr lang="en-US" sz="12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+mn-lt"/>
                        </a:rPr>
                        <a:t>Principal External Cause of Injury Code/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+mn-lt"/>
                        </a:rPr>
                        <a:t>Assoc_DX1 – Assoc_DX15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U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Streamline Edits; Remove ICD9; Add 5 additional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diagnosis code fields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42691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62-68; 79-83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Condition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Present on Observation 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U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Change to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“May” be present when Associated Diagnosis Code is present.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2782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85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Patient Last Name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U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Change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to required.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2782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86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Patient First Name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U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Change to required.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5888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</a:rPr>
                        <a:t>87-91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Number of Hours in ED/ED </a:t>
                      </a:r>
                      <a:r>
                        <a:rPr lang="en-US" sz="1200" dirty="0" smtClean="0">
                          <a:effectLst/>
                          <a:latin typeface="+mn-lt"/>
                        </a:rPr>
                        <a:t>Registration </a:t>
                      </a:r>
                      <a:r>
                        <a:rPr lang="en-US" sz="1200" dirty="0">
                          <a:effectLst/>
                          <a:latin typeface="+mn-lt"/>
                        </a:rPr>
                        <a:t>Date and Time/ ED Discharge Date and Time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U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</a:rPr>
                        <a:t>Update error category to a 'B'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42691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92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ＭＳ Ｐゴシック" charset="0"/>
                        </a:rPr>
                        <a:t>Health Plan Member/Subscriber Flag</a:t>
                      </a:r>
                      <a:endParaRPr lang="en-US" sz="1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Must be present.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42691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93-102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Assoc_DX11- Assoc_DX15;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CPT6 – CPT10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Add 5 additional associated diagnosis codes;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Add 5 additional CPT codes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590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</a:t>
            </a:r>
            <a:r>
              <a:rPr lang="en-US" dirty="0" smtClean="0"/>
              <a:t>Outpatient Observation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883287"/>
              </p:ext>
            </p:extLst>
          </p:nvPr>
        </p:nvGraphicFramePr>
        <p:xfrm>
          <a:off x="562927" y="1892459"/>
          <a:ext cx="7276147" cy="2398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2407"/>
                <a:gridCol w="570374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Field Name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Edit Specifications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Primary/Secondary Payer Type </a:t>
                      </a:r>
                      <a:r>
                        <a:rPr lang="en-US" sz="1400" dirty="0">
                          <a:effectLst/>
                        </a:rPr>
                        <a:t>Code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</a:rPr>
                        <a:t>Must be present.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</a:rPr>
                        <a:t>Must be valid as specified in Outpatient Observation Data Code Tables.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</a:rPr>
                        <a:t>If Medicaid is one of two payers, Medicaid must be coded as the secondary type and source of  payment unless Free Care is the secondary type and source of payment.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endParaRPr lang="en-US" sz="14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17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940727"/>
            <a:ext cx="8039100" cy="1488147"/>
          </a:xfrm>
        </p:spPr>
        <p:txBody>
          <a:bodyPr/>
          <a:lstStyle/>
          <a:p>
            <a:r>
              <a:rPr lang="en-US" dirty="0" smtClean="0"/>
              <a:t>Submission Guides Will Be Published to</a:t>
            </a:r>
            <a:br>
              <a:rPr lang="en-US" dirty="0" smtClean="0"/>
            </a:br>
            <a:r>
              <a:rPr lang="en-US" dirty="0" smtClean="0"/>
              <a:t>CHIA Website</a:t>
            </a:r>
            <a:br>
              <a:rPr lang="en-US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8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http://www.chiamass.gov/hospital-data-specification-manuals/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2562223"/>
            <a:ext cx="8039100" cy="3829051"/>
          </a:xfrm>
        </p:spPr>
        <p:txBody>
          <a:bodyPr/>
          <a:lstStyle/>
          <a:p>
            <a:pPr marL="0" indent="0" algn="l"/>
            <a:endParaRPr lang="en-US" dirty="0" smtClean="0"/>
          </a:p>
          <a:p>
            <a:pPr marL="0" indent="0" algn="l"/>
            <a:endParaRPr lang="en-US" dirty="0"/>
          </a:p>
          <a:p>
            <a:pPr marL="0" indent="0" algn="l"/>
            <a:endParaRPr lang="en-US" dirty="0" smtClean="0"/>
          </a:p>
          <a:p>
            <a:pPr marL="0" indent="0" algn="l"/>
            <a:r>
              <a:rPr lang="en-US" dirty="0" smtClean="0"/>
              <a:t> </a:t>
            </a:r>
          </a:p>
          <a:p>
            <a:pPr marL="0" indent="0" algn="l"/>
            <a:endParaRPr lang="en-US" dirty="0"/>
          </a:p>
          <a:p>
            <a:pPr marL="0" indent="0" algn="l"/>
            <a:r>
              <a:rPr lang="en-US" dirty="0" smtClean="0"/>
              <a:t> </a:t>
            </a:r>
          </a:p>
          <a:p>
            <a:pPr marL="0" indent="0" algn="l"/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562223"/>
            <a:ext cx="7781925" cy="402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899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Timeline / Next Steps: </a:t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397571"/>
              </p:ext>
            </p:extLst>
          </p:nvPr>
        </p:nvGraphicFramePr>
        <p:xfrm>
          <a:off x="655455" y="1998735"/>
          <a:ext cx="7336020" cy="293830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637554"/>
                <a:gridCol w="2698466"/>
              </a:tblGrid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FY20 Case Mix Intake 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42135" algn="r"/>
                        </a:tabLst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Draft Timeline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52955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 Comment Period Ends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5, 2019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Administrative Bulletin and Guides Adopted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2019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CHIA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and Providers Update Systems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– December 2019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49558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 Testing Period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January 2020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49558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Quarter 1 Submission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March 16, 2020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65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 REPORTS/SURVEY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2209519"/>
            <a:ext cx="8039100" cy="312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056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5048" y="1537885"/>
            <a:ext cx="7772400" cy="5169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Questions &amp;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06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533400"/>
            <a:ext cx="8039100" cy="8001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1495425"/>
            <a:ext cx="8039100" cy="3857625"/>
          </a:xfrm>
        </p:spPr>
        <p:txBody>
          <a:bodyPr/>
          <a:lstStyle/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2:00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2:05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FY20 Submission Guide Highlights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2:15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Walk Through of Proposed Changes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2:40      Timeline / Next Steps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2:45	Verification Reports/Potential Survey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2:55	Questions &amp; Comments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4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714375"/>
            <a:ext cx="8039100" cy="647700"/>
          </a:xfrm>
        </p:spPr>
        <p:txBody>
          <a:bodyPr/>
          <a:lstStyle/>
          <a:p>
            <a:r>
              <a:rPr lang="en-US" dirty="0" smtClean="0"/>
              <a:t>Follow-up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1447800"/>
            <a:ext cx="8039100" cy="46101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 smtClean="0"/>
              <a:t>Kathy Hines, Senior Director of Partner Operations and Data Compliance </a:t>
            </a:r>
            <a:r>
              <a:rPr lang="en-US" sz="1800" dirty="0" smtClean="0">
                <a:hlinkClick r:id="rId2"/>
              </a:rPr>
              <a:t>Kathy.Hines@MassMail.State.MA.US</a:t>
            </a:r>
            <a:endParaRPr lang="en-US" sz="1800" dirty="0" smtClean="0"/>
          </a:p>
          <a:p>
            <a:pPr marL="0" indent="0" algn="l"/>
            <a:endParaRPr lang="en-US" sz="800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 smtClean="0"/>
              <a:t>Catherine Houston, Manager – Hospital Data Compliance </a:t>
            </a:r>
            <a:r>
              <a:rPr lang="en-US" sz="1800" dirty="0" smtClean="0">
                <a:hlinkClick r:id="rId3"/>
              </a:rPr>
              <a:t>Catherine.Houston2@MassMail.State.MA.US</a:t>
            </a:r>
            <a:endParaRPr lang="en-US" sz="1800" dirty="0" smtClean="0"/>
          </a:p>
          <a:p>
            <a:pPr marL="0" indent="0" algn="l"/>
            <a:endParaRPr lang="en-US" sz="1800" b="1" dirty="0"/>
          </a:p>
          <a:p>
            <a:pPr marL="0" indent="0" algn="l"/>
            <a:r>
              <a:rPr lang="en-US" sz="1800" b="1" dirty="0" smtClean="0"/>
              <a:t>Hospital Liaisons: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 smtClean="0"/>
              <a:t>Linda Stiller, Senior Health Care Data Liaison </a:t>
            </a:r>
            <a:r>
              <a:rPr lang="en-US" sz="1800" dirty="0" smtClean="0">
                <a:hlinkClick r:id="rId4"/>
              </a:rPr>
              <a:t>Linda.Stiller@MassMail.State.MA.US</a:t>
            </a:r>
            <a:endParaRPr lang="en-US" sz="1800" dirty="0" smtClean="0"/>
          </a:p>
          <a:p>
            <a:pPr marL="0" indent="0" algn="l"/>
            <a:endParaRPr lang="en-US" sz="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 smtClean="0"/>
              <a:t>Hadish Gebremedhin, Health Care Data Liaison </a:t>
            </a:r>
            <a:r>
              <a:rPr lang="en-US" sz="1800" dirty="0" smtClean="0">
                <a:hlinkClick r:id="rId5"/>
              </a:rPr>
              <a:t>Hadish.Gebremedhin@MassMail.State.MA.US</a:t>
            </a:r>
            <a:r>
              <a:rPr lang="en-US" sz="1800" dirty="0" smtClean="0"/>
              <a:t> </a:t>
            </a:r>
            <a:endParaRPr lang="en-US" sz="1800" dirty="0"/>
          </a:p>
          <a:p>
            <a:pPr marL="0" indent="0" algn="l"/>
            <a:endParaRPr lang="en-US" dirty="0"/>
          </a:p>
          <a:p>
            <a:pPr marL="0" indent="0" algn="l"/>
            <a:r>
              <a:rPr lang="en-US" dirty="0" smtClean="0"/>
              <a:t> </a:t>
            </a:r>
          </a:p>
          <a:p>
            <a:pPr marL="0" indent="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7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950" y="904875"/>
            <a:ext cx="8505825" cy="17907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submission guide Highlights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190751"/>
            <a:ext cx="6760673" cy="86677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0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7666037" cy="316572"/>
          </a:xfrm>
        </p:spPr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Submission Guide Change Highlights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263546"/>
              </p:ext>
            </p:extLst>
          </p:nvPr>
        </p:nvGraphicFramePr>
        <p:xfrm>
          <a:off x="552451" y="4067651"/>
          <a:ext cx="7556500" cy="12630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4705"/>
                <a:gridCol w="1661795"/>
              </a:tblGrid>
              <a:tr h="3784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Changes: Field Updates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</a:tr>
              <a:tr h="346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 Boarding Fields moved to ‘B’ category</a:t>
                      </a:r>
                      <a:endParaRPr lang="en-US" sz="1400" b="0" dirty="0">
                        <a:solidFill>
                          <a:srgbClr val="003366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HIDD/OOD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Diagnosis/External Cause/Procedure Code edits streamlined</a:t>
                      </a:r>
                      <a:endParaRPr lang="en-US" sz="1400" b="0" dirty="0">
                        <a:solidFill>
                          <a:srgbClr val="003366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assorted field/edit updates</a:t>
                      </a:r>
                      <a:endParaRPr lang="en-US" sz="1400" b="0" dirty="0">
                        <a:solidFill>
                          <a:srgbClr val="003366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119338"/>
              </p:ext>
            </p:extLst>
          </p:nvPr>
        </p:nvGraphicFramePr>
        <p:xfrm>
          <a:off x="581027" y="1876584"/>
          <a:ext cx="7556500" cy="1547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5340"/>
                <a:gridCol w="1661160"/>
              </a:tblGrid>
              <a:tr h="3784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Changes: New Fields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</a:tr>
              <a:tr h="346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 Plan Member/Subscriber Flag</a:t>
                      </a:r>
                      <a:endParaRPr lang="en-US" sz="1400" b="0" dirty="0">
                        <a:solidFill>
                          <a:srgbClr val="003366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Payer Type</a:t>
                      </a:r>
                      <a:endParaRPr lang="en-US" sz="1400" b="0" dirty="0">
                        <a:solidFill>
                          <a:srgbClr val="003366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ED/OOD only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diagnosis codes</a:t>
                      </a:r>
                      <a:endParaRPr lang="en-US" sz="1400" b="0" dirty="0">
                        <a:solidFill>
                          <a:srgbClr val="003366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OOD Only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CPT codes</a:t>
                      </a:r>
                      <a:endParaRPr lang="en-US" sz="1400" b="0" dirty="0">
                        <a:solidFill>
                          <a:srgbClr val="003366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OOD Only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158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Changes &amp; Revisions</a:t>
            </a:r>
          </a:p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For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Hospital inpatient</a:t>
            </a:r>
          </a:p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600076"/>
            <a:ext cx="8039100" cy="933450"/>
          </a:xfrm>
        </p:spPr>
        <p:txBody>
          <a:bodyPr/>
          <a:lstStyle/>
          <a:p>
            <a:r>
              <a:rPr lang="en-US" dirty="0"/>
              <a:t>Hospital Inpatient Discharge Data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736698"/>
              </p:ext>
            </p:extLst>
          </p:nvPr>
        </p:nvGraphicFramePr>
        <p:xfrm>
          <a:off x="449263" y="1438275"/>
          <a:ext cx="8039100" cy="4826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859"/>
                <a:gridCol w="2734952"/>
                <a:gridCol w="729320"/>
                <a:gridCol w="3397969"/>
              </a:tblGrid>
              <a:tr h="5214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Record Type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Fields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New - Update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Description of requirement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8224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Primary/Secondary Type/Source of Payment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Remove 'NOTE' edit on the primary/secondary type and source of payment agreement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52149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Medicaid/MassHealth ID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Require ID for MassHealth/HSN payer ONLY (not MCO/ACO)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45849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Patient Last Name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Change to required.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45849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Patient First Name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Change to required.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52149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25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Health Plan Member/Subscriber Flag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Must be present.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52149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Principal External Cause of Injury Code/ ICD Indicator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Streamline Edits; Remove ICD9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315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Number of Hours in ED/ED </a:t>
                      </a:r>
                      <a:r>
                        <a:rPr lang="en-US" sz="1400" dirty="0" smtClean="0">
                          <a:effectLst/>
                        </a:rPr>
                        <a:t>Registration </a:t>
                      </a:r>
                      <a:r>
                        <a:rPr lang="en-US" sz="1400" dirty="0">
                          <a:effectLst/>
                        </a:rPr>
                        <a:t>Date and Time/ ED Discharge Date and Time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Update error category to a 'B'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0566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Assoc. Diagnosis Code I - XIV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Streamline Edits; Remove ICD9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12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Hospital Inpatient Discharge Data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52104"/>
              </p:ext>
            </p:extLst>
          </p:nvPr>
        </p:nvGraphicFramePr>
        <p:xfrm>
          <a:off x="628650" y="1861979"/>
          <a:ext cx="7734300" cy="3148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3292"/>
                <a:gridCol w="6011008"/>
              </a:tblGrid>
              <a:tr h="7874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Health Plan Member/Subscriber Flag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165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Valid Entries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Definition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7023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Health Plan Member ID (RT25 Field 19) is the Member ID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165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Health Plan Member ID (RT25 Field 19) is the Subscriber ID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74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It is unknown whether the Health Plan Member ID is for the subscriber or member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789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Inpatient Discharge Data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351655"/>
              </p:ext>
            </p:extLst>
          </p:nvPr>
        </p:nvGraphicFramePr>
        <p:xfrm>
          <a:off x="562927" y="1892459"/>
          <a:ext cx="7276147" cy="2121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2407"/>
                <a:gridCol w="570374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Field Name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Edit Specifications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Principal External Cause Code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Must be present if principal diagnosis is an ICD-10-CM S-code (S00- S99),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May be present if principal diagnosis is an ICD-10-CM T-code (T00-T88),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If present, must be a valid ICD-10-CM external cause code (V00-Y89).  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Additional (V00-Y89) and supplemental (Y90-Y99) ICD external cause codes shall be recorded in associated diagnosis fields.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268249"/>
              </p:ext>
            </p:extLst>
          </p:nvPr>
        </p:nvGraphicFramePr>
        <p:xfrm>
          <a:off x="567056" y="4184809"/>
          <a:ext cx="7272018" cy="2273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1515"/>
                <a:gridCol w="5700503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Field Name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Edit Specifications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Assoc. Diagnosis Code l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Only permitted if prior diagnosis is entered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Must be valid ICD code in diagnosis file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Sex of patient must agree with diagnosis code for sex specific diagnosis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May be an ICD external cause code (V00-Y99).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effectLst/>
                        </a:rPr>
                        <a:t>Must agree with ICD Indicator</a:t>
                      </a:r>
                      <a:endParaRPr lang="en-US" sz="14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4829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Changes &amp; Revisions</a:t>
            </a:r>
          </a:p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Hospital Emergency</a:t>
            </a:r>
          </a:p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6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TEMPLATE 5_2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 5_28</Template>
  <TotalTime>0</TotalTime>
  <Words>1111</Words>
  <Application>Microsoft Office PowerPoint</Application>
  <PresentationFormat>On-screen Show (4:3)</PresentationFormat>
  <Paragraphs>324</Paragraphs>
  <Slides>20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FINALPowerPointTEMPLATE 5_28</vt:lpstr>
      <vt:lpstr>PowerPoint Presentation</vt:lpstr>
      <vt:lpstr>Agenda</vt:lpstr>
      <vt:lpstr>submission guide Highlights </vt:lpstr>
      <vt:lpstr> Submission Guide Change Highlights  </vt:lpstr>
      <vt:lpstr>PowerPoint Presentation</vt:lpstr>
      <vt:lpstr>Hospital Inpatient Discharge Data</vt:lpstr>
      <vt:lpstr>Hospital Inpatient Discharge Data</vt:lpstr>
      <vt:lpstr>Hospital Inpatient Discharge Data</vt:lpstr>
      <vt:lpstr>PowerPoint Presentation</vt:lpstr>
      <vt:lpstr>Hospital Emergency Department Data</vt:lpstr>
      <vt:lpstr>Hospital Emergency Department Data</vt:lpstr>
      <vt:lpstr>Hospital Emergency Department Data</vt:lpstr>
      <vt:lpstr>PowerPoint Presentation</vt:lpstr>
      <vt:lpstr>Hospital Outpatient Observation Data</vt:lpstr>
      <vt:lpstr>Hospital Outpatient Observation Data</vt:lpstr>
      <vt:lpstr>Submission Guides Will Be Published to CHIA Website  http://www.chiamass.gov/hospital-data-specification-manuals/</vt:lpstr>
      <vt:lpstr>Timeline / Next Steps:  </vt:lpstr>
      <vt:lpstr>VERIFICATION REPORTS/SURVEY</vt:lpstr>
      <vt:lpstr>Questions &amp; Comments</vt:lpstr>
      <vt:lpstr>Follow-up Contacts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2016-08-25T17:22:13Z</dcterms:created>
  <dcterms:modified xsi:type="dcterms:W3CDTF">2019-06-07T14:07:19Z</dcterms:modified>
</cp:coreProperties>
</file>