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 autoCompressPictures="0">
  <p:sldMasterIdLst>
    <p:sldMasterId id="2147483648" r:id="rId1"/>
  </p:sldMasterIdLst>
  <p:notesMasterIdLst>
    <p:notesMasterId r:id="rId25"/>
  </p:notesMasterIdLst>
  <p:handoutMasterIdLst>
    <p:handoutMasterId r:id="rId26"/>
  </p:handoutMasterIdLst>
  <p:sldIdLst>
    <p:sldId id="347" r:id="rId2"/>
    <p:sldId id="348" r:id="rId3"/>
    <p:sldId id="314" r:id="rId4"/>
    <p:sldId id="315" r:id="rId5"/>
    <p:sldId id="304" r:id="rId6"/>
    <p:sldId id="328" r:id="rId7"/>
    <p:sldId id="352" r:id="rId8"/>
    <p:sldId id="353" r:id="rId9"/>
    <p:sldId id="324" r:id="rId10"/>
    <p:sldId id="329" r:id="rId11"/>
    <p:sldId id="326" r:id="rId12"/>
    <p:sldId id="332" r:id="rId13"/>
    <p:sldId id="345" r:id="rId14"/>
    <p:sldId id="337" r:id="rId15"/>
    <p:sldId id="340" r:id="rId16"/>
    <p:sldId id="342" r:id="rId17"/>
    <p:sldId id="343" r:id="rId18"/>
    <p:sldId id="350" r:id="rId19"/>
    <p:sldId id="312" r:id="rId20"/>
    <p:sldId id="351" r:id="rId21"/>
    <p:sldId id="355" r:id="rId22"/>
    <p:sldId id="270" r:id="rId23"/>
    <p:sldId id="282" r:id="rId24"/>
  </p:sldIdLst>
  <p:sldSz cx="9144000" cy="6858000" type="screen4x3"/>
  <p:notesSz cx="7010400" cy="92964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ＭＳ Ｐゴシック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ＭＳ Ｐゴシック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ＭＳ Ｐゴシック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ＭＳ Ｐゴシック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ＭＳ Ｐゴシック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ＭＳ Ｐゴシック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ＭＳ Ｐゴシック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ＭＳ Ｐゴシック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973">
          <p15:clr>
            <a:srgbClr val="A4A3A4"/>
          </p15:clr>
        </p15:guide>
        <p15:guide id="2" pos="332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Author" initials="A" lastIdx="0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66"/>
    <a:srgbClr val="00436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1200" autoAdjust="0"/>
  </p:normalViewPr>
  <p:slideViewPr>
    <p:cSldViewPr snapToGrid="0" snapToObjects="1" showGuides="1">
      <p:cViewPr varScale="1">
        <p:scale>
          <a:sx n="116" d="100"/>
          <a:sy n="116" d="100"/>
        </p:scale>
        <p:origin x="2178" y="276"/>
      </p:cViewPr>
      <p:guideLst>
        <p:guide orient="horz" pos="973"/>
        <p:guide pos="332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commentAuthors" Target="commentAuthors.xml"/><Relationship Id="rId30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>
                <a:latin typeface="Calibri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7C334750-2352-4B2E-BA89-7D4D92F6063F}" type="datetimeFigureOut">
              <a:rPr lang="en-US" altLang="en-US"/>
              <a:pPr/>
              <a:t>8/31/2020</a:t>
            </a:fld>
            <a:endParaRPr lang="en-US" alt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>
                <a:latin typeface="Calibri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07923F82-0C55-4A82-ADB7-C020DF7AEF21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40460392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>
                <a:latin typeface="Calibri" pitchFamily="34" charset="0"/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CEFC4FF3-F2B4-4986-85D7-E6C0D0EDDD3C}" type="datetimeFigureOut">
              <a:rPr lang="en-US" altLang="en-US"/>
              <a:pPr/>
              <a:t>8/31/2020</a:t>
            </a:fld>
            <a:endParaRPr lang="en-US" alt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pPr lvl="0"/>
            <a:endParaRPr lang="en-US" noProof="0" dirty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>
                <a:latin typeface="Calibri" pitchFamily="34" charset="0"/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C633E6E6-89C7-4DE2-8571-13BA2D2041F3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19575050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4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dirty="0" smtClean="0">
              <a:ea typeface="ＭＳ Ｐゴシック" charset="-128"/>
            </a:endParaRPr>
          </a:p>
        </p:txBody>
      </p:sp>
      <p:sp>
        <p:nvSpPr>
          <p:cNvPr id="819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1pPr>
            <a:lvl2pPr marL="757066" indent="-291179" eaLnBrk="0" hangingPunct="0">
              <a:defRPr sz="24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2pPr>
            <a:lvl3pPr marL="1164717" indent="-232943" eaLnBrk="0" hangingPunct="0">
              <a:defRPr sz="24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3pPr>
            <a:lvl4pPr marL="1630604" indent="-232943" eaLnBrk="0" hangingPunct="0">
              <a:defRPr sz="24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4pPr>
            <a:lvl5pPr marL="2096491" indent="-232943" eaLnBrk="0" hangingPunct="0">
              <a:defRPr sz="24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5pPr>
            <a:lvl6pPr marL="2562377" indent="-232943" defTabSz="465887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6pPr>
            <a:lvl7pPr marL="3028264" indent="-232943" defTabSz="465887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7pPr>
            <a:lvl8pPr marL="3494151" indent="-232943" defTabSz="465887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8pPr>
            <a:lvl9pPr marL="3960038" indent="-232943" defTabSz="465887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9pPr>
          </a:lstStyle>
          <a:p>
            <a:pPr eaLnBrk="1" hangingPunct="1"/>
            <a:fld id="{F4311CE4-E988-47FC-95D4-86132A681C2E}" type="slidenum">
              <a:rPr lang="en-US" altLang="en-US" sz="1200"/>
              <a:pPr eaLnBrk="1" hangingPunct="1"/>
              <a:t>1</a:t>
            </a:fld>
            <a:endParaRPr lang="en-US" altLang="en-US" sz="1200" dirty="0"/>
          </a:p>
        </p:txBody>
      </p:sp>
    </p:spTree>
    <p:extLst>
      <p:ext uri="{BB962C8B-B14F-4D97-AF65-F5344CB8AC3E}">
        <p14:creationId xmlns:p14="http://schemas.microsoft.com/office/powerpoint/2010/main" val="320425416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33E6E6-89C7-4DE2-8571-13BA2D2041F3}" type="slidenum">
              <a:rPr lang="en-US" altLang="en-US" smtClean="0"/>
              <a:pPr/>
              <a:t>18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92182981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33E6E6-89C7-4DE2-8571-13BA2D2041F3}" type="slidenum">
              <a:rPr lang="en-US" altLang="en-US" smtClean="0"/>
              <a:pPr/>
              <a:t>19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42728010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33E6E6-89C7-4DE2-8571-13BA2D2041F3}" type="slidenum">
              <a:rPr lang="en-US" altLang="en-US" smtClean="0"/>
              <a:pPr/>
              <a:t>20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6881240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33E6E6-89C7-4DE2-8571-13BA2D2041F3}" type="slidenum">
              <a:rPr lang="en-US" altLang="en-US" smtClean="0"/>
              <a:pPr/>
              <a:t>21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6802716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81100" y="696913"/>
            <a:ext cx="2003425" cy="1503362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701040" y="2385061"/>
            <a:ext cx="5608320" cy="6214110"/>
          </a:xfrm>
        </p:spPr>
        <p:txBody>
          <a:bodyPr/>
          <a:lstStyle/>
          <a:p>
            <a:endParaRPr lang="en-US" b="1" dirty="0"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2679564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33E6E6-89C7-4DE2-8571-13BA2D2041F3}" type="slidenum">
              <a:rPr lang="en-US" altLang="en-US" smtClean="0"/>
              <a:pPr/>
              <a:t>2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96420588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81100" y="696913"/>
            <a:ext cx="2003425" cy="1503362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701040" y="2385061"/>
            <a:ext cx="5608320" cy="6214110"/>
          </a:xfrm>
        </p:spPr>
        <p:txBody>
          <a:bodyPr/>
          <a:lstStyle/>
          <a:p>
            <a:endParaRPr lang="en-US" b="1" dirty="0"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2679564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33E6E6-89C7-4DE2-8571-13BA2D2041F3}" type="slidenum">
              <a:rPr lang="en-US" altLang="en-US" smtClean="0"/>
              <a:pPr/>
              <a:t>4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42728010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81100" y="696913"/>
            <a:ext cx="2003425" cy="1503362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701040" y="2385061"/>
            <a:ext cx="5608320" cy="6214110"/>
          </a:xfrm>
        </p:spPr>
        <p:txBody>
          <a:bodyPr/>
          <a:lstStyle/>
          <a:p>
            <a:endParaRPr lang="en-US" b="1" dirty="0"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2679564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81100" y="696913"/>
            <a:ext cx="2003425" cy="1503362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701040" y="2385061"/>
            <a:ext cx="5608320" cy="6214110"/>
          </a:xfrm>
        </p:spPr>
        <p:txBody>
          <a:bodyPr/>
          <a:lstStyle/>
          <a:p>
            <a:endParaRPr lang="en-US" b="1" dirty="0"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2679564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81100" y="696913"/>
            <a:ext cx="2003425" cy="1503362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701040" y="2385061"/>
            <a:ext cx="5608320" cy="6214110"/>
          </a:xfrm>
        </p:spPr>
        <p:txBody>
          <a:bodyPr/>
          <a:lstStyle/>
          <a:p>
            <a:endParaRPr lang="en-US" b="1" dirty="0"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2679564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rtl="0" eaLnBrk="1" fontAlgn="b" latinLnBrk="0" hangingPunct="1"/>
            <a:r>
              <a:rPr lang="en-US" dirty="0" smtClean="0"/>
              <a:t>Add Health</a:t>
            </a:r>
            <a:r>
              <a:rPr lang="en-US" baseline="0" dirty="0" smtClean="0"/>
              <a:t> Plan flag #92 </a:t>
            </a:r>
            <a:r>
              <a:rPr lang="en-US" sz="1200" b="1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ＭＳ Ｐゴシック" charset="0"/>
                <a:cs typeface="ＭＳ Ｐゴシック" charset="0"/>
              </a:rPr>
              <a:t>Health Plan Member/Subscriber Flag</a:t>
            </a:r>
            <a:endParaRPr lang="en-US" sz="1200" b="0" i="0" u="none" strike="noStrike" kern="1200" dirty="0" smtClean="0">
              <a:solidFill>
                <a:schemeClr val="tx1"/>
              </a:solidFill>
              <a:effectLst/>
              <a:latin typeface="+mn-lt"/>
              <a:ea typeface="ＭＳ Ｐゴシック" charset="0"/>
              <a:cs typeface="ＭＳ Ｐゴシック" charset="0"/>
            </a:endParaRPr>
          </a:p>
          <a:p>
            <a:pPr rtl="0" eaLnBrk="1" fontAlgn="b" latinLnBrk="0" hangingPunct="1"/>
            <a:r>
              <a:rPr lang="en-US" sz="1200" b="1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ＭＳ Ｐゴシック" charset="0"/>
                <a:cs typeface="ＭＳ Ｐゴシック" charset="0"/>
              </a:rPr>
              <a:t>N</a:t>
            </a:r>
            <a:endParaRPr lang="en-US" sz="1200" b="0" i="0" u="none" strike="noStrike" kern="1200" dirty="0" smtClean="0">
              <a:solidFill>
                <a:schemeClr val="tx1"/>
              </a:solidFill>
              <a:effectLst/>
              <a:latin typeface="+mn-lt"/>
              <a:ea typeface="ＭＳ Ｐゴシック" charset="0"/>
              <a:cs typeface="ＭＳ Ｐゴシック" charset="0"/>
            </a:endParaRPr>
          </a:p>
          <a:p>
            <a:pPr rtl="0" eaLnBrk="1" fontAlgn="b" latinLnBrk="0" hangingPunct="1"/>
            <a:r>
              <a:rPr lang="en-US" sz="1200" b="1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ＭＳ Ｐゴシック" charset="0"/>
                <a:cs typeface="ＭＳ Ｐゴシック" charset="0"/>
              </a:rPr>
              <a:t>Must be present.</a:t>
            </a:r>
            <a:endParaRPr lang="en-US" sz="1200" b="0" i="0" u="none" strike="noStrike" kern="1200" dirty="0" smtClean="0">
              <a:solidFill>
                <a:schemeClr val="tx1"/>
              </a:solidFill>
              <a:effectLst/>
              <a:latin typeface="+mn-lt"/>
              <a:ea typeface="ＭＳ Ｐゴシック" charset="0"/>
              <a:cs typeface="ＭＳ Ｐゴシック" charset="0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33E6E6-89C7-4DE2-8571-13BA2D2041F3}" type="slidenum">
              <a:rPr lang="en-US" altLang="en-US" smtClean="0"/>
              <a:pPr/>
              <a:t>12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03963306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81100" y="696913"/>
            <a:ext cx="2003425" cy="1503362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701040" y="2385061"/>
            <a:ext cx="5608320" cy="6214110"/>
          </a:xfrm>
        </p:spPr>
        <p:txBody>
          <a:bodyPr/>
          <a:lstStyle/>
          <a:p>
            <a:endParaRPr lang="en-US" b="1" dirty="0"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157241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Content Layout 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idx="1"/>
          </p:nvPr>
        </p:nvSpPr>
        <p:spPr>
          <a:xfrm>
            <a:off x="449263" y="1646114"/>
            <a:ext cx="8039100" cy="3579849"/>
          </a:xfrm>
          <a:prstGeom prst="rect">
            <a:avLst/>
          </a:prstGeom>
        </p:spPr>
        <p:txBody>
          <a:bodyPr rtlCol="0">
            <a:normAutofit/>
          </a:bodyPr>
          <a:lstStyle>
            <a:lvl2pPr marL="228600" indent="-228600">
              <a:defRPr sz="2400">
                <a:latin typeface="Arial"/>
                <a:cs typeface="Arial"/>
              </a:defRPr>
            </a:lvl2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49263" y="736600"/>
            <a:ext cx="8039100" cy="6413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 algn="ctr">
              <a:defRPr smtClean="0"/>
            </a:lvl1pPr>
          </a:lstStyle>
          <a:p>
            <a:pPr algn="l">
              <a:defRPr/>
            </a:pPr>
            <a:r>
              <a:rPr lang="en-US" dirty="0"/>
              <a:t>Title  |  Name, Position Title  |  Date     </a:t>
            </a:r>
          </a:p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FCD77F8D-BCE2-4DEF-A10E-9452B17B910D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50676564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Content 2 Column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2"/>
          <p:cNvSpPr>
            <a:spLocks noGrp="1"/>
          </p:cNvSpPr>
          <p:nvPr>
            <p:ph idx="1"/>
          </p:nvPr>
        </p:nvSpPr>
        <p:spPr>
          <a:xfrm>
            <a:off x="449263" y="1646114"/>
            <a:ext cx="3859666" cy="3579849"/>
          </a:xfrm>
          <a:prstGeom prst="rect">
            <a:avLst/>
          </a:prstGeom>
        </p:spPr>
        <p:txBody>
          <a:bodyPr rtlCol="0">
            <a:normAutofit/>
          </a:bodyPr>
          <a:lstStyle>
            <a:lvl2pPr marL="228600" indent="-228600">
              <a:defRPr sz="2400">
                <a:latin typeface="Arial"/>
                <a:cs typeface="Arial"/>
              </a:defRPr>
            </a:lvl2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49263" y="736600"/>
            <a:ext cx="8039100" cy="6413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9" name="Text Placeholder 2"/>
          <p:cNvSpPr>
            <a:spLocks noGrp="1"/>
          </p:cNvSpPr>
          <p:nvPr>
            <p:ph idx="10"/>
          </p:nvPr>
        </p:nvSpPr>
        <p:spPr>
          <a:xfrm>
            <a:off x="4628697" y="1646114"/>
            <a:ext cx="3859666" cy="3579849"/>
          </a:xfrm>
          <a:prstGeom prst="rect">
            <a:avLst/>
          </a:prstGeom>
        </p:spPr>
        <p:txBody>
          <a:bodyPr rtlCol="0">
            <a:normAutofit/>
          </a:bodyPr>
          <a:lstStyle>
            <a:lvl2pPr marL="228600" indent="-228600">
              <a:defRPr sz="2400">
                <a:latin typeface="Arial"/>
                <a:cs typeface="Arial"/>
              </a:defRPr>
            </a:lvl2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ctr">
              <a:defRPr smtClean="0"/>
            </a:lvl1pPr>
          </a:lstStyle>
          <a:p>
            <a:pPr algn="l">
              <a:defRPr/>
            </a:pPr>
            <a:r>
              <a:rPr lang="en-US" dirty="0"/>
              <a:t>Title  |  Name, Position Title  |  Date   </a:t>
            </a:r>
          </a:p>
          <a:p>
            <a:pPr>
              <a:defRPr/>
            </a:pPr>
            <a:endParaRPr lang="en-US" dirty="0"/>
          </a:p>
        </p:txBody>
      </p:sp>
      <p:sp>
        <p:nvSpPr>
          <p:cNvPr id="8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BE6BEC1-6C80-4843-84D8-EF9FABDC7B1C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5590322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Header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 descr="coverfinal-01.tif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96838" y="-261938"/>
            <a:ext cx="9536113" cy="7132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itle 1"/>
          <p:cNvSpPr>
            <a:spLocks noGrp="1"/>
          </p:cNvSpPr>
          <p:nvPr>
            <p:ph type="ctrTitle"/>
          </p:nvPr>
        </p:nvSpPr>
        <p:spPr>
          <a:xfrm>
            <a:off x="853173" y="928285"/>
            <a:ext cx="7772400" cy="516948"/>
          </a:xfrm>
        </p:spPr>
        <p:txBody>
          <a:bodyPr>
            <a:normAutofit/>
          </a:bodyPr>
          <a:lstStyle>
            <a:lvl1pPr algn="r">
              <a:defRPr sz="3800" b="0" cap="all" baseline="0">
                <a:solidFill>
                  <a:srgbClr val="FFFFFF"/>
                </a:solidFill>
                <a:latin typeface="Arial"/>
                <a:cs typeface="Arial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6" name="Subtitle 2"/>
          <p:cNvSpPr>
            <a:spLocks noGrp="1"/>
          </p:cNvSpPr>
          <p:nvPr>
            <p:ph type="subTitle" idx="1"/>
          </p:nvPr>
        </p:nvSpPr>
        <p:spPr>
          <a:xfrm>
            <a:off x="2224773" y="1505281"/>
            <a:ext cx="6400800" cy="443587"/>
          </a:xfrm>
        </p:spPr>
        <p:txBody>
          <a:bodyPr>
            <a:normAutofit/>
          </a:bodyPr>
          <a:lstStyle>
            <a:lvl1pPr marL="0" indent="0" algn="r">
              <a:buNone/>
              <a:defRPr sz="2400" cap="all">
                <a:solidFill>
                  <a:schemeClr val="tx1">
                    <a:tint val="75000"/>
                  </a:schemeClr>
                </a:solidFill>
                <a:latin typeface="Arial"/>
                <a:cs typeface="Arial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05237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ntent Slide Text 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logoplain-03.tif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86675" y="109538"/>
            <a:ext cx="13716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5" name="Straight Connector 4"/>
          <p:cNvCxnSpPr/>
          <p:nvPr userDrawn="1"/>
        </p:nvCxnSpPr>
        <p:spPr>
          <a:xfrm>
            <a:off x="346075" y="6353175"/>
            <a:ext cx="8489950" cy="0"/>
          </a:xfrm>
          <a:prstGeom prst="line">
            <a:avLst/>
          </a:prstGeom>
          <a:ln w="6350" cmpd="sng">
            <a:solidFill>
              <a:schemeClr val="bg1">
                <a:lumMod val="50000"/>
              </a:schemeClr>
            </a:solidFill>
          </a:ln>
          <a:effec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449263" y="1074078"/>
            <a:ext cx="8039100" cy="6413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9" name="Text Placeholder 2"/>
          <p:cNvSpPr>
            <a:spLocks noGrp="1"/>
          </p:cNvSpPr>
          <p:nvPr>
            <p:ph idx="1"/>
          </p:nvPr>
        </p:nvSpPr>
        <p:spPr bwMode="auto">
          <a:xfrm>
            <a:off x="449263" y="1983716"/>
            <a:ext cx="8039100" cy="3579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>
            <a:lvl2pPr marL="457200" indent="-457200">
              <a:buFont typeface="Wingdings" charset="2"/>
              <a:buChar char="§"/>
              <a:defRPr sz="2400" b="0"/>
            </a:lvl2pPr>
          </a:lstStyle>
          <a:p>
            <a:pPr lvl="0"/>
            <a:r>
              <a:rPr lang="en-US" noProof="0" smtClean="0"/>
              <a:t>Click to edit Master text styles</a:t>
            </a:r>
          </a:p>
        </p:txBody>
      </p:sp>
      <p:sp>
        <p:nvSpPr>
          <p:cNvPr id="6" name="Footer Placeholder 1"/>
          <p:cNvSpPr>
            <a:spLocks noGrp="1"/>
          </p:cNvSpPr>
          <p:nvPr>
            <p:ph type="ftr" sz="quarter" idx="10"/>
          </p:nvPr>
        </p:nvSpPr>
        <p:spPr>
          <a:xfrm>
            <a:off x="354013" y="6465888"/>
            <a:ext cx="2225675" cy="365125"/>
          </a:xfrm>
        </p:spPr>
        <p:txBody>
          <a:bodyPr/>
          <a:lstStyle>
            <a:lvl1pPr algn="ctr">
              <a:defRPr dirty="0" smtClean="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algn="l">
              <a:defRPr/>
            </a:pPr>
            <a:r>
              <a:rPr lang="en-US" dirty="0"/>
              <a:t>Title  |  Name, Position Title  |  Date     </a:t>
            </a:r>
          </a:p>
          <a:p>
            <a:pPr>
              <a:defRPr/>
            </a:pPr>
            <a:endParaRPr lang="en-US" dirty="0"/>
          </a:p>
        </p:txBody>
      </p:sp>
      <p:sp>
        <p:nvSpPr>
          <p:cNvPr id="8" name="Slide Number Placeholder 2"/>
          <p:cNvSpPr>
            <a:spLocks noGrp="1"/>
          </p:cNvSpPr>
          <p:nvPr>
            <p:ph type="sldNum" sz="quarter" idx="11"/>
          </p:nvPr>
        </p:nvSpPr>
        <p:spPr>
          <a:xfrm>
            <a:off x="6702425" y="6465888"/>
            <a:ext cx="2133600" cy="365125"/>
          </a:xfrm>
        </p:spPr>
        <p:txBody>
          <a:bodyPr/>
          <a:lstStyle>
            <a:lvl1pPr>
              <a:defRPr>
                <a:solidFill>
                  <a:srgbClr val="7F7F7F"/>
                </a:solidFill>
              </a:defRPr>
            </a:lvl1pPr>
          </a:lstStyle>
          <a:p>
            <a:fld id="{6A4B19A9-79AC-44A8-B774-53CFB0574B6A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419350746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ntent Slide Text NO 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logoplain-03.tif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86675" y="109538"/>
            <a:ext cx="13716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449263" y="1074078"/>
            <a:ext cx="8039100" cy="6413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9" name="Text Placeholder 2"/>
          <p:cNvSpPr>
            <a:spLocks noGrp="1"/>
          </p:cNvSpPr>
          <p:nvPr>
            <p:ph idx="1"/>
          </p:nvPr>
        </p:nvSpPr>
        <p:spPr bwMode="auto">
          <a:xfrm>
            <a:off x="449263" y="1983716"/>
            <a:ext cx="8039100" cy="3579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>
            <a:lvl2pPr marL="457200" indent="-457200">
              <a:buFont typeface="Wingdings" charset="2"/>
              <a:buChar char="§"/>
              <a:defRPr sz="2400" b="0"/>
            </a:lvl2pPr>
          </a:lstStyle>
          <a:p>
            <a:pPr lvl="0"/>
            <a:r>
              <a:rPr lang="en-US" noProof="0" smtClean="0"/>
              <a:t>Click to edit Master text styles</a:t>
            </a:r>
          </a:p>
        </p:txBody>
      </p:sp>
      <p:sp>
        <p:nvSpPr>
          <p:cNvPr id="8" name="Slide Number Placeholder 2"/>
          <p:cNvSpPr>
            <a:spLocks noGrp="1"/>
          </p:cNvSpPr>
          <p:nvPr>
            <p:ph type="sldNum" sz="quarter" idx="11"/>
          </p:nvPr>
        </p:nvSpPr>
        <p:spPr>
          <a:xfrm>
            <a:off x="6702425" y="6465888"/>
            <a:ext cx="2133600" cy="365125"/>
          </a:xfrm>
        </p:spPr>
        <p:txBody>
          <a:bodyPr/>
          <a:lstStyle>
            <a:lvl1pPr>
              <a:defRPr>
                <a:solidFill>
                  <a:srgbClr val="7F7F7F"/>
                </a:solidFill>
              </a:defRPr>
            </a:lvl1pPr>
          </a:lstStyle>
          <a:p>
            <a:fld id="{6A4B19A9-79AC-44A8-B774-53CFB0574B6A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12353184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ext and Graphics Layout 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8" descr="logoplain-03.tif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86675" y="109538"/>
            <a:ext cx="13716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9" name="Straight Connector 8"/>
          <p:cNvCxnSpPr/>
          <p:nvPr userDrawn="1"/>
        </p:nvCxnSpPr>
        <p:spPr>
          <a:xfrm>
            <a:off x="346075" y="6353175"/>
            <a:ext cx="8489950" cy="0"/>
          </a:xfrm>
          <a:prstGeom prst="line">
            <a:avLst/>
          </a:prstGeom>
          <a:ln w="6350" cmpd="sng">
            <a:solidFill>
              <a:schemeClr val="bg1">
                <a:lumMod val="50000"/>
              </a:schemeClr>
            </a:solidFill>
          </a:ln>
          <a:effec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" name="Text Placeholder 2"/>
          <p:cNvSpPr>
            <a:spLocks noGrp="1"/>
          </p:cNvSpPr>
          <p:nvPr>
            <p:ph idx="1"/>
          </p:nvPr>
        </p:nvSpPr>
        <p:spPr>
          <a:xfrm>
            <a:off x="449263" y="1974711"/>
            <a:ext cx="3859666" cy="3579849"/>
          </a:xfrm>
          <a:prstGeom prst="rect">
            <a:avLst/>
          </a:prstGeom>
        </p:spPr>
        <p:txBody>
          <a:bodyPr rtlCol="0">
            <a:normAutofit/>
          </a:bodyPr>
          <a:lstStyle>
            <a:lvl2pPr marL="228600" indent="-228600">
              <a:defRPr sz="2400">
                <a:latin typeface="Arial"/>
                <a:cs typeface="Arial"/>
              </a:defRPr>
            </a:lvl2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49263" y="1065197"/>
            <a:ext cx="8039100" cy="6413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idx="10"/>
          </p:nvPr>
        </p:nvSpPr>
        <p:spPr>
          <a:xfrm>
            <a:off x="4628697" y="1974711"/>
            <a:ext cx="3859666" cy="3579849"/>
          </a:xfrm>
          <a:prstGeom prst="rect">
            <a:avLst/>
          </a:prstGeom>
        </p:spPr>
        <p:txBody>
          <a:bodyPr rtlCol="0">
            <a:normAutofit/>
          </a:bodyPr>
          <a:lstStyle>
            <a:lvl2pPr marL="228600" indent="-228600">
              <a:defRPr sz="2400">
                <a:latin typeface="Arial"/>
                <a:cs typeface="Arial"/>
              </a:defRPr>
            </a:lvl2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346075" y="6465888"/>
            <a:ext cx="2225675" cy="365125"/>
          </a:xfrm>
        </p:spPr>
        <p:txBody>
          <a:bodyPr/>
          <a:lstStyle>
            <a:lvl1pPr algn="ctr">
              <a:defRPr dirty="0" smtClean="0">
                <a:solidFill>
                  <a:srgbClr val="7F7F7F"/>
                </a:solidFill>
              </a:defRPr>
            </a:lvl1pPr>
          </a:lstStyle>
          <a:p>
            <a:pPr algn="l">
              <a:defRPr/>
            </a:pPr>
            <a:r>
              <a:rPr lang="en-US" dirty="0"/>
              <a:t>Title  |  Name, Position Title  |  Date     </a:t>
            </a:r>
          </a:p>
          <a:p>
            <a:pPr>
              <a:defRPr/>
            </a:pPr>
            <a:endParaRPr lang="en-US" dirty="0"/>
          </a:p>
        </p:txBody>
      </p:sp>
      <p:sp>
        <p:nvSpPr>
          <p:cNvPr id="11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702425" y="6465888"/>
            <a:ext cx="2133600" cy="365125"/>
          </a:xfrm>
        </p:spPr>
        <p:txBody>
          <a:bodyPr/>
          <a:lstStyle>
            <a:lvl1pPr>
              <a:defRPr>
                <a:solidFill>
                  <a:srgbClr val="7F7F7F"/>
                </a:solidFill>
              </a:defRPr>
            </a:lvl1pPr>
          </a:lstStyle>
          <a:p>
            <a:fld id="{453C5610-CA60-43AB-B212-AA21431CD306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6054976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8" descr="bottomborderfinal-04.tif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69850" y="6045200"/>
            <a:ext cx="92202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519113" y="736600"/>
            <a:ext cx="80391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/>
            </a:r>
            <a:br>
              <a:rPr lang="en-US" altLang="en-US" smtClean="0"/>
            </a:br>
            <a:r>
              <a:rPr lang="en-US" altLang="en-US" smtClean="0"/>
              <a:t/>
            </a:r>
            <a:br>
              <a:rPr lang="en-US" altLang="en-US" smtClean="0"/>
            </a:br>
            <a:r>
              <a:rPr lang="en-US" altLang="en-US" smtClean="0"/>
              <a:t>Click to Edit Master Title Slide</a:t>
            </a:r>
            <a:br>
              <a:rPr lang="en-US" altLang="en-US" smtClean="0"/>
            </a:br>
            <a:r>
              <a:rPr lang="en-US" altLang="en-US" smtClean="0"/>
              <a:t/>
            </a:r>
            <a:br>
              <a:rPr lang="en-US" altLang="en-US" smtClean="0"/>
            </a:br>
            <a:endParaRPr lang="en-US" altLang="en-US" smtClean="0"/>
          </a:p>
        </p:txBody>
      </p:sp>
      <p:sp>
        <p:nvSpPr>
          <p:cNvPr id="7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393700" y="6465888"/>
            <a:ext cx="2225675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>
              <a:defRPr sz="1000" dirty="0">
                <a:solidFill>
                  <a:srgbClr val="FFFFFF"/>
                </a:solidFill>
                <a:latin typeface="Arial"/>
                <a:ea typeface="ＭＳ Ｐゴシック" charset="0"/>
                <a:cs typeface="Arial"/>
              </a:defRPr>
            </a:lvl1pPr>
          </a:lstStyle>
          <a:p>
            <a:pPr>
              <a:defRPr/>
            </a:pPr>
            <a:r>
              <a:rPr lang="en-US" dirty="0"/>
              <a:t>Title  |  Name, Position Title  |  Date     </a:t>
            </a:r>
          </a:p>
          <a:p>
            <a:pPr algn="ctr">
              <a:defRPr/>
            </a:pPr>
            <a:endParaRPr lang="en-US" dirty="0"/>
          </a:p>
        </p:txBody>
      </p:sp>
      <p:sp>
        <p:nvSpPr>
          <p:cNvPr id="102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19113" y="1646238"/>
            <a:ext cx="8039100" cy="3579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1"/>
            <a:r>
              <a:rPr lang="en-US" altLang="en-US" smtClean="0"/>
              <a:t>Click to add text</a:t>
            </a: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203950" y="6465888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000">
                <a:solidFill>
                  <a:srgbClr val="FFFFFF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969A4E1B-3F2C-44F4-9ABA-DF446E663189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9" r:id="rId1"/>
    <p:sldLayoutId id="2147483750" r:id="rId2"/>
    <p:sldLayoutId id="2147483751" r:id="rId3"/>
    <p:sldLayoutId id="2147483752" r:id="rId4"/>
    <p:sldLayoutId id="2147483754" r:id="rId5"/>
    <p:sldLayoutId id="2147483753" r:id="rId6"/>
  </p:sldLayoutIdLst>
  <p:timing>
    <p:tnLst>
      <p:par>
        <p:cTn id="1" dur="indefinite" restart="never" nodeType="tmRoot"/>
      </p:par>
    </p:tnLst>
  </p:timing>
  <p:txStyles>
    <p:titleStyle>
      <a:lvl1pPr algn="l" defTabSz="457200" rtl="0" eaLnBrk="1" fontAlgn="base" hangingPunct="1">
        <a:spcBef>
          <a:spcPct val="0"/>
        </a:spcBef>
        <a:spcAft>
          <a:spcPct val="0"/>
        </a:spcAft>
        <a:defRPr sz="2800" b="1" kern="1200">
          <a:solidFill>
            <a:schemeClr val="tx1"/>
          </a:solidFill>
          <a:latin typeface="Arial"/>
          <a:ea typeface="ＭＳ Ｐゴシック" charset="0"/>
          <a:cs typeface="Arial"/>
        </a:defRPr>
      </a:lvl1pPr>
      <a:lvl2pPr algn="l" defTabSz="457200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  <a:ea typeface="ＭＳ Ｐゴシック" charset="0"/>
          <a:cs typeface="Arial" charset="0"/>
        </a:defRPr>
      </a:lvl2pPr>
      <a:lvl3pPr algn="l" defTabSz="457200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  <a:ea typeface="ＭＳ Ｐゴシック" charset="0"/>
          <a:cs typeface="Arial" charset="0"/>
        </a:defRPr>
      </a:lvl3pPr>
      <a:lvl4pPr algn="l" defTabSz="457200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  <a:ea typeface="ＭＳ Ｐゴシック" charset="0"/>
          <a:cs typeface="Arial" charset="0"/>
        </a:defRPr>
      </a:lvl4pPr>
      <a:lvl5pPr algn="l" defTabSz="457200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  <a:ea typeface="ＭＳ Ｐゴシック" charset="0"/>
          <a:cs typeface="Arial" charset="0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9pPr>
    </p:titleStyle>
    <p:bodyStyle>
      <a:lvl1pPr marL="342900" indent="-342900" algn="ctr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defRPr sz="2000" kern="1200">
          <a:solidFill>
            <a:schemeClr val="tx1"/>
          </a:solidFill>
          <a:latin typeface="Arial"/>
          <a:ea typeface="ＭＳ Ｐゴシック" charset="0"/>
          <a:cs typeface="ＭＳ Ｐゴシック" charset="0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Wingdings" pitchFamily="2" charset="2"/>
        <a:defRPr sz="2400" kern="1200">
          <a:solidFill>
            <a:schemeClr val="tx1"/>
          </a:solidFill>
          <a:latin typeface="Arial"/>
          <a:ea typeface="ＭＳ Ｐゴシック" charset="0"/>
          <a:cs typeface="Arial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Arial" charset="0"/>
          <a:cs typeface="Arial" charset="0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Arial" charset="0"/>
          <a:cs typeface="Arial" charset="0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Arial" charset="0"/>
          <a:cs typeface="Arial" charset="0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hiamass.gov/hospital-data-specification-manuals/" TargetMode="Externa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4.png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dc.gov/nchs/data/dvs/Race_Ethnicity_CodeSet.pdf" TargetMode="Externa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5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5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hyperlink" Target="mailto:Kevin.P.Walsh@MassMail.State.MA.US" TargetMode="External"/><Relationship Id="rId2" Type="http://schemas.openxmlformats.org/officeDocument/2006/relationships/hyperlink" Target="mailto:Kathy.Hines@MassMail.State.MA.US" TargetMode="External"/><Relationship Id="rId1" Type="http://schemas.openxmlformats.org/officeDocument/2006/relationships/slideLayout" Target="../slideLayouts/slideLayout5.xml"/><Relationship Id="rId5" Type="http://schemas.openxmlformats.org/officeDocument/2006/relationships/hyperlink" Target="mailto:Carolyn.Villar@MassMail.State.MA.US" TargetMode="External"/><Relationship Id="rId4" Type="http://schemas.openxmlformats.org/officeDocument/2006/relationships/hyperlink" Target="mailto:Linda.Stiller@MassMail.State.MA.US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5" name="Picture 3" descr="coverfinal-01.ti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66713" y="-261938"/>
            <a:ext cx="9536113" cy="7132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itle 1"/>
          <p:cNvSpPr txBox="1">
            <a:spLocks/>
          </p:cNvSpPr>
          <p:nvPr/>
        </p:nvSpPr>
        <p:spPr>
          <a:xfrm>
            <a:off x="685800" y="1403350"/>
            <a:ext cx="7772400" cy="704850"/>
          </a:xfrm>
          <a:prstGeom prst="rect">
            <a:avLst/>
          </a:prstGeom>
        </p:spPr>
        <p:txBody>
          <a:bodyPr anchor="ctr">
            <a:normAutofit fontScale="67500" lnSpcReduction="20000"/>
          </a:bodyPr>
          <a:lstStyle>
            <a:lvl1pPr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2800" b="1" i="0" kern="1200">
                <a:solidFill>
                  <a:schemeClr val="tx1"/>
                </a:solidFill>
                <a:latin typeface="Times"/>
                <a:ea typeface="ＭＳ Ｐゴシック" charset="0"/>
                <a:cs typeface="ＭＳ Ｐゴシック" charset="0"/>
              </a:defRPr>
            </a:lvl1pPr>
            <a:lvl2pPr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2pPr>
            <a:lvl3pPr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3pPr>
            <a:lvl4pPr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4pPr>
            <a:lvl5pPr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5pPr>
            <a:lvl6pPr marL="457200"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6pPr>
            <a:lvl7pPr marL="914400"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7pPr>
            <a:lvl8pPr marL="1371600"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8pPr>
            <a:lvl9pPr marL="1828800"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9pPr>
          </a:lstStyle>
          <a:p>
            <a:pPr algn="r">
              <a:defRPr/>
            </a:pPr>
            <a:r>
              <a:rPr lang="en-US" sz="4000" b="0" cap="all" spc="300" dirty="0" smtClean="0">
                <a:solidFill>
                  <a:schemeClr val="bg1"/>
                </a:solidFill>
                <a:latin typeface="Arial"/>
                <a:cs typeface="Arial"/>
              </a:rPr>
              <a:t>FY2021 Case Mix Updates Webinar</a:t>
            </a:r>
            <a:endParaRPr lang="en-US" sz="4000" b="0" cap="all" spc="300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7" name="Subtitle 2"/>
          <p:cNvSpPr txBox="1">
            <a:spLocks/>
          </p:cNvSpPr>
          <p:nvPr/>
        </p:nvSpPr>
        <p:spPr>
          <a:xfrm>
            <a:off x="2057400" y="3660775"/>
            <a:ext cx="6400800" cy="401638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defRPr/>
            </a:pPr>
            <a:r>
              <a:rPr lang="en-US" sz="1600" dirty="0" smtClean="0">
                <a:solidFill>
                  <a:schemeClr val="bg1">
                    <a:lumMod val="65000"/>
                  </a:schemeClr>
                </a:solidFill>
                <a:latin typeface="Arial"/>
                <a:cs typeface="Times New Roman"/>
              </a:rPr>
              <a:t>August 31, 2020</a:t>
            </a:r>
            <a:endParaRPr lang="en-US" sz="1600" dirty="0">
              <a:solidFill>
                <a:schemeClr val="bg1">
                  <a:lumMod val="65000"/>
                </a:schemeClr>
              </a:solidFill>
              <a:latin typeface="Arial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3456260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9263" y="523875"/>
            <a:ext cx="8039100" cy="1191554"/>
          </a:xfrm>
        </p:spPr>
        <p:txBody>
          <a:bodyPr/>
          <a:lstStyle/>
          <a:p>
            <a:r>
              <a:rPr lang="en-US" dirty="0" smtClean="0"/>
              <a:t>Hospital Emergency Department Data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01382891"/>
              </p:ext>
            </p:extLst>
          </p:nvPr>
        </p:nvGraphicFramePr>
        <p:xfrm>
          <a:off x="449263" y="1514475"/>
          <a:ext cx="8039100" cy="195626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176859"/>
                <a:gridCol w="2734952"/>
                <a:gridCol w="729320"/>
                <a:gridCol w="3397969"/>
              </a:tblGrid>
              <a:tr h="51151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Record Type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773" marR="51773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Fields 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773" marR="51773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New - Update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773" marR="51773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Description of requirement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773" marR="51773" marT="0" marB="0" anchor="b"/>
                </a:tc>
              </a:tr>
              <a:tr h="722376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20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773" marR="51773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</a:rPr>
                        <a:t>Condition Present</a:t>
                      </a:r>
                      <a:r>
                        <a:rPr lang="en-US" sz="1400" baseline="0" dirty="0" smtClean="0">
                          <a:effectLst/>
                        </a:rPr>
                        <a:t> on Visit - Principal Diagnosis Code 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773" marR="51773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U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773" marR="51773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Change to </a:t>
                      </a:r>
                      <a:r>
                        <a:rPr lang="en-US" sz="1400" baseline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May be present.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773" marR="51773" marT="0" marB="0" anchor="b"/>
                </a:tc>
              </a:tr>
              <a:tr h="722376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20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773" marR="51773" marT="0" marB="0" anchor="b"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>
                          <a:effectLst/>
                        </a:rPr>
                        <a:t>Condition Present</a:t>
                      </a:r>
                      <a:r>
                        <a:rPr lang="en-US" sz="1400" baseline="0" dirty="0" smtClean="0">
                          <a:effectLst/>
                        </a:rPr>
                        <a:t> on Visit - Principal External Cause Code </a:t>
                      </a:r>
                      <a:endParaRPr lang="en-US" sz="1400" dirty="0" smtClean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1773" marR="51773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U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773" marR="51773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Change to </a:t>
                      </a:r>
                      <a:r>
                        <a:rPr lang="en-US" sz="1400" baseline="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May be present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773" marR="51773" marT="0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9954000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83201" y="2028825"/>
            <a:ext cx="6760673" cy="1428750"/>
          </a:xfrm>
        </p:spPr>
        <p:txBody>
          <a:bodyPr>
            <a:normAutofit fontScale="92500" lnSpcReduction="20000"/>
          </a:bodyPr>
          <a:lstStyle/>
          <a:p>
            <a:pPr algn="ctr"/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Changes &amp; Revisions</a:t>
            </a:r>
          </a:p>
          <a:p>
            <a:pPr algn="ctr"/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For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</a:p>
          <a:p>
            <a:pPr algn="ctr"/>
            <a:r>
              <a:rPr lang="en-US" dirty="0" smtClean="0">
                <a:solidFill>
                  <a:schemeClr val="bg1"/>
                </a:solidFill>
              </a:rPr>
              <a:t>Hospital outpatient observation</a:t>
            </a:r>
          </a:p>
          <a:p>
            <a:pPr algn="ctr"/>
            <a:r>
              <a:rPr lang="en-US" dirty="0" smtClean="0"/>
              <a:t> </a:t>
            </a:r>
          </a:p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21196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9263" y="676275"/>
            <a:ext cx="8039100" cy="790575"/>
          </a:xfrm>
        </p:spPr>
        <p:txBody>
          <a:bodyPr/>
          <a:lstStyle/>
          <a:p>
            <a:r>
              <a:rPr lang="en-US" dirty="0"/>
              <a:t>Hospital </a:t>
            </a:r>
            <a:r>
              <a:rPr lang="en-US" dirty="0" smtClean="0"/>
              <a:t>Outpatient Observation Data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89580560"/>
              </p:ext>
            </p:extLst>
          </p:nvPr>
        </p:nvGraphicFramePr>
        <p:xfrm>
          <a:off x="449263" y="1371597"/>
          <a:ext cx="7818437" cy="487984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144556"/>
                <a:gridCol w="2659881"/>
                <a:gridCol w="709301"/>
                <a:gridCol w="3304699"/>
              </a:tblGrid>
              <a:tr h="439838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  <a:latin typeface="+mn-lt"/>
                        </a:rPr>
                        <a:t>Field No.</a:t>
                      </a:r>
                      <a:endParaRPr lang="en-US" sz="14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1773" marR="51773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+mn-lt"/>
                        </a:rPr>
                        <a:t>Fields </a:t>
                      </a:r>
                      <a:endParaRPr lang="en-US" sz="14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1773" marR="51773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+mn-lt"/>
                        </a:rPr>
                        <a:t>New - Update</a:t>
                      </a:r>
                      <a:endParaRPr lang="en-US" sz="14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1773" marR="51773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+mn-lt"/>
                        </a:rPr>
                        <a:t>Description of requirement</a:t>
                      </a:r>
                      <a:endParaRPr lang="en-US" sz="14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1773" marR="51773" marT="0" marB="0" anchor="b"/>
                </a:tc>
              </a:tr>
              <a:tr h="722376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  <a:latin typeface="+mn-lt"/>
                        </a:rPr>
                        <a:t>16</a:t>
                      </a:r>
                      <a:endParaRPr lang="en-US" sz="14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1773" marR="51773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  <a:latin typeface="+mn-lt"/>
                        </a:rPr>
                        <a:t>Ser_Unit</a:t>
                      </a:r>
                      <a:endParaRPr lang="en-US" sz="14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1773" marR="51773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+mn-lt"/>
                        </a:rPr>
                        <a:t>U</a:t>
                      </a:r>
                      <a:endParaRPr lang="en-US" sz="14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1773" marR="51773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Increase field length</a:t>
                      </a:r>
                      <a:r>
                        <a:rPr lang="en-US" sz="1400" baseline="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 to 9 characters</a:t>
                      </a:r>
                      <a:endParaRPr lang="en-US" sz="14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1773" marR="51773" marT="0" marB="0" anchor="b"/>
                </a:tc>
              </a:tr>
              <a:tr h="328065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34</a:t>
                      </a:r>
                      <a:endParaRPr lang="en-US" sz="14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1773" marR="51773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  <a:latin typeface="+mn-lt"/>
                        </a:rPr>
                        <a:t>P_PRODATE</a:t>
                      </a:r>
                      <a:endParaRPr lang="en-US" sz="14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1773" marR="51773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  <a:latin typeface="+mn-lt"/>
                        </a:rPr>
                        <a:t>N</a:t>
                      </a:r>
                      <a:endParaRPr lang="en-US" sz="14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1773" marR="51773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Add requirement: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If P_PRODATE entered,</a:t>
                      </a:r>
                      <a:r>
                        <a:rPr lang="en-US" sz="1400" baseline="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 P_PRO must be present</a:t>
                      </a:r>
                      <a:endParaRPr lang="en-US" sz="14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1773" marR="51773" marT="0" marB="0" anchor="b"/>
                </a:tc>
              </a:tr>
              <a:tr h="588834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  <a:latin typeface="+mn-lt"/>
                        </a:rPr>
                        <a:t>36</a:t>
                      </a:r>
                      <a:endParaRPr lang="en-US" sz="14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1773" marR="51773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AssocDATE1</a:t>
                      </a:r>
                      <a:endParaRPr lang="en-US" sz="14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1773" marR="51773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  <a:latin typeface="+mn-lt"/>
                        </a:rPr>
                        <a:t>N</a:t>
                      </a:r>
                      <a:endParaRPr lang="en-US" sz="14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1773" marR="51773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Add requirement: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If AssocDATE1 entered,</a:t>
                      </a:r>
                      <a:r>
                        <a:rPr lang="en-US" sz="1400" baseline="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 Assoc_PRO1 must be present</a:t>
                      </a:r>
                      <a:endParaRPr lang="en-US" sz="14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1773" marR="51773" marT="0" marB="0" anchor="b"/>
                </a:tc>
              </a:tr>
              <a:tr h="659756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  <a:latin typeface="+mn-lt"/>
                        </a:rPr>
                        <a:t>38</a:t>
                      </a:r>
                      <a:endParaRPr lang="en-US" sz="14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1773" marR="51773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AssocDATE2</a:t>
                      </a:r>
                      <a:endParaRPr lang="en-US" sz="14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1773" marR="51773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  <a:latin typeface="+mn-lt"/>
                        </a:rPr>
                        <a:t>N</a:t>
                      </a:r>
                      <a:endParaRPr lang="en-US" sz="14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1773" marR="51773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Add requirement: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If AssocDATE2 entered,</a:t>
                      </a:r>
                      <a:r>
                        <a:rPr lang="en-US" sz="1400" baseline="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 Assoc_PRO2 must be present</a:t>
                      </a:r>
                      <a:endParaRPr lang="en-US" sz="1400" dirty="0" smtClean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1773" marR="51773" marT="0" marB="0" anchor="b"/>
                </a:tc>
              </a:tr>
              <a:tr h="426918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40</a:t>
                      </a:r>
                      <a:endParaRPr lang="en-US" sz="14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1773" marR="51773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AssocDATE3</a:t>
                      </a:r>
                      <a:endParaRPr lang="en-US" sz="14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1773" marR="51773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  <a:latin typeface="+mn-lt"/>
                        </a:rPr>
                        <a:t>N</a:t>
                      </a:r>
                      <a:endParaRPr lang="en-US" sz="14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1773" marR="51773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Add requirement: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If AssocDATE3 entered,</a:t>
                      </a:r>
                      <a:r>
                        <a:rPr lang="en-US" sz="1400" baseline="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 Assoc_PRO2 must be present</a:t>
                      </a:r>
                      <a:endParaRPr lang="en-US" sz="1400" dirty="0" smtClean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1773" marR="51773" marT="0" marB="0" anchor="b"/>
                </a:tc>
              </a:tr>
              <a:tr h="722376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90</a:t>
                      </a:r>
                      <a:endParaRPr lang="en-US" sz="14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1773" marR="51773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ED Discharge Date</a:t>
                      </a:r>
                      <a:endParaRPr lang="en-US" sz="14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1773" marR="51773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N</a:t>
                      </a:r>
                      <a:endParaRPr lang="en-US" sz="14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1773" marR="51773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Add requirement: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Must</a:t>
                      </a:r>
                      <a:r>
                        <a:rPr lang="en-US" sz="1400" baseline="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 be less than or equal to OOD End Date</a:t>
                      </a:r>
                      <a:endParaRPr lang="en-US" sz="14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1773" marR="51773" marT="0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6859047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83201" y="2028825"/>
            <a:ext cx="6760673" cy="1428750"/>
          </a:xfrm>
        </p:spPr>
        <p:txBody>
          <a:bodyPr>
            <a:normAutofit fontScale="55000" lnSpcReduction="20000"/>
          </a:bodyPr>
          <a:lstStyle/>
          <a:p>
            <a:pPr algn="ctr"/>
            <a:r>
              <a:rPr lang="en-US" sz="4000" dirty="0" smtClean="0">
                <a:solidFill>
                  <a:schemeClr val="bg1">
                    <a:lumMod val="75000"/>
                  </a:schemeClr>
                </a:solidFill>
              </a:rPr>
              <a:t>Changes &amp; Revisions</a:t>
            </a:r>
          </a:p>
          <a:p>
            <a:pPr algn="ctr"/>
            <a:r>
              <a:rPr lang="en-US" sz="4000" dirty="0" smtClean="0">
                <a:solidFill>
                  <a:schemeClr val="bg1">
                    <a:lumMod val="75000"/>
                  </a:schemeClr>
                </a:solidFill>
              </a:rPr>
              <a:t>For</a:t>
            </a:r>
            <a:r>
              <a:rPr lang="en-US" sz="4000" dirty="0" smtClean="0">
                <a:solidFill>
                  <a:schemeClr val="bg1"/>
                </a:solidFill>
              </a:rPr>
              <a:t> </a:t>
            </a:r>
          </a:p>
          <a:p>
            <a:pPr algn="ctr"/>
            <a:r>
              <a:rPr lang="en-US" sz="4000" dirty="0" smtClean="0">
                <a:solidFill>
                  <a:schemeClr val="bg1"/>
                </a:solidFill>
              </a:rPr>
              <a:t>PAYER TYPE &amp; PAYER SOURCE</a:t>
            </a:r>
          </a:p>
          <a:p>
            <a:pPr algn="ctr"/>
            <a:endParaRPr lang="en-US" dirty="0" smtClean="0">
              <a:solidFill>
                <a:schemeClr val="bg1"/>
              </a:solidFill>
            </a:endParaRPr>
          </a:p>
          <a:p>
            <a:pPr algn="ctr"/>
            <a:r>
              <a:rPr lang="en-US" dirty="0" smtClean="0"/>
              <a:t> </a:t>
            </a:r>
          </a:p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73382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9263" y="107092"/>
            <a:ext cx="8039100" cy="634313"/>
          </a:xfrm>
        </p:spPr>
        <p:txBody>
          <a:bodyPr/>
          <a:lstStyle/>
          <a:p>
            <a:r>
              <a:rPr lang="en-US" dirty="0" smtClean="0"/>
              <a:t>Payer Type</a:t>
            </a:r>
            <a:endParaRPr lang="en-US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72528425"/>
              </p:ext>
            </p:extLst>
          </p:nvPr>
        </p:nvGraphicFramePr>
        <p:xfrm>
          <a:off x="609601" y="741405"/>
          <a:ext cx="6771502" cy="583238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781174"/>
                <a:gridCol w="4990328"/>
              </a:tblGrid>
              <a:tr h="440811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* PAYER </a:t>
                      </a:r>
                      <a:r>
                        <a:rPr lang="en-US" sz="1400" dirty="0" smtClean="0">
                          <a:effectLst/>
                        </a:rPr>
                        <a:t>TYPE CODE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673" marR="51673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* PAYER TYPE DEFINITION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673" marR="51673" marT="0" marB="0" anchor="ctr"/>
                </a:tc>
              </a:tr>
              <a:tr h="213756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51673" marR="51673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 Self Pay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51673" marR="51673" marT="0" marB="0" anchor="ctr"/>
                </a:tc>
              </a:tr>
              <a:tr h="213756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51673" marR="51673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 Worker's Compensation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51673" marR="51673" marT="0" marB="0" anchor="ctr"/>
                </a:tc>
              </a:tr>
              <a:tr h="213756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51673" marR="51673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 Medicare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51673" marR="51673" marT="0" marB="0" anchor="ctr"/>
                </a:tc>
              </a:tr>
              <a:tr h="213756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 F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51673" marR="51673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 Medicare Managed </a:t>
                      </a:r>
                      <a:r>
                        <a:rPr lang="en-US" sz="1200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Care </a:t>
                      </a:r>
                      <a:r>
                        <a:rPr lang="en-US" sz="1200" dirty="0" smtClean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(includes</a:t>
                      </a:r>
                      <a:r>
                        <a:rPr lang="en-US" sz="1200" baseline="0" dirty="0" smtClean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Medicare Advantage)</a:t>
                      </a:r>
                      <a:endParaRPr lang="en-US" sz="12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51673" marR="51673" marT="0" marB="0" anchor="ctr"/>
                </a:tc>
              </a:tr>
              <a:tr h="213756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51673" marR="51673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 Medicaid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51673" marR="51673" marT="0" marB="0" anchor="ctr"/>
                </a:tc>
              </a:tr>
              <a:tr h="213756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 B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51673" marR="51673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 Medicaid Managed </a:t>
                      </a:r>
                      <a:r>
                        <a:rPr lang="en-US" sz="1200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Care/</a:t>
                      </a:r>
                      <a:r>
                        <a:rPr lang="en-US" sz="1200" dirty="0" smtClean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MCO</a:t>
                      </a:r>
                      <a:endParaRPr lang="en-US" sz="12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51673" marR="51673" marT="0" marB="0" anchor="ctr"/>
                </a:tc>
              </a:tr>
              <a:tr h="213756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51673" marR="51673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 Other Government Payment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51673" marR="51673" marT="0" marB="0" anchor="ctr"/>
                </a:tc>
              </a:tr>
              <a:tr h="213756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strike="noStrike" baseline="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</a:t>
                      </a:r>
                      <a:endParaRPr lang="en-US" sz="1200" strike="noStrike" baseline="0" dirty="0">
                        <a:effectLst/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51673" marR="51673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strike="sngStrike" baseline="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 Blue Cross</a:t>
                      </a:r>
                      <a:endParaRPr lang="en-US" sz="1200" strike="sngStrike" baseline="0" dirty="0">
                        <a:effectLst/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51673" marR="51673" marT="0" marB="0" anchor="ctr"/>
                </a:tc>
              </a:tr>
              <a:tr h="213756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 C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51673" marR="51673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strike="sngStrike" baseline="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 Blue Cross Managed Care</a:t>
                      </a:r>
                      <a:endParaRPr lang="en-US" sz="1200" strike="sngStrike" baseline="0" dirty="0">
                        <a:effectLst/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51673" marR="51673" marT="0" marB="0" anchor="ctr"/>
                </a:tc>
              </a:tr>
              <a:tr h="213756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51673" marR="51673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 Commercial Insurance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51673" marR="51673" marT="0" marB="0" anchor="ctr"/>
                </a:tc>
              </a:tr>
              <a:tr h="213756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 D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51673" marR="51673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 Commercial Managed Care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51673" marR="51673" marT="0" marB="0" anchor="ctr"/>
                </a:tc>
              </a:tr>
              <a:tr h="213756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51673" marR="51673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 HMO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51673" marR="51673" marT="0" marB="0" anchor="ctr"/>
                </a:tc>
              </a:tr>
              <a:tr h="213756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51673" marR="51673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 Free Care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51673" marR="51673" marT="0" marB="0" anchor="ctr"/>
                </a:tc>
              </a:tr>
              <a:tr h="213756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51673" marR="51673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 Other Non-Managed Care Plans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51673" marR="51673" marT="0" marB="0" anchor="ctr"/>
                </a:tc>
              </a:tr>
              <a:tr h="261434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 E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51673" marR="51673" marT="0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 PPO and Other Managed Care Plans </a:t>
                      </a:r>
                      <a:r>
                        <a:rPr lang="en-US" sz="1200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Not Classified Elsewhere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51673" marR="51673" marT="0" marB="0" anchor="ctr"/>
                </a:tc>
              </a:tr>
              <a:tr h="213756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 H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51673" marR="51673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 Health </a:t>
                      </a: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Safety Net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51673" marR="51673" marT="0" marB="0" anchor="ctr"/>
                </a:tc>
              </a:tr>
              <a:tr h="213756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 </a:t>
                      </a:r>
                      <a:r>
                        <a:rPr lang="en-US" sz="1200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J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51673" marR="51673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 Point-of-Service Plan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51673" marR="51673" marT="0" marB="0" anchor="ctr"/>
                </a:tc>
              </a:tr>
              <a:tr h="213756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 K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51673" marR="51673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 Exclusive Provider Organization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51673" marR="51673" marT="0" marB="0" anchor="ctr"/>
                </a:tc>
              </a:tr>
              <a:tr h="213756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 T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51673" marR="51673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 Auto Insurance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51673" marR="51673" marT="0" marB="0" anchor="ctr"/>
                </a:tc>
              </a:tr>
              <a:tr h="213756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 N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51673" marR="51673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 None (Valid only for Secondary Payer)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51673" marR="51673" marT="0" marB="0" anchor="ctr"/>
                </a:tc>
              </a:tr>
              <a:tr h="213756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 Q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51673" marR="51673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 Commonwealth </a:t>
                      </a: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Care/ConnectorCare Plans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51673" marR="51673" marT="0" marB="0" anchor="ctr"/>
                </a:tc>
              </a:tr>
              <a:tr h="213756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  Z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51673" marR="51673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 Dental </a:t>
                      </a: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Plans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51673" marR="51673" marT="0" marB="0" anchor="ctr"/>
                </a:tc>
              </a:tr>
              <a:tr h="213756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/>
                          <a:cs typeface="Calibri" panose="020F0502020204030204" pitchFamily="34" charset="0"/>
                        </a:rPr>
                        <a:t>   S</a:t>
                      </a:r>
                      <a:endParaRPr lang="en-US" sz="12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51673" marR="51673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/>
                          <a:cs typeface="Calibri" panose="020F0502020204030204" pitchFamily="34" charset="0"/>
                        </a:rPr>
                        <a:t>  Senior Care Options/Integrated Care Organization</a:t>
                      </a:r>
                      <a:endParaRPr lang="en-US" sz="12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51673" marR="51673" marT="0" marB="0" anchor="ctr"/>
                </a:tc>
              </a:tr>
              <a:tr h="213756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/>
                          <a:cs typeface="Calibri" panose="020F0502020204030204" pitchFamily="34" charset="0"/>
                        </a:rPr>
                        <a:t>   A </a:t>
                      </a:r>
                      <a:endParaRPr lang="en-US" sz="12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51673" marR="51673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/>
                          <a:cs typeface="Calibri" panose="020F0502020204030204" pitchFamily="34" charset="0"/>
                        </a:rPr>
                        <a:t>  Medicaid</a:t>
                      </a:r>
                      <a:r>
                        <a:rPr lang="en-US" sz="1200" baseline="0" dirty="0" smtClean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/>
                          <a:cs typeface="Calibri" panose="020F0502020204030204" pitchFamily="34" charset="0"/>
                        </a:rPr>
                        <a:t> Accountable Care Organization </a:t>
                      </a:r>
                      <a:endParaRPr lang="en-US" sz="12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51673" marR="51673" marT="0" marB="0" anchor="ctr"/>
                </a:tc>
              </a:tr>
              <a:tr h="213756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/>
                          <a:cs typeface="Calibri" panose="020F0502020204030204" pitchFamily="34" charset="0"/>
                        </a:rPr>
                        <a:t>   C</a:t>
                      </a:r>
                      <a:endParaRPr lang="en-US" sz="12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51673" marR="51673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/>
                          <a:cs typeface="Calibri" panose="020F0502020204030204" pitchFamily="34" charset="0"/>
                        </a:rPr>
                        <a:t>  Commercial</a:t>
                      </a:r>
                      <a:r>
                        <a:rPr lang="en-US" sz="1200" baseline="0" dirty="0" smtClean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/>
                          <a:cs typeface="Calibri" panose="020F0502020204030204" pitchFamily="34" charset="0"/>
                        </a:rPr>
                        <a:t> Accountable Care Organization</a:t>
                      </a:r>
                      <a:endParaRPr lang="en-US" sz="12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51673" marR="51673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2133865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9263" y="107092"/>
            <a:ext cx="8039100" cy="634313"/>
          </a:xfrm>
        </p:spPr>
        <p:txBody>
          <a:bodyPr/>
          <a:lstStyle/>
          <a:p>
            <a:r>
              <a:rPr lang="en-US" dirty="0" smtClean="0"/>
              <a:t>Payer Source</a:t>
            </a:r>
            <a:endParaRPr lang="en-US" sz="1400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6229877"/>
              </p:ext>
            </p:extLst>
          </p:nvPr>
        </p:nvGraphicFramePr>
        <p:xfrm>
          <a:off x="609601" y="741405"/>
          <a:ext cx="6763264" cy="583238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853513"/>
                <a:gridCol w="4909751"/>
              </a:tblGrid>
              <a:tr h="440811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* PAYER </a:t>
                      </a:r>
                      <a:r>
                        <a:rPr lang="en-US" sz="1400" dirty="0" smtClean="0">
                          <a:effectLst/>
                        </a:rPr>
                        <a:t>SOURCE CODE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673" marR="51673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* </a:t>
                      </a:r>
                      <a:r>
                        <a:rPr lang="en-US" sz="1400" dirty="0" smtClean="0">
                          <a:effectLst/>
                        </a:rPr>
                        <a:t>HEALTH PLAN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673" marR="51673" marT="0" marB="0" anchor="ctr"/>
                </a:tc>
              </a:tr>
              <a:tr h="213756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baseline="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137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AARP/Medigap 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Supplement</a:t>
                      </a:r>
                    </a:p>
                  </a:txBody>
                  <a:tcPr marL="9525" marR="9525" marT="9525" marB="0" anchor="ctr"/>
                </a:tc>
              </a:tr>
              <a:tr h="213756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baseline="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Aetna 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213756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baseline="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910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Allways 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Health Partners</a:t>
                      </a:r>
                    </a:p>
                  </a:txBody>
                  <a:tcPr marL="9525" marR="9525" marT="9525" marB="0" anchor="ctr"/>
                </a:tc>
              </a:tr>
              <a:tr h="213756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baseline="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911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Anthem  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213756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baseline="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272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Auto 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Insurance</a:t>
                      </a:r>
                    </a:p>
                  </a:txBody>
                  <a:tcPr marL="9525" marR="9525" marT="9525" marB="0" anchor="ctr"/>
                </a:tc>
              </a:tr>
              <a:tr h="213756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baseline="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154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BCBS 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Other (Not listed elsewhere)</a:t>
                      </a:r>
                    </a:p>
                  </a:txBody>
                  <a:tcPr marL="9525" marR="9525" marT="9525" marB="0" anchor="ctr"/>
                </a:tc>
              </a:tr>
              <a:tr h="213756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baseline="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912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Beacon 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Health Partners</a:t>
                      </a:r>
                    </a:p>
                  </a:txBody>
                  <a:tcPr marL="9525" marR="9525" marT="9525" marB="0" anchor="ctr"/>
                </a:tc>
              </a:tr>
              <a:tr h="213756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baseline="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Blue 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CHiP (BCBS Rhode Island)</a:t>
                      </a:r>
                    </a:p>
                  </a:txBody>
                  <a:tcPr marL="9525" marR="9525" marT="9525" marB="0" anchor="ctr"/>
                </a:tc>
              </a:tr>
              <a:tr h="213756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baseline="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807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Blue 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Cross Blue Shield of MA </a:t>
                      </a:r>
                    </a:p>
                  </a:txBody>
                  <a:tcPr marL="9525" marR="9525" marT="9525" marB="0" anchor="ctr"/>
                </a:tc>
              </a:tr>
              <a:tr h="213756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baseline="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808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Blue 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Cross Blue Shield of RI</a:t>
                      </a:r>
                    </a:p>
                  </a:txBody>
                  <a:tcPr marL="9525" marR="9525" marT="9525" marB="0" anchor="ctr"/>
                </a:tc>
              </a:tr>
              <a:tr h="213756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baseline="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288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Boston 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Medical Center HealthNet </a:t>
                      </a:r>
                    </a:p>
                  </a:txBody>
                  <a:tcPr marL="9525" marR="9525" marT="9525" marB="0" anchor="ctr"/>
                </a:tc>
              </a:tr>
              <a:tr h="213756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baseline="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Cambridge 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Network Health Forward</a:t>
                      </a:r>
                    </a:p>
                  </a:txBody>
                  <a:tcPr marL="9525" marR="9525" marT="9525" marB="0" anchor="ctr"/>
                </a:tc>
              </a:tr>
              <a:tr h="213756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baseline="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151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CHAMPUS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213756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baseline="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CHAMPUS/TriCare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261434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baseline="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996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Charity 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Care</a:t>
                      </a:r>
                    </a:p>
                  </a:txBody>
                  <a:tcPr marL="9525" marR="9525" marT="9525" marB="0" anchor="ctr"/>
                </a:tc>
              </a:tr>
              <a:tr h="213756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baseline="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178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Children's 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Medical Security Plan (CMSP)</a:t>
                      </a:r>
                    </a:p>
                  </a:txBody>
                  <a:tcPr marL="9525" marR="9525" marT="9525" marB="0" anchor="ctr"/>
                </a:tc>
              </a:tr>
              <a:tr h="213756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baseline="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CIGNA 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213756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baseline="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296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Commonwealth 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Care Alliance</a:t>
                      </a:r>
                    </a:p>
                  </a:txBody>
                  <a:tcPr marL="9525" marR="9525" marT="9525" marB="0" anchor="ctr"/>
                </a:tc>
              </a:tr>
              <a:tr h="213756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baseline="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320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Community 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Care Cooperative (ACO)</a:t>
                      </a:r>
                    </a:p>
                  </a:txBody>
                  <a:tcPr marL="9525" marR="9525" marT="9525" marB="0" anchor="ctr"/>
                </a:tc>
              </a:tr>
              <a:tr h="213756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baseline="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ConnectiCare 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Of Massachusetts</a:t>
                      </a:r>
                    </a:p>
                  </a:txBody>
                  <a:tcPr marL="9525" marR="9525" marT="9525" marB="0" anchor="ctr"/>
                </a:tc>
              </a:tr>
              <a:tr h="213756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baseline="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185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Connecticut 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General Life</a:t>
                      </a:r>
                      <a:r>
                        <a:rPr lang="en-US" sz="1200" b="0" i="0" u="none" strike="sng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213756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baseline="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Fallon 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Community Health Plan</a:t>
                      </a:r>
                    </a:p>
                  </a:txBody>
                  <a:tcPr marL="9525" marR="9525" marT="9525" marB="0" anchor="ctr"/>
                </a:tc>
              </a:tr>
              <a:tr h="213756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baseline="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179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First 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Health Life and Health Insurance Company</a:t>
                      </a:r>
                    </a:p>
                  </a:txBody>
                  <a:tcPr marL="9525" marR="9525" marT="9525" marB="0" anchor="ctr"/>
                </a:tc>
              </a:tr>
              <a:tr h="213756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baseline="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143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Free 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Care</a:t>
                      </a:r>
                    </a:p>
                  </a:txBody>
                  <a:tcPr marL="9525" marR="9525" marT="9525" marB="0" anchor="ctr"/>
                </a:tc>
              </a:tr>
              <a:tr h="213756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baseline="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162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Great 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West Life </a:t>
                      </a: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2465305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9263" y="107092"/>
            <a:ext cx="8039100" cy="634313"/>
          </a:xfrm>
        </p:spPr>
        <p:txBody>
          <a:bodyPr/>
          <a:lstStyle/>
          <a:p>
            <a:r>
              <a:rPr lang="en-US" dirty="0" smtClean="0"/>
              <a:t>Payer Source</a:t>
            </a:r>
            <a:endParaRPr lang="en-US" sz="1400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54608846"/>
              </p:ext>
            </p:extLst>
          </p:nvPr>
        </p:nvGraphicFramePr>
        <p:xfrm>
          <a:off x="609601" y="741405"/>
          <a:ext cx="6763264" cy="583238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853513"/>
                <a:gridCol w="4909751"/>
              </a:tblGrid>
              <a:tr h="440811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* PAYER </a:t>
                      </a:r>
                      <a:r>
                        <a:rPr lang="en-US" sz="1400" dirty="0" smtClean="0">
                          <a:effectLst/>
                        </a:rPr>
                        <a:t>SOURCE CODE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673" marR="51673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* </a:t>
                      </a:r>
                      <a:r>
                        <a:rPr lang="en-US" sz="1400" dirty="0" smtClean="0">
                          <a:effectLst/>
                        </a:rPr>
                        <a:t>HEALTH PLAN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673" marR="51673" marT="0" marB="0" anchor="ctr"/>
                </a:tc>
              </a:tr>
              <a:tr h="213756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baseline="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Guardian 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Life Insurance Company</a:t>
                      </a:r>
                    </a:p>
                  </a:txBody>
                  <a:tcPr marL="9525" marR="9525" marT="9525" marB="0" anchor="ctr"/>
                </a:tc>
              </a:tr>
              <a:tr h="213756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baseline="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822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Harvard 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Pilgrim Health Care</a:t>
                      </a:r>
                    </a:p>
                  </a:txBody>
                  <a:tcPr marL="9525" marR="9525" marT="9525" marB="0" anchor="ctr"/>
                </a:tc>
              </a:tr>
              <a:tr h="213756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baseline="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Health 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New England</a:t>
                      </a:r>
                    </a:p>
                  </a:txBody>
                  <a:tcPr marL="9525" marR="9525" marT="9525" marB="0" anchor="ctr"/>
                </a:tc>
              </a:tr>
              <a:tr h="213756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baseline="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913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Health 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Plans Inc.</a:t>
                      </a:r>
                    </a:p>
                  </a:txBody>
                  <a:tcPr marL="9525" marR="9525" marT="9525" marB="0" anchor="ctr"/>
                </a:tc>
              </a:tr>
              <a:tr h="213756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baseline="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995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Health 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Safety Net Office</a:t>
                      </a:r>
                    </a:p>
                  </a:txBody>
                  <a:tcPr marL="9525" marR="9525" marT="9525" marB="0" anchor="ctr"/>
                </a:tc>
              </a:tr>
              <a:tr h="213756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baseline="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247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Humana 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Insurance Company </a:t>
                      </a:r>
                    </a:p>
                  </a:txBody>
                  <a:tcPr marL="9525" marR="9525" marT="9525" marB="0" anchor="ctr"/>
                </a:tc>
              </a:tr>
              <a:tr h="213756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baseline="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914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Insurance 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Programmers</a:t>
                      </a:r>
                    </a:p>
                  </a:txBody>
                  <a:tcPr marL="9525" marR="9525" marT="9525" marB="0" anchor="ctr"/>
                </a:tc>
              </a:tr>
              <a:tr h="213756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baseline="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John 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Hancock Life Insurance</a:t>
                      </a:r>
                    </a:p>
                  </a:txBody>
                  <a:tcPr marL="9525" marR="9525" marT="9525" marB="0" anchor="ctr"/>
                </a:tc>
              </a:tr>
              <a:tr h="213756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baseline="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Kaiser 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Foundation</a:t>
                      </a:r>
                    </a:p>
                  </a:txBody>
                  <a:tcPr marL="9525" marR="9525" marT="9525" marB="0" anchor="ctr"/>
                </a:tc>
              </a:tr>
              <a:tr h="213756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baseline="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915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Key 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Benefit </a:t>
                      </a:r>
                    </a:p>
                  </a:txBody>
                  <a:tcPr marL="9525" marR="9525" marT="9525" marB="0" anchor="ctr"/>
                </a:tc>
              </a:tr>
              <a:tr h="213756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baseline="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85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Liberty 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Mutual</a:t>
                      </a:r>
                    </a:p>
                  </a:txBody>
                  <a:tcPr marL="9525" marR="9525" marT="9525" marB="0" anchor="ctr"/>
                </a:tc>
              </a:tr>
              <a:tr h="213756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baseline="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916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Lifetime 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Benefit Solutions</a:t>
                      </a:r>
                    </a:p>
                  </a:txBody>
                  <a:tcPr marL="9525" marR="9525" marT="9525" marB="0" anchor="ctr"/>
                </a:tc>
              </a:tr>
              <a:tr h="213756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baseline="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118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Mass 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Behavioral Health Partnership</a:t>
                      </a:r>
                    </a:p>
                  </a:txBody>
                  <a:tcPr marL="9525" marR="9525" marT="9525" marB="0" anchor="ctr"/>
                </a:tc>
              </a:tr>
              <a:tr h="213756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baseline="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103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Medicaid 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 MassHealth)</a:t>
                      </a:r>
                    </a:p>
                  </a:txBody>
                  <a:tcPr marL="9525" marR="9525" marT="9525" marB="0" anchor="ctr"/>
                </a:tc>
              </a:tr>
              <a:tr h="261434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baseline="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121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Medicare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213756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baseline="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134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Medicare 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HMO - Other (not listed elsewhere)</a:t>
                      </a:r>
                    </a:p>
                  </a:txBody>
                  <a:tcPr marL="9525" marR="9525" marT="9525" marB="0" anchor="ctr"/>
                </a:tc>
              </a:tr>
              <a:tr h="213756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baseline="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249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MEGA 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Life and Health Insurance Company</a:t>
                      </a:r>
                    </a:p>
                  </a:txBody>
                  <a:tcPr marL="9525" marR="9525" marT="9525" marB="0" anchor="ctr"/>
                </a:tc>
              </a:tr>
              <a:tr h="213756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baseline="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295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Meritain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213756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baseline="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Mid-West 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National Life Insurance Company of Tennessee</a:t>
                      </a:r>
                    </a:p>
                  </a:txBody>
                  <a:tcPr marL="9525" marR="9525" marT="9525" marB="0" anchor="ctr"/>
                </a:tc>
              </a:tr>
              <a:tr h="213756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baseline="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917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Nationwide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213756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baseline="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Neighborhood 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Health Plan</a:t>
                      </a:r>
                    </a:p>
                  </a:txBody>
                  <a:tcPr marL="9525" marR="9525" marT="9525" marB="0" anchor="ctr"/>
                </a:tc>
              </a:tr>
              <a:tr h="213756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baseline="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Network 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Health </a:t>
                      </a:r>
                    </a:p>
                  </a:txBody>
                  <a:tcPr marL="9525" marR="9525" marT="9525" marB="0" anchor="ctr"/>
                </a:tc>
              </a:tr>
              <a:tr h="213756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baseline="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159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None 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(Valid only for Secondary Source of Payment)</a:t>
                      </a:r>
                    </a:p>
                  </a:txBody>
                  <a:tcPr marL="9525" marR="9525" marT="9525" marB="0" anchor="ctr"/>
                </a:tc>
              </a:tr>
              <a:tr h="213756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baseline="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311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Other 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ACO</a:t>
                      </a:r>
                    </a:p>
                  </a:txBody>
                  <a:tcPr marL="9525" marR="9525" marT="9525" marB="0" anchor="ctr"/>
                </a:tc>
              </a:tr>
              <a:tr h="213756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baseline="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147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Other 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Commercial (not listed elsewhere)</a:t>
                      </a: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7396976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9263" y="107092"/>
            <a:ext cx="8039100" cy="634313"/>
          </a:xfrm>
        </p:spPr>
        <p:txBody>
          <a:bodyPr/>
          <a:lstStyle/>
          <a:p>
            <a:r>
              <a:rPr lang="en-US" dirty="0" smtClean="0"/>
              <a:t>Payer Source</a:t>
            </a:r>
            <a:endParaRPr lang="en-US" sz="1400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67196919"/>
              </p:ext>
            </p:extLst>
          </p:nvPr>
        </p:nvGraphicFramePr>
        <p:xfrm>
          <a:off x="609601" y="741405"/>
          <a:ext cx="6763264" cy="497736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853513"/>
                <a:gridCol w="4909751"/>
              </a:tblGrid>
              <a:tr h="440811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* PAYER </a:t>
                      </a:r>
                      <a:r>
                        <a:rPr lang="en-US" sz="1400" dirty="0" smtClean="0">
                          <a:effectLst/>
                        </a:rPr>
                        <a:t>SOURCE CODE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673" marR="51673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* </a:t>
                      </a:r>
                      <a:r>
                        <a:rPr lang="en-US" sz="1400" dirty="0" smtClean="0">
                          <a:effectLst/>
                        </a:rPr>
                        <a:t>HEALTH PLAN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673" marR="51673" marT="0" marB="0" anchor="ctr"/>
                </a:tc>
              </a:tr>
              <a:tr h="213756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baseline="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156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Out 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of state BCBS</a:t>
                      </a:r>
                    </a:p>
                  </a:txBody>
                  <a:tcPr marL="9525" marR="9525" marT="9525" marB="0" anchor="ctr"/>
                </a:tc>
              </a:tr>
              <a:tr h="213756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baseline="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120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Out-of-State 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Medicaid</a:t>
                      </a:r>
                    </a:p>
                  </a:txBody>
                  <a:tcPr marL="9525" marR="9525" marT="9525" marB="0" anchor="ctr"/>
                </a:tc>
              </a:tr>
              <a:tr h="213756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baseline="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228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Oxford 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Health Plans</a:t>
                      </a:r>
                    </a:p>
                  </a:txBody>
                  <a:tcPr marL="9525" marR="9525" marT="9525" marB="0" anchor="ctr"/>
                </a:tc>
              </a:tr>
              <a:tr h="213756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baseline="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322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Partners 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Healthcare Choice (ACO)</a:t>
                      </a:r>
                    </a:p>
                  </a:txBody>
                  <a:tcPr marL="9525" marR="9525" marT="9525" marB="0" anchor="ctr"/>
                </a:tc>
              </a:tr>
              <a:tr h="213756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baseline="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84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Private 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Healthcare Systems</a:t>
                      </a:r>
                      <a:r>
                        <a:rPr lang="en-US" sz="1200" b="0" i="0" u="none" strike="sng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213756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baseline="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918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QCC 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Insurance Company</a:t>
                      </a:r>
                    </a:p>
                  </a:txBody>
                  <a:tcPr marL="9525" marR="9525" marT="9525" marB="0" anchor="ctr"/>
                </a:tc>
              </a:tr>
              <a:tr h="213756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baseline="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145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Self-Pay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213756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baseline="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922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Senior 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Whole Health</a:t>
                      </a:r>
                    </a:p>
                  </a:txBody>
                  <a:tcPr marL="9525" marR="9525" marT="9525" marB="0" anchor="ctr"/>
                </a:tc>
              </a:tr>
              <a:tr h="213756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baseline="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919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State 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Farm</a:t>
                      </a:r>
                    </a:p>
                  </a:txBody>
                  <a:tcPr marL="9525" marR="9525" marT="9525" marB="0" anchor="ctr"/>
                </a:tc>
              </a:tr>
              <a:tr h="213756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baseline="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323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Steward 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Health Choice (ACO)</a:t>
                      </a:r>
                    </a:p>
                  </a:txBody>
                  <a:tcPr marL="9525" marR="9525" marT="9525" marB="0" anchor="ctr"/>
                </a:tc>
              </a:tr>
              <a:tr h="213756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baseline="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Tufts 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Associated Health Plan</a:t>
                      </a:r>
                    </a:p>
                  </a:txBody>
                  <a:tcPr marL="9525" marR="9525" marT="9525" marB="0" anchor="ctr"/>
                </a:tc>
              </a:tr>
              <a:tr h="213756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baseline="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920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UMR 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Inc.</a:t>
                      </a:r>
                    </a:p>
                  </a:txBody>
                  <a:tcPr marL="9525" marR="9525" marT="9525" marB="0" anchor="ctr"/>
                </a:tc>
              </a:tr>
              <a:tr h="213756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baseline="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97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UniCare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213756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baseline="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826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United 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Concordia</a:t>
                      </a:r>
                    </a:p>
                  </a:txBody>
                  <a:tcPr marL="9525" marR="9525" marT="9525" marB="0" anchor="ctr"/>
                </a:tc>
              </a:tr>
              <a:tr h="261434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baseline="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226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United 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Health Care of New England, Inc.</a:t>
                      </a:r>
                    </a:p>
                  </a:txBody>
                  <a:tcPr marL="9525" marR="9525" marT="9525" marB="0" anchor="ctr"/>
                </a:tc>
              </a:tr>
              <a:tr h="213756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baseline="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74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United 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Healthcare Insurance Company</a:t>
                      </a:r>
                    </a:p>
                  </a:txBody>
                  <a:tcPr marL="9525" marR="9525" marT="9525" marB="0" anchor="ctr"/>
                </a:tc>
              </a:tr>
              <a:tr h="213756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baseline="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903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Unlisted International Source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213756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baseline="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102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Wausau 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Insurance Company</a:t>
                      </a:r>
                    </a:p>
                  </a:txBody>
                  <a:tcPr marL="9525" marR="9525" marT="9525" marB="0" anchor="ctr"/>
                </a:tc>
              </a:tr>
              <a:tr h="213756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baseline="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328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Wellforce 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Care Plan (ACO)</a:t>
                      </a:r>
                    </a:p>
                  </a:txBody>
                  <a:tcPr marL="9525" marR="9525" marT="9525" marB="0" anchor="ctr"/>
                </a:tc>
              </a:tr>
              <a:tr h="213756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baseline="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146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Worker's 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Compensation</a:t>
                      </a:r>
                    </a:p>
                  </a:txBody>
                  <a:tcPr marL="9525" marR="9525" marT="9525" marB="0" anchor="ctr"/>
                </a:tc>
              </a:tr>
              <a:tr h="213756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baseline="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921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Zenith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2892361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9263" y="940727"/>
            <a:ext cx="8039100" cy="1488147"/>
          </a:xfrm>
        </p:spPr>
        <p:txBody>
          <a:bodyPr/>
          <a:lstStyle/>
          <a:p>
            <a:r>
              <a:rPr lang="en-US" dirty="0" smtClean="0"/>
              <a:t>Submission Guides Will Be Published to</a:t>
            </a:r>
            <a:br>
              <a:rPr lang="en-US" dirty="0" smtClean="0"/>
            </a:br>
            <a:r>
              <a:rPr lang="en-US" dirty="0" smtClean="0"/>
              <a:t>CHIA Website</a:t>
            </a:r>
            <a:br>
              <a:rPr lang="en-US" dirty="0" smtClean="0"/>
            </a:br>
            <a:r>
              <a:rPr lang="en-US" sz="1200" dirty="0" smtClean="0"/>
              <a:t/>
            </a:r>
            <a:br>
              <a:rPr lang="en-US" sz="1200" dirty="0" smtClean="0"/>
            </a:br>
            <a:r>
              <a:rPr lang="en-US" sz="1800" u="sng" dirty="0">
                <a:solidFill>
                  <a:srgbClr val="0000FF"/>
                </a:solidFill>
                <a:latin typeface="Calibri"/>
                <a:ea typeface="Calibri"/>
                <a:cs typeface="Times New Roman"/>
                <a:hlinkClick r:id="rId3"/>
              </a:rPr>
              <a:t>http://www.chiamass.gov/hospital-data-specification-manuals/</a:t>
            </a:r>
            <a:endParaRPr lang="en-US" sz="1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9263" y="2562223"/>
            <a:ext cx="8039100" cy="3829051"/>
          </a:xfrm>
        </p:spPr>
        <p:txBody>
          <a:bodyPr/>
          <a:lstStyle/>
          <a:p>
            <a:pPr marL="0" indent="0" algn="l"/>
            <a:endParaRPr lang="en-US" dirty="0" smtClean="0"/>
          </a:p>
          <a:p>
            <a:pPr marL="0" indent="0" algn="l"/>
            <a:endParaRPr lang="en-US" dirty="0"/>
          </a:p>
          <a:p>
            <a:pPr marL="0" indent="0" algn="l"/>
            <a:endParaRPr lang="en-US" dirty="0" smtClean="0"/>
          </a:p>
          <a:p>
            <a:pPr marL="0" indent="0" algn="l"/>
            <a:r>
              <a:rPr lang="en-US" dirty="0" smtClean="0"/>
              <a:t> </a:t>
            </a:r>
          </a:p>
          <a:p>
            <a:pPr marL="0" indent="0" algn="l"/>
            <a:endParaRPr lang="en-US" dirty="0"/>
          </a:p>
          <a:p>
            <a:pPr marL="0" indent="0" algn="l"/>
            <a:r>
              <a:rPr lang="en-US" dirty="0" smtClean="0"/>
              <a:t> </a:t>
            </a:r>
          </a:p>
          <a:p>
            <a:pPr marL="0" indent="0" algn="l"/>
            <a:endParaRPr lang="en-US" dirty="0"/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25099" y="2428873"/>
            <a:ext cx="6949440" cy="42546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96259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Timeline / Next Steps </a:t>
            </a:r>
            <a:br>
              <a:rPr lang="en-US" dirty="0" smtClean="0"/>
            </a:b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22985484"/>
              </p:ext>
            </p:extLst>
          </p:nvPr>
        </p:nvGraphicFramePr>
        <p:xfrm>
          <a:off x="655455" y="1998735"/>
          <a:ext cx="7336020" cy="2938307"/>
        </p:xfrm>
        <a:graphic>
          <a:graphicData uri="http://schemas.openxmlformats.org/drawingml/2006/table">
            <a:tbl>
              <a:tblPr firstRow="1" firstCol="1" bandRow="1">
                <a:tableStyleId>{B301B821-A1FF-4177-AEE7-76D212191A09}</a:tableStyleId>
              </a:tblPr>
              <a:tblGrid>
                <a:gridCol w="4637554"/>
                <a:gridCol w="2698466"/>
              </a:tblGrid>
              <a:tr h="495412">
                <a:tc>
                  <a:txBody>
                    <a:bodyPr/>
                    <a:lstStyle/>
                    <a:p>
                      <a:pPr marL="0" marR="0" algn="l" defTabSz="457200" rtl="0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1200" dirty="0" smtClean="0">
                          <a:effectLst/>
                          <a:latin typeface="+mn-lt"/>
                          <a:cs typeface="Arial" panose="020B0604020202020204" pitchFamily="34" charset="0"/>
                        </a:rPr>
                        <a:t>FY 2021 Case Mix Intake </a:t>
                      </a:r>
                      <a:r>
                        <a:rPr lang="en-US" sz="1600" kern="1200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Process</a:t>
                      </a:r>
                      <a:endParaRPr lang="en-US" sz="16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 defTabSz="457200" rtl="0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42135" algn="r"/>
                        </a:tabLst>
                      </a:pPr>
                      <a:r>
                        <a:rPr lang="en-US" sz="1600" kern="1200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Draft Timeline</a:t>
                      </a:r>
                      <a:endParaRPr lang="en-US" sz="16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</a:tr>
              <a:tr h="552955">
                <a:tc>
                  <a:txBody>
                    <a:bodyPr/>
                    <a:lstStyle/>
                    <a:p>
                      <a:pPr marL="0" marR="0" algn="l" defTabSz="457200" rtl="0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 smtClean="0">
                          <a:effectLst/>
                          <a:latin typeface="+mj-lt"/>
                          <a:cs typeface="Arial" panose="020B0604020202020204" pitchFamily="34" charset="0"/>
                        </a:rPr>
                        <a:t>Provider Comment Period Ends</a:t>
                      </a:r>
                      <a:endParaRPr lang="en-US" sz="1400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 defTabSz="457200" rtl="0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 smtClean="0">
                          <a:effectLst/>
                          <a:latin typeface="+mj-lt"/>
                          <a:cs typeface="Arial" panose="020B0604020202020204" pitchFamily="34" charset="0"/>
                        </a:rPr>
                        <a:t>September 18, 2020</a:t>
                      </a:r>
                      <a:endParaRPr lang="en-US" sz="1400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</a:tr>
              <a:tr h="495412">
                <a:tc>
                  <a:txBody>
                    <a:bodyPr/>
                    <a:lstStyle/>
                    <a:p>
                      <a:pPr marL="0" marR="0" algn="l" defTabSz="457200" rtl="0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 smtClean="0">
                          <a:effectLst/>
                          <a:latin typeface="+mj-lt"/>
                          <a:cs typeface="Arial" panose="020B0604020202020204" pitchFamily="34" charset="0"/>
                        </a:rPr>
                        <a:t>Administrative Bulletin and Guides Adopted</a:t>
                      </a:r>
                      <a:endParaRPr lang="en-US" sz="1400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 defTabSz="457200" rtl="0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 smtClean="0">
                          <a:effectLst/>
                          <a:latin typeface="+mj-lt"/>
                          <a:cs typeface="Arial" panose="020B0604020202020204" pitchFamily="34" charset="0"/>
                        </a:rPr>
                        <a:t>September </a:t>
                      </a:r>
                      <a:r>
                        <a:rPr lang="en-US" sz="1400" kern="1200" dirty="0" smtClean="0">
                          <a:effectLst/>
                          <a:latin typeface="+mj-lt"/>
                          <a:cs typeface="Arial" panose="020B0604020202020204" pitchFamily="34" charset="0"/>
                        </a:rPr>
                        <a:t>2020</a:t>
                      </a:r>
                      <a:endParaRPr lang="en-US" sz="1400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</a:tr>
              <a:tr h="495412">
                <a:tc>
                  <a:txBody>
                    <a:bodyPr/>
                    <a:lstStyle/>
                    <a:p>
                      <a:pPr marL="0" marR="0" algn="l" defTabSz="457200" rtl="0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Arial" panose="020B0604020202020204" pitchFamily="34" charset="0"/>
                        </a:rPr>
                        <a:t>CHIA</a:t>
                      </a:r>
                      <a:r>
                        <a:rPr lang="en-US" sz="1400" kern="1200" baseline="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Arial" panose="020B0604020202020204" pitchFamily="34" charset="0"/>
                        </a:rPr>
                        <a:t> and Providers Update Systems</a:t>
                      </a:r>
                      <a:endParaRPr lang="en-US" sz="1400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 defTabSz="457200" rtl="0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 smtClean="0">
                          <a:effectLst/>
                          <a:latin typeface="+mj-lt"/>
                          <a:cs typeface="Arial" panose="020B0604020202020204" pitchFamily="34" charset="0"/>
                        </a:rPr>
                        <a:t>October 2020 – January 2021</a:t>
                      </a:r>
                      <a:endParaRPr lang="en-US" sz="1400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</a:tr>
              <a:tr h="449558">
                <a:tc>
                  <a:txBody>
                    <a:bodyPr/>
                    <a:lstStyle/>
                    <a:p>
                      <a:pPr marL="0" marR="0" algn="l" defTabSz="457200" rtl="0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 smtClean="0">
                          <a:effectLst/>
                          <a:latin typeface="+mj-lt"/>
                          <a:cs typeface="Arial" panose="020B0604020202020204" pitchFamily="34" charset="0"/>
                        </a:rPr>
                        <a:t>Provider Testing Period</a:t>
                      </a:r>
                      <a:endParaRPr lang="en-US" sz="1400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 defTabSz="457200" rtl="0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 smtClean="0">
                          <a:effectLst/>
                          <a:latin typeface="+mj-lt"/>
                          <a:cs typeface="Arial" panose="020B0604020202020204" pitchFamily="34" charset="0"/>
                        </a:rPr>
                        <a:t>February 2021</a:t>
                      </a:r>
                      <a:endParaRPr lang="en-US" sz="1400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</a:tr>
              <a:tr h="449558">
                <a:tc>
                  <a:txBody>
                    <a:bodyPr/>
                    <a:lstStyle/>
                    <a:p>
                      <a:pPr marL="0" marR="0" algn="l" defTabSz="457200" rtl="0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Arial" panose="020B0604020202020204" pitchFamily="34" charset="0"/>
                        </a:rPr>
                        <a:t>Quarter 1 Submission</a:t>
                      </a:r>
                      <a:endParaRPr lang="en-US" sz="1400" kern="1200" dirty="0">
                        <a:solidFill>
                          <a:schemeClr val="tx1"/>
                        </a:solidFill>
                        <a:effectLst/>
                        <a:latin typeface="+mj-lt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 defTabSz="457200" rtl="0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Arial" panose="020B0604020202020204" pitchFamily="34" charset="0"/>
                        </a:rPr>
                        <a:t>March 16, 2021</a:t>
                      </a:r>
                      <a:endParaRPr lang="en-US" sz="1400" kern="1200" dirty="0">
                        <a:solidFill>
                          <a:schemeClr val="tx1"/>
                        </a:solidFill>
                        <a:effectLst/>
                        <a:latin typeface="+mj-lt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826529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9263" y="533400"/>
            <a:ext cx="8039100" cy="800100"/>
          </a:xfrm>
        </p:spPr>
        <p:txBody>
          <a:bodyPr/>
          <a:lstStyle/>
          <a:p>
            <a:r>
              <a:rPr lang="en-US" dirty="0" smtClean="0"/>
              <a:t>Agenda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9263" y="1495425"/>
            <a:ext cx="8039100" cy="4272329"/>
          </a:xfrm>
        </p:spPr>
        <p:txBody>
          <a:bodyPr/>
          <a:lstStyle/>
          <a:p>
            <a:pPr marL="0" indent="0" algn="l">
              <a:spcBef>
                <a:spcPts val="0"/>
              </a:spcBef>
              <a:tabLst>
                <a:tab pos="914400" algn="l"/>
                <a:tab pos="7543800" algn="r"/>
              </a:tabLst>
            </a:pP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Welcome</a:t>
            </a:r>
          </a:p>
          <a:p>
            <a:pPr algn="l">
              <a:spcBef>
                <a:spcPts val="0"/>
              </a:spcBef>
              <a:tabLst>
                <a:tab pos="914400" algn="l"/>
                <a:tab pos="7543800" algn="r"/>
              </a:tabLst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l">
              <a:spcBef>
                <a:spcPts val="0"/>
              </a:spcBef>
              <a:tabLst>
                <a:tab pos="914400" algn="l"/>
                <a:tab pos="7543800" algn="r"/>
              </a:tabLst>
            </a:pP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FY2021 Submission Guide Highlights</a:t>
            </a:r>
          </a:p>
          <a:p>
            <a:pPr marL="0" indent="0" algn="l">
              <a:spcBef>
                <a:spcPts val="0"/>
              </a:spcBef>
              <a:tabLst>
                <a:tab pos="914400" algn="l"/>
                <a:tab pos="7543800" algn="r"/>
              </a:tabLst>
            </a:pPr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l">
              <a:spcBef>
                <a:spcPts val="0"/>
              </a:spcBef>
              <a:tabLst>
                <a:tab pos="914400" algn="l"/>
                <a:tab pos="7543800" algn="r"/>
              </a:tabLst>
            </a:pP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Walk Through of Proposed Changes</a:t>
            </a:r>
          </a:p>
          <a:p>
            <a:pPr algn="l">
              <a:spcBef>
                <a:spcPts val="0"/>
              </a:spcBef>
              <a:tabLst>
                <a:tab pos="914400" algn="l"/>
                <a:tab pos="7543800" algn="r"/>
              </a:tabLst>
            </a:pP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</a:p>
          <a:p>
            <a:pPr marL="0" indent="0" algn="l">
              <a:spcBef>
                <a:spcPts val="0"/>
              </a:spcBef>
              <a:tabLst>
                <a:tab pos="914400" algn="l"/>
                <a:tab pos="7543800" algn="r"/>
              </a:tabLst>
            </a:pP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Timeline / Next Steps</a:t>
            </a:r>
          </a:p>
          <a:p>
            <a:pPr algn="l">
              <a:spcBef>
                <a:spcPts val="0"/>
              </a:spcBef>
              <a:tabLst>
                <a:tab pos="914400" algn="l"/>
                <a:tab pos="7543800" algn="r"/>
              </a:tabLst>
            </a:pPr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l">
              <a:spcBef>
                <a:spcPts val="0"/>
              </a:spcBef>
              <a:tabLst>
                <a:tab pos="914400" algn="l"/>
                <a:tab pos="7543800" algn="r"/>
              </a:tabLst>
            </a:pP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Race/Ethnicity </a:t>
            </a:r>
          </a:p>
          <a:p>
            <a:pPr algn="l">
              <a:spcBef>
                <a:spcPts val="0"/>
              </a:spcBef>
              <a:tabLst>
                <a:tab pos="914400" algn="l"/>
                <a:tab pos="7543800" algn="r"/>
              </a:tabLst>
            </a:pPr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l">
              <a:spcBef>
                <a:spcPts val="0"/>
              </a:spcBef>
              <a:tabLst>
                <a:tab pos="914400" algn="l"/>
                <a:tab pos="7543800" algn="r"/>
              </a:tabLst>
            </a:pP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Compliance</a:t>
            </a:r>
          </a:p>
          <a:p>
            <a:pPr algn="l">
              <a:spcBef>
                <a:spcPts val="0"/>
              </a:spcBef>
              <a:tabLst>
                <a:tab pos="914400" algn="l"/>
                <a:tab pos="7543800" algn="r"/>
              </a:tabLst>
            </a:pP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</a:p>
          <a:p>
            <a:pPr marL="0" indent="0" algn="l">
              <a:spcBef>
                <a:spcPts val="0"/>
              </a:spcBef>
              <a:tabLst>
                <a:tab pos="914400" algn="l"/>
                <a:tab pos="7543800" algn="r"/>
              </a:tabLst>
            </a:pP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Questions &amp; Comments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31556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2446" y="338788"/>
            <a:ext cx="8039100" cy="641350"/>
          </a:xfrm>
        </p:spPr>
        <p:txBody>
          <a:bodyPr/>
          <a:lstStyle/>
          <a:p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dirty="0" smtClean="0"/>
              <a:t>Race/Ethnicity</a:t>
            </a:r>
            <a:br>
              <a:rPr lang="en-US" dirty="0" smtClean="0"/>
            </a:br>
            <a:r>
              <a:rPr lang="en-US" sz="2400" dirty="0" smtClean="0"/>
              <a:t> </a:t>
            </a:r>
            <a:endParaRPr lang="en-US" sz="2400" dirty="0"/>
          </a:p>
        </p:txBody>
      </p:sp>
      <p:graphicFrame>
        <p:nvGraphicFramePr>
          <p:cNvPr id="3" name="Content Placeholder 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99680362"/>
              </p:ext>
            </p:extLst>
          </p:nvPr>
        </p:nvGraphicFramePr>
        <p:xfrm>
          <a:off x="596897" y="1808086"/>
          <a:ext cx="5841610" cy="2104040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1676592"/>
                <a:gridCol w="4165018"/>
              </a:tblGrid>
              <a:tr h="263005">
                <a:tc>
                  <a:txBody>
                    <a:bodyPr/>
                    <a:lstStyle/>
                    <a:p>
                      <a:pPr marL="0" marR="0">
                        <a:lnSpc>
                          <a:spcPct val="13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200" dirty="0">
                          <a:effectLst/>
                        </a:rPr>
                        <a:t>Race Code</a:t>
                      </a:r>
                      <a:endParaRPr lang="en-US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3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200" dirty="0">
                          <a:effectLst/>
                        </a:rPr>
                        <a:t>Patient Race Definition</a:t>
                      </a:r>
                      <a:endParaRPr lang="en-US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63005">
                <a:tc>
                  <a:txBody>
                    <a:bodyPr/>
                    <a:lstStyle/>
                    <a:p>
                      <a:pPr marL="0" marR="0">
                        <a:lnSpc>
                          <a:spcPct val="13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200" dirty="0">
                          <a:effectLst/>
                        </a:rPr>
                        <a:t>R1</a:t>
                      </a:r>
                      <a:endParaRPr lang="en-US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3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200" dirty="0">
                          <a:effectLst/>
                        </a:rPr>
                        <a:t>American Indian/Alaska Native</a:t>
                      </a:r>
                      <a:endParaRPr lang="en-US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63005">
                <a:tc>
                  <a:txBody>
                    <a:bodyPr/>
                    <a:lstStyle/>
                    <a:p>
                      <a:pPr marL="0" marR="0">
                        <a:lnSpc>
                          <a:spcPct val="13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200" dirty="0">
                          <a:effectLst/>
                        </a:rPr>
                        <a:t>R2</a:t>
                      </a:r>
                      <a:endParaRPr lang="en-US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3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200" dirty="0">
                          <a:effectLst/>
                        </a:rPr>
                        <a:t>Asian</a:t>
                      </a:r>
                      <a:endParaRPr lang="en-US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63005">
                <a:tc>
                  <a:txBody>
                    <a:bodyPr/>
                    <a:lstStyle/>
                    <a:p>
                      <a:pPr marL="0" marR="0">
                        <a:lnSpc>
                          <a:spcPct val="13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200" dirty="0">
                          <a:effectLst/>
                        </a:rPr>
                        <a:t>R3</a:t>
                      </a:r>
                      <a:endParaRPr lang="en-US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3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200" dirty="0">
                          <a:effectLst/>
                        </a:rPr>
                        <a:t>Black/African American</a:t>
                      </a:r>
                      <a:endParaRPr lang="en-US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63005">
                <a:tc>
                  <a:txBody>
                    <a:bodyPr/>
                    <a:lstStyle/>
                    <a:p>
                      <a:pPr marL="0" marR="0">
                        <a:lnSpc>
                          <a:spcPct val="13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200" dirty="0">
                          <a:effectLst/>
                        </a:rPr>
                        <a:t>R4</a:t>
                      </a:r>
                      <a:endParaRPr lang="en-US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3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200" dirty="0">
                          <a:effectLst/>
                        </a:rPr>
                        <a:t>Native Hawaiian or other Pacific Islander</a:t>
                      </a:r>
                      <a:endParaRPr lang="en-US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63005">
                <a:tc>
                  <a:txBody>
                    <a:bodyPr/>
                    <a:lstStyle/>
                    <a:p>
                      <a:pPr marL="0" marR="0">
                        <a:lnSpc>
                          <a:spcPct val="13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200" dirty="0">
                          <a:effectLst/>
                        </a:rPr>
                        <a:t>R5</a:t>
                      </a:r>
                      <a:endParaRPr lang="en-US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3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200" dirty="0">
                          <a:effectLst/>
                        </a:rPr>
                        <a:t>White</a:t>
                      </a:r>
                      <a:endParaRPr lang="en-US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63005">
                <a:tc>
                  <a:txBody>
                    <a:bodyPr/>
                    <a:lstStyle/>
                    <a:p>
                      <a:pPr marL="0" marR="0">
                        <a:lnSpc>
                          <a:spcPct val="13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200" dirty="0">
                          <a:effectLst/>
                        </a:rPr>
                        <a:t>R9</a:t>
                      </a:r>
                      <a:endParaRPr lang="en-US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3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200" dirty="0">
                          <a:effectLst/>
                        </a:rPr>
                        <a:t>Other Race</a:t>
                      </a:r>
                      <a:endParaRPr lang="en-US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63005">
                <a:tc>
                  <a:txBody>
                    <a:bodyPr/>
                    <a:lstStyle/>
                    <a:p>
                      <a:pPr marL="0" marR="0">
                        <a:lnSpc>
                          <a:spcPct val="13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200" dirty="0">
                          <a:effectLst/>
                        </a:rPr>
                        <a:t>UNKNOW</a:t>
                      </a:r>
                      <a:endParaRPr lang="en-US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3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200" dirty="0">
                          <a:effectLst/>
                        </a:rPr>
                        <a:t>Unknown/not specified</a:t>
                      </a:r>
                      <a:endParaRPr lang="en-US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29372704"/>
              </p:ext>
            </p:extLst>
          </p:nvPr>
        </p:nvGraphicFramePr>
        <p:xfrm>
          <a:off x="597532" y="4628082"/>
          <a:ext cx="5925816" cy="1961253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2100465"/>
                <a:gridCol w="3825351"/>
              </a:tblGrid>
              <a:tr h="280179">
                <a:tc>
                  <a:txBody>
                    <a:bodyPr/>
                    <a:lstStyle/>
                    <a:p>
                      <a:pPr marL="0" marR="0">
                        <a:lnSpc>
                          <a:spcPct val="13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200" dirty="0">
                          <a:effectLst/>
                        </a:rPr>
                        <a:t>Ethnicity Code</a:t>
                      </a:r>
                      <a:endParaRPr lang="en-US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3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200" dirty="0">
                          <a:effectLst/>
                        </a:rPr>
                        <a:t>Ethnicity Definition</a:t>
                      </a:r>
                      <a:endParaRPr lang="en-US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80179">
                <a:tc>
                  <a:txBody>
                    <a:bodyPr/>
                    <a:lstStyle/>
                    <a:p>
                      <a:pPr marL="0" marR="0">
                        <a:lnSpc>
                          <a:spcPct val="13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200" dirty="0">
                          <a:effectLst/>
                        </a:rPr>
                        <a:t>AMERCN</a:t>
                      </a:r>
                      <a:endParaRPr lang="en-US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3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200" dirty="0">
                          <a:effectLst/>
                        </a:rPr>
                        <a:t>American</a:t>
                      </a:r>
                      <a:endParaRPr lang="en-US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80179">
                <a:tc>
                  <a:txBody>
                    <a:bodyPr/>
                    <a:lstStyle/>
                    <a:p>
                      <a:pPr marL="0" marR="0">
                        <a:lnSpc>
                          <a:spcPct val="13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200" dirty="0">
                          <a:effectLst/>
                        </a:rPr>
                        <a:t>BRAZIL</a:t>
                      </a:r>
                      <a:endParaRPr lang="en-US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3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200" dirty="0">
                          <a:effectLst/>
                        </a:rPr>
                        <a:t>Brazilian</a:t>
                      </a:r>
                      <a:endParaRPr lang="en-US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80179">
                <a:tc>
                  <a:txBody>
                    <a:bodyPr/>
                    <a:lstStyle/>
                    <a:p>
                      <a:pPr marL="0" marR="0">
                        <a:lnSpc>
                          <a:spcPct val="13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200" dirty="0">
                          <a:effectLst/>
                        </a:rPr>
                        <a:t>CVERDN</a:t>
                      </a:r>
                      <a:endParaRPr lang="en-US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3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200" dirty="0">
                          <a:effectLst/>
                        </a:rPr>
                        <a:t>Cape Verdean</a:t>
                      </a:r>
                      <a:endParaRPr lang="en-US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80179">
                <a:tc>
                  <a:txBody>
                    <a:bodyPr/>
                    <a:lstStyle/>
                    <a:p>
                      <a:pPr marL="0" marR="0">
                        <a:lnSpc>
                          <a:spcPct val="13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200" dirty="0">
                          <a:effectLst/>
                        </a:rPr>
                        <a:t>CARIBI</a:t>
                      </a:r>
                      <a:endParaRPr lang="en-US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3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200" dirty="0">
                          <a:effectLst/>
                        </a:rPr>
                        <a:t>Caribbean Island</a:t>
                      </a:r>
                      <a:endParaRPr lang="en-US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80179">
                <a:tc>
                  <a:txBody>
                    <a:bodyPr/>
                    <a:lstStyle/>
                    <a:p>
                      <a:pPr marL="0" marR="0">
                        <a:lnSpc>
                          <a:spcPct val="13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200" dirty="0">
                          <a:effectLst/>
                        </a:rPr>
                        <a:t>PORTUG</a:t>
                      </a:r>
                      <a:endParaRPr lang="en-US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3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200" dirty="0">
                          <a:effectLst/>
                        </a:rPr>
                        <a:t>Portuguese</a:t>
                      </a:r>
                      <a:endParaRPr lang="en-US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80179">
                <a:tc>
                  <a:txBody>
                    <a:bodyPr/>
                    <a:lstStyle/>
                    <a:p>
                      <a:pPr marL="0" marR="0">
                        <a:lnSpc>
                          <a:spcPct val="13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200" dirty="0">
                          <a:effectLst/>
                        </a:rPr>
                        <a:t>RUSSIA</a:t>
                      </a:r>
                      <a:endParaRPr lang="en-US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3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200" dirty="0">
                          <a:effectLst/>
                        </a:rPr>
                        <a:t>Russian</a:t>
                      </a:r>
                      <a:endParaRPr lang="en-US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543980" y="4180053"/>
            <a:ext cx="9144000" cy="6771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Ethnicity Codes – Utilize full list of standard codes, per Center for Disease Control, and those listed below: </a:t>
            </a:r>
            <a:r>
              <a:rPr kumimoji="0" lang="en-US" altLang="en-US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  <a:hlinkClick r:id="rId3"/>
              </a:rPr>
              <a:t>http://www.cdc.gov/nchs/data/dvs/Race_Ethnicity_CodeSet.pdf</a:t>
            </a:r>
            <a:endParaRPr kumimoji="0" lang="en-US" altLang="en-US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97532" y="1540159"/>
            <a:ext cx="423841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Race Codes</a:t>
            </a:r>
            <a:endParaRPr lang="en-US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9883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Compliance </a:t>
            </a:r>
            <a:br>
              <a:rPr lang="en-US" dirty="0" smtClean="0"/>
            </a:b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43815470"/>
              </p:ext>
            </p:extLst>
          </p:nvPr>
        </p:nvGraphicFramePr>
        <p:xfrm>
          <a:off x="655455" y="1998735"/>
          <a:ext cx="7336020" cy="2039191"/>
        </p:xfrm>
        <a:graphic>
          <a:graphicData uri="http://schemas.openxmlformats.org/drawingml/2006/table">
            <a:tbl>
              <a:tblPr firstRow="1" firstCol="1" bandRow="1">
                <a:tableStyleId>{B301B821-A1FF-4177-AEE7-76D212191A09}</a:tableStyleId>
              </a:tblPr>
              <a:tblGrid>
                <a:gridCol w="4637554"/>
                <a:gridCol w="2698466"/>
              </a:tblGrid>
              <a:tr h="495412">
                <a:tc>
                  <a:txBody>
                    <a:bodyPr/>
                    <a:lstStyle/>
                    <a:p>
                      <a:pPr marL="0" marR="0" algn="l" defTabSz="457200" rtl="0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1200" dirty="0" smtClean="0">
                          <a:effectLst/>
                          <a:latin typeface="+mn-lt"/>
                          <a:cs typeface="Arial" panose="020B0604020202020204" pitchFamily="34" charset="0"/>
                        </a:rPr>
                        <a:t>FY 2020 Submittal Schedule</a:t>
                      </a:r>
                      <a:endParaRPr lang="en-US" sz="16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 defTabSz="457200" rtl="0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42135" algn="r"/>
                        </a:tabLst>
                      </a:pPr>
                      <a:r>
                        <a:rPr lang="en-US" sz="1600" kern="1200" dirty="0" smtClean="0">
                          <a:effectLst/>
                          <a:latin typeface="+mn-lt"/>
                          <a:cs typeface="Arial" panose="020B0604020202020204" pitchFamily="34" charset="0"/>
                        </a:rPr>
                        <a:t>Due Date</a:t>
                      </a:r>
                      <a:endParaRPr lang="en-US" sz="16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</a:tr>
              <a:tr h="552955">
                <a:tc>
                  <a:txBody>
                    <a:bodyPr/>
                    <a:lstStyle/>
                    <a:p>
                      <a:pPr marL="0" marR="0" algn="l" defTabSz="457200" rtl="0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 smtClean="0">
                          <a:effectLst/>
                          <a:latin typeface="+mn-lt"/>
                          <a:cs typeface="Arial" panose="020B0604020202020204" pitchFamily="34" charset="0"/>
                        </a:rPr>
                        <a:t>Quarter 1 &amp; Quarter</a:t>
                      </a:r>
                      <a:r>
                        <a:rPr lang="en-US" sz="1400" kern="1200" baseline="0" dirty="0" smtClean="0">
                          <a:effectLst/>
                          <a:latin typeface="+mn-lt"/>
                          <a:cs typeface="Arial" panose="020B0604020202020204" pitchFamily="34" charset="0"/>
                        </a:rPr>
                        <a:t> 2 Case Mix files</a:t>
                      </a:r>
                      <a:endParaRPr lang="en-US" sz="1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 defTabSz="457200" rtl="0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 smtClean="0">
                          <a:effectLst/>
                          <a:latin typeface="+mn-lt"/>
                          <a:cs typeface="Arial" panose="020B0604020202020204" pitchFamily="34" charset="0"/>
                        </a:rPr>
                        <a:t>Currently</a:t>
                      </a:r>
                      <a:r>
                        <a:rPr lang="en-US" sz="1400" kern="1200" baseline="0" dirty="0" smtClean="0">
                          <a:effectLst/>
                          <a:latin typeface="+mn-lt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kern="1200" dirty="0" smtClean="0">
                          <a:effectLst/>
                          <a:latin typeface="+mn-lt"/>
                          <a:cs typeface="Arial" panose="020B0604020202020204" pitchFamily="34" charset="0"/>
                        </a:rPr>
                        <a:t>Due </a:t>
                      </a:r>
                      <a:endParaRPr lang="en-US" sz="1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</a:tr>
              <a:tr h="495412">
                <a:tc>
                  <a:txBody>
                    <a:bodyPr/>
                    <a:lstStyle/>
                    <a:p>
                      <a:pPr marL="0" marR="0" algn="l" defTabSz="457200" rtl="0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 smtClean="0">
                          <a:effectLst/>
                          <a:latin typeface="+mn-lt"/>
                          <a:cs typeface="Arial" panose="020B0604020202020204" pitchFamily="34" charset="0"/>
                        </a:rPr>
                        <a:t>Quarter 3 Case Mix files</a:t>
                      </a:r>
                      <a:endParaRPr lang="en-US" sz="1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 defTabSz="457200" rtl="0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 smtClean="0">
                          <a:effectLst/>
                          <a:latin typeface="+mn-lt"/>
                          <a:cs typeface="Arial" panose="020B0604020202020204" pitchFamily="34" charset="0"/>
                        </a:rPr>
                        <a:t>September 13, 2020</a:t>
                      </a:r>
                      <a:endParaRPr lang="en-US" sz="1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</a:tr>
              <a:tr h="495412">
                <a:tc>
                  <a:txBody>
                    <a:bodyPr/>
                    <a:lstStyle/>
                    <a:p>
                      <a:pPr marL="0" marR="0" algn="l" defTabSz="457200" rtl="0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Quarter 4 Case</a:t>
                      </a:r>
                      <a:r>
                        <a:rPr lang="en-US" sz="14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 Mix </a:t>
                      </a: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files</a:t>
                      </a:r>
                      <a:endParaRPr lang="en-US" sz="1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 defTabSz="457200" rtl="0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 smtClean="0">
                          <a:effectLst/>
                          <a:latin typeface="+mn-lt"/>
                          <a:cs typeface="Arial" panose="020B0604020202020204" pitchFamily="34" charset="0"/>
                        </a:rPr>
                        <a:t>December</a:t>
                      </a:r>
                      <a:r>
                        <a:rPr lang="en-US" sz="1400" kern="1200" baseline="0" dirty="0" smtClean="0">
                          <a:effectLst/>
                          <a:latin typeface="+mn-lt"/>
                          <a:cs typeface="Arial" panose="020B0604020202020204" pitchFamily="34" charset="0"/>
                        </a:rPr>
                        <a:t> 14, 2020</a:t>
                      </a:r>
                      <a:endParaRPr lang="en-US" sz="1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1914525" y="4438650"/>
            <a:ext cx="5876924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/>
              <a:t>* Reminder: Data from Field Hospitals should be submitted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77098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5048" y="1537885"/>
            <a:ext cx="7772400" cy="516948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>Questions &amp; Comments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80337" y="2416355"/>
            <a:ext cx="1594339" cy="18239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40699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9263" y="714375"/>
            <a:ext cx="8039100" cy="647700"/>
          </a:xfrm>
        </p:spPr>
        <p:txBody>
          <a:bodyPr/>
          <a:lstStyle/>
          <a:p>
            <a:r>
              <a:rPr lang="en-US" dirty="0" smtClean="0"/>
              <a:t>Follow-up Contacts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9263" y="1447800"/>
            <a:ext cx="8039100" cy="4610100"/>
          </a:xfrm>
        </p:spPr>
        <p:txBody>
          <a:bodyPr/>
          <a:lstStyle/>
          <a:p>
            <a:pPr marL="285750" indent="-285750" algn="l">
              <a:buFont typeface="Wingdings" panose="05000000000000000000" pitchFamily="2" charset="2"/>
              <a:buChar char="Ø"/>
            </a:pPr>
            <a:r>
              <a:rPr lang="en-US" sz="1800" dirty="0" smtClean="0"/>
              <a:t>Kathy Hines, Senior Director of Partner Operations and Data Compliance </a:t>
            </a:r>
            <a:r>
              <a:rPr lang="en-US" sz="1800" dirty="0" smtClean="0">
                <a:hlinkClick r:id="rId2"/>
              </a:rPr>
              <a:t>Kathy.Hines@MassMail.State.MA.US</a:t>
            </a:r>
            <a:endParaRPr lang="en-US" sz="1800" dirty="0" smtClean="0"/>
          </a:p>
          <a:p>
            <a:pPr marL="0" indent="0" algn="l"/>
            <a:endParaRPr lang="en-US" sz="800" dirty="0" smtClean="0"/>
          </a:p>
          <a:p>
            <a:pPr marL="285750" indent="-285750" algn="l">
              <a:buFont typeface="Wingdings" panose="05000000000000000000" pitchFamily="2" charset="2"/>
              <a:buChar char="Ø"/>
            </a:pPr>
            <a:r>
              <a:rPr lang="en-US" sz="1800" dirty="0" smtClean="0"/>
              <a:t>Catherine Houston, Manager – Hospital Data Compliance </a:t>
            </a:r>
            <a:r>
              <a:rPr lang="en-US" sz="1800" dirty="0" smtClean="0">
                <a:hlinkClick r:id="rId3"/>
              </a:rPr>
              <a:t>Catherine.Houston2@MassMail.State.MA.US</a:t>
            </a:r>
            <a:endParaRPr lang="en-US" sz="1800" dirty="0" smtClean="0"/>
          </a:p>
          <a:p>
            <a:pPr marL="0" indent="0" algn="l"/>
            <a:endParaRPr lang="en-US" sz="1800" b="1" dirty="0"/>
          </a:p>
          <a:p>
            <a:pPr marL="0" indent="0" algn="l"/>
            <a:r>
              <a:rPr lang="en-US" sz="1800" b="1" dirty="0" smtClean="0"/>
              <a:t>Hospital Liaisons:</a:t>
            </a:r>
          </a:p>
          <a:p>
            <a:pPr marL="285750" indent="-285750" algn="l">
              <a:buFont typeface="Wingdings" panose="05000000000000000000" pitchFamily="2" charset="2"/>
              <a:buChar char="Ø"/>
            </a:pPr>
            <a:r>
              <a:rPr lang="en-US" sz="1800" dirty="0" smtClean="0"/>
              <a:t>Linda Stiller, Senior Health Care Data Liaison </a:t>
            </a:r>
            <a:r>
              <a:rPr lang="en-US" sz="1800" dirty="0" smtClean="0">
                <a:hlinkClick r:id="rId4"/>
              </a:rPr>
              <a:t>Linda.Stiller@MassMail.State.MA.US</a:t>
            </a:r>
            <a:endParaRPr lang="en-US" sz="1800" dirty="0" smtClean="0"/>
          </a:p>
          <a:p>
            <a:pPr marL="0" indent="0" algn="l"/>
            <a:endParaRPr lang="en-US" sz="800" dirty="0"/>
          </a:p>
          <a:p>
            <a:pPr marL="285750" indent="-285750" algn="l">
              <a:buFont typeface="Wingdings" panose="05000000000000000000" pitchFamily="2" charset="2"/>
              <a:buChar char="Ø"/>
            </a:pPr>
            <a:r>
              <a:rPr lang="en-US" sz="1800" dirty="0" smtClean="0"/>
              <a:t>Hadish Gebremedhin, Health Care Data Liaison </a:t>
            </a:r>
            <a:r>
              <a:rPr lang="en-US" sz="1800" dirty="0" smtClean="0">
                <a:hlinkClick r:id="rId5"/>
              </a:rPr>
              <a:t>Hadish.Gebremedhin@MassMail.State.MA.US</a:t>
            </a:r>
            <a:r>
              <a:rPr lang="en-US" sz="1800" dirty="0" smtClean="0"/>
              <a:t> </a:t>
            </a:r>
            <a:endParaRPr lang="en-US" sz="1800" dirty="0"/>
          </a:p>
          <a:p>
            <a:pPr marL="0" indent="0" algn="l"/>
            <a:endParaRPr lang="en-US" dirty="0"/>
          </a:p>
          <a:p>
            <a:pPr marL="0" indent="0" algn="l"/>
            <a:r>
              <a:rPr lang="en-US" dirty="0" smtClean="0"/>
              <a:t> </a:t>
            </a:r>
          </a:p>
          <a:p>
            <a:pPr marL="0" indent="0" algn="l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53728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1950" y="904875"/>
            <a:ext cx="8505825" cy="1790700"/>
          </a:xfrm>
        </p:spPr>
        <p:txBody>
          <a:bodyPr>
            <a:normAutofit/>
          </a:bodyPr>
          <a:lstStyle/>
          <a:p>
            <a:pPr algn="ctr"/>
            <a:r>
              <a:rPr lang="en-US" sz="3600" dirty="0" smtClean="0"/>
              <a:t>submission guide Highlights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83201" y="2190751"/>
            <a:ext cx="6760673" cy="866774"/>
          </a:xfrm>
        </p:spPr>
        <p:txBody>
          <a:bodyPr>
            <a:normAutofit/>
          </a:bodyPr>
          <a:lstStyle/>
          <a:p>
            <a:pPr algn="ctr"/>
            <a:r>
              <a:rPr lang="en-US" dirty="0" smtClean="0"/>
              <a:t> </a:t>
            </a:r>
          </a:p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91065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9263" y="1074078"/>
            <a:ext cx="7666037" cy="316572"/>
          </a:xfrm>
        </p:spPr>
        <p:txBody>
          <a:bodyPr/>
          <a:lstStyle/>
          <a:p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dirty="0" smtClean="0"/>
              <a:t>Submission</a:t>
            </a:r>
            <a:r>
              <a:rPr lang="en-US" sz="2400" dirty="0" smtClean="0"/>
              <a:t> Guide Change Highlights</a:t>
            </a:r>
            <a:br>
              <a:rPr lang="en-US" sz="2400" dirty="0" smtClean="0"/>
            </a:br>
            <a:r>
              <a:rPr lang="en-US" sz="2400" dirty="0" smtClean="0"/>
              <a:t> </a:t>
            </a:r>
            <a:endParaRPr lang="en-US" sz="2400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08315605"/>
              </p:ext>
            </p:extLst>
          </p:nvPr>
        </p:nvGraphicFramePr>
        <p:xfrm>
          <a:off x="552451" y="4067651"/>
          <a:ext cx="7556500" cy="168592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894705"/>
                <a:gridCol w="1661795"/>
              </a:tblGrid>
              <a:tr h="37846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Key Changes: </a:t>
                      </a:r>
                      <a:r>
                        <a:rPr lang="en-US" sz="18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Table </a:t>
                      </a:r>
                      <a:r>
                        <a:rPr lang="en-US" sz="1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Updates</a:t>
                      </a:r>
                      <a:endParaRPr lang="en-US" sz="18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8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File </a:t>
                      </a:r>
                      <a:r>
                        <a:rPr lang="en-US" sz="1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Types</a:t>
                      </a:r>
                      <a:endParaRPr lang="en-US" sz="18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9525" marB="0"/>
                </a:tc>
              </a:tr>
              <a:tr h="34607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400" b="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/>
                          <a:cs typeface="Calibri" panose="020F0502020204030204" pitchFamily="34" charset="0"/>
                        </a:rPr>
                        <a:t>Source of Admission </a:t>
                      </a:r>
                      <a:endParaRPr lang="en-US" sz="14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68580" marR="68580" marT="9525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400" dirty="0" smtClean="0">
                          <a:effectLst/>
                          <a:latin typeface="Calibri" panose="020F0502020204030204" pitchFamily="34" charset="0"/>
                          <a:ea typeface="Calibri"/>
                          <a:cs typeface="Calibri" panose="020F0502020204030204" pitchFamily="34" charset="0"/>
                        </a:rPr>
                        <a:t>HIDD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68580" marR="68580" marT="9525" marB="0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34607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400" b="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/>
                          <a:cs typeface="Calibri" panose="020F0502020204030204" pitchFamily="34" charset="0"/>
                        </a:rPr>
                        <a:t>Patient Status</a:t>
                      </a:r>
                      <a:endParaRPr lang="en-US" sz="14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68580" marR="68580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400" dirty="0" smtClean="0">
                          <a:effectLst/>
                          <a:latin typeface="Calibri" panose="020F0502020204030204" pitchFamily="34" charset="0"/>
                          <a:ea typeface="Calibri"/>
                          <a:cs typeface="Calibri" panose="020F0502020204030204" pitchFamily="34" charset="0"/>
                        </a:rPr>
                        <a:t>HIDD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68580" marR="68580" marT="9525" marB="0">
                    <a:noFill/>
                  </a:tcPr>
                </a:tc>
              </a:tr>
              <a:tr h="34607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400" b="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Payer Type</a:t>
                      </a:r>
                      <a:endParaRPr lang="en-US" sz="14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68580" marR="68580" marT="9525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400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All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68580" marR="68580" marT="9525" marB="0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26924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400" b="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Payer Source </a:t>
                      </a:r>
                      <a:endParaRPr lang="en-US" sz="14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68580" marR="68580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All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68580" marR="68580" marT="9525" marB="0">
                    <a:noFill/>
                  </a:tcPr>
                </a:tc>
              </a:tr>
            </a:tbl>
          </a:graphicData>
        </a:graphic>
      </p:graphicFrame>
      <p:graphicFrame>
        <p:nvGraphicFramePr>
          <p:cNvPr id="8" name="Content Placeholder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87441214"/>
              </p:ext>
            </p:extLst>
          </p:nvPr>
        </p:nvGraphicFramePr>
        <p:xfrm>
          <a:off x="581027" y="1876584"/>
          <a:ext cx="7556500" cy="205143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895340"/>
                <a:gridCol w="1661160"/>
              </a:tblGrid>
              <a:tr h="37846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8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Key Changes: Field</a:t>
                      </a:r>
                      <a:r>
                        <a:rPr lang="en-US" sz="1800" baseline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Updates</a:t>
                      </a:r>
                      <a:endParaRPr lang="en-US" sz="18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8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File </a:t>
                      </a:r>
                      <a:r>
                        <a:rPr lang="en-US" sz="1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Types</a:t>
                      </a:r>
                      <a:endParaRPr lang="en-US" sz="18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9525" marB="0"/>
                </a:tc>
              </a:tr>
              <a:tr h="34607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400" b="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Massachusetts Transfer Hospital Organization ID</a:t>
                      </a:r>
                      <a:endParaRPr lang="en-US" sz="14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68580" marR="68580" marT="9525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400" dirty="0" smtClean="0"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HIDD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68580" marR="68580" marT="9525" marB="0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34747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400" b="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Principal, Admitting &amp; Discharge</a:t>
                      </a:r>
                      <a:r>
                        <a:rPr lang="en-US" sz="1400" b="0" baseline="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Diagnosis Codes</a:t>
                      </a:r>
                      <a:endParaRPr lang="en-US" sz="14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68580" marR="68580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400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HIDD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68580" marR="68580" marT="9525" marB="0">
                    <a:noFill/>
                  </a:tcPr>
                </a:tc>
              </a:tr>
              <a:tr h="34747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400" b="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Condition</a:t>
                      </a:r>
                      <a:r>
                        <a:rPr lang="en-US" sz="1400" b="0" baseline="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 Present on Visit</a:t>
                      </a:r>
                      <a:endParaRPr lang="en-US" sz="14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68580" marR="68580" marT="9525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400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EDD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68580" marR="68580" marT="9525" marB="0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34747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400" b="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Ser_Unit</a:t>
                      </a:r>
                      <a:endParaRPr lang="en-US" sz="14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68580" marR="68580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OOD 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68580" marR="68580" marT="9525" marB="0">
                    <a:noFill/>
                  </a:tcPr>
                </a:tc>
              </a:tr>
              <a:tr h="28448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400" b="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/>
                          <a:cs typeface="Calibri" panose="020F0502020204030204" pitchFamily="34" charset="0"/>
                        </a:rPr>
                        <a:t>Principal Procedure</a:t>
                      </a:r>
                      <a:r>
                        <a:rPr lang="en-US" sz="1400" b="0" baseline="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/>
                          <a:cs typeface="Calibri" panose="020F0502020204030204" pitchFamily="34" charset="0"/>
                        </a:rPr>
                        <a:t> &amp; Associated Procedure Dates</a:t>
                      </a:r>
                      <a:endParaRPr lang="en-US" sz="14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68580" marR="68580" marT="9525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400" dirty="0" smtClean="0">
                          <a:effectLst/>
                          <a:latin typeface="Calibri" panose="020F0502020204030204" pitchFamily="34" charset="0"/>
                          <a:ea typeface="Calibri"/>
                          <a:cs typeface="Calibri" panose="020F0502020204030204" pitchFamily="34" charset="0"/>
                        </a:rPr>
                        <a:t>OOD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68580" marR="68580" marT="9525" marB="0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915892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83201" y="2028825"/>
            <a:ext cx="6760673" cy="1428750"/>
          </a:xfrm>
        </p:spPr>
        <p:txBody>
          <a:bodyPr>
            <a:normAutofit fontScale="92500" lnSpcReduction="20000"/>
          </a:bodyPr>
          <a:lstStyle/>
          <a:p>
            <a:pPr algn="ctr"/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Changes &amp; Revisions</a:t>
            </a:r>
          </a:p>
          <a:p>
            <a:pPr algn="ctr"/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For </a:t>
            </a:r>
          </a:p>
          <a:p>
            <a:pPr algn="ctr"/>
            <a:r>
              <a:rPr lang="en-US" dirty="0" smtClean="0">
                <a:solidFill>
                  <a:schemeClr val="bg1"/>
                </a:solidFill>
              </a:rPr>
              <a:t>Hospital inpatient</a:t>
            </a:r>
          </a:p>
          <a:p>
            <a:pPr algn="ctr"/>
            <a:r>
              <a:rPr lang="en-US" dirty="0" smtClean="0"/>
              <a:t> </a:t>
            </a:r>
          </a:p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04531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9263" y="600076"/>
            <a:ext cx="8039100" cy="933450"/>
          </a:xfrm>
        </p:spPr>
        <p:txBody>
          <a:bodyPr/>
          <a:lstStyle/>
          <a:p>
            <a:r>
              <a:rPr lang="en-US" dirty="0"/>
              <a:t>Hospital Inpatient Discharge Data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82896720"/>
              </p:ext>
            </p:extLst>
          </p:nvPr>
        </p:nvGraphicFramePr>
        <p:xfrm>
          <a:off x="449263" y="1438275"/>
          <a:ext cx="8039100" cy="223904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176859"/>
                <a:gridCol w="2734952"/>
                <a:gridCol w="729320"/>
                <a:gridCol w="3397969"/>
              </a:tblGrid>
              <a:tr h="521498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Record Type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773" marR="51773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Fields 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773" marR="51773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New - Update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773" marR="51773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Description of requirement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773" marR="51773" marT="0" marB="0" anchor="b"/>
                </a:tc>
              </a:tr>
              <a:tr h="782247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20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773" marR="51773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</a:rPr>
                        <a:t>Massachusetts Transfer Hospital Organization</a:t>
                      </a:r>
                      <a:r>
                        <a:rPr lang="en-US" sz="1400" baseline="0" dirty="0" smtClean="0">
                          <a:effectLst/>
                        </a:rPr>
                        <a:t> ID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773" marR="51773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U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773" marR="51773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</a:rPr>
                        <a:t>Update conditional requirement to include new Source of Admission Code “V” – Transfer from another facility to a Medicare-approved swing bed.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773" marR="51773" marT="0" marB="0" anchor="b"/>
                </a:tc>
              </a:tr>
              <a:tr h="521498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</a:rPr>
                        <a:t>45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773" marR="51773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</a:rPr>
                        <a:t>Principal Diagnosis</a:t>
                      </a:r>
                      <a:r>
                        <a:rPr lang="en-US" sz="1400" baseline="0" dirty="0" smtClean="0">
                          <a:effectLst/>
                        </a:rPr>
                        <a:t> Code,            Admitting Diagnosis Code, Discharge Diagnosis Code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773" marR="51773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+mn-lt"/>
                          <a:ea typeface="+mn-ea"/>
                          <a:cs typeface="+mn-cs"/>
                        </a:rPr>
                        <a:t>N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773" marR="51773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</a:rPr>
                        <a:t>Must not be an ICD-10</a:t>
                      </a:r>
                      <a:r>
                        <a:rPr lang="en-US" sz="1400" baseline="0" dirty="0" smtClean="0">
                          <a:effectLst/>
                        </a:rPr>
                        <a:t> External Cause Code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773" marR="51773" marT="0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661274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9263" y="962024"/>
            <a:ext cx="8039100" cy="704851"/>
          </a:xfrm>
        </p:spPr>
        <p:txBody>
          <a:bodyPr/>
          <a:lstStyle/>
          <a:p>
            <a:r>
              <a:rPr lang="en-US" dirty="0" smtClean="0"/>
              <a:t>Source of Admission</a:t>
            </a:r>
            <a:br>
              <a:rPr lang="en-US" dirty="0" smtClean="0"/>
            </a:br>
            <a:endParaRPr lang="en-US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690852"/>
              </p:ext>
            </p:extLst>
          </p:nvPr>
        </p:nvGraphicFramePr>
        <p:xfrm>
          <a:off x="609601" y="1485902"/>
          <a:ext cx="7153274" cy="366598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530494"/>
                <a:gridCol w="5622780"/>
              </a:tblGrid>
              <a:tr h="590548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* </a:t>
                      </a:r>
                      <a:r>
                        <a:rPr lang="en-US" sz="1400" dirty="0" smtClean="0">
                          <a:effectLst/>
                        </a:rPr>
                        <a:t>SRCADM </a:t>
                      </a:r>
                      <a:r>
                        <a:rPr lang="en-US" sz="1400" dirty="0">
                          <a:effectLst/>
                        </a:rPr>
                        <a:t>CODE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673" marR="51673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* </a:t>
                      </a:r>
                      <a:r>
                        <a:rPr lang="en-US" sz="1400" dirty="0" smtClean="0">
                          <a:effectLst/>
                        </a:rPr>
                        <a:t>SOURCE OF ADMISSION </a:t>
                      </a:r>
                      <a:r>
                        <a:rPr lang="en-US" sz="1400" dirty="0">
                          <a:effectLst/>
                        </a:rPr>
                        <a:t>DEFINITION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673" marR="51673" marT="0" marB="0" anchor="ctr"/>
                </a:tc>
              </a:tr>
              <a:tr h="722376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3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tabLst>
                          <a:tab pos="0" algn="l"/>
                        </a:tabLst>
                      </a:pPr>
                      <a:r>
                        <a:rPr lang="en-US" sz="1400" b="1" baseline="0" dirty="0">
                          <a:solidFill>
                            <a:schemeClr val="bg1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 J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3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</a:tabLst>
                        <a:defRPr/>
                      </a:pPr>
                      <a:r>
                        <a:rPr lang="en-US" sz="14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 Light" panose="020F0302020204030204" pitchFamily="34" charset="0"/>
                        </a:rPr>
                        <a:t>Transfer from One Distinct Unit of the Hospital to another Distinct Unit of the Same Hospital Resulting in a Separate Claim to the Payer</a:t>
                      </a:r>
                    </a:p>
                    <a:p>
                      <a:pPr marL="0" marR="0">
                        <a:lnSpc>
                          <a:spcPct val="13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tabLst>
                          <a:tab pos="0" algn="l"/>
                        </a:tabLst>
                      </a:pP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Calibri Light" panose="020F0302020204030204" pitchFamily="34" charset="0"/>
                      </a:endParaRPr>
                    </a:p>
                  </a:txBody>
                  <a:tcPr marL="68580" marR="68580" marT="0" marB="0"/>
                </a:tc>
              </a:tr>
              <a:tr h="722376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3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tabLst>
                          <a:tab pos="0" algn="l"/>
                        </a:tabLst>
                      </a:pPr>
                      <a:r>
                        <a:rPr lang="en-US" sz="1400" b="1" baseline="0" dirty="0">
                          <a:solidFill>
                            <a:schemeClr val="bg1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 K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3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</a:tabLst>
                        <a:defRPr/>
                      </a:pPr>
                      <a:r>
                        <a:rPr lang="en-US" sz="14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 Light" panose="020F0302020204030204" pitchFamily="34" charset="0"/>
                        </a:rPr>
                        <a:t>Transfer from a Designated Disaster Alternative Care Site </a:t>
                      </a:r>
                    </a:p>
                    <a:p>
                      <a:pPr marL="0" marR="0">
                        <a:lnSpc>
                          <a:spcPct val="13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tabLst>
                          <a:tab pos="0" algn="l"/>
                        </a:tabLst>
                      </a:pP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Calibri Light" panose="020F0302020204030204" pitchFamily="34" charset="0"/>
                      </a:endParaRPr>
                    </a:p>
                  </a:txBody>
                  <a:tcPr marL="68580" marR="68580" marT="0" marB="0"/>
                </a:tc>
              </a:tr>
              <a:tr h="722376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3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tabLst>
                          <a:tab pos="0" algn="l"/>
                        </a:tabLst>
                      </a:pPr>
                      <a:r>
                        <a:rPr lang="en-US" sz="1400" b="1" baseline="0" dirty="0">
                          <a:solidFill>
                            <a:schemeClr val="bg1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 U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3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tabLst>
                          <a:tab pos="0" algn="l"/>
                        </a:tabLs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 Light" panose="020F0302020204030204" pitchFamily="34" charset="0"/>
                        </a:rPr>
                        <a:t>Transfer from hospital inpatient in the same facility to a Medicare – approved swing bed</a:t>
                      </a:r>
                    </a:p>
                  </a:txBody>
                  <a:tcPr marL="68580" marR="68580" marT="0" marB="0"/>
                </a:tc>
              </a:tr>
              <a:tr h="722376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3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tabLst>
                          <a:tab pos="0" algn="l"/>
                        </a:tabLst>
                      </a:pPr>
                      <a:r>
                        <a:rPr lang="en-US" sz="1400" b="1" baseline="0" dirty="0">
                          <a:solidFill>
                            <a:schemeClr val="bg1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 V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3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</a:tabLst>
                        <a:defRPr/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 Light" panose="020F0302020204030204" pitchFamily="34" charset="0"/>
                        </a:rPr>
                        <a:t>Transfer from another facility to a Medicare – approved swing </a:t>
                      </a:r>
                      <a:r>
                        <a:rPr lang="en-US" sz="14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 Light" panose="020F0302020204030204" pitchFamily="34" charset="0"/>
                        </a:rPr>
                        <a:t>bed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Calibri Light" panose="020F0302020204030204" pitchFamily="34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7060994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9263" y="962024"/>
            <a:ext cx="8039100" cy="704851"/>
          </a:xfrm>
        </p:spPr>
        <p:txBody>
          <a:bodyPr/>
          <a:lstStyle/>
          <a:p>
            <a:r>
              <a:rPr lang="en-US" dirty="0" smtClean="0"/>
              <a:t>Patient Status </a:t>
            </a:r>
            <a:br>
              <a:rPr lang="en-US" dirty="0" smtClean="0"/>
            </a:br>
            <a:endParaRPr lang="en-US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8546639"/>
              </p:ext>
            </p:extLst>
          </p:nvPr>
        </p:nvGraphicFramePr>
        <p:xfrm>
          <a:off x="609601" y="1666877"/>
          <a:ext cx="7153274" cy="203682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530494"/>
                <a:gridCol w="5622780"/>
              </a:tblGrid>
              <a:tr h="59436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* </a:t>
                      </a:r>
                      <a:r>
                        <a:rPr lang="en-US" sz="1400" dirty="0" smtClean="0">
                          <a:effectLst/>
                        </a:rPr>
                        <a:t>PASTA </a:t>
                      </a:r>
                      <a:r>
                        <a:rPr lang="en-US" sz="1400" dirty="0">
                          <a:effectLst/>
                        </a:rPr>
                        <a:t>CODE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673" marR="51673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* </a:t>
                      </a:r>
                      <a:r>
                        <a:rPr lang="en-US" sz="1400" dirty="0" smtClean="0">
                          <a:effectLst/>
                        </a:rPr>
                        <a:t>PATIENT STATUS </a:t>
                      </a:r>
                      <a:r>
                        <a:rPr lang="en-US" sz="1400" dirty="0">
                          <a:effectLst/>
                        </a:rPr>
                        <a:t>DEFINITION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673" marR="51673" marT="0" marB="0" anchor="ctr"/>
                </a:tc>
              </a:tr>
              <a:tr h="72008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3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tabLst>
                          <a:tab pos="0" algn="l"/>
                        </a:tabLst>
                      </a:pPr>
                      <a:r>
                        <a:rPr lang="en-US" sz="1400" b="1" baseline="0" dirty="0">
                          <a:solidFill>
                            <a:schemeClr val="bg1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 </a:t>
                      </a:r>
                      <a:r>
                        <a:rPr lang="en-US" sz="1400" b="1" baseline="0" dirty="0" smtClean="0">
                          <a:solidFill>
                            <a:schemeClr val="bg1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41</a:t>
                      </a:r>
                      <a:endParaRPr lang="en-US" sz="1400" b="1" baseline="0" dirty="0">
                        <a:solidFill>
                          <a:schemeClr val="bg1"/>
                        </a:solidFill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3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tabLst>
                          <a:tab pos="0" algn="l"/>
                        </a:tabLst>
                      </a:pPr>
                      <a:r>
                        <a:rPr lang="en-US" sz="14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Expired in a Medical Facility (e.g. hospital, SNF, ICF, or free standing hospice)</a:t>
                      </a:r>
                      <a:endParaRPr lang="en-US" sz="11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Calibri Light" panose="020F0302020204030204" pitchFamily="34" charset="0"/>
                      </a:endParaRPr>
                    </a:p>
                  </a:txBody>
                  <a:tcPr marL="68580" marR="68580" marT="0" marB="0"/>
                </a:tc>
              </a:tr>
              <a:tr h="722376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3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tabLst>
                          <a:tab pos="0" algn="l"/>
                        </a:tabLst>
                      </a:pPr>
                      <a:r>
                        <a:rPr lang="en-US" sz="1400" b="1" baseline="0" dirty="0">
                          <a:solidFill>
                            <a:schemeClr val="bg1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 </a:t>
                      </a:r>
                      <a:r>
                        <a:rPr lang="en-US" sz="1400" b="1" baseline="0" dirty="0" smtClean="0">
                          <a:solidFill>
                            <a:schemeClr val="bg1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69</a:t>
                      </a:r>
                      <a:endParaRPr lang="en-US" sz="1400" b="1" baseline="0" dirty="0">
                        <a:solidFill>
                          <a:schemeClr val="bg1"/>
                        </a:solidFill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3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tabLst>
                          <a:tab pos="0" algn="l"/>
                        </a:tabLst>
                      </a:pPr>
                      <a:r>
                        <a:rPr lang="en-US" sz="14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Discharged/transferred to a Designated Disaster Alternative Care Site</a:t>
                      </a:r>
                      <a:endParaRPr lang="en-US" sz="11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Calibri Light" panose="020F0302020204030204" pitchFamily="34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061029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83201" y="2028825"/>
            <a:ext cx="6760673" cy="1428750"/>
          </a:xfrm>
        </p:spPr>
        <p:txBody>
          <a:bodyPr>
            <a:normAutofit fontScale="92500" lnSpcReduction="20000"/>
          </a:bodyPr>
          <a:lstStyle/>
          <a:p>
            <a:pPr algn="ctr"/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Changes &amp; Revisions</a:t>
            </a:r>
          </a:p>
          <a:p>
            <a:pPr algn="ctr"/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For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</a:p>
          <a:p>
            <a:pPr algn="ctr"/>
            <a:r>
              <a:rPr lang="en-US" dirty="0" smtClean="0">
                <a:solidFill>
                  <a:schemeClr val="bg1"/>
                </a:solidFill>
              </a:rPr>
              <a:t>Hospital Emergency</a:t>
            </a:r>
          </a:p>
          <a:p>
            <a:pPr algn="ctr"/>
            <a:r>
              <a:rPr lang="en-US" dirty="0" smtClean="0"/>
              <a:t> </a:t>
            </a:r>
          </a:p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48645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INALPowerPointTEMPLATE 5_28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FINALPowerPointTEMPLATE 5_28</Template>
  <TotalTime>0</TotalTime>
  <Words>1261</Words>
  <Application>Microsoft Office PowerPoint</Application>
  <PresentationFormat>On-screen Show (4:3)</PresentationFormat>
  <Paragraphs>426</Paragraphs>
  <Slides>23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30" baseType="lpstr">
      <vt:lpstr>ＭＳ Ｐゴシック</vt:lpstr>
      <vt:lpstr>Arial</vt:lpstr>
      <vt:lpstr>Calibri</vt:lpstr>
      <vt:lpstr>Calibri Light</vt:lpstr>
      <vt:lpstr>Times New Roman</vt:lpstr>
      <vt:lpstr>Wingdings</vt:lpstr>
      <vt:lpstr>FINALPowerPointTEMPLATE 5_28</vt:lpstr>
      <vt:lpstr>PowerPoint Presentation</vt:lpstr>
      <vt:lpstr>Agenda</vt:lpstr>
      <vt:lpstr>submission guide Highlights </vt:lpstr>
      <vt:lpstr> Submission Guide Change Highlights  </vt:lpstr>
      <vt:lpstr>PowerPoint Presentation</vt:lpstr>
      <vt:lpstr>Hospital Inpatient Discharge Data</vt:lpstr>
      <vt:lpstr>Source of Admission </vt:lpstr>
      <vt:lpstr>Patient Status  </vt:lpstr>
      <vt:lpstr>PowerPoint Presentation</vt:lpstr>
      <vt:lpstr>Hospital Emergency Department Data</vt:lpstr>
      <vt:lpstr>PowerPoint Presentation</vt:lpstr>
      <vt:lpstr>Hospital Outpatient Observation Data</vt:lpstr>
      <vt:lpstr>PowerPoint Presentation</vt:lpstr>
      <vt:lpstr>Payer Type</vt:lpstr>
      <vt:lpstr>Payer Source</vt:lpstr>
      <vt:lpstr>Payer Source</vt:lpstr>
      <vt:lpstr>Payer Source</vt:lpstr>
      <vt:lpstr>Submission Guides Will Be Published to CHIA Website  http://www.chiamass.gov/hospital-data-specification-manuals/</vt:lpstr>
      <vt:lpstr>Timeline / Next Steps  </vt:lpstr>
      <vt:lpstr> Race/Ethnicity  </vt:lpstr>
      <vt:lpstr>Compliance  </vt:lpstr>
      <vt:lpstr>Questions &amp; Comments</vt:lpstr>
      <vt:lpstr>Follow-up Contacts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2016-08-25T17:22:13Z</dcterms:created>
  <dcterms:modified xsi:type="dcterms:W3CDTF">2020-08-31T15:20:46Z</dcterms:modified>
</cp:coreProperties>
</file>