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handoutMasterIdLst>
    <p:handoutMasterId r:id="rId24"/>
  </p:handoutMasterIdLst>
  <p:sldIdLst>
    <p:sldId id="259" r:id="rId2"/>
    <p:sldId id="274" r:id="rId3"/>
    <p:sldId id="343" r:id="rId4"/>
    <p:sldId id="434" r:id="rId5"/>
    <p:sldId id="422" r:id="rId6"/>
    <p:sldId id="423" r:id="rId7"/>
    <p:sldId id="351" r:id="rId8"/>
    <p:sldId id="435" r:id="rId9"/>
    <p:sldId id="352" r:id="rId10"/>
    <p:sldId id="336" r:id="rId11"/>
    <p:sldId id="258" r:id="rId12"/>
    <p:sldId id="453" r:id="rId13"/>
    <p:sldId id="260" r:id="rId14"/>
    <p:sldId id="261" r:id="rId15"/>
    <p:sldId id="415" r:id="rId16"/>
    <p:sldId id="451" r:id="rId17"/>
    <p:sldId id="452" r:id="rId18"/>
    <p:sldId id="306" r:id="rId19"/>
    <p:sldId id="358" r:id="rId20"/>
    <p:sldId id="366" r:id="rId21"/>
    <p:sldId id="32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283D7-9CC6-47A5-B0E3-DFAB6808BC16}" v="277" dt="2024-05-28T17:48:53.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33" autoAdjust="0"/>
    <p:restoredTop sz="96327" autoAdjust="0"/>
  </p:normalViewPr>
  <p:slideViewPr>
    <p:cSldViewPr snapToGrid="0" snapToObjects="1" showGuides="1">
      <p:cViewPr varScale="1">
        <p:scale>
          <a:sx n="128" d="100"/>
          <a:sy n="128" d="100"/>
        </p:scale>
        <p:origin x="155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baseline="0" dirty="0"/>
              <a:t>Table 1. FY2015-2023 Percent of HIDD Records with </a:t>
            </a:r>
          </a:p>
          <a:p>
            <a:pPr>
              <a:defRPr/>
            </a:pPr>
            <a:r>
              <a:rPr lang="en-US" sz="1400" baseline="0" dirty="0"/>
              <a:t>Greater than 24 Diagnosis Codes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Greater than 24 DXs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0.0%</c:formatCode>
                <c:ptCount val="9"/>
                <c:pt idx="0">
                  <c:v>6.6981595214956266E-2</c:v>
                </c:pt>
                <c:pt idx="1">
                  <c:v>6.4131627602578997E-2</c:v>
                </c:pt>
                <c:pt idx="2">
                  <c:v>6.7891115083809933E-2</c:v>
                </c:pt>
                <c:pt idx="3">
                  <c:v>8.2093702038687863E-2</c:v>
                </c:pt>
                <c:pt idx="4">
                  <c:v>9.4006966316291518E-2</c:v>
                </c:pt>
                <c:pt idx="5">
                  <c:v>0.10825340868544946</c:v>
                </c:pt>
                <c:pt idx="6">
                  <c:v>0.12452682677771529</c:v>
                </c:pt>
                <c:pt idx="7">
                  <c:v>0.13635615739636209</c:v>
                </c:pt>
                <c:pt idx="8">
                  <c:v>0.1404114282029304</c:v>
                </c:pt>
              </c:numCache>
            </c:numRef>
          </c:val>
          <c:extLst>
            <c:ext xmlns:c16="http://schemas.microsoft.com/office/drawing/2014/chart" uri="{C3380CC4-5D6E-409C-BE32-E72D297353CC}">
              <c16:uniqueId val="{00000000-7E68-406E-B0B3-8B6C2808BD06}"/>
            </c:ext>
          </c:extLst>
        </c:ser>
        <c:dLbls>
          <c:dLblPos val="outEnd"/>
          <c:showLegendKey val="0"/>
          <c:showVal val="1"/>
          <c:showCatName val="0"/>
          <c:showSerName val="0"/>
          <c:showPercent val="0"/>
          <c:showBubbleSize val="0"/>
        </c:dLbls>
        <c:gapWidth val="100"/>
        <c:overlap val="-24"/>
        <c:axId val="42739440"/>
        <c:axId val="42739920"/>
      </c:barChart>
      <c:catAx>
        <c:axId val="42739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39920"/>
        <c:crosses val="autoZero"/>
        <c:auto val="1"/>
        <c:lblAlgn val="ctr"/>
        <c:lblOffset val="100"/>
        <c:noMultiLvlLbl val="0"/>
      </c:catAx>
      <c:valAx>
        <c:axId val="42739920"/>
        <c:scaling>
          <c:orientation val="minMax"/>
          <c:max val="0.16000000000000003"/>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39440"/>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baseline="0" dirty="0"/>
              <a:t>Table 2. Percent of HIDD Records with  Less than 24 Diagnosis Codes and with Conditions Not Present on Admission</a:t>
            </a:r>
          </a:p>
        </c:rich>
      </c:tx>
      <c:layout>
        <c:manualLayout>
          <c:xMode val="edge"/>
          <c:yMode val="edge"/>
          <c:x val="0.12565704983462495"/>
          <c:y val="6.2005330505499681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0.0%</c:formatCode>
                <c:ptCount val="9"/>
                <c:pt idx="0">
                  <c:v>0.26201596882225864</c:v>
                </c:pt>
                <c:pt idx="1">
                  <c:v>0.2616640161609215</c:v>
                </c:pt>
                <c:pt idx="2">
                  <c:v>0.26953207422409958</c:v>
                </c:pt>
                <c:pt idx="3">
                  <c:v>0.30899542018582543</c:v>
                </c:pt>
                <c:pt idx="4">
                  <c:v>0.33358254086263717</c:v>
                </c:pt>
                <c:pt idx="5">
                  <c:v>0.35697001802979111</c:v>
                </c:pt>
                <c:pt idx="6">
                  <c:v>0.37614257897282616</c:v>
                </c:pt>
                <c:pt idx="7">
                  <c:v>0.44393987909838056</c:v>
                </c:pt>
                <c:pt idx="8">
                  <c:v>0.37084574650767155</c:v>
                </c:pt>
              </c:numCache>
            </c:numRef>
          </c:val>
          <c:extLst>
            <c:ext xmlns:c16="http://schemas.microsoft.com/office/drawing/2014/chart" uri="{C3380CC4-5D6E-409C-BE32-E72D297353CC}">
              <c16:uniqueId val="{00000000-1989-497C-826C-2D521C8EFCA3}"/>
            </c:ext>
          </c:extLst>
        </c:ser>
        <c:dLbls>
          <c:dLblPos val="outEnd"/>
          <c:showLegendKey val="0"/>
          <c:showVal val="1"/>
          <c:showCatName val="0"/>
          <c:showSerName val="0"/>
          <c:showPercent val="0"/>
          <c:showBubbleSize val="0"/>
        </c:dLbls>
        <c:gapWidth val="100"/>
        <c:overlap val="-24"/>
        <c:axId val="42739440"/>
        <c:axId val="42739920"/>
      </c:barChart>
      <c:catAx>
        <c:axId val="42739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39920"/>
        <c:crosses val="autoZero"/>
        <c:auto val="1"/>
        <c:lblAlgn val="ctr"/>
        <c:lblOffset val="100"/>
        <c:noMultiLvlLbl val="0"/>
      </c:catAx>
      <c:valAx>
        <c:axId val="42739920"/>
        <c:scaling>
          <c:orientation val="minMax"/>
          <c:max val="0.5"/>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3944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5/28/24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5/28/24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809B1-F9BB-4DFF-A65F-C33C0E523AA7}" type="slidenum">
              <a:rPr lang="en-US" smtClean="0"/>
              <a:t>1</a:t>
            </a:fld>
            <a:endParaRPr lang="en-US" dirty="0"/>
          </a:p>
        </p:txBody>
      </p:sp>
    </p:spTree>
    <p:extLst>
      <p:ext uri="{BB962C8B-B14F-4D97-AF65-F5344CB8AC3E}">
        <p14:creationId xmlns:p14="http://schemas.microsoft.com/office/powerpoint/2010/main" val="396393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DDD6-5C02-BAFE-C64F-0DD67138A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7B3D1-C94B-F972-F07D-B2D4E3C6E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E9F3C-E214-53A0-2DCC-BC0C4B49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E4B14-6798-2E68-2FE9-22D30EA3738A}"/>
              </a:ext>
            </a:extLst>
          </p:cNvPr>
          <p:cNvSpPr>
            <a:spLocks noGrp="1"/>
          </p:cNvSpPr>
          <p:nvPr>
            <p:ph type="sldNum" sz="quarter" idx="5"/>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9284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C9AD-6B10-79AB-6EA9-82611DCF7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0E26B-B4B7-35A8-9592-E0A700FA9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B3CA7-E393-4AC3-C337-3846F5B7E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6B12A-5C94-2C42-45CD-EE120E4FFE4E}"/>
              </a:ext>
            </a:extLst>
          </p:cNvPr>
          <p:cNvSpPr>
            <a:spLocks noGrp="1"/>
          </p:cNvSpPr>
          <p:nvPr>
            <p:ph type="sldNum" sz="quarter" idx="5"/>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325241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9</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10</a:t>
            </a:fld>
            <a:endParaRPr lang="en-US" dirty="0"/>
          </a:p>
        </p:txBody>
      </p:sp>
    </p:spTree>
    <p:extLst>
      <p:ext uri="{BB962C8B-B14F-4D97-AF65-F5344CB8AC3E}">
        <p14:creationId xmlns:p14="http://schemas.microsoft.com/office/powerpoint/2010/main" val="381232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15</a:t>
            </a:fld>
            <a:endParaRPr lang="en-US" dirty="0"/>
          </a:p>
        </p:txBody>
      </p:sp>
    </p:spTree>
    <p:extLst>
      <p:ext uri="{BB962C8B-B14F-4D97-AF65-F5344CB8AC3E}">
        <p14:creationId xmlns:p14="http://schemas.microsoft.com/office/powerpoint/2010/main" val="270006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16</a:t>
            </a:fld>
            <a:endParaRPr lang="en-US" dirty="0"/>
          </a:p>
        </p:txBody>
      </p:sp>
    </p:spTree>
    <p:extLst>
      <p:ext uri="{BB962C8B-B14F-4D97-AF65-F5344CB8AC3E}">
        <p14:creationId xmlns:p14="http://schemas.microsoft.com/office/powerpoint/2010/main" val="142582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17</a:t>
            </a:fld>
            <a:endParaRPr lang="en-US" dirty="0"/>
          </a:p>
        </p:txBody>
      </p:sp>
    </p:spTree>
    <p:extLst>
      <p:ext uri="{BB962C8B-B14F-4D97-AF65-F5344CB8AC3E}">
        <p14:creationId xmlns:p14="http://schemas.microsoft.com/office/powerpoint/2010/main" val="281515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5/28/24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5/28/24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5/28/24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5/28/24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amass.gov/status-of-data-requests"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s://www.chiamass.gov/non-government-agency-case-mix-request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5" Type="http://schemas.openxmlformats.org/officeDocument/2006/relationships/hyperlink" Target="https://www.irbnet.org/release/home.html"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chiamass.gov/case-mix-dat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chiamass.gov/status-of-data-requests/"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Anne Medinus (Senior Research Account Specialist)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endParaRPr lang="en-US" sz="1800" b="0" cap="none" spc="20" dirty="0">
              <a:solidFill>
                <a:schemeClr val="bg2">
                  <a:lumMod val="50000"/>
                </a:schemeClr>
              </a:solidFill>
              <a:latin typeface="Arial" charset="0"/>
              <a:ea typeface="Arial" charset="0"/>
              <a:cs typeface="Arial" charset="0"/>
            </a:endParaRPr>
          </a:p>
          <a:p>
            <a:pPr>
              <a:lnSpc>
                <a:spcPct val="130000"/>
              </a:lnSpc>
            </a:pPr>
            <a:r>
              <a:rPr lang="en-US" sz="1800" b="0" cap="none" spc="20" dirty="0">
                <a:solidFill>
                  <a:schemeClr val="bg2">
                    <a:lumMod val="50000"/>
                  </a:schemeClr>
                </a:solidFill>
                <a:latin typeface="Arial" charset="0"/>
                <a:ea typeface="Arial" charset="0"/>
                <a:cs typeface="Arial" charset="0"/>
              </a:rPr>
              <a:t>May 28, 2024</a:t>
            </a:r>
          </a:p>
        </p:txBody>
      </p:sp>
      <p:pic>
        <p:nvPicPr>
          <p:cNvPr id="7" name="Picture 6"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CD0FBD22-6D22-8B4D-0B79-4B5CFB2CFB5D}"/>
              </a:ext>
            </a:extLst>
          </p:cNvPr>
          <p:cNvPicPr>
            <a:picLocks noChangeAspect="1"/>
          </p:cNvPicPr>
          <p:nvPr/>
        </p:nvPicPr>
        <p:blipFill rotWithShape="1">
          <a:blip r:embed="rId2"/>
          <a:srcRect l="27194" r="13471" b="-2"/>
          <a:stretch/>
        </p:blipFill>
        <p:spPr>
          <a:xfrm>
            <a:off x="0" y="857248"/>
            <a:ext cx="3564566" cy="5143502"/>
          </a:xfrm>
          <a:prstGeom prst="rect">
            <a:avLst/>
          </a:prstGeom>
        </p:spPr>
      </p:pic>
      <p:sp>
        <p:nvSpPr>
          <p:cNvPr id="3" name="TextBox 2">
            <a:extLst>
              <a:ext uri="{FF2B5EF4-FFF2-40B4-BE49-F238E27FC236}">
                <a16:creationId xmlns:a16="http://schemas.microsoft.com/office/drawing/2014/main" id="{E2A509CB-44B8-3C1D-5911-F4C32CACB196}"/>
              </a:ext>
            </a:extLst>
          </p:cNvPr>
          <p:cNvSpPr txBox="1"/>
          <p:nvPr/>
        </p:nvSpPr>
        <p:spPr>
          <a:xfrm>
            <a:off x="3692156" y="857250"/>
            <a:ext cx="5314684" cy="5143500"/>
          </a:xfrm>
          <a:prstGeom prst="rect">
            <a:avLst/>
          </a:prstGeom>
        </p:spPr>
        <p:txBody>
          <a:bodyPr vert="horz" lIns="68580" tIns="34290" rIns="68580" bIns="34290" rtlCol="0" anchor="ctr">
            <a:normAutofit/>
          </a:bodyPr>
          <a:lstStyle/>
          <a:p>
            <a:pPr>
              <a:lnSpc>
                <a:spcPct val="107000"/>
              </a:lnSpc>
              <a:spcAft>
                <a:spcPts val="450"/>
              </a:spcAft>
              <a:tabLst>
                <a:tab pos="300038" algn="l"/>
              </a:tabLst>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When will the 2023 data be available for HIDD and EDD?</a:t>
            </a:r>
            <a:endParaRPr lang="en-US" sz="2100" dirty="0">
              <a:latin typeface="Calibri" panose="020F0502020204030204" pitchFamily="34" charset="0"/>
              <a:cs typeface="Calibri" panose="020F0502020204030204" pitchFamily="34" charset="0"/>
            </a:endParaRPr>
          </a:p>
          <a:p>
            <a:pPr>
              <a:lnSpc>
                <a:spcPct val="90000"/>
              </a:lnSpc>
              <a:spcAft>
                <a:spcPts val="450"/>
              </a:spcAft>
            </a:pPr>
            <a:r>
              <a:rPr lang="en-US" sz="1600" b="1" i="1" u="sng" dirty="0">
                <a:latin typeface="Calibri" panose="020F0502020204030204" pitchFamily="34" charset="0"/>
                <a:cs typeface="Calibri" panose="020F0502020204030204" pitchFamily="34" charset="0"/>
              </a:rPr>
              <a:t>Answer</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The FY 2023 HIDD and EDD are not available yet. The target release dates for HIDD and EDD are June 2024 and August 2024, respectively.  Please see the following link for more information:</a:t>
            </a:r>
          </a:p>
          <a:p>
            <a:pPr indent="-171450">
              <a:lnSpc>
                <a:spcPct val="90000"/>
              </a:lnSpc>
              <a:spcAft>
                <a:spcPts val="450"/>
              </a:spcAft>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pPr>
              <a:lnSpc>
                <a:spcPct val="90000"/>
              </a:lnSpc>
              <a:spcAft>
                <a:spcPts val="450"/>
              </a:spcAft>
            </a:pPr>
            <a:r>
              <a:rPr lang="en-US" sz="1600" u="sng" dirty="0">
                <a:latin typeface="Calibri" panose="020F0502020204030204" pitchFamily="34" charset="0"/>
                <a:cs typeface="Calibri" panose="020F0502020204030204" pitchFamily="34" charset="0"/>
                <a:hlinkClick r:id="rId3"/>
              </a:rPr>
              <a:t>Status of Data Requests (chiamass.gov)</a:t>
            </a:r>
            <a:r>
              <a:rPr lang="en-US" sz="1600" dirty="0">
                <a:latin typeface="Calibri" panose="020F0502020204030204" pitchFamily="34" charset="0"/>
                <a:cs typeface="Calibri" panose="020F0502020204030204" pitchFamily="34" charset="0"/>
              </a:rPr>
              <a:t> </a:t>
            </a:r>
          </a:p>
          <a:p>
            <a:pPr indent="-171450">
              <a:lnSpc>
                <a:spcPct val="90000"/>
              </a:lnSpc>
              <a:spcAft>
                <a:spcPts val="450"/>
              </a:spcAft>
              <a:buFont typeface="Arial" panose="020B0604020202020204" pitchFamily="34" charset="0"/>
              <a:buChar char="•"/>
              <a:tabLst>
                <a:tab pos="300038" algn="l"/>
              </a:tabLst>
            </a:pPr>
            <a:endParaRPr lang="en-US" sz="1425" dirty="0"/>
          </a:p>
          <a:p>
            <a:pPr>
              <a:lnSpc>
                <a:spcPct val="107000"/>
              </a:lnSpc>
              <a:spcAft>
                <a:spcPts val="450"/>
              </a:spcAft>
              <a:tabLst>
                <a:tab pos="300038" algn="l"/>
              </a:tabLst>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I just want to confirm that to obtain the data for 2022 and 2023 HIDD and EDD would cost $100 for application fee and $4020 correct?</a:t>
            </a:r>
          </a:p>
          <a:p>
            <a:pPr>
              <a:lnSpc>
                <a:spcPct val="127000"/>
              </a:lnSpc>
              <a:spcAft>
                <a:spcPts val="450"/>
              </a:spcAft>
              <a:tabLst>
                <a:tab pos="300038" algn="l"/>
              </a:tabLst>
              <a:defRPr/>
            </a:pPr>
            <a:endParaRPr lang="en-US" sz="1600" dirty="0">
              <a:solidFill>
                <a:schemeClr val="accent1"/>
              </a:solidFill>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sz="1600" b="1" i="1" u="sng" dirty="0">
                <a:latin typeface="Calibri" panose="020F0502020204030204" pitchFamily="34" charset="0"/>
                <a:cs typeface="Calibri" panose="020F0502020204030204" pitchFamily="34" charset="0"/>
              </a:rPr>
              <a:t>Answer</a:t>
            </a:r>
            <a:r>
              <a:rPr lang="en-US" sz="1600" b="1" u="sng"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For information about application for the case mix data, please click on the following link: </a:t>
            </a:r>
          </a:p>
          <a:p>
            <a:pPr>
              <a:lnSpc>
                <a:spcPct val="90000"/>
              </a:lnSpc>
              <a:spcAft>
                <a:spcPts val="450"/>
              </a:spcAft>
              <a:tabLst>
                <a:tab pos="300038" algn="l"/>
              </a:tabLst>
            </a:pPr>
            <a:r>
              <a:rPr lang="en-US" sz="1600" u="sng" dirty="0">
                <a:latin typeface="Calibri" panose="020F0502020204030204" pitchFamily="34" charset="0"/>
                <a:cs typeface="Calibri" panose="020F0502020204030204" pitchFamily="34" charset="0"/>
                <a:hlinkClick r:id="rId4"/>
              </a:rPr>
              <a:t>https://www.chiamass.gov/non-government-agency-case-mix-requests/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138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CD4494E3-4800-2925-3CD8-D5A1023094F7}"/>
              </a:ext>
            </a:extLst>
          </p:cNvPr>
          <p:cNvPicPr>
            <a:picLocks noChangeAspect="1"/>
          </p:cNvPicPr>
          <p:nvPr/>
        </p:nvPicPr>
        <p:blipFill rotWithShape="1">
          <a:blip r:embed="rId2"/>
          <a:srcRect l="40667" r="-2" b="-2"/>
          <a:stretch/>
        </p:blipFill>
        <p:spPr>
          <a:xfrm>
            <a:off x="-1" y="0"/>
            <a:ext cx="3364991" cy="3785616"/>
          </a:xfrm>
          <a:prstGeom prst="rect">
            <a:avLst/>
          </a:prstGeom>
        </p:spPr>
      </p:pic>
      <p:sp>
        <p:nvSpPr>
          <p:cNvPr id="3" name="TextBox 2">
            <a:extLst>
              <a:ext uri="{FF2B5EF4-FFF2-40B4-BE49-F238E27FC236}">
                <a16:creationId xmlns:a16="http://schemas.microsoft.com/office/drawing/2014/main" id="{DA38E66A-2309-E661-6924-0BB7800A6FC9}"/>
              </a:ext>
            </a:extLst>
          </p:cNvPr>
          <p:cNvSpPr txBox="1"/>
          <p:nvPr/>
        </p:nvSpPr>
        <p:spPr>
          <a:xfrm>
            <a:off x="3492794" y="510363"/>
            <a:ext cx="5587197" cy="5784111"/>
          </a:xfrm>
          <a:prstGeom prst="rect">
            <a:avLst/>
          </a:prstGeom>
        </p:spPr>
        <p:txBody>
          <a:bodyPr vert="horz" lIns="68580" tIns="34290" rIns="68580" bIns="34290" rtlCol="0" anchor="ctr">
            <a:noAutofit/>
          </a:bodyPr>
          <a:lstStyle/>
          <a:p>
            <a:pPr>
              <a:lnSpc>
                <a:spcPct val="107000"/>
              </a:lnSpc>
              <a:spcAft>
                <a:spcPts val="450"/>
              </a:spcAft>
              <a:tabLst>
                <a:tab pos="300038" algn="l"/>
              </a:tabLst>
              <a:defRPr/>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Is there a reliable transfer variable in the dataset that is filled out for the majority of patients with meaningful data (not just filled out with "unknown") for both 2022 and 2023?</a:t>
            </a: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b="1" i="1" u="sng" dirty="0">
                <a:latin typeface="Calibri" panose="020F0502020204030204" pitchFamily="34" charset="0"/>
                <a:cs typeface="Calibri" panose="020F0502020204030204" pitchFamily="34" charset="0"/>
              </a:rPr>
              <a:t>Answer*:  </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The HIDD has a transfer variable “</a:t>
            </a:r>
            <a:r>
              <a:rPr lang="en-US" dirty="0" err="1">
                <a:latin typeface="Calibri" panose="020F0502020204030204" pitchFamily="34" charset="0"/>
                <a:cs typeface="Calibri" panose="020F0502020204030204" pitchFamily="34" charset="0"/>
              </a:rPr>
              <a:t>IdOrgTransfer</a:t>
            </a:r>
            <a:r>
              <a:rPr lang="en-US" dirty="0">
                <a:latin typeface="Calibri" panose="020F0502020204030204" pitchFamily="34" charset="0"/>
                <a:cs typeface="Calibri" panose="020F0502020204030204" pitchFamily="34" charset="0"/>
              </a:rPr>
              <a:t>” which has a record of all transfers of patients from one hospital to another. In FY 2022, the “</a:t>
            </a:r>
            <a:r>
              <a:rPr lang="en-US" dirty="0" err="1">
                <a:latin typeface="Calibri" panose="020F0502020204030204" pitchFamily="34" charset="0"/>
                <a:cs typeface="Calibri" panose="020F0502020204030204" pitchFamily="34" charset="0"/>
              </a:rPr>
              <a:t>IdOrgTransfer</a:t>
            </a:r>
            <a:r>
              <a:rPr lang="en-US" dirty="0">
                <a:latin typeface="Calibri" panose="020F0502020204030204" pitchFamily="34" charset="0"/>
                <a:cs typeface="Calibri" panose="020F0502020204030204" pitchFamily="34" charset="0"/>
              </a:rPr>
              <a:t>” variable showed that 52,689 of the 729,319 total discharges were transfers from one hospital to another. The “</a:t>
            </a:r>
            <a:r>
              <a:rPr lang="en-US" dirty="0" err="1">
                <a:latin typeface="Calibri" panose="020F0502020204030204" pitchFamily="34" charset="0"/>
                <a:cs typeface="Calibri" panose="020F0502020204030204" pitchFamily="34" charset="0"/>
              </a:rPr>
              <a:t>IdOrgTransfer</a:t>
            </a:r>
            <a:r>
              <a:rPr lang="en-US" dirty="0">
                <a:latin typeface="Calibri" panose="020F0502020204030204" pitchFamily="34" charset="0"/>
                <a:cs typeface="Calibri" panose="020F0502020204030204" pitchFamily="34" charset="0"/>
              </a:rPr>
              <a:t>” field is only populated when there is a transfer.  There are no “Unknowns”.</a:t>
            </a:r>
          </a:p>
          <a:p>
            <a:pPr>
              <a:lnSpc>
                <a:spcPct val="90000"/>
              </a:lnSpc>
              <a:spcAft>
                <a:spcPts val="450"/>
              </a:spcAft>
              <a:tabLst>
                <a:tab pos="300038" algn="l"/>
              </a:tabLst>
            </a:pP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Additionally, HIDD has the variable “</a:t>
            </a:r>
            <a:r>
              <a:rPr lang="en-US" dirty="0" err="1">
                <a:latin typeface="Calibri" panose="020F0502020204030204" pitchFamily="34" charset="0"/>
                <a:cs typeface="Calibri" panose="020F0502020204030204" pitchFamily="34" charset="0"/>
              </a:rPr>
              <a:t>AdmissionSourceCode</a:t>
            </a:r>
            <a:r>
              <a:rPr lang="en-US" dirty="0">
                <a:latin typeface="Calibri" panose="020F0502020204030204" pitchFamily="34" charset="0"/>
                <a:cs typeface="Calibri" panose="020F0502020204030204" pitchFamily="34" charset="0"/>
              </a:rPr>
              <a:t>”, which among others includes these 2 codes: </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‘R’ (Transfer from within hospital) &amp; </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 ‘7’ (Outside hospital ED transfer).</a:t>
            </a:r>
          </a:p>
          <a:p>
            <a:pPr>
              <a:lnSpc>
                <a:spcPct val="90000"/>
              </a:lnSpc>
              <a:spcAft>
                <a:spcPts val="450"/>
              </a:spcAft>
              <a:tabLst>
                <a:tab pos="300038" algn="l"/>
              </a:tabLst>
            </a:pP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 Note that the question pertains to HIDD &amp; EDD.</a:t>
            </a:r>
          </a:p>
        </p:txBody>
      </p:sp>
    </p:spTree>
    <p:extLst>
      <p:ext uri="{BB962C8B-B14F-4D97-AF65-F5344CB8AC3E}">
        <p14:creationId xmlns:p14="http://schemas.microsoft.com/office/powerpoint/2010/main" val="397890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ethoscope">
            <a:extLst>
              <a:ext uri="{FF2B5EF4-FFF2-40B4-BE49-F238E27FC236}">
                <a16:creationId xmlns:a16="http://schemas.microsoft.com/office/drawing/2014/main" id="{AA8F4694-6053-78FD-38D5-A511E7B757FF}"/>
              </a:ext>
            </a:extLst>
          </p:cNvPr>
          <p:cNvPicPr>
            <a:picLocks noChangeAspect="1"/>
          </p:cNvPicPr>
          <p:nvPr/>
        </p:nvPicPr>
        <p:blipFill rotWithShape="1">
          <a:blip r:embed="rId2"/>
          <a:srcRect l="15911" r="10383" b="-1"/>
          <a:stretch/>
        </p:blipFill>
        <p:spPr>
          <a:xfrm>
            <a:off x="-3769" y="1190363"/>
            <a:ext cx="3574283" cy="3236993"/>
          </a:xfrm>
          <a:prstGeom prst="rect">
            <a:avLst/>
          </a:prstGeom>
        </p:spPr>
      </p:pic>
      <p:sp>
        <p:nvSpPr>
          <p:cNvPr id="3" name="TextBox 2">
            <a:extLst>
              <a:ext uri="{FF2B5EF4-FFF2-40B4-BE49-F238E27FC236}">
                <a16:creationId xmlns:a16="http://schemas.microsoft.com/office/drawing/2014/main" id="{BF395456-B798-C148-16BA-95EB9529D214}"/>
              </a:ext>
            </a:extLst>
          </p:cNvPr>
          <p:cNvSpPr txBox="1"/>
          <p:nvPr/>
        </p:nvSpPr>
        <p:spPr>
          <a:xfrm>
            <a:off x="3646714" y="350875"/>
            <a:ext cx="5292610" cy="5858540"/>
          </a:xfrm>
          <a:prstGeom prst="rect">
            <a:avLst/>
          </a:prstGeom>
        </p:spPr>
        <p:txBody>
          <a:bodyPr vert="horz" lIns="68580" tIns="34290" rIns="68580" bIns="34290" rtlCol="0" anchor="t">
            <a:noAutofit/>
          </a:bodyPr>
          <a:lstStyle/>
          <a:p>
            <a:pPr>
              <a:lnSpc>
                <a:spcPct val="107000"/>
              </a:lnSpc>
              <a:spcAft>
                <a:spcPts val="450"/>
              </a:spcAft>
              <a:tabLst>
                <a:tab pos="300038" algn="l"/>
              </a:tabLst>
              <a:defRPr/>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Can I see what hospitals each patient were seen in the ED and what hospital they were admitted to for both 2022 and 2023?</a:t>
            </a: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b="1" i="1" u="sng" dirty="0">
                <a:latin typeface="Calibri" panose="020F0502020204030204" pitchFamily="34" charset="0"/>
                <a:cs typeface="Calibri" panose="020F0502020204030204" pitchFamily="34" charset="0"/>
              </a:rPr>
              <a:t>Answer*</a:t>
            </a:r>
            <a:r>
              <a:rPr lang="en-US" dirty="0">
                <a:latin typeface="Calibri" panose="020F0502020204030204" pitchFamily="34" charset="0"/>
                <a:cs typeface="Calibri" panose="020F0502020204030204" pitchFamily="34" charset="0"/>
              </a:rPr>
              <a:t>: Yes, you can.  </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The EDD has the variable “</a:t>
            </a:r>
            <a:r>
              <a:rPr lang="en-US" dirty="0" err="1">
                <a:latin typeface="Calibri" panose="020F0502020204030204" pitchFamily="34" charset="0"/>
                <a:cs typeface="Calibri" panose="020F0502020204030204" pitchFamily="34" charset="0"/>
              </a:rPr>
              <a:t>IdOrgSite</a:t>
            </a:r>
            <a:r>
              <a:rPr lang="en-US" dirty="0">
                <a:latin typeface="Calibri" panose="020F0502020204030204" pitchFamily="34" charset="0"/>
                <a:cs typeface="Calibri" panose="020F0502020204030204" pitchFamily="34" charset="0"/>
              </a:rPr>
              <a:t>”, which is the hospital where the patient was treated, and the variable “Source Of Visit”, which shows where the patient came from, and how the patient got to the Emergency room.  </a:t>
            </a:r>
          </a:p>
          <a:p>
            <a:pPr>
              <a:lnSpc>
                <a:spcPct val="90000"/>
              </a:lnSpc>
              <a:spcAft>
                <a:spcPts val="450"/>
              </a:spcAft>
              <a:tabLst>
                <a:tab pos="300038" algn="l"/>
              </a:tabLst>
            </a:pP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The HIDD has variables “</a:t>
            </a:r>
            <a:r>
              <a:rPr lang="en-US" dirty="0" err="1">
                <a:latin typeface="Calibri" panose="020F0502020204030204" pitchFamily="34" charset="0"/>
                <a:cs typeface="Calibri" panose="020F0502020204030204" pitchFamily="34" charset="0"/>
              </a:rPr>
              <a:t>AdmissionSourceCode</a:t>
            </a:r>
            <a:r>
              <a:rPr lang="en-US" dirty="0">
                <a:latin typeface="Calibri" panose="020F0502020204030204" pitchFamily="34" charset="0"/>
                <a:cs typeface="Calibri" panose="020F0502020204030204" pitchFamily="34" charset="0"/>
              </a:rPr>
              <a:t>”, which includes codes ‘R’(Transferred from within the hospital ED) &amp; ‘7’ (Outside hospital ED transfer), and “</a:t>
            </a:r>
            <a:r>
              <a:rPr lang="en-US" dirty="0" err="1">
                <a:latin typeface="Calibri" panose="020F0502020204030204" pitchFamily="34" charset="0"/>
                <a:cs typeface="Calibri" panose="020F0502020204030204" pitchFamily="34" charset="0"/>
              </a:rPr>
              <a:t>EDFlagCode</a:t>
            </a:r>
            <a:r>
              <a:rPr lang="en-US" dirty="0">
                <a:latin typeface="Calibri" panose="020F0502020204030204" pitchFamily="34" charset="0"/>
                <a:cs typeface="Calibri" panose="020F0502020204030204" pitchFamily="34" charset="0"/>
              </a:rPr>
              <a:t>”, which includes code ‘2’ (Admitted from the ED).  </a:t>
            </a:r>
          </a:p>
          <a:p>
            <a:pPr>
              <a:lnSpc>
                <a:spcPct val="90000"/>
              </a:lnSpc>
              <a:spcAft>
                <a:spcPts val="450"/>
              </a:spcAft>
              <a:tabLst>
                <a:tab pos="300038" algn="l"/>
              </a:tabLst>
            </a:pPr>
            <a:endParaRPr lang="en-US"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You can track the patient using the “UHIN” or “Mother’s UHIN” variable in EDD and HIDD. These are buy-ups.</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 </a:t>
            </a:r>
          </a:p>
          <a:p>
            <a:pPr>
              <a:lnSpc>
                <a:spcPct val="90000"/>
              </a:lnSpc>
              <a:spcAft>
                <a:spcPts val="450"/>
              </a:spcAft>
              <a:tabLst>
                <a:tab pos="300038" algn="l"/>
              </a:tabLst>
            </a:pPr>
            <a:r>
              <a:rPr lang="en-US" dirty="0">
                <a:latin typeface="Calibri" panose="020F0502020204030204" pitchFamily="34" charset="0"/>
                <a:cs typeface="Calibri" panose="020F0502020204030204" pitchFamily="34" charset="0"/>
              </a:rPr>
              <a:t>*Note that the question pertains to EDD &amp; HIDD.</a:t>
            </a:r>
          </a:p>
        </p:txBody>
      </p:sp>
    </p:spTree>
    <p:extLst>
      <p:ext uri="{BB962C8B-B14F-4D97-AF65-F5344CB8AC3E}">
        <p14:creationId xmlns:p14="http://schemas.microsoft.com/office/powerpoint/2010/main" val="245266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B456DB-ED08-0F49-997A-4CBAB364C176}"/>
              </a:ext>
            </a:extLst>
          </p:cNvPr>
          <p:cNvSpPr txBox="1"/>
          <p:nvPr/>
        </p:nvSpPr>
        <p:spPr>
          <a:xfrm>
            <a:off x="315686" y="283464"/>
            <a:ext cx="8545285" cy="5696712"/>
          </a:xfrm>
          <a:prstGeom prst="rect">
            <a:avLst/>
          </a:prstGeom>
        </p:spPr>
        <p:txBody>
          <a:bodyPr vert="horz" lIns="68580" tIns="34290" rIns="68580" bIns="34290" rtlCol="0" anchor="t">
            <a:normAutofit fontScale="92500" lnSpcReduction="10000"/>
          </a:bodyPr>
          <a:lstStyle/>
          <a:p>
            <a:pPr indent="-171450">
              <a:lnSpc>
                <a:spcPct val="90000"/>
              </a:lnSpc>
              <a:spcAft>
                <a:spcPts val="450"/>
              </a:spcAft>
              <a:buFont typeface="Arial" panose="020B0604020202020204" pitchFamily="34" charset="0"/>
              <a:buChar char="•"/>
              <a:tabLst>
                <a:tab pos="300038" algn="l"/>
              </a:tabLst>
            </a:pPr>
            <a:endParaRPr lang="en-US" dirty="0">
              <a:solidFill>
                <a:schemeClr val="accent1"/>
              </a:solidFill>
              <a:latin typeface="Calibri" panose="020F0502020204030204" pitchFamily="34" charset="0"/>
              <a:cs typeface="Calibri" panose="020F0502020204030204" pitchFamily="34" charset="0"/>
            </a:endParaRPr>
          </a:p>
          <a:p>
            <a:pPr indent="-171450">
              <a:lnSpc>
                <a:spcPct val="90000"/>
              </a:lnSpc>
              <a:spcAft>
                <a:spcPts val="450"/>
              </a:spcAft>
              <a:buFont typeface="Arial" panose="020B0604020202020204" pitchFamily="34" charset="0"/>
              <a:buChar char="•"/>
              <a:tabLst>
                <a:tab pos="300038" algn="l"/>
              </a:tabLst>
            </a:pPr>
            <a:endParaRPr lang="en-US" sz="2400" dirty="0">
              <a:solidFill>
                <a:schemeClr val="accent1"/>
              </a:solidFill>
              <a:latin typeface="Calibri" panose="020F0502020204030204" pitchFamily="34" charset="0"/>
              <a:cs typeface="Calibri" panose="020F0502020204030204" pitchFamily="34" charset="0"/>
            </a:endParaRPr>
          </a:p>
          <a:p>
            <a:pPr>
              <a:lnSpc>
                <a:spcPct val="117000"/>
              </a:lnSpc>
              <a:spcAft>
                <a:spcPts val="450"/>
              </a:spcAft>
              <a:tabLst>
                <a:tab pos="300038" algn="l"/>
              </a:tabLst>
              <a:defRPr/>
            </a:pPr>
            <a:r>
              <a:rPr lang="en-US" sz="2200" b="1" u="sng" dirty="0">
                <a:solidFill>
                  <a:srgbClr val="4472C4"/>
                </a:solidFill>
                <a:latin typeface="Calibri" panose="020F0502020204030204" pitchFamily="34" charset="0"/>
                <a:cs typeface="Calibri" panose="020F0502020204030204" pitchFamily="34" charset="0"/>
              </a:rPr>
              <a:t>Question</a:t>
            </a:r>
            <a:r>
              <a:rPr lang="en-US" sz="2200" b="1" dirty="0">
                <a:solidFill>
                  <a:srgbClr val="4472C4"/>
                </a:solidFill>
                <a:latin typeface="Calibri" panose="020F0502020204030204" pitchFamily="34" charset="0"/>
                <a:cs typeface="Calibri" panose="020F0502020204030204" pitchFamily="34" charset="0"/>
              </a:rPr>
              <a:t>: I just want to confirm that ICD codes and CPT and billing codes are included in both the 2022 and 2023 dataset?</a:t>
            </a:r>
          </a:p>
          <a:p>
            <a:pPr indent="-171450">
              <a:lnSpc>
                <a:spcPct val="90000"/>
              </a:lnSpc>
              <a:spcAft>
                <a:spcPts val="450"/>
              </a:spcAft>
              <a:buFont typeface="Arial" panose="020B0604020202020204" pitchFamily="34" charset="0"/>
              <a:buChar char="•"/>
              <a:tabLst>
                <a:tab pos="300038" algn="l"/>
              </a:tabLst>
            </a:pPr>
            <a:endParaRPr lang="en-US" sz="2200" dirty="0">
              <a:solidFill>
                <a:schemeClr val="accent1"/>
              </a:solidFill>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sz="2200" b="1" i="1" u="sng" dirty="0">
                <a:latin typeface="Calibri" panose="020F0502020204030204" pitchFamily="34" charset="0"/>
                <a:cs typeface="Calibri" panose="020F0502020204030204" pitchFamily="34" charset="0"/>
              </a:rPr>
              <a:t>Answer*</a:t>
            </a:r>
            <a:r>
              <a:rPr lang="en-US" sz="2200" dirty="0">
                <a:latin typeface="Calibri" panose="020F0502020204030204" pitchFamily="34" charset="0"/>
                <a:cs typeface="Calibri" panose="020F0502020204030204" pitchFamily="34" charset="0"/>
              </a:rPr>
              <a:t>: Yes, there are ICD Diagnosis and Procedure codes and CPT codes in the case mix dataset. </a:t>
            </a:r>
          </a:p>
          <a:p>
            <a:pPr>
              <a:lnSpc>
                <a:spcPct val="90000"/>
              </a:lnSpc>
              <a:spcAft>
                <a:spcPts val="450"/>
              </a:spcAft>
              <a:tabLst>
                <a:tab pos="300038" algn="l"/>
              </a:tabLst>
            </a:pPr>
            <a:endParaRPr lang="en-US" sz="2200"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sz="2200" dirty="0">
                <a:latin typeface="Calibri" panose="020F0502020204030204" pitchFamily="34" charset="0"/>
                <a:cs typeface="Calibri" panose="020F0502020204030204" pitchFamily="34" charset="0"/>
              </a:rPr>
              <a:t>The variable “</a:t>
            </a:r>
            <a:r>
              <a:rPr lang="en-US" sz="2200" dirty="0" err="1">
                <a:latin typeface="Calibri" panose="020F0502020204030204" pitchFamily="34" charset="0"/>
                <a:cs typeface="Calibri" panose="020F0502020204030204" pitchFamily="34" charset="0"/>
              </a:rPr>
              <a:t>ICDIndicator</a:t>
            </a:r>
            <a:r>
              <a:rPr lang="en-US" sz="2200" dirty="0">
                <a:latin typeface="Calibri" panose="020F0502020204030204" pitchFamily="34" charset="0"/>
                <a:cs typeface="Calibri" panose="020F0502020204030204" pitchFamily="34" charset="0"/>
              </a:rPr>
              <a:t>” in the EDD shows if the diagnosis, </a:t>
            </a:r>
            <a:r>
              <a:rPr lang="en-US" sz="2200" dirty="0" err="1">
                <a:latin typeface="Calibri" panose="020F0502020204030204" pitchFamily="34" charset="0"/>
                <a:cs typeface="Calibri" panose="020F0502020204030204" pitchFamily="34" charset="0"/>
              </a:rPr>
              <a:t>Ecodes</a:t>
            </a:r>
            <a:r>
              <a:rPr lang="en-US" sz="2200" dirty="0">
                <a:latin typeface="Calibri" panose="020F0502020204030204" pitchFamily="34" charset="0"/>
                <a:cs typeface="Calibri" panose="020F0502020204030204" pitchFamily="34" charset="0"/>
              </a:rPr>
              <a:t>, &amp; procedure codes are ICD-10.  The EDD also has variables “</a:t>
            </a:r>
            <a:r>
              <a:rPr lang="en-US" sz="2200" dirty="0" err="1">
                <a:latin typeface="Calibri" panose="020F0502020204030204" pitchFamily="34" charset="0"/>
                <a:cs typeface="Calibri" panose="020F0502020204030204" pitchFamily="34" charset="0"/>
              </a:rPr>
              <a:t>ProcedureCodingType</a:t>
            </a:r>
            <a:r>
              <a:rPr lang="en-US" sz="2200" dirty="0">
                <a:latin typeface="Calibri" panose="020F0502020204030204" pitchFamily="34" charset="0"/>
                <a:cs typeface="Calibri" panose="020F0502020204030204" pitchFamily="34" charset="0"/>
              </a:rPr>
              <a:t>” &amp;“</a:t>
            </a:r>
            <a:r>
              <a:rPr lang="en-US" sz="2200" dirty="0" err="1">
                <a:latin typeface="Calibri" panose="020F0502020204030204" pitchFamily="34" charset="0"/>
                <a:cs typeface="Calibri" panose="020F0502020204030204" pitchFamily="34" charset="0"/>
              </a:rPr>
              <a:t>PrincipalDiagnosisCode</a:t>
            </a:r>
            <a:r>
              <a:rPr lang="en-US" sz="2200" dirty="0">
                <a:latin typeface="Calibri" panose="020F0502020204030204" pitchFamily="34" charset="0"/>
                <a:cs typeface="Calibri" panose="020F0502020204030204" pitchFamily="34" charset="0"/>
              </a:rPr>
              <a:t>” that show the procedures and diagnosis.  </a:t>
            </a:r>
          </a:p>
          <a:p>
            <a:pPr>
              <a:lnSpc>
                <a:spcPct val="90000"/>
              </a:lnSpc>
              <a:spcAft>
                <a:spcPts val="450"/>
              </a:spcAft>
              <a:tabLst>
                <a:tab pos="300038" algn="l"/>
              </a:tabLst>
            </a:pPr>
            <a:endParaRPr lang="en-US" sz="2200"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sz="2200" dirty="0">
                <a:latin typeface="Calibri" panose="020F0502020204030204" pitchFamily="34" charset="0"/>
                <a:cs typeface="Calibri" panose="020F0502020204030204" pitchFamily="34" charset="0"/>
              </a:rPr>
              <a:t>Similarly, the HIDD includes the variables “</a:t>
            </a:r>
            <a:r>
              <a:rPr lang="en-US" sz="2200" dirty="0" err="1">
                <a:latin typeface="Calibri" panose="020F0502020204030204" pitchFamily="34" charset="0"/>
                <a:cs typeface="Calibri" panose="020F0502020204030204" pitchFamily="34" charset="0"/>
              </a:rPr>
              <a:t>ICDIndicator</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PrimaryDiagnosisCode</a:t>
            </a:r>
            <a:r>
              <a:rPr lang="en-US" sz="2200" dirty="0">
                <a:latin typeface="Calibri" panose="020F0502020204030204" pitchFamily="34" charset="0"/>
                <a:cs typeface="Calibri" panose="020F0502020204030204" pitchFamily="34" charset="0"/>
              </a:rPr>
              <a:t>”, which is the ICD- 10-CM code for the patient’s condition, and “</a:t>
            </a:r>
            <a:r>
              <a:rPr lang="en-US" sz="2200" dirty="0" err="1">
                <a:latin typeface="Calibri" panose="020F0502020204030204" pitchFamily="34" charset="0"/>
                <a:cs typeface="Calibri" panose="020F0502020204030204" pitchFamily="34" charset="0"/>
              </a:rPr>
              <a:t>PrincipalProcedureCode</a:t>
            </a:r>
            <a:r>
              <a:rPr lang="en-US" sz="2200" dirty="0">
                <a:latin typeface="Calibri" panose="020F0502020204030204" pitchFamily="34" charset="0"/>
                <a:cs typeface="Calibri" panose="020F0502020204030204" pitchFamily="34" charset="0"/>
              </a:rPr>
              <a:t>”, which is the ICD 10 for the principal procedure provided the patient in the inpatient facility.</a:t>
            </a:r>
          </a:p>
          <a:p>
            <a:pPr indent="-171450">
              <a:lnSpc>
                <a:spcPct val="90000"/>
              </a:lnSpc>
              <a:spcAft>
                <a:spcPts val="450"/>
              </a:spcAft>
              <a:buFont typeface="Arial" panose="020B0604020202020204" pitchFamily="34" charset="0"/>
              <a:buChar char="•"/>
              <a:tabLst>
                <a:tab pos="300038" algn="l"/>
              </a:tabLst>
            </a:pPr>
            <a:endParaRPr lang="en-US" sz="2200" dirty="0">
              <a:latin typeface="Calibri" panose="020F0502020204030204" pitchFamily="34" charset="0"/>
              <a:cs typeface="Calibri" panose="020F0502020204030204" pitchFamily="34" charset="0"/>
            </a:endParaRPr>
          </a:p>
          <a:p>
            <a:pPr>
              <a:lnSpc>
                <a:spcPct val="90000"/>
              </a:lnSpc>
              <a:spcAft>
                <a:spcPts val="450"/>
              </a:spcAft>
              <a:tabLst>
                <a:tab pos="300038" algn="l"/>
              </a:tabLst>
            </a:pPr>
            <a:r>
              <a:rPr lang="en-US" sz="2200" dirty="0">
                <a:latin typeface="Calibri" panose="020F0502020204030204" pitchFamily="34" charset="0"/>
                <a:cs typeface="Calibri" panose="020F0502020204030204" pitchFamily="34" charset="0"/>
              </a:rPr>
              <a:t>* Please note that the question pertains to HIDD and EDD.</a:t>
            </a:r>
          </a:p>
          <a:p>
            <a:pPr>
              <a:lnSpc>
                <a:spcPct val="90000"/>
              </a:lnSpc>
              <a:spcAft>
                <a:spcPts val="450"/>
              </a:spcAft>
            </a:pPr>
            <a:r>
              <a:rPr lang="en-US" dirty="0">
                <a:latin typeface="Calibri" panose="020F0502020204030204" pitchFamily="34" charset="0"/>
                <a:cs typeface="Calibri" panose="020F0502020204030204" pitchFamily="34" charset="0"/>
              </a:rPr>
              <a:t> </a:t>
            </a:r>
          </a:p>
          <a:p>
            <a:pPr indent="-171450">
              <a:lnSpc>
                <a:spcPct val="90000"/>
              </a:lnSpc>
              <a:spcAft>
                <a:spcPts val="450"/>
              </a:spcAft>
              <a:buFont typeface="Arial" panose="020B0604020202020204" pitchFamily="34" charset="0"/>
              <a:buChar char="•"/>
              <a:tabLst>
                <a:tab pos="300038" algn="l"/>
              </a:tabLst>
            </a:pPr>
            <a:endParaRPr lang="en-US" sz="975" dirty="0"/>
          </a:p>
        </p:txBody>
      </p:sp>
    </p:spTree>
    <p:extLst>
      <p:ext uri="{BB962C8B-B14F-4D97-AF65-F5344CB8AC3E}">
        <p14:creationId xmlns:p14="http://schemas.microsoft.com/office/powerpoint/2010/main" val="579222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259643" y="306599"/>
            <a:ext cx="6541990"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b="1" dirty="0">
                <a:solidFill>
                  <a:srgbClr val="4472C4"/>
                </a:solidFill>
                <a:latin typeface="Calibri Light" panose="020F0302020204030204"/>
              </a:rPr>
              <a:t> Both the case mix hospital inpatient discharge data (HIDD) and the All-Payer Claims Data (MA APCD) medical claims have present on admission indicator (POA) fields, but there is more POA data in HIDD than MA APCD inpatient claims.  What is the reason for this difference and are there any tradeoffs to using one or the other?</a:t>
            </a:r>
            <a:endParaRPr kumimoji="0" lang="en-US"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259643" y="2051619"/>
            <a:ext cx="8590847" cy="3600986"/>
          </a:xfrm>
          <a:prstGeom prst="rect">
            <a:avLst/>
          </a:prstGeom>
          <a:noFill/>
        </p:spPr>
        <p:txBody>
          <a:bodyPr wrap="square" rtlCol="0">
            <a:spAutoFit/>
          </a:bodyPr>
          <a:lstStyle/>
          <a:p>
            <a:pPr marL="0" marR="0">
              <a:spcBef>
                <a:spcPts val="0"/>
              </a:spcBef>
              <a:spcAft>
                <a:spcPts val="800"/>
              </a:spcAft>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The </a:t>
            </a:r>
            <a:r>
              <a:rPr lang="en-US" sz="1600" i="1" dirty="0">
                <a:solidFill>
                  <a:prstClr val="black"/>
                </a:solidFill>
                <a:latin typeface="Calibri" panose="020F0502020204030204"/>
              </a:rPr>
              <a:t>POA indicator is a qualifier for each diagnosis code indicating the onset of diagnosis preceded or followed admission. It is important to note that HIDD and MA APCD have different filing specifications.  The reasons for the difference in volume of POA data are as follows:</a:t>
            </a:r>
          </a:p>
          <a:p>
            <a:pPr marL="742950" lvl="1" indent="-285750">
              <a:spcAft>
                <a:spcPts val="800"/>
              </a:spcAft>
              <a:buFont typeface="Wingdings" panose="05000000000000000000" pitchFamily="2" charset="2"/>
              <a:buChar char="q"/>
            </a:pPr>
            <a:r>
              <a:rPr lang="en-US" sz="1600" i="1" dirty="0">
                <a:solidFill>
                  <a:prstClr val="black"/>
                </a:solidFill>
                <a:latin typeface="Calibri" panose="020F0502020204030204"/>
              </a:rPr>
              <a:t>The magnitude of POA data is larger in HIDD because in the context of “case mix”,  </a:t>
            </a:r>
            <a:r>
              <a:rPr lang="en-US" sz="1600" b="1" i="1" dirty="0">
                <a:solidFill>
                  <a:prstClr val="black"/>
                </a:solidFill>
                <a:latin typeface="Calibri" panose="020F0502020204030204"/>
              </a:rPr>
              <a:t>the limit was lifted on the number of associated diagnosis codes in HIDD </a:t>
            </a:r>
            <a:r>
              <a:rPr lang="en-US" sz="1600" i="1" dirty="0">
                <a:solidFill>
                  <a:prstClr val="black"/>
                </a:solidFill>
                <a:latin typeface="Calibri" panose="020F0502020204030204"/>
              </a:rPr>
              <a:t>to better capture the hospital specific complexity and severity of cases influencing clinical outcomes and charges. </a:t>
            </a:r>
          </a:p>
          <a:p>
            <a:pPr marL="742950" lvl="1" indent="-285750">
              <a:spcAft>
                <a:spcPts val="800"/>
              </a:spcAft>
              <a:buFont typeface="Wingdings" panose="05000000000000000000" pitchFamily="2" charset="2"/>
              <a:buChar char="q"/>
            </a:pPr>
            <a:r>
              <a:rPr lang="en-US" sz="1600" i="1" dirty="0">
                <a:solidFill>
                  <a:prstClr val="black"/>
                </a:solidFill>
                <a:latin typeface="Calibri" panose="020F0502020204030204"/>
              </a:rPr>
              <a:t>The </a:t>
            </a:r>
            <a:r>
              <a:rPr lang="en-US" sz="1600" b="1" i="1" dirty="0">
                <a:solidFill>
                  <a:prstClr val="black"/>
                </a:solidFill>
                <a:latin typeface="Calibri" panose="020F0502020204030204"/>
              </a:rPr>
              <a:t>MA APCD is limited to 24 associated diagnosis codes</a:t>
            </a:r>
            <a:r>
              <a:rPr lang="en-US" sz="1600" i="1" dirty="0">
                <a:solidFill>
                  <a:prstClr val="black"/>
                </a:solidFill>
                <a:latin typeface="Calibri" panose="020F0502020204030204"/>
              </a:rPr>
              <a:t>, therefore there is only a POA indicator for the principal diagnosis codes and the 24 associated diagnosis codes.  </a:t>
            </a:r>
          </a:p>
          <a:p>
            <a:pPr marL="742950" lvl="1" indent="-285750">
              <a:spcAft>
                <a:spcPts val="800"/>
              </a:spcAft>
              <a:buFont typeface="Wingdings" panose="05000000000000000000" pitchFamily="2" charset="2"/>
              <a:buChar char="q"/>
            </a:pPr>
            <a:r>
              <a:rPr lang="en-US" sz="1600" i="1" dirty="0">
                <a:solidFill>
                  <a:prstClr val="black"/>
                </a:solidFill>
                <a:latin typeface="Calibri" panose="020F0502020204030204"/>
              </a:rPr>
              <a:t>In MA APCD, POA is required when Type of Claim (MC094) = Facility (Code 002) , Admitting Diagnosis (MC039) and Principal Diagnosis (MC041) are populated and is not required when Types of Facility (MC245) is a Skilled Nursing Facility/Long Term Care Facility (Code 2), Designated Cancer Center (Code 5), Designated Inpatient Children’s Hospital (Code 6), Inpatient Rehabilitation Facility (Code 7) or Critical Access Hospital (Code 9).</a:t>
            </a: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293512"/>
            <a:ext cx="1930400" cy="1015663"/>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t>Present on Admission Indicators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475148"/>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spTree>
    <p:extLst>
      <p:ext uri="{BB962C8B-B14F-4D97-AF65-F5344CB8AC3E}">
        <p14:creationId xmlns:p14="http://schemas.microsoft.com/office/powerpoint/2010/main" val="309603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71961" y="215365"/>
            <a:ext cx="6742405" cy="1323439"/>
          </a:xfrm>
          <a:prstGeom prst="rect">
            <a:avLst/>
          </a:prstGeom>
          <a:noFill/>
        </p:spPr>
        <p:txBody>
          <a:bodyPr wrap="square" rtlCol="0">
            <a:spAutoFit/>
          </a:bodyPr>
          <a:lstStyle/>
          <a:p>
            <a:pPr marL="0" marR="0">
              <a:spcBef>
                <a:spcPts val="0"/>
              </a:spcBef>
              <a:spcAft>
                <a:spcPts val="800"/>
              </a:spcAft>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To consider the trade-off when using the POA indicators </a:t>
            </a:r>
            <a:r>
              <a:rPr lang="en-US" sz="1600" i="1" dirty="0">
                <a:solidFill>
                  <a:prstClr val="black"/>
                </a:solidFill>
                <a:latin typeface="Calibri" panose="020F0502020204030204"/>
              </a:rPr>
              <a:t>to capture conditions not present on admission when only 24 associated are used, even though the percentage of HIDD with greater than 24 diagnosis codes has increased from FY2015 to FY2023 (see Table 1 below), in any give year less than 1% of such discharges have conditions </a:t>
            </a:r>
            <a:r>
              <a:rPr lang="en-US" sz="1600" b="1" i="1" dirty="0">
                <a:solidFill>
                  <a:prstClr val="black"/>
                </a:solidFill>
                <a:latin typeface="Calibri" panose="020F0502020204030204"/>
              </a:rPr>
              <a:t>not present on admission</a:t>
            </a:r>
            <a:r>
              <a:rPr lang="en-US" sz="1600" i="1" dirty="0">
                <a:solidFill>
                  <a:prstClr val="black"/>
                </a:solidFill>
                <a:latin typeface="Calibri" panose="020F0502020204030204"/>
              </a:rPr>
              <a:t>. </a:t>
            </a:r>
          </a:p>
        </p:txBody>
      </p:sp>
      <p:sp>
        <p:nvSpPr>
          <p:cNvPr id="8" name="TextBox 7">
            <a:extLst>
              <a:ext uri="{FF2B5EF4-FFF2-40B4-BE49-F238E27FC236}">
                <a16:creationId xmlns:a16="http://schemas.microsoft.com/office/drawing/2014/main" id="{0BC88E3D-ECDA-C875-D3BB-C0C3FDD845DA}"/>
              </a:ext>
            </a:extLst>
          </p:cNvPr>
          <p:cNvSpPr txBox="1"/>
          <p:nvPr/>
        </p:nvSpPr>
        <p:spPr>
          <a:xfrm>
            <a:off x="7027100" y="293512"/>
            <a:ext cx="1823389" cy="923330"/>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Present on Admission Indicators</a:t>
            </a:r>
          </a:p>
        </p:txBody>
      </p:sp>
      <p:graphicFrame>
        <p:nvGraphicFramePr>
          <p:cNvPr id="5" name="Chart 4">
            <a:extLst>
              <a:ext uri="{FF2B5EF4-FFF2-40B4-BE49-F238E27FC236}">
                <a16:creationId xmlns:a16="http://schemas.microsoft.com/office/drawing/2014/main" id="{26B6465B-9B87-9353-A44E-64C1CB55161A}"/>
              </a:ext>
            </a:extLst>
          </p:cNvPr>
          <p:cNvGraphicFramePr/>
          <p:nvPr>
            <p:extLst>
              <p:ext uri="{D42A27DB-BD31-4B8C-83A1-F6EECF244321}">
                <p14:modId xmlns:p14="http://schemas.microsoft.com/office/powerpoint/2010/main" val="1487776677"/>
              </p:ext>
            </p:extLst>
          </p:nvPr>
        </p:nvGraphicFramePr>
        <p:xfrm>
          <a:off x="263047" y="2625585"/>
          <a:ext cx="8392438" cy="2009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204B2A9-B9BA-B84A-2D9F-7DA3F622B11B}"/>
              </a:ext>
            </a:extLst>
          </p:cNvPr>
          <p:cNvGraphicFramePr/>
          <p:nvPr>
            <p:extLst>
              <p:ext uri="{D42A27DB-BD31-4B8C-83A1-F6EECF244321}">
                <p14:modId xmlns:p14="http://schemas.microsoft.com/office/powerpoint/2010/main" val="3743304731"/>
              </p:ext>
            </p:extLst>
          </p:nvPr>
        </p:nvGraphicFramePr>
        <p:xfrm>
          <a:off x="263047" y="4680097"/>
          <a:ext cx="8392438" cy="200954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CABB889-E8C5-62CC-4691-9DCDE748E640}"/>
              </a:ext>
            </a:extLst>
          </p:cNvPr>
          <p:cNvSpPr txBox="1"/>
          <p:nvPr/>
        </p:nvSpPr>
        <p:spPr>
          <a:xfrm>
            <a:off x="171961" y="1511327"/>
            <a:ext cx="8800078" cy="1077218"/>
          </a:xfrm>
          <a:prstGeom prst="rect">
            <a:avLst/>
          </a:prstGeom>
          <a:noFill/>
        </p:spPr>
        <p:txBody>
          <a:bodyPr wrap="square" rtlCol="0">
            <a:spAutoFit/>
          </a:bodyPr>
          <a:lstStyle/>
          <a:p>
            <a:pPr marL="0" marR="0">
              <a:spcBef>
                <a:spcPts val="0"/>
              </a:spcBef>
              <a:spcAft>
                <a:spcPts val="800"/>
              </a:spcAft>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Therefore, there </a:t>
            </a:r>
            <a:r>
              <a:rPr lang="en-US" sz="1600" i="1" dirty="0">
                <a:solidFill>
                  <a:prstClr val="black"/>
                </a:solidFill>
                <a:latin typeface="Calibri" panose="020F0502020204030204"/>
              </a:rPr>
              <a:t>is not a significant loss in the ability to measure </a:t>
            </a:r>
            <a:r>
              <a:rPr lang="en-US" sz="1600" b="1" i="1" dirty="0">
                <a:solidFill>
                  <a:prstClr val="black"/>
                </a:solidFill>
                <a:latin typeface="Calibri" panose="020F0502020204030204"/>
              </a:rPr>
              <a:t>not present on admission</a:t>
            </a:r>
            <a:r>
              <a:rPr lang="en-US" sz="1600" i="1" dirty="0">
                <a:solidFill>
                  <a:prstClr val="black"/>
                </a:solidFill>
                <a:latin typeface="Calibri" panose="020F0502020204030204"/>
              </a:rPr>
              <a:t>, since over 20% of discharges with less than 24 diagnosis codes have conditions not present on admission (see Table 2 below) versus discharges with greater than 24 diagnosis codes where the percent with conditions not present on admission remained less than 1% (significantly smaller) every year from FY2015 to FY2023.</a:t>
            </a:r>
          </a:p>
        </p:txBody>
      </p:sp>
    </p:spTree>
    <p:extLst>
      <p:ext uri="{BB962C8B-B14F-4D97-AF65-F5344CB8AC3E}">
        <p14:creationId xmlns:p14="http://schemas.microsoft.com/office/powerpoint/2010/main" val="130759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05833" y="153982"/>
            <a:ext cx="6814257"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b="1" dirty="0">
                <a:solidFill>
                  <a:srgbClr val="4472C4"/>
                </a:solidFill>
                <a:latin typeface="Calibri Light" panose="020F0302020204030204"/>
              </a:rPr>
              <a:t> Gobeille v. Liberty Mutual Insurance Company, decided in 2016, significantly impacted the reporting of medical claims data? What impact did it have on the volume of dental claims and pharmacy claims?</a:t>
            </a: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293512"/>
            <a:ext cx="1930400" cy="707886"/>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b="1" dirty="0"/>
              <a:t>Gobeille Revisited</a:t>
            </a:r>
          </a:p>
        </p:txBody>
      </p:sp>
      <p:graphicFrame>
        <p:nvGraphicFramePr>
          <p:cNvPr id="2" name="Table 1">
            <a:extLst>
              <a:ext uri="{FF2B5EF4-FFF2-40B4-BE49-F238E27FC236}">
                <a16:creationId xmlns:a16="http://schemas.microsoft.com/office/drawing/2014/main" id="{0D1DFC36-DD57-2E3A-74BE-8ACB588DEA41}"/>
              </a:ext>
            </a:extLst>
          </p:cNvPr>
          <p:cNvGraphicFramePr>
            <a:graphicFrameLocks noGrp="1"/>
          </p:cNvGraphicFramePr>
          <p:nvPr>
            <p:extLst>
              <p:ext uri="{D42A27DB-BD31-4B8C-83A1-F6EECF244321}">
                <p14:modId xmlns:p14="http://schemas.microsoft.com/office/powerpoint/2010/main" val="2688469827"/>
              </p:ext>
            </p:extLst>
          </p:nvPr>
        </p:nvGraphicFramePr>
        <p:xfrm>
          <a:off x="584200" y="2080893"/>
          <a:ext cx="7975600" cy="2120900"/>
        </p:xfrm>
        <a:graphic>
          <a:graphicData uri="http://schemas.openxmlformats.org/drawingml/2006/table">
            <a:tbl>
              <a:tblPr/>
              <a:tblGrid>
                <a:gridCol w="508000">
                  <a:extLst>
                    <a:ext uri="{9D8B030D-6E8A-4147-A177-3AD203B41FA5}">
                      <a16:colId xmlns:a16="http://schemas.microsoft.com/office/drawing/2014/main" val="2381122460"/>
                    </a:ext>
                  </a:extLst>
                </a:gridCol>
                <a:gridCol w="812800">
                  <a:extLst>
                    <a:ext uri="{9D8B030D-6E8A-4147-A177-3AD203B41FA5}">
                      <a16:colId xmlns:a16="http://schemas.microsoft.com/office/drawing/2014/main" val="608993432"/>
                    </a:ext>
                  </a:extLst>
                </a:gridCol>
                <a:gridCol w="812800">
                  <a:extLst>
                    <a:ext uri="{9D8B030D-6E8A-4147-A177-3AD203B41FA5}">
                      <a16:colId xmlns:a16="http://schemas.microsoft.com/office/drawing/2014/main" val="2461081642"/>
                    </a:ext>
                  </a:extLst>
                </a:gridCol>
                <a:gridCol w="901700">
                  <a:extLst>
                    <a:ext uri="{9D8B030D-6E8A-4147-A177-3AD203B41FA5}">
                      <a16:colId xmlns:a16="http://schemas.microsoft.com/office/drawing/2014/main" val="2312957962"/>
                    </a:ext>
                  </a:extLst>
                </a:gridCol>
                <a:gridCol w="876300">
                  <a:extLst>
                    <a:ext uri="{9D8B030D-6E8A-4147-A177-3AD203B41FA5}">
                      <a16:colId xmlns:a16="http://schemas.microsoft.com/office/drawing/2014/main" val="2189692346"/>
                    </a:ext>
                  </a:extLst>
                </a:gridCol>
                <a:gridCol w="850900">
                  <a:extLst>
                    <a:ext uri="{9D8B030D-6E8A-4147-A177-3AD203B41FA5}">
                      <a16:colId xmlns:a16="http://schemas.microsoft.com/office/drawing/2014/main" val="3132515403"/>
                    </a:ext>
                  </a:extLst>
                </a:gridCol>
                <a:gridCol w="838200">
                  <a:extLst>
                    <a:ext uri="{9D8B030D-6E8A-4147-A177-3AD203B41FA5}">
                      <a16:colId xmlns:a16="http://schemas.microsoft.com/office/drawing/2014/main" val="432827874"/>
                    </a:ext>
                  </a:extLst>
                </a:gridCol>
                <a:gridCol w="1346200">
                  <a:extLst>
                    <a:ext uri="{9D8B030D-6E8A-4147-A177-3AD203B41FA5}">
                      <a16:colId xmlns:a16="http://schemas.microsoft.com/office/drawing/2014/main" val="681238756"/>
                    </a:ext>
                  </a:extLst>
                </a:gridCol>
                <a:gridCol w="1028700">
                  <a:extLst>
                    <a:ext uri="{9D8B030D-6E8A-4147-A177-3AD203B41FA5}">
                      <a16:colId xmlns:a16="http://schemas.microsoft.com/office/drawing/2014/main" val="3767924535"/>
                    </a:ext>
                  </a:extLst>
                </a:gridCol>
              </a:tblGrid>
              <a:tr h="329649">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Unknown/ Not Applicable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Fully-Insured Commercial Group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Self-Insured Group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Group Insurance Commission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MassHealth Managed Care Organization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Supplemental Policy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Integrated Care Organization</a:t>
                      </a:r>
                      <a:br>
                        <a:rPr lang="en-US" sz="1000" b="0" i="0" u="none" strike="noStrike">
                          <a:solidFill>
                            <a:srgbClr val="000000"/>
                          </a:solidFill>
                          <a:effectLst/>
                          <a:highlight>
                            <a:srgbClr val="C0C0C0"/>
                          </a:highlight>
                          <a:latin typeface="Calibri" panose="020F0502020204030204" pitchFamily="34" charset="0"/>
                        </a:rPr>
                      </a:br>
                      <a:r>
                        <a:rPr lang="en-US" sz="1000" b="0" i="0" u="none" strike="noStrike">
                          <a:solidFill>
                            <a:srgbClr val="000000"/>
                          </a:solidFill>
                          <a:effectLst/>
                          <a:highlight>
                            <a:srgbClr val="C0C0C0"/>
                          </a:highlight>
                          <a:latin typeface="Calibri" panose="020F0502020204030204" pitchFamily="34" charset="0"/>
                        </a:rPr>
                        <a:t>or Senior Care Option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Accountable Care Organization (MassHealth Only)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532365351"/>
                  </a:ext>
                </a:extLst>
              </a:tr>
              <a:tr h="184150">
                <a:tc>
                  <a:txBody>
                    <a:bodyPr/>
                    <a:lstStyle/>
                    <a:p>
                      <a:pPr algn="r" fontAlgn="b"/>
                      <a:r>
                        <a:rPr lang="en-US" sz="11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2,191,686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9,059,959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1" i="0" u="none" strike="noStrike">
                          <a:solidFill>
                            <a:srgbClr val="FF0000"/>
                          </a:solidFill>
                          <a:effectLst/>
                          <a:highlight>
                            <a:srgbClr val="FFFF00"/>
                          </a:highlight>
                          <a:latin typeface="Calibri" panose="020F0502020204030204" pitchFamily="34" charset="0"/>
                        </a:rPr>
                        <a:t>        3,155,074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180,486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4,490,982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115,319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872166"/>
                  </a:ext>
                </a:extLst>
              </a:tr>
              <a:tr h="184150">
                <a:tc>
                  <a:txBody>
                    <a:bodyPr/>
                    <a:lstStyle/>
                    <a:p>
                      <a:pPr algn="r" fontAlgn="b"/>
                      <a:r>
                        <a:rPr lang="en-US" sz="1100" b="0" i="0" u="none" strike="noStrike">
                          <a:solidFill>
                            <a:srgbClr val="000000"/>
                          </a:solidFill>
                          <a:effectLst/>
                          <a:latin typeface="Calibri" panose="020F0502020204030204" pitchFamily="34" charset="0"/>
                        </a:rPr>
                        <a:t>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2,117,849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7,076,305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2,149,486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260,143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4,666,216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111,592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021985"/>
                  </a:ext>
                </a:extLst>
              </a:tr>
              <a:tr h="184150">
                <a:tc>
                  <a:txBody>
                    <a:bodyPr/>
                    <a:lstStyle/>
                    <a:p>
                      <a:pPr algn="r" fontAlgn="b"/>
                      <a:r>
                        <a:rPr lang="en-US" sz="1100" b="0" i="0" u="none" strike="noStrike">
                          <a:solidFill>
                            <a:srgbClr val="000000"/>
                          </a:solidFill>
                          <a:effectLst/>
                          <a:latin typeface="Calibri" panose="020F050202020403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2,520,620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7,322,286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1,610,755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273,447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4,639,729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134,981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499048"/>
                  </a:ext>
                </a:extLst>
              </a:tr>
              <a:tr h="184150">
                <a:tc>
                  <a:txBody>
                    <a:bodyPr/>
                    <a:lstStyle/>
                    <a:p>
                      <a:pPr algn="r" fontAlgn="b"/>
                      <a:r>
                        <a:rPr lang="en-US" sz="11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1,822,258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7,760,571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1,263,091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292,157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5,185,791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146,932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92,201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9808"/>
                  </a:ext>
                </a:extLst>
              </a:tr>
              <a:tr h="184150">
                <a:tc>
                  <a:txBody>
                    <a:bodyPr/>
                    <a:lstStyle/>
                    <a:p>
                      <a:pPr algn="r" fontAlgn="b"/>
                      <a:r>
                        <a:rPr lang="en-US" sz="11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1,773,619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7,789,036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1,201,852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306,947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3,841,983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172,427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1,428,906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0008875"/>
                  </a:ext>
                </a:extLst>
              </a:tr>
              <a:tr h="184150">
                <a:tc>
                  <a:txBody>
                    <a:bodyPr/>
                    <a:lstStyle/>
                    <a:p>
                      <a:pPr algn="r" fontAlgn="b"/>
                      <a:r>
                        <a:rPr lang="en-US"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1,114,166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6,221,861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951,138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255,564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1,925,294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119,682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1,839,091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3538"/>
                  </a:ext>
                </a:extLst>
              </a:tr>
              <a:tr h="184150">
                <a:tc>
                  <a:txBody>
                    <a:bodyPr/>
                    <a:lstStyle/>
                    <a:p>
                      <a:pPr algn="r" fontAlgn="b"/>
                      <a:r>
                        <a:rPr lang="en-US"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1,415,462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7,738,811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1,030,492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333,783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2,639,990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165,613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2,527,750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7447517"/>
                  </a:ext>
                </a:extLst>
              </a:tr>
              <a:tr h="184150">
                <a:tc>
                  <a:txBody>
                    <a:bodyPr/>
                    <a:lstStyle/>
                    <a:p>
                      <a:pPr algn="r" fontAlgn="b"/>
                      <a:r>
                        <a:rPr lang="en-US"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1,565,287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8,053,132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1,058,142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378,782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2,919,683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156,492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2,762,031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126187"/>
                  </a:ext>
                </a:extLst>
              </a:tr>
              <a:tr h="184150">
                <a:tc>
                  <a:txBody>
                    <a:bodyPr/>
                    <a:lstStyle/>
                    <a:p>
                      <a:pPr algn="r" fontAlgn="b"/>
                      <a:r>
                        <a:rPr lang="en-US" sz="1100" b="0" i="0" u="none" strike="noStrike">
                          <a:solidFill>
                            <a:srgbClr val="000000"/>
                          </a:solidFill>
                          <a:effectLst/>
                          <a:latin typeface="Calibri" panose="020F050202020403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1,743,189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7,836,123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1,975,940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359,924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2,379,660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3,672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179,996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            3,743,470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9710904"/>
                  </a:ext>
                </a:extLst>
              </a:tr>
            </a:tbl>
          </a:graphicData>
        </a:graphic>
      </p:graphicFrame>
      <p:graphicFrame>
        <p:nvGraphicFramePr>
          <p:cNvPr id="3" name="Table 2">
            <a:extLst>
              <a:ext uri="{FF2B5EF4-FFF2-40B4-BE49-F238E27FC236}">
                <a16:creationId xmlns:a16="http://schemas.microsoft.com/office/drawing/2014/main" id="{881E0C24-B97F-DBFB-A66C-284690497A6E}"/>
              </a:ext>
            </a:extLst>
          </p:cNvPr>
          <p:cNvGraphicFramePr>
            <a:graphicFrameLocks noGrp="1"/>
          </p:cNvGraphicFramePr>
          <p:nvPr>
            <p:extLst>
              <p:ext uri="{D42A27DB-BD31-4B8C-83A1-F6EECF244321}">
                <p14:modId xmlns:p14="http://schemas.microsoft.com/office/powerpoint/2010/main" val="1643825788"/>
              </p:ext>
            </p:extLst>
          </p:nvPr>
        </p:nvGraphicFramePr>
        <p:xfrm>
          <a:off x="584200" y="4461505"/>
          <a:ext cx="8051800" cy="2190750"/>
        </p:xfrm>
        <a:graphic>
          <a:graphicData uri="http://schemas.openxmlformats.org/drawingml/2006/table">
            <a:tbl>
              <a:tblPr/>
              <a:tblGrid>
                <a:gridCol w="508000">
                  <a:extLst>
                    <a:ext uri="{9D8B030D-6E8A-4147-A177-3AD203B41FA5}">
                      <a16:colId xmlns:a16="http://schemas.microsoft.com/office/drawing/2014/main" val="1954800230"/>
                    </a:ext>
                  </a:extLst>
                </a:gridCol>
                <a:gridCol w="812800">
                  <a:extLst>
                    <a:ext uri="{9D8B030D-6E8A-4147-A177-3AD203B41FA5}">
                      <a16:colId xmlns:a16="http://schemas.microsoft.com/office/drawing/2014/main" val="2164473775"/>
                    </a:ext>
                  </a:extLst>
                </a:gridCol>
                <a:gridCol w="812800">
                  <a:extLst>
                    <a:ext uri="{9D8B030D-6E8A-4147-A177-3AD203B41FA5}">
                      <a16:colId xmlns:a16="http://schemas.microsoft.com/office/drawing/2014/main" val="3967475467"/>
                    </a:ext>
                  </a:extLst>
                </a:gridCol>
                <a:gridCol w="901700">
                  <a:extLst>
                    <a:ext uri="{9D8B030D-6E8A-4147-A177-3AD203B41FA5}">
                      <a16:colId xmlns:a16="http://schemas.microsoft.com/office/drawing/2014/main" val="1124920735"/>
                    </a:ext>
                  </a:extLst>
                </a:gridCol>
                <a:gridCol w="876300">
                  <a:extLst>
                    <a:ext uri="{9D8B030D-6E8A-4147-A177-3AD203B41FA5}">
                      <a16:colId xmlns:a16="http://schemas.microsoft.com/office/drawing/2014/main" val="677204214"/>
                    </a:ext>
                  </a:extLst>
                </a:gridCol>
                <a:gridCol w="927100">
                  <a:extLst>
                    <a:ext uri="{9D8B030D-6E8A-4147-A177-3AD203B41FA5}">
                      <a16:colId xmlns:a16="http://schemas.microsoft.com/office/drawing/2014/main" val="1799678834"/>
                    </a:ext>
                  </a:extLst>
                </a:gridCol>
                <a:gridCol w="838200">
                  <a:extLst>
                    <a:ext uri="{9D8B030D-6E8A-4147-A177-3AD203B41FA5}">
                      <a16:colId xmlns:a16="http://schemas.microsoft.com/office/drawing/2014/main" val="645888385"/>
                    </a:ext>
                  </a:extLst>
                </a:gridCol>
                <a:gridCol w="1346200">
                  <a:extLst>
                    <a:ext uri="{9D8B030D-6E8A-4147-A177-3AD203B41FA5}">
                      <a16:colId xmlns:a16="http://schemas.microsoft.com/office/drawing/2014/main" val="2208924489"/>
                    </a:ext>
                  </a:extLst>
                </a:gridCol>
                <a:gridCol w="1028700">
                  <a:extLst>
                    <a:ext uri="{9D8B030D-6E8A-4147-A177-3AD203B41FA5}">
                      <a16:colId xmlns:a16="http://schemas.microsoft.com/office/drawing/2014/main" val="3936931506"/>
                    </a:ext>
                  </a:extLst>
                </a:gridCol>
              </a:tblGrid>
              <a:tr h="533400">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Unknown/ Not Applicable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Fully-Insured Commercial Group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Self-Insured Group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Group Insurance Commission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MassHealth Managed Care Organization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Supplemental Policy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Integrated Care Organization</a:t>
                      </a:r>
                      <a:br>
                        <a:rPr lang="en-US" sz="1000" b="0" i="0" u="none" strike="noStrike">
                          <a:solidFill>
                            <a:srgbClr val="000000"/>
                          </a:solidFill>
                          <a:effectLst/>
                          <a:highlight>
                            <a:srgbClr val="C0C0C0"/>
                          </a:highlight>
                          <a:latin typeface="Calibri" panose="020F0502020204030204" pitchFamily="34" charset="0"/>
                        </a:rPr>
                      </a:br>
                      <a:r>
                        <a:rPr lang="en-US" sz="1000" b="0" i="0" u="none" strike="noStrike">
                          <a:solidFill>
                            <a:srgbClr val="000000"/>
                          </a:solidFill>
                          <a:effectLst/>
                          <a:highlight>
                            <a:srgbClr val="C0C0C0"/>
                          </a:highlight>
                          <a:latin typeface="Calibri" panose="020F0502020204030204" pitchFamily="34" charset="0"/>
                        </a:rPr>
                        <a:t>or Senior Care Option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highlight>
                            <a:srgbClr val="C0C0C0"/>
                          </a:highlight>
                          <a:latin typeface="Calibri" panose="020F0502020204030204" pitchFamily="34" charset="0"/>
                        </a:rPr>
                        <a:t>Accountable Care Organization (MassHealth Only)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16447201"/>
                  </a:ext>
                </a:extLst>
              </a:tr>
              <a:tr h="184150">
                <a:tc>
                  <a:txBody>
                    <a:bodyPr/>
                    <a:lstStyle/>
                    <a:p>
                      <a:pPr algn="r" fontAlgn="b"/>
                      <a:r>
                        <a:rPr lang="en-US" sz="1100" b="0" i="0" u="none" strike="noStrike">
                          <a:solidFill>
                            <a:srgbClr val="000000"/>
                          </a:solidFill>
                          <a:effectLst/>
                          <a:latin typeface="Calibri" panose="020F0502020204030204" pitchFamily="34" charset="0"/>
                        </a:rPr>
                        <a:t>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111,229,335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17,119,316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1" i="0" u="none" strike="noStrike">
                          <a:solidFill>
                            <a:srgbClr val="FF0000"/>
                          </a:solidFill>
                          <a:effectLst/>
                          <a:highlight>
                            <a:srgbClr val="FFFF00"/>
                          </a:highlight>
                          <a:latin typeface="Calibri" panose="020F0502020204030204" pitchFamily="34" charset="0"/>
                        </a:rPr>
                        <a:t>      10,005,371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770,171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16,978,343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85,742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1,307,399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953018"/>
                  </a:ext>
                </a:extLst>
              </a:tr>
              <a:tr h="184150">
                <a:tc>
                  <a:txBody>
                    <a:bodyPr/>
                    <a:lstStyle/>
                    <a:p>
                      <a:pPr algn="r" fontAlgn="b"/>
                      <a:r>
                        <a:rPr lang="en-US" sz="1100" b="0" i="0" u="none" strike="noStrike">
                          <a:solidFill>
                            <a:srgbClr val="000000"/>
                          </a:solidFill>
                          <a:effectLst/>
                          <a:latin typeface="Calibri" panose="020F0502020204030204" pitchFamily="34" charset="0"/>
                        </a:rPr>
                        <a:t>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129,897,331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15,734,285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1,790,867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770,327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14,700,985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95,621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1,652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141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0149190"/>
                  </a:ext>
                </a:extLst>
              </a:tr>
              <a:tr h="184150">
                <a:tc>
                  <a:txBody>
                    <a:bodyPr/>
                    <a:lstStyle/>
                    <a:p>
                      <a:pPr algn="r" fontAlgn="b"/>
                      <a:r>
                        <a:rPr lang="en-US" sz="1100" b="0" i="0" u="none" strike="noStrike">
                          <a:solidFill>
                            <a:srgbClr val="000000"/>
                          </a:solidFill>
                          <a:effectLst/>
                          <a:latin typeface="Calibri" panose="020F0502020204030204" pitchFamily="34" charset="0"/>
                        </a:rPr>
                        <a:t>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117,257,946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16,590,712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3,132,962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744,306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14,836,196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96,602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39,805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524,987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104358"/>
                  </a:ext>
                </a:extLst>
              </a:tr>
              <a:tr h="184150">
                <a:tc>
                  <a:txBody>
                    <a:bodyPr/>
                    <a:lstStyle/>
                    <a:p>
                      <a:pPr algn="r" fontAlgn="b"/>
                      <a:r>
                        <a:rPr lang="en-US" sz="1100" b="0" i="0" u="none" strike="noStrike">
                          <a:solidFill>
                            <a:srgbClr val="000000"/>
                          </a:solidFill>
                          <a:effectLst/>
                          <a:latin typeface="Calibri" panose="020F050202020403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117,935,226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17,202,568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2,997,051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261,666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10,786,269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34,770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108,353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6,427,724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209194"/>
                  </a:ext>
                </a:extLst>
              </a:tr>
              <a:tr h="184150">
                <a:tc>
                  <a:txBody>
                    <a:bodyPr/>
                    <a:lstStyle/>
                    <a:p>
                      <a:pPr algn="r" fontAlgn="b"/>
                      <a:r>
                        <a:rPr lang="en-US" sz="1100" b="0" i="0" u="none" strike="noStrike">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116,394,542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17,011,180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2,426,521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2,322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10,233,883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22,397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120,874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7,392,937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3495513"/>
                  </a:ext>
                </a:extLst>
              </a:tr>
              <a:tr h="184150">
                <a:tc>
                  <a:txBody>
                    <a:bodyPr/>
                    <a:lstStyle/>
                    <a:p>
                      <a:pPr algn="r" fontAlgn="b"/>
                      <a:r>
                        <a:rPr lang="en-US" sz="1100" b="0" i="0" u="none" strike="noStrike">
                          <a:solidFill>
                            <a:srgbClr val="000000"/>
                          </a:solidFill>
                          <a:effectLst/>
                          <a:latin typeface="Calibri" panose="020F0502020204030204" pitchFamily="34" charset="0"/>
                        </a:rPr>
                        <a:t>2020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114,524,120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15,728,417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1,720,123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3,018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9,786,254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14,412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114,964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7,698,421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877480"/>
                  </a:ext>
                </a:extLst>
              </a:tr>
              <a:tr h="184150">
                <a:tc>
                  <a:txBody>
                    <a:bodyPr/>
                    <a:lstStyle/>
                    <a:p>
                      <a:pPr algn="r" fontAlgn="b"/>
                      <a:r>
                        <a:rPr lang="en-US" sz="1100" b="0" i="0" u="none" strike="noStrike">
                          <a:solidFill>
                            <a:srgbClr val="000000"/>
                          </a:solidFill>
                          <a:effectLst/>
                          <a:latin typeface="Calibri" panose="020F050202020403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121,098,338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17,219,856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2,560,362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14,815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10,636,783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2,720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423,710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8,617,745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36526"/>
                  </a:ext>
                </a:extLst>
              </a:tr>
              <a:tr h="184150">
                <a:tc>
                  <a:txBody>
                    <a:bodyPr/>
                    <a:lstStyle/>
                    <a:p>
                      <a:pPr algn="r" fontAlgn="b"/>
                      <a:r>
                        <a:rPr lang="en-US" sz="1100" b="0" i="0" u="none" strike="noStrike">
                          <a:solidFill>
                            <a:srgbClr val="000000"/>
                          </a:solidFill>
                          <a:effectLst/>
                          <a:latin typeface="Calibri" panose="020F050202020403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102,102,815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17,008,625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7,153,758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2,170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10,340,126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rial" panose="020B0604020202020204" pitchFamily="34" charset="0"/>
                        </a:rPr>
                        <a:t>         39,210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1,712,902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8,365,408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28537"/>
                  </a:ext>
                </a:extLst>
              </a:tr>
              <a:tr h="184150">
                <a:tc>
                  <a:txBody>
                    <a:bodyPr/>
                    <a:lstStyle/>
                    <a:p>
                      <a:pPr algn="r" fontAlgn="b"/>
                      <a:r>
                        <a:rPr lang="en-US" sz="1100" b="0" i="0" u="none" strike="noStrike">
                          <a:solidFill>
                            <a:srgbClr val="000000"/>
                          </a:solidFill>
                          <a:effectLst/>
                          <a:latin typeface="Calibri" panose="020F050202020403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78,953,210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22,759,667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highlight>
                            <a:srgbClr val="FFFF00"/>
                          </a:highlight>
                          <a:latin typeface="Calibri" panose="020F0502020204030204" pitchFamily="34" charset="0"/>
                        </a:rPr>
                        <a:t>        6,674,243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a:solidFill>
                            <a:srgbClr val="000000"/>
                          </a:solidFill>
                          <a:effectLst/>
                          <a:latin typeface="Calibri" panose="020F0502020204030204" pitchFamily="34" charset="0"/>
                        </a:rPr>
                        <a:t>               6,374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6,698,784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96,530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2,450,689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            9,735,583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935371"/>
                  </a:ext>
                </a:extLst>
              </a:tr>
            </a:tbl>
          </a:graphicData>
        </a:graphic>
      </p:graphicFrame>
      <p:sp>
        <p:nvSpPr>
          <p:cNvPr id="5" name="TextBox 4">
            <a:extLst>
              <a:ext uri="{FF2B5EF4-FFF2-40B4-BE49-F238E27FC236}">
                <a16:creationId xmlns:a16="http://schemas.microsoft.com/office/drawing/2014/main" id="{243E6732-CC0C-883F-3C39-6008D04B671E}"/>
              </a:ext>
            </a:extLst>
          </p:cNvPr>
          <p:cNvSpPr txBox="1"/>
          <p:nvPr/>
        </p:nvSpPr>
        <p:spPr>
          <a:xfrm>
            <a:off x="1528378" y="1727980"/>
            <a:ext cx="6087244" cy="307777"/>
          </a:xfrm>
          <a:prstGeom prst="rect">
            <a:avLst/>
          </a:prstGeom>
          <a:noFill/>
        </p:spPr>
        <p:txBody>
          <a:bodyPr wrap="none" rtlCol="0">
            <a:spAutoFit/>
          </a:bodyPr>
          <a:lstStyle/>
          <a:p>
            <a:r>
              <a:rPr lang="en-US" sz="1400" b="1" dirty="0"/>
              <a:t>Table 1. Change in Volume of Dental Claims Before and After Gobeille</a:t>
            </a:r>
          </a:p>
        </p:txBody>
      </p:sp>
      <p:sp>
        <p:nvSpPr>
          <p:cNvPr id="10" name="TextBox 9">
            <a:extLst>
              <a:ext uri="{FF2B5EF4-FFF2-40B4-BE49-F238E27FC236}">
                <a16:creationId xmlns:a16="http://schemas.microsoft.com/office/drawing/2014/main" id="{3536C66D-8240-B53B-936C-C64DDE7B4276}"/>
              </a:ext>
            </a:extLst>
          </p:cNvPr>
          <p:cNvSpPr txBox="1"/>
          <p:nvPr/>
        </p:nvSpPr>
        <p:spPr>
          <a:xfrm>
            <a:off x="1372887" y="4184337"/>
            <a:ext cx="6398226" cy="307777"/>
          </a:xfrm>
          <a:prstGeom prst="rect">
            <a:avLst/>
          </a:prstGeom>
          <a:noFill/>
        </p:spPr>
        <p:txBody>
          <a:bodyPr wrap="none" rtlCol="0">
            <a:spAutoFit/>
          </a:bodyPr>
          <a:lstStyle/>
          <a:p>
            <a:r>
              <a:rPr lang="en-US" sz="1400" b="1" dirty="0"/>
              <a:t>Table 2. Change in Volume of Pharmacy Claims Before and After Gobeille</a:t>
            </a:r>
          </a:p>
        </p:txBody>
      </p:sp>
      <p:sp>
        <p:nvSpPr>
          <p:cNvPr id="11" name="TextBox 10">
            <a:extLst>
              <a:ext uri="{FF2B5EF4-FFF2-40B4-BE49-F238E27FC236}">
                <a16:creationId xmlns:a16="http://schemas.microsoft.com/office/drawing/2014/main" id="{0DC6F02C-1573-4779-B0B6-36721F92BEC1}"/>
              </a:ext>
            </a:extLst>
          </p:cNvPr>
          <p:cNvSpPr txBox="1"/>
          <p:nvPr/>
        </p:nvSpPr>
        <p:spPr>
          <a:xfrm>
            <a:off x="237771" y="1110258"/>
            <a:ext cx="8744657" cy="584775"/>
          </a:xfrm>
          <a:prstGeom prst="rect">
            <a:avLst/>
          </a:prstGeom>
          <a:noFill/>
        </p:spPr>
        <p:txBody>
          <a:bodyPr wrap="square" rtlCol="0">
            <a:spAutoFit/>
          </a:bodyPr>
          <a:lstStyle/>
          <a:p>
            <a:pPr marL="0" marR="0">
              <a:spcBef>
                <a:spcPts val="0"/>
              </a:spcBef>
              <a:spcAft>
                <a:spcPts val="800"/>
              </a:spcAft>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Comparing Pre-Gobeille (CY2015) to CY2023, there was a 66% drop in dental claims</a:t>
            </a:r>
            <a:r>
              <a:rPr lang="en-US" sz="1600" i="1" dirty="0">
                <a:solidFill>
                  <a:prstClr val="black"/>
                </a:solidFill>
                <a:latin typeface="Calibri" panose="020F0502020204030204"/>
              </a:rPr>
              <a:t>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(See Table 1 below) and 29% drop in pharmacy claims (See Table 2 below).</a:t>
            </a:r>
            <a:endParaRPr lang="en-US" sz="1600" i="1" dirty="0">
              <a:solidFill>
                <a:prstClr val="black"/>
              </a:solidFill>
              <a:latin typeface="Calibri" panose="020F0502020204030204"/>
            </a:endParaRPr>
          </a:p>
        </p:txBody>
      </p:sp>
    </p:spTree>
    <p:extLst>
      <p:ext uri="{BB962C8B-B14F-4D97-AF65-F5344CB8AC3E}">
        <p14:creationId xmlns:p14="http://schemas.microsoft.com/office/powerpoint/2010/main" val="337303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0" y="1608954"/>
            <a:ext cx="8726985" cy="81092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dirty="0">
                <a:latin typeface="Arial" panose="020B0604020202020204" pitchFamily="34" charset="0"/>
                <a:cs typeface="Arial" panose="020B0604020202020204" pitchFamily="34" charset="0"/>
                <a:hlinkClick r:id="rId2"/>
              </a:rPr>
              <a:t>http://www.chiamass.gov/ma-apcd-and-case-mix-user-workgroup-information/</a:t>
            </a:r>
            <a:r>
              <a:rPr lang="en-US"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63429D-DD6F-975C-31B4-35A922DE30A4}"/>
              </a:ext>
            </a:extLst>
          </p:cNvPr>
          <p:cNvPicPr>
            <a:picLocks noChangeAspect="1"/>
          </p:cNvPicPr>
          <p:nvPr/>
        </p:nvPicPr>
        <p:blipFill rotWithShape="1">
          <a:blip r:embed="rId4"/>
          <a:srcRect l="9630" t="22620" r="9340" b="6050"/>
          <a:stretch/>
        </p:blipFill>
        <p:spPr>
          <a:xfrm>
            <a:off x="677333" y="2123293"/>
            <a:ext cx="7902223" cy="3912936"/>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400" dirty="0"/>
              <a:t>The next User Group will meet Tuesday June 25, 2024.</a:t>
            </a:r>
            <a:endParaRPr lang="en-US" sz="24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03673" y="963713"/>
            <a:ext cx="7530026" cy="5232202"/>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dirty="0">
                <a:solidFill>
                  <a:srgbClr val="63666A"/>
                </a:solidFill>
                <a:latin typeface="Arial"/>
                <a:cs typeface="Arial"/>
              </a:rPr>
              <a:t>MA APCD Release CY 2021 and CY2022 Updates</a:t>
            </a:r>
          </a:p>
          <a:p>
            <a:pPr marL="742950" lvl="1" indent="-285750">
              <a:buClr>
                <a:schemeClr val="accent1"/>
              </a:buClr>
              <a:buFont typeface="Wingdings" charset="2"/>
              <a:buChar char="§"/>
            </a:pPr>
            <a:r>
              <a:rPr lang="en-US" dirty="0">
                <a:solidFill>
                  <a:srgbClr val="63666A"/>
                </a:solidFill>
                <a:latin typeface="Arial"/>
                <a:cs typeface="Arial"/>
              </a:rPr>
              <a:t>Update to the MA APCD Application</a:t>
            </a:r>
          </a:p>
          <a:p>
            <a:pPr marL="742950" lvl="1" indent="-285750">
              <a:buClr>
                <a:schemeClr val="accent1"/>
              </a:buClr>
              <a:buFont typeface="Wingdings" charset="2"/>
              <a:buChar char="§"/>
            </a:pPr>
            <a:r>
              <a:rPr lang="en-US" dirty="0">
                <a:solidFill>
                  <a:srgbClr val="63666A"/>
                </a:solidFill>
                <a:latin typeface="Arial"/>
                <a:cs typeface="Arial"/>
              </a:rPr>
              <a:t>FY22 Case Mix Release Updates</a:t>
            </a:r>
          </a:p>
          <a:p>
            <a:pPr lvl="1">
              <a:buClr>
                <a:schemeClr val="accent1"/>
              </a:buClr>
            </a:pPr>
            <a:endParaRPr lang="en-US" dirty="0">
              <a:solidFill>
                <a:srgbClr val="63666A"/>
              </a:solidFill>
              <a:latin typeface="Arial"/>
              <a:cs typeface="Arial"/>
            </a:endParaRPr>
          </a:p>
          <a:p>
            <a:pPr marL="342900" indent="-342900">
              <a:buFont typeface="Wingdings" panose="05000000000000000000" pitchFamily="2" charset="2"/>
              <a:buChar char="Ø"/>
            </a:pPr>
            <a:r>
              <a:rPr lang="en-US" dirty="0">
                <a:solidFill>
                  <a:srgbClr val="63666A"/>
                </a:solidFill>
                <a:latin typeface="Arial"/>
                <a:cs typeface="Arial"/>
              </a:rPr>
              <a:t>Website Updates</a:t>
            </a:r>
          </a:p>
          <a:p>
            <a:pPr marL="742950" lvl="1" indent="-285750">
              <a:buClr>
                <a:schemeClr val="accent1"/>
              </a:buClr>
              <a:buFont typeface="Wingdings" charset="2"/>
              <a:buChar char="§"/>
            </a:pPr>
            <a:r>
              <a:rPr lang="en-US" dirty="0">
                <a:solidFill>
                  <a:srgbClr val="63666A"/>
                </a:solidFill>
                <a:latin typeface="Arial"/>
                <a:cs typeface="Arial"/>
              </a:rPr>
              <a:t>How to Check the Status of Your Release</a:t>
            </a:r>
          </a:p>
          <a:p>
            <a:endParaRPr lang="en-US" dirty="0">
              <a:solidFill>
                <a:srgbClr val="63666A"/>
              </a:solidFill>
              <a:latin typeface="Arial"/>
              <a:cs typeface="Arial"/>
            </a:endParaRPr>
          </a:p>
          <a:p>
            <a:pPr marL="342900" indent="-342900">
              <a:buFont typeface="Wingdings" panose="05000000000000000000" pitchFamily="2" charset="2"/>
              <a:buChar char="Ø"/>
            </a:pPr>
            <a:r>
              <a:rPr lang="en-US" dirty="0">
                <a:solidFill>
                  <a:srgbClr val="63666A"/>
                </a:solidFill>
                <a:latin typeface="Arial"/>
                <a:cs typeface="Arial"/>
              </a:rPr>
              <a:t>User Support Questions</a:t>
            </a:r>
          </a:p>
          <a:p>
            <a:pPr marL="742950" lvl="1" indent="-285750">
              <a:buClr>
                <a:schemeClr val="accent1"/>
              </a:buClr>
              <a:buFont typeface="Wingdings" charset="2"/>
              <a:buChar char="§"/>
            </a:pPr>
            <a:r>
              <a:rPr lang="en-US" dirty="0">
                <a:solidFill>
                  <a:srgbClr val="63666A"/>
                </a:solidFill>
                <a:latin typeface="Arial"/>
                <a:cs typeface="Arial"/>
              </a:rPr>
              <a:t>Target Dates for Case Mix Data Availability</a:t>
            </a:r>
          </a:p>
          <a:p>
            <a:pPr marL="742950" lvl="1" indent="-285750">
              <a:buClr>
                <a:schemeClr val="accent1"/>
              </a:buClr>
              <a:buFont typeface="Wingdings" charset="2"/>
              <a:buChar char="§"/>
            </a:pPr>
            <a:r>
              <a:rPr lang="en-US" dirty="0">
                <a:solidFill>
                  <a:srgbClr val="63666A"/>
                </a:solidFill>
                <a:latin typeface="Arial"/>
                <a:cs typeface="Arial"/>
              </a:rPr>
              <a:t>Cost of Data Application</a:t>
            </a:r>
          </a:p>
          <a:p>
            <a:pPr marL="742950" lvl="1" indent="-285750">
              <a:buClr>
                <a:schemeClr val="accent1"/>
              </a:buClr>
              <a:buFont typeface="Wingdings" charset="2"/>
              <a:buChar char="§"/>
            </a:pPr>
            <a:r>
              <a:rPr lang="en-US" dirty="0">
                <a:solidFill>
                  <a:srgbClr val="63666A"/>
                </a:solidFill>
                <a:latin typeface="Arial"/>
                <a:cs typeface="Arial"/>
              </a:rPr>
              <a:t>Transfer Variable Case Mix Dataset</a:t>
            </a:r>
          </a:p>
          <a:p>
            <a:pPr marL="742950" lvl="1" indent="-285750">
              <a:buClr>
                <a:schemeClr val="accent1"/>
              </a:buClr>
              <a:buFont typeface="Wingdings" charset="2"/>
              <a:buChar char="§"/>
            </a:pPr>
            <a:r>
              <a:rPr lang="en-US" dirty="0">
                <a:solidFill>
                  <a:srgbClr val="63666A"/>
                </a:solidFill>
                <a:latin typeface="Arial"/>
                <a:cs typeface="Arial"/>
              </a:rPr>
              <a:t>Identifying Transfer and Treatment Hospitals in Case Mix</a:t>
            </a:r>
          </a:p>
          <a:p>
            <a:pPr marL="742950" lvl="1" indent="-285750">
              <a:buClr>
                <a:schemeClr val="accent1"/>
              </a:buClr>
              <a:buFont typeface="Wingdings" charset="2"/>
              <a:buChar char="§"/>
            </a:pPr>
            <a:r>
              <a:rPr lang="en-US" dirty="0">
                <a:solidFill>
                  <a:srgbClr val="63666A"/>
                </a:solidFill>
                <a:latin typeface="Arial"/>
                <a:cs typeface="Arial"/>
              </a:rPr>
              <a:t>Diagnosis and Procedure Codes in Case Mix</a:t>
            </a:r>
          </a:p>
          <a:p>
            <a:pPr marL="742950" lvl="1" indent="-285750">
              <a:buClr>
                <a:schemeClr val="accent1"/>
              </a:buClr>
              <a:buFont typeface="Wingdings" charset="2"/>
              <a:buChar char="§"/>
            </a:pPr>
            <a:r>
              <a:rPr lang="en-US" dirty="0">
                <a:solidFill>
                  <a:srgbClr val="63666A"/>
                </a:solidFill>
                <a:latin typeface="Arial"/>
                <a:cs typeface="Arial"/>
              </a:rPr>
              <a:t>Deep Dive into Present on Admission Indicators</a:t>
            </a:r>
          </a:p>
          <a:p>
            <a:pPr marL="742950" lvl="1" indent="-285750">
              <a:buClr>
                <a:schemeClr val="accent1"/>
              </a:buClr>
              <a:buFont typeface="Wingdings" charset="2"/>
              <a:buChar char="§"/>
            </a:pPr>
            <a:r>
              <a:rPr lang="en-US" dirty="0">
                <a:solidFill>
                  <a:srgbClr val="63666A"/>
                </a:solidFill>
                <a:latin typeface="Arial"/>
                <a:cs typeface="Arial"/>
              </a:rPr>
              <a:t>The Impact of Gobeille on Pharmacy and Dental Claims</a:t>
            </a:r>
          </a:p>
          <a:p>
            <a:pPr lvl="1">
              <a:buClr>
                <a:schemeClr val="accent1"/>
              </a:buClr>
            </a:pPr>
            <a:endParaRPr lang="en-US" dirty="0">
              <a:solidFill>
                <a:srgbClr val="000000"/>
              </a:solidFill>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r>
              <a:rPr lang="en-US"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63090" y="3184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3090" y="841633"/>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63090" y="1359791"/>
            <a:ext cx="8162910" cy="165115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3A55BF-E508-0D86-7CB7-2E681EE9DA37}"/>
              </a:ext>
            </a:extLst>
          </p:cNvPr>
          <p:cNvSpPr txBox="1"/>
          <p:nvPr/>
        </p:nvSpPr>
        <p:spPr>
          <a:xfrm>
            <a:off x="460756" y="3123305"/>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5"/>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4152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4600" y="912041"/>
            <a:ext cx="9078269" cy="5493812"/>
          </a:xfrm>
          <a:prstGeom prst="rect">
            <a:avLst/>
          </a:prstGeom>
          <a:noFill/>
        </p:spPr>
        <p:txBody>
          <a:bodyPr wrap="square" rtlCol="0">
            <a:spAutoFit/>
          </a:bodyPr>
          <a:lstStyle/>
          <a:p>
            <a:pPr marL="742950" lvl="1" indent="-285750">
              <a:buClr>
                <a:schemeClr val="accent1"/>
              </a:buClr>
              <a:buFont typeface="Wingdings" charset="2"/>
              <a:buChar char="§"/>
            </a:pPr>
            <a:r>
              <a:rPr lang="en-US" sz="1900" dirty="0">
                <a:cs typeface="Arial"/>
              </a:rPr>
              <a:t>Available for request</a:t>
            </a:r>
          </a:p>
          <a:p>
            <a:pPr marL="742950" lvl="1" indent="-285750">
              <a:buClr>
                <a:schemeClr val="accent1"/>
              </a:buClr>
              <a:buFont typeface="Wingdings" charset="2"/>
              <a:buChar char="§"/>
            </a:pPr>
            <a:r>
              <a:rPr lang="en-US" sz="1900" dirty="0">
                <a:cs typeface="Arial"/>
              </a:rPr>
              <a:t>Applicants with </a:t>
            </a:r>
            <a:r>
              <a:rPr lang="en-US" sz="1900" i="1" dirty="0">
                <a:cs typeface="Arial"/>
              </a:rPr>
              <a:t>approved projects</a:t>
            </a:r>
            <a:r>
              <a:rPr lang="en-US" sz="1900" dirty="0">
                <a:cs typeface="Arial"/>
              </a:rPr>
              <a:t> that require updated MA APCD data (CY 2021 Data or CY2022) should submit to CHIA a completed Exhibit B (</a:t>
            </a:r>
            <a:r>
              <a:rPr lang="en-US" sz="1900" i="1" dirty="0">
                <a:cs typeface="Arial"/>
              </a:rPr>
              <a:t>Certificate of Continued Need and Compliance</a:t>
            </a:r>
            <a:r>
              <a:rPr lang="en-US" sz="19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1900" b="1" dirty="0">
                <a:solidFill>
                  <a:srgbClr val="00B050"/>
                </a:solidFill>
                <a:cs typeface="Arial"/>
              </a:rPr>
              <a:t>CY 2021 Data </a:t>
            </a:r>
            <a:r>
              <a:rPr lang="en-US" sz="1900" dirty="0">
                <a:cs typeface="Arial"/>
              </a:rPr>
              <a:t>includes medical, pharmacy, and dental claims incurred between </a:t>
            </a:r>
            <a:r>
              <a:rPr lang="en-US" sz="1900" b="1" dirty="0">
                <a:cs typeface="Arial"/>
              </a:rPr>
              <a:t>January 1, 2017, and December 31, 2021, and it includes six (6) months of run-out (paid claims through June 30, 2022)</a:t>
            </a:r>
            <a:r>
              <a:rPr lang="en-US" sz="1900" dirty="0">
                <a:cs typeface="Arial"/>
              </a:rPr>
              <a:t>. In addition to claims data, the release contains relevant reference files including member eligibility, providers, products, and benefit plans. This data encompasses public and private payers as well as fully-insured and self-insured plans. Keep in mind that due to the Supreme Court decision, </a:t>
            </a:r>
            <a:r>
              <a:rPr lang="en-US" sz="1900" i="1" dirty="0">
                <a:cs typeface="Arial"/>
              </a:rPr>
              <a:t>Gobeille v. Liberty Mutual</a:t>
            </a:r>
            <a:r>
              <a:rPr lang="en-US" sz="1900" dirty="0">
                <a:cs typeface="Arial"/>
              </a:rPr>
              <a:t>, the self-insured plans are severely reduced starting in 2016. This release also includes MassHealth Medicaid data in the MA APCD for the period of calendar years 2017-2021. </a:t>
            </a:r>
          </a:p>
          <a:p>
            <a:pPr marL="742950" lvl="1" indent="-285750">
              <a:buClr>
                <a:schemeClr val="accent1"/>
              </a:buClr>
              <a:buFont typeface="Wingdings" charset="2"/>
              <a:buChar char="§"/>
            </a:pPr>
            <a:endParaRPr lang="en-US" sz="800" dirty="0">
              <a:cs typeface="Arial"/>
            </a:endParaRPr>
          </a:p>
          <a:p>
            <a:pPr lvl="1">
              <a:buClr>
                <a:schemeClr val="accent1"/>
              </a:buClr>
            </a:pPr>
            <a:endParaRPr lang="en-US" sz="2000" dirty="0">
              <a:cs typeface="Arial"/>
            </a:endParaRPr>
          </a:p>
        </p:txBody>
      </p:sp>
      <p:sp>
        <p:nvSpPr>
          <p:cNvPr id="28" name="TextBox 27"/>
          <p:cNvSpPr txBox="1"/>
          <p:nvPr/>
        </p:nvSpPr>
        <p:spPr>
          <a:xfrm>
            <a:off x="390950" y="340991"/>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Years 2021 and 2022</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1965" y="864211"/>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07ABBE0-AF99-D75C-CA4B-89E3C3D06D22}"/>
              </a:ext>
            </a:extLst>
          </p:cNvPr>
          <p:cNvGrpSpPr/>
          <p:nvPr/>
        </p:nvGrpSpPr>
        <p:grpSpPr>
          <a:xfrm>
            <a:off x="6418869" y="5911319"/>
            <a:ext cx="2494450" cy="369332"/>
            <a:chOff x="6491504" y="6466090"/>
            <a:chExt cx="2494450" cy="369332"/>
          </a:xfrm>
        </p:grpSpPr>
        <p:sp>
          <p:nvSpPr>
            <p:cNvPr id="3" name="Arrow: Right 2">
              <a:extLst>
                <a:ext uri="{FF2B5EF4-FFF2-40B4-BE49-F238E27FC236}">
                  <a16:creationId xmlns:a16="http://schemas.microsoft.com/office/drawing/2014/main" id="{F7A306EC-7EB4-E0CC-B1EC-58E33A3D8C3B}"/>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68E91D6-57B1-A286-584A-AA03B8D41210}"/>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3587" y="273256"/>
            <a:ext cx="8501207"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Years 2021 and 2022 </a:t>
            </a:r>
            <a:r>
              <a:rPr lang="en-US" sz="2000" dirty="0">
                <a:solidFill>
                  <a:srgbClr val="005480"/>
                </a:solidFill>
                <a:latin typeface="Arial"/>
                <a:cs typeface="Arial"/>
              </a:rPr>
              <a:t>(continued)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3587" y="83352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1911" y="923839"/>
            <a:ext cx="8949225" cy="4478149"/>
          </a:xfrm>
          <a:prstGeom prst="rect">
            <a:avLst/>
          </a:prstGeom>
          <a:noFill/>
        </p:spPr>
        <p:txBody>
          <a:bodyPr wrap="square" rtlCol="0">
            <a:spAutoFit/>
          </a:bodyPr>
          <a:lstStyle/>
          <a:p>
            <a:pPr marL="742950" lvl="1" indent="-285750">
              <a:buClr>
                <a:schemeClr val="accent1"/>
              </a:buClr>
              <a:buFont typeface="Wingdings" charset="2"/>
              <a:buChar char="§"/>
            </a:pPr>
            <a:r>
              <a:rPr lang="en-US" sz="1900" dirty="0">
                <a:cs typeface="Arial"/>
              </a:rPr>
              <a:t>The new </a:t>
            </a:r>
            <a:r>
              <a:rPr lang="en-US" sz="1900" b="1" dirty="0">
                <a:solidFill>
                  <a:srgbClr val="00B050"/>
                </a:solidFill>
                <a:cs typeface="Arial"/>
              </a:rPr>
              <a:t>CY 2022 Data </a:t>
            </a:r>
            <a:r>
              <a:rPr lang="en-US" sz="1900" dirty="0">
                <a:cs typeface="Arial"/>
              </a:rPr>
              <a:t>includes medical, pharmacy, and dental claims incurred from </a:t>
            </a:r>
            <a:r>
              <a:rPr lang="en-US" sz="1900" b="1" dirty="0">
                <a:cs typeface="Arial"/>
              </a:rPr>
              <a:t>January 1, 2018, through December 31, 2022, and includes six (6) months of run-out (paid claims through June 30, 2023)</a:t>
            </a:r>
            <a:r>
              <a:rPr lang="en-US" sz="1900" dirty="0">
                <a:cs typeface="Arial"/>
              </a:rPr>
              <a:t>. This release also includes MassHealth Medicaid data in the MA APCD for the period of calendar years 2018-2022. As with CY2021, this data encompasses public and private payers as well as fully-insured and self-insured plans. Again, keep in mind that due to the Supreme Court decision, </a:t>
            </a:r>
            <a:r>
              <a:rPr lang="en-US" sz="1900" i="1" dirty="0">
                <a:cs typeface="Arial"/>
              </a:rPr>
              <a:t>Gobeille v. Liberty Mutual</a:t>
            </a:r>
            <a:r>
              <a:rPr lang="en-US" sz="1900" dirty="0">
                <a:cs typeface="Arial"/>
              </a:rPr>
              <a:t>, the self-insured plans are severely reduced starting in 2016.</a:t>
            </a:r>
          </a:p>
          <a:p>
            <a:pPr lvl="1">
              <a:buClr>
                <a:schemeClr val="accent1"/>
              </a:buClr>
            </a:pPr>
            <a:endParaRPr lang="en-US" sz="1900" dirty="0">
              <a:cs typeface="Arial"/>
            </a:endParaRPr>
          </a:p>
          <a:p>
            <a:pPr marL="742950" lvl="1" indent="-285750">
              <a:buClr>
                <a:schemeClr val="accent1"/>
              </a:buClr>
              <a:buFont typeface="Wingdings" charset="2"/>
              <a:buChar char="§"/>
            </a:pPr>
            <a:r>
              <a:rPr lang="en-US" sz="1900" dirty="0">
                <a:cs typeface="Arial"/>
              </a:rPr>
              <a:t>The new CY 2022 Documentation Guide</a:t>
            </a:r>
          </a:p>
          <a:p>
            <a:pPr lvl="1">
              <a:buClr>
                <a:schemeClr val="accent1"/>
              </a:buClr>
            </a:pPr>
            <a:r>
              <a:rPr lang="en-US" sz="1900" dirty="0">
                <a:cs typeface="Arial"/>
              </a:rPr>
              <a:t>     and Release Notes are available on </a:t>
            </a:r>
          </a:p>
          <a:p>
            <a:pPr lvl="1">
              <a:buClr>
                <a:schemeClr val="accent1"/>
              </a:buClr>
            </a:pPr>
            <a:r>
              <a:rPr lang="en-US" sz="1900" dirty="0">
                <a:cs typeface="Arial"/>
              </a:rPr>
              <a:t>     CHIA’s website for your review before</a:t>
            </a:r>
          </a:p>
          <a:p>
            <a:pPr lvl="1">
              <a:buClr>
                <a:schemeClr val="accent1"/>
              </a:buClr>
            </a:pPr>
            <a:r>
              <a:rPr lang="en-US" sz="1900" dirty="0">
                <a:cs typeface="Arial"/>
              </a:rPr>
              <a:t>     using the data.</a:t>
            </a:r>
          </a:p>
          <a:p>
            <a:pPr lvl="1">
              <a:buClr>
                <a:schemeClr val="accent1"/>
              </a:buClr>
            </a:pPr>
            <a:r>
              <a:rPr lang="en-US" sz="1900" dirty="0">
                <a:cs typeface="Arial"/>
              </a:rPr>
              <a:t>     </a:t>
            </a:r>
            <a:r>
              <a:rPr lang="en-US" sz="1900" dirty="0">
                <a:cs typeface="Arial"/>
                <a:hlinkClick r:id="rId3"/>
              </a:rPr>
              <a:t>https://www.chiamass.gov/ma-apcd/</a:t>
            </a:r>
            <a:r>
              <a:rPr lang="en-US" sz="1900" dirty="0">
                <a:cs typeface="Arial"/>
              </a:rPr>
              <a:t> </a:t>
            </a:r>
          </a:p>
        </p:txBody>
      </p:sp>
      <p:pic>
        <p:nvPicPr>
          <p:cNvPr id="5" name="Picture 4">
            <a:extLst>
              <a:ext uri="{FF2B5EF4-FFF2-40B4-BE49-F238E27FC236}">
                <a16:creationId xmlns:a16="http://schemas.microsoft.com/office/drawing/2014/main" id="{7D675AC2-AA5E-7B4E-4F03-CADFA61ED6AC}"/>
              </a:ext>
            </a:extLst>
          </p:cNvPr>
          <p:cNvPicPr>
            <a:picLocks noChangeAspect="1"/>
          </p:cNvPicPr>
          <p:nvPr/>
        </p:nvPicPr>
        <p:blipFill rotWithShape="1">
          <a:blip r:embed="rId4"/>
          <a:srcRect l="60269" t="41360" r="15937" b="24641"/>
          <a:stretch/>
        </p:blipFill>
        <p:spPr>
          <a:xfrm>
            <a:off x="5226755" y="3550418"/>
            <a:ext cx="3195126" cy="2568159"/>
          </a:xfrm>
          <a:prstGeom prst="rect">
            <a:avLst/>
          </a:prstGeom>
          <a:ln>
            <a:solidFill>
              <a:schemeClr val="accent2"/>
            </a:solidFill>
          </a:ln>
        </p:spPr>
      </p:pic>
    </p:spTree>
    <p:extLst>
      <p:ext uri="{BB962C8B-B14F-4D97-AF65-F5344CB8AC3E}">
        <p14:creationId xmlns:p14="http://schemas.microsoft.com/office/powerpoint/2010/main" val="306126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ED49-D030-7320-E61D-CE4A4EE6A485}"/>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5506AB96-058A-E377-065B-675E6C92A151}"/>
              </a:ext>
            </a:extLst>
          </p:cNvPr>
          <p:cNvSpPr txBox="1"/>
          <p:nvPr/>
        </p:nvSpPr>
        <p:spPr>
          <a:xfrm>
            <a:off x="335171" y="28147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a:t>
            </a:r>
          </a:p>
        </p:txBody>
      </p:sp>
      <p:sp>
        <p:nvSpPr>
          <p:cNvPr id="8" name="Date Placeholder 3">
            <a:extLst>
              <a:ext uri="{FF2B5EF4-FFF2-40B4-BE49-F238E27FC236}">
                <a16:creationId xmlns:a16="http://schemas.microsoft.com/office/drawing/2014/main" id="{3599BB2E-BC1B-DAE7-CEA7-508B3BDA1CFE}"/>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a:extLst>
              <a:ext uri="{FF2B5EF4-FFF2-40B4-BE49-F238E27FC236}">
                <a16:creationId xmlns:a16="http://schemas.microsoft.com/office/drawing/2014/main" id="{1F4687B1-53E2-7EF2-DC28-2F2BAA0BA9D5}"/>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669EB19C-D9B8-CF0B-6DFE-F1834B84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36D647AA-D386-F594-B08B-91C28DEF5AB9}"/>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E20526-E604-80DF-396A-7F5679D73AD6}"/>
              </a:ext>
            </a:extLst>
          </p:cNvPr>
          <p:cNvCxnSpPr/>
          <p:nvPr/>
        </p:nvCxnSpPr>
        <p:spPr>
          <a:xfrm>
            <a:off x="335171" y="807882"/>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1673DF3-8444-099D-ABEA-0F9C89DB86DE}"/>
              </a:ext>
            </a:extLst>
          </p:cNvPr>
          <p:cNvPicPr>
            <a:picLocks noChangeAspect="1"/>
          </p:cNvPicPr>
          <p:nvPr/>
        </p:nvPicPr>
        <p:blipFill rotWithShape="1">
          <a:blip r:embed="rId4"/>
          <a:srcRect l="30480" t="19022" r="16694" b="19967"/>
          <a:stretch/>
        </p:blipFill>
        <p:spPr>
          <a:xfrm>
            <a:off x="347867" y="2116917"/>
            <a:ext cx="6154533" cy="3998200"/>
          </a:xfrm>
          <a:prstGeom prst="rect">
            <a:avLst/>
          </a:prstGeom>
          <a:ln w="15875">
            <a:solidFill>
              <a:schemeClr val="accent1"/>
            </a:solidFill>
          </a:ln>
        </p:spPr>
      </p:pic>
      <p:sp>
        <p:nvSpPr>
          <p:cNvPr id="4" name="Arrow: Left 3">
            <a:extLst>
              <a:ext uri="{FF2B5EF4-FFF2-40B4-BE49-F238E27FC236}">
                <a16:creationId xmlns:a16="http://schemas.microsoft.com/office/drawing/2014/main" id="{860D3948-05A2-A8B4-BD47-64389DEF4777}"/>
              </a:ext>
            </a:extLst>
          </p:cNvPr>
          <p:cNvSpPr/>
          <p:nvPr/>
        </p:nvSpPr>
        <p:spPr>
          <a:xfrm>
            <a:off x="6886222" y="5441244"/>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CB7610-D76A-C296-9EBD-786C42303578}"/>
              </a:ext>
            </a:extLst>
          </p:cNvPr>
          <p:cNvSpPr txBox="1"/>
          <p:nvPr/>
        </p:nvSpPr>
        <p:spPr>
          <a:xfrm>
            <a:off x="325662" y="807882"/>
            <a:ext cx="8531213" cy="1308050"/>
          </a:xfrm>
          <a:prstGeom prst="rect">
            <a:avLst/>
          </a:prstGeom>
          <a:noFill/>
        </p:spPr>
        <p:txBody>
          <a:bodyPr wrap="square">
            <a:spAutoFit/>
          </a:bodyPr>
          <a:lstStyle/>
          <a:p>
            <a:r>
              <a:rPr lang="en-US" sz="1600" dirty="0">
                <a:cs typeface="Arial"/>
              </a:rPr>
              <a:t>When applying for CHIA data, always check the website to download and use the most recent version of the data request application. For example, the MA APCD application was last revised in December 2023 to update the full year date ranges available for purchase</a:t>
            </a:r>
            <a:r>
              <a:rPr lang="en-US" dirty="0">
                <a:cs typeface="Arial"/>
              </a:rPr>
              <a:t>.</a:t>
            </a:r>
          </a:p>
          <a:p>
            <a:endParaRPr lang="en-US" sz="1100" dirty="0">
              <a:cs typeface="Arial"/>
            </a:endParaRPr>
          </a:p>
          <a:p>
            <a:r>
              <a:rPr lang="en-US" sz="1800" b="1" i="1" dirty="0">
                <a:cs typeface="Arial"/>
              </a:rPr>
              <a:t>Se</a:t>
            </a:r>
            <a:r>
              <a:rPr lang="en-US" b="1" i="1" dirty="0">
                <a:cs typeface="Arial"/>
              </a:rPr>
              <a:t>e application excerpt below.</a:t>
            </a:r>
            <a:r>
              <a:rPr lang="en-US" sz="1800" b="1" i="1" dirty="0">
                <a:cs typeface="Arial"/>
              </a:rPr>
              <a:t> </a:t>
            </a:r>
            <a:endParaRPr lang="en-US" b="1" i="1" dirty="0"/>
          </a:p>
        </p:txBody>
      </p:sp>
    </p:spTree>
    <p:extLst>
      <p:ext uri="{BB962C8B-B14F-4D97-AF65-F5344CB8AC3E}">
        <p14:creationId xmlns:p14="http://schemas.microsoft.com/office/powerpoint/2010/main" val="13466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6934-4F2C-372F-7267-4DA21B657C0A}"/>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AF79DC4-E953-F394-307D-710C7C37A719}"/>
              </a:ext>
            </a:extLst>
          </p:cNvPr>
          <p:cNvSpPr txBox="1"/>
          <p:nvPr/>
        </p:nvSpPr>
        <p:spPr>
          <a:xfrm>
            <a:off x="263090" y="37485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 </a:t>
            </a:r>
            <a:r>
              <a:rPr lang="en-US" sz="2000" dirty="0">
                <a:solidFill>
                  <a:srgbClr val="005480"/>
                </a:solidFill>
                <a:latin typeface="Arial"/>
                <a:cs typeface="Arial"/>
              </a:rPr>
              <a:t>(continued)</a:t>
            </a:r>
          </a:p>
        </p:txBody>
      </p:sp>
      <p:sp>
        <p:nvSpPr>
          <p:cNvPr id="8" name="Date Placeholder 3">
            <a:extLst>
              <a:ext uri="{FF2B5EF4-FFF2-40B4-BE49-F238E27FC236}">
                <a16:creationId xmlns:a16="http://schemas.microsoft.com/office/drawing/2014/main" id="{F789EA22-2637-CB11-EF42-31B0AC1DD75B}"/>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a:extLst>
              <a:ext uri="{FF2B5EF4-FFF2-40B4-BE49-F238E27FC236}">
                <a16:creationId xmlns:a16="http://schemas.microsoft.com/office/drawing/2014/main" id="{84C2E291-80E0-388E-2C4A-006589071B3F}"/>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11BE5F3E-AD46-3A4F-C98E-BDFA3AB22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A5B33F01-A707-A4BC-D2C9-F5AC829AFA31}"/>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26D768-0026-ADCD-C4E8-45FDB0179E8F}"/>
              </a:ext>
            </a:extLst>
          </p:cNvPr>
          <p:cNvCxnSpPr/>
          <p:nvPr/>
        </p:nvCxnSpPr>
        <p:spPr>
          <a:xfrm>
            <a:off x="357377" y="917585"/>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Arrow: Left 3">
            <a:extLst>
              <a:ext uri="{FF2B5EF4-FFF2-40B4-BE49-F238E27FC236}">
                <a16:creationId xmlns:a16="http://schemas.microsoft.com/office/drawing/2014/main" id="{329080E6-DD17-821E-6832-7F3A49612ACE}"/>
              </a:ext>
            </a:extLst>
          </p:cNvPr>
          <p:cNvSpPr/>
          <p:nvPr/>
        </p:nvSpPr>
        <p:spPr>
          <a:xfrm>
            <a:off x="7604721" y="3234265"/>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B2EBE-93D4-A0AF-5218-8697F9A40BA3}"/>
              </a:ext>
            </a:extLst>
          </p:cNvPr>
          <p:cNvSpPr txBox="1"/>
          <p:nvPr/>
        </p:nvSpPr>
        <p:spPr>
          <a:xfrm>
            <a:off x="335172" y="1023245"/>
            <a:ext cx="8368562" cy="1815882"/>
          </a:xfrm>
          <a:prstGeom prst="rect">
            <a:avLst/>
          </a:prstGeom>
          <a:noFill/>
        </p:spPr>
        <p:txBody>
          <a:bodyPr wrap="square">
            <a:spAutoFit/>
          </a:bodyPr>
          <a:lstStyle/>
          <a:p>
            <a:r>
              <a:rPr lang="en-US" sz="1600" dirty="0">
                <a:cs typeface="Arial"/>
              </a:rPr>
              <a:t>In addition, 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600" dirty="0">
              <a:cs typeface="Arial"/>
            </a:endParaRPr>
          </a:p>
          <a:p>
            <a:r>
              <a:rPr lang="en-US" sz="1600" b="1" i="1" dirty="0">
                <a:cs typeface="Arial"/>
              </a:rPr>
              <a:t>See application excerpt below. </a:t>
            </a:r>
            <a:endParaRPr lang="en-US" sz="1600" dirty="0">
              <a:cs typeface="Arial"/>
            </a:endParaRPr>
          </a:p>
          <a:p>
            <a:r>
              <a:rPr lang="en-US" sz="1600" dirty="0">
                <a:cs typeface="Arial"/>
              </a:rPr>
              <a:t> </a:t>
            </a:r>
            <a:endParaRPr lang="en-US" dirty="0"/>
          </a:p>
        </p:txBody>
      </p:sp>
      <p:pic>
        <p:nvPicPr>
          <p:cNvPr id="5" name="Picture 4">
            <a:extLst>
              <a:ext uri="{FF2B5EF4-FFF2-40B4-BE49-F238E27FC236}">
                <a16:creationId xmlns:a16="http://schemas.microsoft.com/office/drawing/2014/main" id="{66E866C3-790D-2E1B-81C3-08B9970478CB}"/>
              </a:ext>
            </a:extLst>
          </p:cNvPr>
          <p:cNvPicPr>
            <a:picLocks noChangeAspect="1"/>
          </p:cNvPicPr>
          <p:nvPr/>
        </p:nvPicPr>
        <p:blipFill rotWithShape="1">
          <a:blip r:embed="rId4"/>
          <a:srcRect l="30001" t="32496" r="16172" b="41605"/>
          <a:stretch/>
        </p:blipFill>
        <p:spPr>
          <a:xfrm>
            <a:off x="335171" y="2686756"/>
            <a:ext cx="7194518" cy="1998132"/>
          </a:xfrm>
          <a:prstGeom prst="rect">
            <a:avLst/>
          </a:prstGeom>
          <a:ln w="15875">
            <a:solidFill>
              <a:schemeClr val="accent1"/>
            </a:solidFill>
          </a:ln>
        </p:spPr>
      </p:pic>
    </p:spTree>
    <p:extLst>
      <p:ext uri="{BB962C8B-B14F-4D97-AF65-F5344CB8AC3E}">
        <p14:creationId xmlns:p14="http://schemas.microsoft.com/office/powerpoint/2010/main" val="72868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4950073"/>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pPr marL="742950" lvl="1" indent="-285750">
              <a:lnSpc>
                <a:spcPct val="150000"/>
              </a:lnSpc>
              <a:buClr>
                <a:srgbClr val="F8921E"/>
              </a:buClr>
              <a:buFont typeface="Wingdings" charset="2"/>
              <a:buChar char="§"/>
            </a:pPr>
            <a:r>
              <a:rPr lang="en-US" dirty="0">
                <a:solidFill>
                  <a:srgbClr val="000000"/>
                </a:solidFill>
                <a:cs typeface="Arial"/>
              </a:rPr>
              <a:t>Hospital Inpatient Discharge Data (HIDD) </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Emergency Department  Visit Data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 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Stay Data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 FY2022 Now 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using previous years data (e.g., FY 20, FY21) that require newly available year(s) of  case mix data (e.g., FY 22)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204" y="1768279"/>
            <a:ext cx="1858677" cy="15860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2FF5BC-2DDE-6D70-024B-FA7E8088F25B}"/>
              </a:ext>
            </a:extLst>
          </p:cNvPr>
          <p:cNvGrpSpPr/>
          <p:nvPr/>
        </p:nvGrpSpPr>
        <p:grpSpPr>
          <a:xfrm>
            <a:off x="6366934" y="5811938"/>
            <a:ext cx="2494450" cy="369332"/>
            <a:chOff x="6491504" y="6466090"/>
            <a:chExt cx="2494450" cy="369332"/>
          </a:xfrm>
        </p:grpSpPr>
        <p:sp>
          <p:nvSpPr>
            <p:cNvPr id="3" name="Arrow: Right 2">
              <a:extLst>
                <a:ext uri="{FF2B5EF4-FFF2-40B4-BE49-F238E27FC236}">
                  <a16:creationId xmlns:a16="http://schemas.microsoft.com/office/drawing/2014/main" id="{048EA3ED-33A2-2CE0-3F0A-DE5AB69DF7A9}"/>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B7A78B-5F0C-9366-22CA-2C753CAD900F}"/>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28826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 </a:t>
            </a:r>
            <a:r>
              <a:rPr lang="en-US" sz="2800" u="sng" dirty="0">
                <a:solidFill>
                  <a:srgbClr val="005480"/>
                </a:solidFill>
                <a:cs typeface="Arial"/>
              </a:rPr>
              <a:t>(continued)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8</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A05B83-4AE3-3ADD-7869-E86795E53DAC}"/>
              </a:ext>
            </a:extLst>
          </p:cNvPr>
          <p:cNvPicPr>
            <a:picLocks noChangeAspect="1"/>
          </p:cNvPicPr>
          <p:nvPr/>
        </p:nvPicPr>
        <p:blipFill rotWithShape="1">
          <a:blip r:embed="rId3"/>
          <a:srcRect l="57655" t="35194" r="14320" b="22730"/>
          <a:stretch/>
        </p:blipFill>
        <p:spPr>
          <a:xfrm>
            <a:off x="2266780" y="2066301"/>
            <a:ext cx="4664598" cy="3939387"/>
          </a:xfrm>
          <a:prstGeom prst="rect">
            <a:avLst/>
          </a:prstGeom>
          <a:ln w="19050">
            <a:solidFill>
              <a:schemeClr val="accent2"/>
            </a:solidFill>
          </a:ln>
        </p:spPr>
      </p:pic>
      <p:sp>
        <p:nvSpPr>
          <p:cNvPr id="5" name="TextBox 4">
            <a:extLst>
              <a:ext uri="{FF2B5EF4-FFF2-40B4-BE49-F238E27FC236}">
                <a16:creationId xmlns:a16="http://schemas.microsoft.com/office/drawing/2014/main" id="{216C72C4-5773-7763-3074-B574DA8715C2}"/>
              </a:ext>
            </a:extLst>
          </p:cNvPr>
          <p:cNvSpPr txBox="1"/>
          <p:nvPr/>
        </p:nvSpPr>
        <p:spPr>
          <a:xfrm>
            <a:off x="-1" y="1017179"/>
            <a:ext cx="8818776" cy="923330"/>
          </a:xfrm>
          <a:prstGeom prst="rect">
            <a:avLst/>
          </a:prstGeom>
          <a:noFill/>
        </p:spPr>
        <p:txBody>
          <a:bodyPr wrap="square">
            <a:spAutoFit/>
          </a:bodyPr>
          <a:lstStyle/>
          <a:p>
            <a:pPr marL="742950" lvl="1" indent="-285750">
              <a:buClr>
                <a:schemeClr val="accent1"/>
              </a:buClr>
              <a:buFont typeface="Wingdings" charset="2"/>
              <a:buChar char="§"/>
            </a:pPr>
            <a:r>
              <a:rPr lang="en-US" dirty="0">
                <a:cs typeface="Arial"/>
              </a:rPr>
              <a:t>The Documentation Manuals and Release Notes for the FY2022 case mix data are available on CHIA’s website. (</a:t>
            </a:r>
            <a:r>
              <a:rPr lang="en-US" dirty="0">
                <a:cs typeface="Arial"/>
                <a:hlinkClick r:id="rId4"/>
              </a:rPr>
              <a:t>https://www.chiamass.gov/case-mix-data/</a:t>
            </a:r>
            <a:r>
              <a:rPr lang="en-US" dirty="0">
                <a:cs typeface="Arial"/>
              </a:rPr>
              <a:t> ). There have been new updates to the FY2022 ED data release notes.</a:t>
            </a:r>
            <a:endParaRPr lang="en-US" sz="2000" dirty="0">
              <a:cs typeface="Arial"/>
            </a:endParaRPr>
          </a:p>
        </p:txBody>
      </p:sp>
    </p:spTree>
    <p:extLst>
      <p:ext uri="{BB962C8B-B14F-4D97-AF65-F5344CB8AC3E}">
        <p14:creationId xmlns:p14="http://schemas.microsoft.com/office/powerpoint/2010/main" val="14307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0833" y="726459"/>
            <a:ext cx="9144000" cy="1631216"/>
          </a:xfrm>
          <a:prstGeom prst="rect">
            <a:avLst/>
          </a:prstGeom>
          <a:noFill/>
        </p:spPr>
        <p:txBody>
          <a:bodyPr wrap="square" rtlCol="0">
            <a:spAutoFit/>
          </a:bodyPr>
          <a:lstStyle/>
          <a:p>
            <a:pPr lvl="1">
              <a:buClr>
                <a:srgbClr val="F8921E"/>
              </a:buClr>
            </a:pPr>
            <a:r>
              <a:rPr lang="en-US" sz="2000" dirty="0">
                <a:cs typeface="Arial"/>
              </a:rPr>
              <a:t>Visit </a:t>
            </a:r>
            <a:r>
              <a:rPr lang="en-US" sz="2000" dirty="0">
                <a:hlinkClick r:id="rId3"/>
              </a:rPr>
              <a:t>http://www.chiamass.gov/status-of-data-requests/</a:t>
            </a:r>
            <a:r>
              <a:rPr lang="en-US" sz="2000" dirty="0"/>
              <a:t> to check the status of data extracts and releases. The status website has drop down menus, as shown below, which allow you to narrow your search by request number, applicant type, and extract type.</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431463" y="273337"/>
            <a:ext cx="8521704" cy="400110"/>
          </a:xfrm>
          <a:prstGeom prst="rect">
            <a:avLst/>
          </a:prstGeom>
          <a:noFill/>
        </p:spPr>
        <p:txBody>
          <a:bodyPr wrap="square" rtlCol="0" anchor="b">
            <a:spAutoFit/>
          </a:bodyPr>
          <a:lstStyle/>
          <a:p>
            <a:pPr algn="ctr"/>
            <a:r>
              <a:rPr lang="en-US" sz="2000" b="1" dirty="0">
                <a:solidFill>
                  <a:srgbClr val="005480"/>
                </a:solidFill>
                <a:cs typeface="Arial"/>
              </a:rPr>
              <a:t>How to Check the Status of Your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9</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06905"/>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923523B-4623-18C3-D520-A0053EBDC51E}"/>
              </a:ext>
            </a:extLst>
          </p:cNvPr>
          <p:cNvGrpSpPr/>
          <p:nvPr/>
        </p:nvGrpSpPr>
        <p:grpSpPr>
          <a:xfrm>
            <a:off x="0" y="1871992"/>
            <a:ext cx="9074786" cy="4279103"/>
            <a:chOff x="0" y="1871992"/>
            <a:chExt cx="9074786" cy="4279103"/>
          </a:xfrm>
        </p:grpSpPr>
        <p:pic>
          <p:nvPicPr>
            <p:cNvPr id="7" name="Picture 6">
              <a:extLst>
                <a:ext uri="{FF2B5EF4-FFF2-40B4-BE49-F238E27FC236}">
                  <a16:creationId xmlns:a16="http://schemas.microsoft.com/office/drawing/2014/main" id="{4CA8272D-1BD2-3FEE-00EE-D202A1B55298}"/>
                </a:ext>
              </a:extLst>
            </p:cNvPr>
            <p:cNvPicPr>
              <a:picLocks noChangeAspect="1"/>
            </p:cNvPicPr>
            <p:nvPr/>
          </p:nvPicPr>
          <p:blipFill rotWithShape="1">
            <a:blip r:embed="rId5"/>
            <a:srcRect l="2877" t="27899" r="7897" b="10731"/>
            <a:stretch/>
          </p:blipFill>
          <p:spPr>
            <a:xfrm>
              <a:off x="0" y="2640146"/>
              <a:ext cx="9074786" cy="3510949"/>
            </a:xfrm>
            <a:prstGeom prst="rect">
              <a:avLst/>
            </a:prstGeom>
          </p:spPr>
        </p:pic>
        <p:pic>
          <p:nvPicPr>
            <p:cNvPr id="12" name="Picture 11">
              <a:extLst>
                <a:ext uri="{FF2B5EF4-FFF2-40B4-BE49-F238E27FC236}">
                  <a16:creationId xmlns:a16="http://schemas.microsoft.com/office/drawing/2014/main" id="{ADFAB5B2-13EC-63AA-CACA-DD8537CF3313}"/>
                </a:ext>
              </a:extLst>
            </p:cNvPr>
            <p:cNvPicPr>
              <a:picLocks noChangeAspect="1"/>
            </p:cNvPicPr>
            <p:nvPr/>
          </p:nvPicPr>
          <p:blipFill rotWithShape="1">
            <a:blip r:embed="rId6"/>
            <a:srcRect l="80411" t="32004" r="6438" b="57489"/>
            <a:stretch/>
          </p:blipFill>
          <p:spPr>
            <a:xfrm>
              <a:off x="7607416" y="1871992"/>
              <a:ext cx="1425336" cy="640565"/>
            </a:xfrm>
            <a:prstGeom prst="rect">
              <a:avLst/>
            </a:prstGeom>
          </p:spPr>
        </p:pic>
        <p:cxnSp>
          <p:nvCxnSpPr>
            <p:cNvPr id="16" name="Straight Arrow Connector 15">
              <a:extLst>
                <a:ext uri="{FF2B5EF4-FFF2-40B4-BE49-F238E27FC236}">
                  <a16:creationId xmlns:a16="http://schemas.microsoft.com/office/drawing/2014/main" id="{60E92626-050D-DF9E-0DD5-F0A63C29E9EE}"/>
                </a:ext>
              </a:extLst>
            </p:cNvPr>
            <p:cNvCxnSpPr/>
            <p:nvPr/>
          </p:nvCxnSpPr>
          <p:spPr>
            <a:xfrm flipH="1">
              <a:off x="7774207" y="2535431"/>
              <a:ext cx="259492" cy="3835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2582B4C-7B24-621B-F5CE-3E4A25F71958}"/>
                </a:ext>
              </a:extLst>
            </p:cNvPr>
            <p:cNvPicPr>
              <a:picLocks noChangeAspect="1"/>
            </p:cNvPicPr>
            <p:nvPr/>
          </p:nvPicPr>
          <p:blipFill rotWithShape="1">
            <a:blip r:embed="rId7"/>
            <a:srcRect l="58219" t="43214" r="16892" b="46043"/>
            <a:stretch/>
          </p:blipFill>
          <p:spPr>
            <a:xfrm>
              <a:off x="3047719" y="2108933"/>
              <a:ext cx="2275843" cy="552606"/>
            </a:xfrm>
            <a:prstGeom prst="rect">
              <a:avLst/>
            </a:prstGeom>
            <a:ln w="31750">
              <a:solidFill>
                <a:schemeClr val="accent6">
                  <a:lumMod val="50000"/>
                </a:schemeClr>
              </a:solidFill>
            </a:ln>
          </p:spPr>
        </p:pic>
        <p:cxnSp>
          <p:nvCxnSpPr>
            <p:cNvPr id="20" name="Straight Arrow Connector 19">
              <a:extLst>
                <a:ext uri="{FF2B5EF4-FFF2-40B4-BE49-F238E27FC236}">
                  <a16:creationId xmlns:a16="http://schemas.microsoft.com/office/drawing/2014/main" id="{3E1A8DEE-D346-224D-6F9A-AFFC86B22802}"/>
                </a:ext>
              </a:extLst>
            </p:cNvPr>
            <p:cNvCxnSpPr/>
            <p:nvPr/>
          </p:nvCxnSpPr>
          <p:spPr>
            <a:xfrm>
              <a:off x="4979773" y="2727200"/>
              <a:ext cx="716692" cy="58441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E2A5FC6-47CB-A388-EF69-5175CBB3200E}"/>
                </a:ext>
              </a:extLst>
            </p:cNvPr>
            <p:cNvPicPr>
              <a:picLocks noChangeAspect="1"/>
            </p:cNvPicPr>
            <p:nvPr/>
          </p:nvPicPr>
          <p:blipFill rotWithShape="1">
            <a:blip r:embed="rId8"/>
            <a:srcRect l="58219" t="50602" r="16804" b="33379"/>
            <a:stretch/>
          </p:blipFill>
          <p:spPr>
            <a:xfrm>
              <a:off x="6762026" y="4422196"/>
              <a:ext cx="2283854" cy="823908"/>
            </a:xfrm>
            <a:prstGeom prst="rect">
              <a:avLst/>
            </a:prstGeom>
            <a:ln w="31750">
              <a:solidFill>
                <a:schemeClr val="accent6">
                  <a:lumMod val="50000"/>
                </a:schemeClr>
              </a:solidFill>
            </a:ln>
          </p:spPr>
        </p:pic>
        <p:cxnSp>
          <p:nvCxnSpPr>
            <p:cNvPr id="24" name="Straight Arrow Connector 23">
              <a:extLst>
                <a:ext uri="{FF2B5EF4-FFF2-40B4-BE49-F238E27FC236}">
                  <a16:creationId xmlns:a16="http://schemas.microsoft.com/office/drawing/2014/main" id="{21565A69-D076-53D3-D976-62BC356D3A9F}"/>
                </a:ext>
              </a:extLst>
            </p:cNvPr>
            <p:cNvCxnSpPr/>
            <p:nvPr/>
          </p:nvCxnSpPr>
          <p:spPr>
            <a:xfrm flipH="1" flipV="1">
              <a:off x="7376984" y="3939031"/>
              <a:ext cx="230432" cy="45658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5493266"/>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12677</TotalTime>
  <Words>2679</Words>
  <Application>Microsoft Macintosh PowerPoint</Application>
  <PresentationFormat>On-screen Show (4:3)</PresentationFormat>
  <Paragraphs>347</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347</cp:revision>
  <cp:lastPrinted>2023-12-05T19:58:32Z</cp:lastPrinted>
  <dcterms:created xsi:type="dcterms:W3CDTF">2018-01-09T20:21:29Z</dcterms:created>
  <dcterms:modified xsi:type="dcterms:W3CDTF">2024-05-28T18:41:41Z</dcterms:modified>
</cp:coreProperties>
</file>