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1"/>
  </p:notesMasterIdLst>
  <p:handoutMasterIdLst>
    <p:handoutMasterId r:id="rId32"/>
  </p:handoutMasterIdLst>
  <p:sldIdLst>
    <p:sldId id="259" r:id="rId2"/>
    <p:sldId id="274" r:id="rId3"/>
    <p:sldId id="343" r:id="rId4"/>
    <p:sldId id="434" r:id="rId5"/>
    <p:sldId id="422" r:id="rId6"/>
    <p:sldId id="423" r:id="rId7"/>
    <p:sldId id="351" r:id="rId8"/>
    <p:sldId id="435" r:id="rId9"/>
    <p:sldId id="352" r:id="rId10"/>
    <p:sldId id="336" r:id="rId11"/>
    <p:sldId id="257" r:id="rId12"/>
    <p:sldId id="436" r:id="rId13"/>
    <p:sldId id="415" r:id="rId14"/>
    <p:sldId id="437" r:id="rId15"/>
    <p:sldId id="438" r:id="rId16"/>
    <p:sldId id="439" r:id="rId17"/>
    <p:sldId id="440" r:id="rId18"/>
    <p:sldId id="441" r:id="rId19"/>
    <p:sldId id="442" r:id="rId20"/>
    <p:sldId id="443" r:id="rId21"/>
    <p:sldId id="444" r:id="rId22"/>
    <p:sldId id="446" r:id="rId23"/>
    <p:sldId id="448" r:id="rId24"/>
    <p:sldId id="447" r:id="rId25"/>
    <p:sldId id="449" r:id="rId26"/>
    <p:sldId id="306" r:id="rId27"/>
    <p:sldId id="358" r:id="rId28"/>
    <p:sldId id="366" r:id="rId29"/>
    <p:sldId id="328" r:id="rId3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eth, Amy" initials="WA" lastIdx="10" clrIdx="0">
    <p:extLst>
      <p:ext uri="{19B8F6BF-5375-455C-9EA6-DF929625EA0E}">
        <p15:presenceInfo xmlns:p15="http://schemas.microsoft.com/office/powerpoint/2012/main" userId="S-1-5-21-320818509-2549926932-657949529-2110" providerId="AD"/>
      </p:ext>
    </p:extLst>
  </p:cmAuthor>
  <p:cmAuthor id="2" name="Curley, Scott" initials="CS" lastIdx="2" clrIdx="1">
    <p:extLst>
      <p:ext uri="{19B8F6BF-5375-455C-9EA6-DF929625EA0E}">
        <p15:presenceInfo xmlns:p15="http://schemas.microsoft.com/office/powerpoint/2012/main" userId="S-1-5-21-320818509-2549926932-657949529-17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45" autoAdjust="0"/>
    <p:restoredTop sz="96327" autoAdjust="0"/>
  </p:normalViewPr>
  <p:slideViewPr>
    <p:cSldViewPr snapToGrid="0" snapToObjects="1" showGuides="1">
      <p:cViewPr varScale="1">
        <p:scale>
          <a:sx n="128" d="100"/>
          <a:sy n="128" d="100"/>
        </p:scale>
        <p:origin x="176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3/26/24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dirty="0"/>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3/26/24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dirty="0"/>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dirty="0"/>
          </a:p>
        </p:txBody>
      </p:sp>
    </p:spTree>
    <p:extLst>
      <p:ext uri="{BB962C8B-B14F-4D97-AF65-F5344CB8AC3E}">
        <p14:creationId xmlns:p14="http://schemas.microsoft.com/office/powerpoint/2010/main" val="2690289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809B1-F9BB-4DFF-A65F-C33C0E523AA7}" type="slidenum">
              <a:rPr lang="en-US" smtClean="0"/>
              <a:t>17</a:t>
            </a:fld>
            <a:endParaRPr lang="en-US" dirty="0"/>
          </a:p>
        </p:txBody>
      </p:sp>
    </p:spTree>
    <p:extLst>
      <p:ext uri="{BB962C8B-B14F-4D97-AF65-F5344CB8AC3E}">
        <p14:creationId xmlns:p14="http://schemas.microsoft.com/office/powerpoint/2010/main" val="1018421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809B1-F9BB-4DFF-A65F-C33C0E523AA7}" type="slidenum">
              <a:rPr lang="en-US" smtClean="0"/>
              <a:t>18</a:t>
            </a:fld>
            <a:endParaRPr lang="en-US" dirty="0"/>
          </a:p>
        </p:txBody>
      </p:sp>
    </p:spTree>
    <p:extLst>
      <p:ext uri="{BB962C8B-B14F-4D97-AF65-F5344CB8AC3E}">
        <p14:creationId xmlns:p14="http://schemas.microsoft.com/office/powerpoint/2010/main" val="47187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809B1-F9BB-4DFF-A65F-C33C0E523AA7}" type="slidenum">
              <a:rPr lang="en-US" smtClean="0"/>
              <a:t>19</a:t>
            </a:fld>
            <a:endParaRPr lang="en-US" dirty="0"/>
          </a:p>
        </p:txBody>
      </p:sp>
    </p:spTree>
    <p:extLst>
      <p:ext uri="{BB962C8B-B14F-4D97-AF65-F5344CB8AC3E}">
        <p14:creationId xmlns:p14="http://schemas.microsoft.com/office/powerpoint/2010/main" val="2460839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809B1-F9BB-4DFF-A65F-C33C0E523AA7}" type="slidenum">
              <a:rPr lang="en-US" smtClean="0"/>
              <a:t>20</a:t>
            </a:fld>
            <a:endParaRPr lang="en-US" dirty="0"/>
          </a:p>
        </p:txBody>
      </p:sp>
    </p:spTree>
    <p:extLst>
      <p:ext uri="{BB962C8B-B14F-4D97-AF65-F5344CB8AC3E}">
        <p14:creationId xmlns:p14="http://schemas.microsoft.com/office/powerpoint/2010/main" val="2951697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809B1-F9BB-4DFF-A65F-C33C0E523AA7}" type="slidenum">
              <a:rPr lang="en-US" smtClean="0"/>
              <a:t>21</a:t>
            </a:fld>
            <a:endParaRPr lang="en-US" dirty="0"/>
          </a:p>
        </p:txBody>
      </p:sp>
    </p:spTree>
    <p:extLst>
      <p:ext uri="{BB962C8B-B14F-4D97-AF65-F5344CB8AC3E}">
        <p14:creationId xmlns:p14="http://schemas.microsoft.com/office/powerpoint/2010/main" val="599853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809B1-F9BB-4DFF-A65F-C33C0E523AA7}" type="slidenum">
              <a:rPr lang="en-US" smtClean="0"/>
              <a:t>22</a:t>
            </a:fld>
            <a:endParaRPr lang="en-US" dirty="0"/>
          </a:p>
        </p:txBody>
      </p:sp>
    </p:spTree>
    <p:extLst>
      <p:ext uri="{BB962C8B-B14F-4D97-AF65-F5344CB8AC3E}">
        <p14:creationId xmlns:p14="http://schemas.microsoft.com/office/powerpoint/2010/main" val="4210569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9DDD6-5C02-BAFE-C64F-0DD67138AF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27B3D1-C94B-F972-F07D-B2D4E3C6E6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AE9F3C-E214-53A0-2DCC-BC0C4B4939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6E4B14-6798-2E68-2FE9-22D30EA3738A}"/>
              </a:ext>
            </a:extLst>
          </p:cNvPr>
          <p:cNvSpPr>
            <a:spLocks noGrp="1"/>
          </p:cNvSpPr>
          <p:nvPr>
            <p:ph type="sldNum" sz="quarter" idx="5"/>
          </p:nvPr>
        </p:nvSpPr>
        <p:spPr/>
        <p:txBody>
          <a:bodyPr/>
          <a:lstStyle/>
          <a:p>
            <a:fld id="{7EC809B1-F9BB-4DFF-A65F-C33C0E523AA7}" type="slidenum">
              <a:rPr lang="en-US" smtClean="0"/>
              <a:t>5</a:t>
            </a:fld>
            <a:endParaRPr lang="en-US" dirty="0"/>
          </a:p>
        </p:txBody>
      </p:sp>
    </p:spTree>
    <p:extLst>
      <p:ext uri="{BB962C8B-B14F-4D97-AF65-F5344CB8AC3E}">
        <p14:creationId xmlns:p14="http://schemas.microsoft.com/office/powerpoint/2010/main" val="928488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BC9AD-6B10-79AB-6EA9-82611DCF7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50E26B-B4B7-35A8-9592-E0A700FA9A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8B3CA7-E393-4AC3-C337-3846F5B7E3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06B12A-5C94-2C42-45CD-EE120E4FFE4E}"/>
              </a:ext>
            </a:extLst>
          </p:cNvPr>
          <p:cNvSpPr>
            <a:spLocks noGrp="1"/>
          </p:cNvSpPr>
          <p:nvPr>
            <p:ph type="sldNum" sz="quarter" idx="5"/>
          </p:nvPr>
        </p:nvSpPr>
        <p:spPr/>
        <p:txBody>
          <a:bodyPr/>
          <a:lstStyle/>
          <a:p>
            <a:fld id="{7EC809B1-F9BB-4DFF-A65F-C33C0E523AA7}" type="slidenum">
              <a:rPr lang="en-US" smtClean="0"/>
              <a:t>6</a:t>
            </a:fld>
            <a:endParaRPr lang="en-US" dirty="0"/>
          </a:p>
        </p:txBody>
      </p:sp>
    </p:spTree>
    <p:extLst>
      <p:ext uri="{BB962C8B-B14F-4D97-AF65-F5344CB8AC3E}">
        <p14:creationId xmlns:p14="http://schemas.microsoft.com/office/powerpoint/2010/main" val="3252414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9</a:t>
            </a:fld>
            <a:endParaRPr lang="en-US" dirty="0"/>
          </a:p>
        </p:txBody>
      </p:sp>
    </p:spTree>
    <p:extLst>
      <p:ext uri="{BB962C8B-B14F-4D97-AF65-F5344CB8AC3E}">
        <p14:creationId xmlns:p14="http://schemas.microsoft.com/office/powerpoint/2010/main" val="4050608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809B1-F9BB-4DFF-A65F-C33C0E523AA7}" type="slidenum">
              <a:rPr lang="en-US" smtClean="0"/>
              <a:t>10</a:t>
            </a:fld>
            <a:endParaRPr lang="en-US" dirty="0"/>
          </a:p>
        </p:txBody>
      </p:sp>
    </p:spTree>
    <p:extLst>
      <p:ext uri="{BB962C8B-B14F-4D97-AF65-F5344CB8AC3E}">
        <p14:creationId xmlns:p14="http://schemas.microsoft.com/office/powerpoint/2010/main" val="3812320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809B1-F9BB-4DFF-A65F-C33C0E523AA7}" type="slidenum">
              <a:rPr lang="en-US" smtClean="0"/>
              <a:t>13</a:t>
            </a:fld>
            <a:endParaRPr lang="en-US" dirty="0"/>
          </a:p>
        </p:txBody>
      </p:sp>
    </p:spTree>
    <p:extLst>
      <p:ext uri="{BB962C8B-B14F-4D97-AF65-F5344CB8AC3E}">
        <p14:creationId xmlns:p14="http://schemas.microsoft.com/office/powerpoint/2010/main" val="2700069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809B1-F9BB-4DFF-A65F-C33C0E523AA7}" type="slidenum">
              <a:rPr lang="en-US" smtClean="0"/>
              <a:t>14</a:t>
            </a:fld>
            <a:endParaRPr lang="en-US" dirty="0"/>
          </a:p>
        </p:txBody>
      </p:sp>
    </p:spTree>
    <p:extLst>
      <p:ext uri="{BB962C8B-B14F-4D97-AF65-F5344CB8AC3E}">
        <p14:creationId xmlns:p14="http://schemas.microsoft.com/office/powerpoint/2010/main" val="1757001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809B1-F9BB-4DFF-A65F-C33C0E523AA7}" type="slidenum">
              <a:rPr lang="en-US" smtClean="0"/>
              <a:t>15</a:t>
            </a:fld>
            <a:endParaRPr lang="en-US" dirty="0"/>
          </a:p>
        </p:txBody>
      </p:sp>
    </p:spTree>
    <p:extLst>
      <p:ext uri="{BB962C8B-B14F-4D97-AF65-F5344CB8AC3E}">
        <p14:creationId xmlns:p14="http://schemas.microsoft.com/office/powerpoint/2010/main" val="2418947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809B1-F9BB-4DFF-A65F-C33C0E523AA7}" type="slidenum">
              <a:rPr lang="en-US" smtClean="0"/>
              <a:t>16</a:t>
            </a:fld>
            <a:endParaRPr lang="en-US" dirty="0"/>
          </a:p>
        </p:txBody>
      </p:sp>
    </p:spTree>
    <p:extLst>
      <p:ext uri="{BB962C8B-B14F-4D97-AF65-F5344CB8AC3E}">
        <p14:creationId xmlns:p14="http://schemas.microsoft.com/office/powerpoint/2010/main" val="1192623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219084-C52A-F94C-A0C4-07451512D6CE}" type="datetimeFigureOut">
              <a:rPr lang="en-US" smtClean="0"/>
              <a:t>3/26/24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3/26/24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3/26/24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97491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3/26/24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064529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3/26/24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219084-C52A-F94C-A0C4-07451512D6CE}" type="datetimeFigureOut">
              <a:rPr lang="en-US" smtClean="0"/>
              <a:t>3/26/24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219084-C52A-F94C-A0C4-07451512D6CE}" type="datetimeFigureOut">
              <a:rPr lang="en-US" smtClean="0"/>
              <a:t>3/26/24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219084-C52A-F94C-A0C4-07451512D6CE}" type="datetimeFigureOut">
              <a:rPr lang="en-US" smtClean="0"/>
              <a:t>3/26/24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3/26/24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3/26/24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3/26/24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3/26/24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dirty="0"/>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npiregistry.cms.hhs.gov/search"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www.mass.gov/doc/dmh-licensed-hospital-list-1/download" TargetMode="Externa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mass.gov/doc/dmh-licensed-hospital-list-1/download"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hyperlink" Target="https://www.chiamass.gov/apcd-data-submission-guides/"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chiamass.gov/assets/Uploads/Version-Flags-MAY-2020.pdf"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ms.gov/files/document/medicaid-ncci-technical-guidance-manual-03152024.pdf"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chiamass.gov/resultant-research-using-chia-data"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2" Type="http://schemas.openxmlformats.org/officeDocument/2006/relationships/hyperlink" Target="mailto:apcd.data@state.ma.us" TargetMode="External"/><Relationship Id="rId1" Type="http://schemas.openxmlformats.org/officeDocument/2006/relationships/slideLayout" Target="../slideLayouts/slideLayout2.xml"/><Relationship Id="rId5" Type="http://schemas.openxmlformats.org/officeDocument/2006/relationships/hyperlink" Target="https://www.irbnet.org/release/home.html" TargetMode="Externa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hiamass.gov/ma-apcd/" TargetMode="External"/><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hyperlink" Target="https://www.chiamass.gov/case-mix-dat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chiamass.gov/status-of-data-reques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hyperlink" Target="https://lp.constantcontactpages.com/su/NYBm5B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a:latin typeface="Arial" charset="0"/>
                <a:ea typeface="Arial" charset="0"/>
                <a:cs typeface="Arial" charset="0"/>
              </a:rPr>
              <a:t>CHIA user workgroup</a:t>
            </a: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fontScale="85000" lnSpcReduction="2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a:solidFill>
                  <a:schemeClr val="accent4"/>
                </a:solidFill>
                <a:latin typeface="Arial" charset="0"/>
                <a:ea typeface="Arial" charset="0"/>
                <a:cs typeface="Arial" charset="0"/>
              </a:rPr>
              <a:t>Don Kirkwood (Manager of Data Release and Procurement)</a:t>
            </a:r>
          </a:p>
          <a:p>
            <a:pPr>
              <a:lnSpc>
                <a:spcPct val="130000"/>
              </a:lnSpc>
            </a:pPr>
            <a:r>
              <a:rPr lang="en-US" sz="1800" b="0" cap="none" spc="20" dirty="0">
                <a:solidFill>
                  <a:schemeClr val="accent4"/>
                </a:solidFill>
                <a:latin typeface="Arial" charset="0"/>
                <a:ea typeface="Arial" charset="0"/>
                <a:cs typeface="Arial" charset="0"/>
              </a:rPr>
              <a:t>Anne Medinus (Senior Research Account Specialist)</a:t>
            </a:r>
          </a:p>
          <a:p>
            <a:pPr>
              <a:lnSpc>
                <a:spcPct val="130000"/>
              </a:lnSpc>
            </a:pPr>
            <a:r>
              <a:rPr lang="en-US" sz="1800" b="0" cap="none" spc="20" dirty="0">
                <a:solidFill>
                  <a:schemeClr val="accent4"/>
                </a:solidFill>
                <a:latin typeface="Arial" charset="0"/>
                <a:ea typeface="Arial" charset="0"/>
                <a:cs typeface="Arial" charset="0"/>
              </a:rPr>
              <a:t>Sylvia Hobbs (Associate Director of Data Strategy and User Support)</a:t>
            </a:r>
          </a:p>
          <a:p>
            <a:pPr>
              <a:lnSpc>
                <a:spcPct val="130000"/>
              </a:lnSpc>
            </a:pPr>
            <a:endParaRPr lang="en-US" sz="1800" b="0" cap="none" spc="20" dirty="0">
              <a:solidFill>
                <a:schemeClr val="bg2">
                  <a:lumMod val="50000"/>
                </a:schemeClr>
              </a:solidFill>
              <a:latin typeface="Arial" charset="0"/>
              <a:ea typeface="Arial" charset="0"/>
              <a:cs typeface="Arial" charset="0"/>
            </a:endParaRPr>
          </a:p>
          <a:p>
            <a:pPr>
              <a:lnSpc>
                <a:spcPct val="130000"/>
              </a:lnSpc>
            </a:pPr>
            <a:r>
              <a:rPr lang="en-US" sz="1800" b="0" cap="none" spc="20" dirty="0">
                <a:solidFill>
                  <a:schemeClr val="bg2">
                    <a:lumMod val="50000"/>
                  </a:schemeClr>
                </a:solidFill>
                <a:latin typeface="Arial" charset="0"/>
                <a:ea typeface="Arial" charset="0"/>
                <a:cs typeface="Arial" charset="0"/>
              </a:rPr>
              <a:t>March 26, 2024</a:t>
            </a: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a:latin typeface="Arial" charset="0"/>
                <a:ea typeface="Arial" charset="0"/>
                <a:cs typeface="Arial" charset="0"/>
              </a:rPr>
              <a:t>USER questions</a:t>
            </a: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93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D4C176-F903-C73E-DFA9-CD8E94E2A969}"/>
              </a:ext>
            </a:extLst>
          </p:cNvPr>
          <p:cNvSpPr txBox="1"/>
          <p:nvPr/>
        </p:nvSpPr>
        <p:spPr>
          <a:xfrm>
            <a:off x="609600" y="293512"/>
            <a:ext cx="5681461" cy="1134478"/>
          </a:xfrm>
          <a:prstGeom prst="rect">
            <a:avLst/>
          </a:prstGeom>
          <a:noFill/>
        </p:spPr>
        <p:txBody>
          <a:bodyPr wrap="square">
            <a:spAutoFit/>
          </a:bodyPr>
          <a:lstStyle/>
          <a:p>
            <a:pPr>
              <a:lnSpc>
                <a:spcPct val="107000"/>
              </a:lnSpc>
              <a:defRPr/>
            </a:pPr>
            <a:r>
              <a:rPr lang="en-US" sz="1600" b="1" u="sng" dirty="0">
                <a:solidFill>
                  <a:srgbClr val="4472C4"/>
                </a:solidFill>
                <a:latin typeface="Calibri Light" panose="020F0302020204030204"/>
              </a:rPr>
              <a:t>Question</a:t>
            </a:r>
            <a:r>
              <a:rPr lang="en-US" sz="1600" b="1" dirty="0">
                <a:solidFill>
                  <a:srgbClr val="4472C4"/>
                </a:solidFill>
                <a:latin typeface="Calibri Light" panose="020F0302020204030204"/>
              </a:rPr>
              <a:t>: What is the total size of the data extract for the MA APCD CY 2021 subscription?</a:t>
            </a:r>
          </a:p>
          <a:p>
            <a:pPr>
              <a:lnSpc>
                <a:spcPct val="107000"/>
              </a:lnSpc>
              <a:defRPr/>
            </a:pPr>
            <a:endParaRPr lang="en-US" sz="1600" b="1" dirty="0">
              <a:solidFill>
                <a:srgbClr val="4472C4"/>
              </a:solidFill>
              <a:latin typeface="Calibri Light" panose="020F0302020204030204"/>
            </a:endParaRPr>
          </a:p>
          <a:p>
            <a:pPr>
              <a:lnSpc>
                <a:spcPct val="107000"/>
              </a:lnSpc>
              <a:defRPr/>
            </a:pPr>
            <a:r>
              <a:rPr lang="en-US" altLang="en-US" sz="1600" b="1" i="1" u="sng" dirty="0">
                <a:latin typeface="Calibri" panose="020F0502020204030204" pitchFamily="34" charset="0"/>
                <a:ea typeface="Times New Roman" panose="02020603050405020304" pitchFamily="18" charset="0"/>
                <a:cs typeface="Calibri" panose="020F0502020204030204" pitchFamily="34" charset="0"/>
              </a:rPr>
              <a:t>Answer: </a:t>
            </a:r>
            <a:endParaRPr lang="en-US" altLang="en-US" sz="1600" b="1" i="1" u="sng" dirty="0">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0A31BD33-0884-672B-E408-826E73F0E712}"/>
              </a:ext>
            </a:extLst>
          </p:cNvPr>
          <p:cNvGraphicFramePr>
            <a:graphicFrameLocks noGrp="1"/>
          </p:cNvGraphicFramePr>
          <p:nvPr>
            <p:extLst>
              <p:ext uri="{D42A27DB-BD31-4B8C-83A1-F6EECF244321}">
                <p14:modId xmlns:p14="http://schemas.microsoft.com/office/powerpoint/2010/main" val="1110891669"/>
              </p:ext>
            </p:extLst>
          </p:nvPr>
        </p:nvGraphicFramePr>
        <p:xfrm>
          <a:off x="609600" y="1610100"/>
          <a:ext cx="7969956" cy="1750650"/>
        </p:xfrm>
        <a:graphic>
          <a:graphicData uri="http://schemas.openxmlformats.org/drawingml/2006/table">
            <a:tbl>
              <a:tblPr firstRow="1" firstCol="1" bandRow="1">
                <a:tableStyleId>{85BE263C-DBD7-4A20-BB59-AAB30ACAA65A}</a:tableStyleId>
              </a:tblPr>
              <a:tblGrid>
                <a:gridCol w="767939">
                  <a:extLst>
                    <a:ext uri="{9D8B030D-6E8A-4147-A177-3AD203B41FA5}">
                      <a16:colId xmlns:a16="http://schemas.microsoft.com/office/drawing/2014/main" val="217160400"/>
                    </a:ext>
                  </a:extLst>
                </a:gridCol>
                <a:gridCol w="1659361">
                  <a:extLst>
                    <a:ext uri="{9D8B030D-6E8A-4147-A177-3AD203B41FA5}">
                      <a16:colId xmlns:a16="http://schemas.microsoft.com/office/drawing/2014/main" val="705551328"/>
                    </a:ext>
                  </a:extLst>
                </a:gridCol>
                <a:gridCol w="2006824">
                  <a:extLst>
                    <a:ext uri="{9D8B030D-6E8A-4147-A177-3AD203B41FA5}">
                      <a16:colId xmlns:a16="http://schemas.microsoft.com/office/drawing/2014/main" val="375218790"/>
                    </a:ext>
                  </a:extLst>
                </a:gridCol>
                <a:gridCol w="1755932">
                  <a:extLst>
                    <a:ext uri="{9D8B030D-6E8A-4147-A177-3AD203B41FA5}">
                      <a16:colId xmlns:a16="http://schemas.microsoft.com/office/drawing/2014/main" val="3375081719"/>
                    </a:ext>
                  </a:extLst>
                </a:gridCol>
                <a:gridCol w="1779900">
                  <a:extLst>
                    <a:ext uri="{9D8B030D-6E8A-4147-A177-3AD203B41FA5}">
                      <a16:colId xmlns:a16="http://schemas.microsoft.com/office/drawing/2014/main" val="392185738"/>
                    </a:ext>
                  </a:extLst>
                </a:gridCol>
              </a:tblGrid>
              <a:tr h="678466">
                <a:tc>
                  <a:txBody>
                    <a:bodyPr/>
                    <a:lstStyle/>
                    <a:p>
                      <a:pPr marL="0" marR="0">
                        <a:lnSpc>
                          <a:spcPct val="107000"/>
                        </a:lnSpc>
                        <a:spcBef>
                          <a:spcPts val="0"/>
                        </a:spcBef>
                        <a:spcAft>
                          <a:spcPts val="800"/>
                        </a:spcAft>
                      </a:pPr>
                      <a:r>
                        <a:rPr lang="en-US" sz="1400" kern="100" dirty="0">
                          <a:effectLst/>
                        </a:rPr>
                        <a:t> </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800"/>
                        </a:spcAft>
                      </a:pPr>
                      <a:r>
                        <a:rPr lang="en-US" sz="1400" kern="100" dirty="0">
                          <a:effectLst/>
                        </a:rPr>
                        <a:t>Medical Claims, including Medicaid Claims</a:t>
                      </a:r>
                      <a:endParaRPr lang="en-US" sz="140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400" kern="100" dirty="0">
                          <a:effectLst/>
                        </a:rPr>
                        <a:t>Member Eligibility, including Medicaid Eligibility</a:t>
                      </a:r>
                      <a:endParaRPr lang="en-US" sz="140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400" kern="100" dirty="0">
                          <a:effectLst/>
                        </a:rPr>
                        <a:t>Provider, including Medicaid Providers</a:t>
                      </a:r>
                      <a:endParaRPr lang="en-US" sz="140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400" kern="100" dirty="0">
                          <a:effectLst/>
                        </a:rPr>
                        <a:t>Product, including Medicaid Products</a:t>
                      </a:r>
                      <a:endParaRPr lang="en-US" sz="140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56557671"/>
                  </a:ext>
                </a:extLst>
              </a:tr>
              <a:tr h="536092">
                <a:tc>
                  <a:txBody>
                    <a:bodyPr/>
                    <a:lstStyle/>
                    <a:p>
                      <a:pPr marL="0" marR="0">
                        <a:lnSpc>
                          <a:spcPct val="107000"/>
                        </a:lnSpc>
                        <a:spcBef>
                          <a:spcPts val="0"/>
                        </a:spcBef>
                        <a:spcAft>
                          <a:spcPts val="800"/>
                        </a:spcAft>
                      </a:pPr>
                      <a:r>
                        <a:rPr lang="en-US" sz="1400" kern="100" dirty="0">
                          <a:effectLst/>
                        </a:rPr>
                        <a:t>Size</a:t>
                      </a:r>
                      <a:endParaRPr lang="en-US" sz="140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marL="0" marR="0" algn="r">
                        <a:lnSpc>
                          <a:spcPct val="107000"/>
                        </a:lnSpc>
                        <a:spcBef>
                          <a:spcPts val="0"/>
                        </a:spcBef>
                        <a:spcAft>
                          <a:spcPts val="800"/>
                        </a:spcAft>
                      </a:pPr>
                      <a:r>
                        <a:rPr lang="en-US" sz="1400" kern="100" dirty="0">
                          <a:effectLst/>
                        </a:rPr>
                        <a:t>1.5 TB</a:t>
                      </a:r>
                      <a:endParaRPr lang="en-US" sz="140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marL="0" marR="0" algn="r">
                        <a:lnSpc>
                          <a:spcPct val="107000"/>
                        </a:lnSpc>
                        <a:spcBef>
                          <a:spcPts val="0"/>
                        </a:spcBef>
                        <a:spcAft>
                          <a:spcPts val="800"/>
                        </a:spcAft>
                      </a:pPr>
                      <a:r>
                        <a:rPr lang="en-US" sz="1400" kern="100" dirty="0">
                          <a:effectLst/>
                        </a:rPr>
                        <a:t>112.40 GB</a:t>
                      </a:r>
                      <a:endParaRPr lang="en-US" sz="140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marL="0" marR="0" algn="r">
                        <a:lnSpc>
                          <a:spcPct val="107000"/>
                        </a:lnSpc>
                        <a:spcBef>
                          <a:spcPts val="0"/>
                        </a:spcBef>
                        <a:spcAft>
                          <a:spcPts val="800"/>
                        </a:spcAft>
                      </a:pPr>
                      <a:r>
                        <a:rPr lang="en-US" sz="1400" kern="100" dirty="0">
                          <a:effectLst/>
                        </a:rPr>
                        <a:t>33.78 GB</a:t>
                      </a:r>
                      <a:endParaRPr lang="en-US" sz="140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marL="0" marR="0" algn="r">
                        <a:lnSpc>
                          <a:spcPct val="107000"/>
                        </a:lnSpc>
                        <a:spcBef>
                          <a:spcPts val="0"/>
                        </a:spcBef>
                        <a:spcAft>
                          <a:spcPts val="800"/>
                        </a:spcAft>
                      </a:pPr>
                      <a:r>
                        <a:rPr lang="en-US" sz="1400" kern="100" dirty="0">
                          <a:effectLst/>
                        </a:rPr>
                        <a:t>226.58 MB</a:t>
                      </a:r>
                      <a:endParaRPr lang="en-US" sz="140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3035465058"/>
                  </a:ext>
                </a:extLst>
              </a:tr>
              <a:tr h="536092">
                <a:tc>
                  <a:txBody>
                    <a:bodyPr/>
                    <a:lstStyle/>
                    <a:p>
                      <a:pPr marL="0" marR="0">
                        <a:lnSpc>
                          <a:spcPct val="107000"/>
                        </a:lnSpc>
                        <a:spcBef>
                          <a:spcPts val="0"/>
                        </a:spcBef>
                        <a:spcAft>
                          <a:spcPts val="800"/>
                        </a:spcAft>
                      </a:pPr>
                      <a:r>
                        <a:rPr lang="en-US" sz="1400" kern="100" dirty="0">
                          <a:effectLst/>
                        </a:rPr>
                        <a:t>Rows (Lines)</a:t>
                      </a:r>
                      <a:endParaRPr lang="en-US" sz="140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marL="0" marR="0" algn="r">
                        <a:lnSpc>
                          <a:spcPct val="107000"/>
                        </a:lnSpc>
                        <a:spcBef>
                          <a:spcPts val="0"/>
                        </a:spcBef>
                        <a:spcAft>
                          <a:spcPts val="800"/>
                        </a:spcAft>
                      </a:pPr>
                      <a:r>
                        <a:rPr lang="en-US" sz="1400" kern="100" dirty="0">
                          <a:effectLst/>
                        </a:rPr>
                        <a:t>1,497,415,560</a:t>
                      </a:r>
                      <a:endParaRPr lang="en-US" sz="140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marL="0" marR="0" algn="r">
                        <a:lnSpc>
                          <a:spcPct val="107000"/>
                        </a:lnSpc>
                        <a:spcBef>
                          <a:spcPts val="0"/>
                        </a:spcBef>
                        <a:spcAft>
                          <a:spcPts val="800"/>
                        </a:spcAft>
                      </a:pPr>
                      <a:r>
                        <a:rPr lang="en-US" sz="1400" kern="100" dirty="0">
                          <a:effectLst/>
                        </a:rPr>
                        <a:t>289,406,456</a:t>
                      </a:r>
                      <a:endParaRPr lang="en-US" sz="140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marL="0" marR="0" algn="r">
                        <a:lnSpc>
                          <a:spcPct val="107000"/>
                        </a:lnSpc>
                        <a:spcBef>
                          <a:spcPts val="0"/>
                        </a:spcBef>
                        <a:spcAft>
                          <a:spcPts val="800"/>
                        </a:spcAft>
                      </a:pPr>
                      <a:r>
                        <a:rPr lang="en-US" sz="1400" kern="100" dirty="0">
                          <a:effectLst/>
                        </a:rPr>
                        <a:t>98,102,250</a:t>
                      </a:r>
                      <a:endParaRPr lang="en-US" sz="140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tc>
                  <a:txBody>
                    <a:bodyPr/>
                    <a:lstStyle/>
                    <a:p>
                      <a:pPr marL="0" marR="0" algn="r">
                        <a:lnSpc>
                          <a:spcPct val="107000"/>
                        </a:lnSpc>
                        <a:spcBef>
                          <a:spcPts val="0"/>
                        </a:spcBef>
                        <a:spcAft>
                          <a:spcPts val="800"/>
                        </a:spcAft>
                      </a:pPr>
                      <a:r>
                        <a:rPr lang="en-US" sz="1400" kern="100" dirty="0">
                          <a:effectLst/>
                        </a:rPr>
                        <a:t>1,408,206</a:t>
                      </a:r>
                      <a:endParaRPr lang="en-US" sz="140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21987477"/>
                  </a:ext>
                </a:extLst>
              </a:tr>
            </a:tbl>
          </a:graphicData>
        </a:graphic>
      </p:graphicFrame>
      <p:sp>
        <p:nvSpPr>
          <p:cNvPr id="5" name="Rectangle 1">
            <a:extLst>
              <a:ext uri="{FF2B5EF4-FFF2-40B4-BE49-F238E27FC236}">
                <a16:creationId xmlns:a16="http://schemas.microsoft.com/office/drawing/2014/main" id="{9A89F83A-4E3F-B4CB-45C2-DCDF1400B0FB}"/>
              </a:ext>
            </a:extLst>
          </p:cNvPr>
          <p:cNvSpPr>
            <a:spLocks noChangeArrowheads="1"/>
          </p:cNvSpPr>
          <p:nvPr/>
        </p:nvSpPr>
        <p:spPr bwMode="auto">
          <a:xfrm>
            <a:off x="1520850" y="1094708"/>
            <a:ext cx="6385477"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600" dirty="0">
                <a:latin typeface="Calibri" panose="020F0502020204030204" pitchFamily="34" charset="0"/>
                <a:ea typeface="Times New Roman" panose="02020603050405020304" pitchFamily="18" charset="0"/>
                <a:cs typeface="Calibri" panose="020F0502020204030204" pitchFamily="34" charset="0"/>
              </a:rPr>
              <a:t>This answer pertains to this user’s specific extract.</a:t>
            </a:r>
            <a:endParaRPr lang="en-US" altLang="en-US" sz="1600" b="1" i="1" u="sng" dirty="0">
              <a:latin typeface="Calibri" panose="020F0502020204030204" pitchFamily="34" charset="0"/>
              <a:cs typeface="Calibri" panose="020F0502020204030204" pitchFamily="34" charset="0"/>
            </a:endParaRPr>
          </a:p>
          <a:p>
            <a:pPr eaLnBrk="0" fontAlgn="base" hangingPunct="0">
              <a:spcBef>
                <a:spcPct val="0"/>
              </a:spcBef>
              <a:spcAft>
                <a:spcPct val="0"/>
              </a:spcAft>
            </a:pPr>
            <a:endParaRPr lang="en-US" altLang="en-US" dirty="0">
              <a:latin typeface="Arial" panose="020B0604020202020204" pitchFamily="34" charset="0"/>
            </a:endParaRPr>
          </a:p>
        </p:txBody>
      </p:sp>
      <p:sp>
        <p:nvSpPr>
          <p:cNvPr id="6" name="TextBox 5">
            <a:extLst>
              <a:ext uri="{FF2B5EF4-FFF2-40B4-BE49-F238E27FC236}">
                <a16:creationId xmlns:a16="http://schemas.microsoft.com/office/drawing/2014/main" id="{8EC162BB-825B-6692-9540-1029F389EFD2}"/>
              </a:ext>
            </a:extLst>
          </p:cNvPr>
          <p:cNvSpPr txBox="1"/>
          <p:nvPr/>
        </p:nvSpPr>
        <p:spPr>
          <a:xfrm>
            <a:off x="831271" y="3888509"/>
            <a:ext cx="7656946" cy="437296"/>
          </a:xfrm>
          <a:prstGeom prst="rect">
            <a:avLst/>
          </a:prstGeom>
        </p:spPr>
        <p:txBody>
          <a:bodyPr vert="horz" lIns="91440" tIns="45720" rIns="91440" bIns="45720" rtlCol="0" anchor="b">
            <a:normAutofit/>
          </a:bodyPr>
          <a:lstStyle/>
          <a:p>
            <a:pPr>
              <a:lnSpc>
                <a:spcPct val="90000"/>
              </a:lnSpc>
              <a:spcBef>
                <a:spcPct val="0"/>
              </a:spcBef>
              <a:spcAft>
                <a:spcPts val="600"/>
              </a:spcAft>
              <a:defRPr/>
            </a:pPr>
            <a:r>
              <a:rPr lang="en-US" sz="1600" b="1" u="sng" dirty="0">
                <a:solidFill>
                  <a:srgbClr val="4472C4"/>
                </a:solidFill>
                <a:latin typeface="Calibri Light" panose="020F0302020204030204"/>
              </a:rPr>
              <a:t>Question</a:t>
            </a:r>
            <a:r>
              <a:rPr lang="en-US" sz="1600" b="1" dirty="0">
                <a:solidFill>
                  <a:srgbClr val="4472C4"/>
                </a:solidFill>
                <a:latin typeface="Calibri Light" panose="020F0302020204030204"/>
              </a:rPr>
              <a:t>: What is the size of the largest file if the extract consists of multiple files?</a:t>
            </a:r>
          </a:p>
        </p:txBody>
      </p:sp>
      <p:sp>
        <p:nvSpPr>
          <p:cNvPr id="7" name="TextBox 6">
            <a:extLst>
              <a:ext uri="{FF2B5EF4-FFF2-40B4-BE49-F238E27FC236}">
                <a16:creationId xmlns:a16="http://schemas.microsoft.com/office/drawing/2014/main" id="{1E0BCCBE-14EF-88B0-D6D8-D5C2195E1FAB}"/>
              </a:ext>
            </a:extLst>
          </p:cNvPr>
          <p:cNvSpPr txBox="1"/>
          <p:nvPr/>
        </p:nvSpPr>
        <p:spPr>
          <a:xfrm>
            <a:off x="822036" y="4388674"/>
            <a:ext cx="7352146" cy="1762743"/>
          </a:xfrm>
          <a:prstGeom prst="rect">
            <a:avLst/>
          </a:prstGeom>
        </p:spPr>
        <p:txBody>
          <a:bodyPr vert="horz" lIns="91440" tIns="45720" rIns="91440" bIns="45720" rtlCol="0" anchor="ctr">
            <a:normAutofit/>
          </a:bodyPr>
          <a:lstStyle/>
          <a:p>
            <a:pPr>
              <a:lnSpc>
                <a:spcPct val="90000"/>
              </a:lnSpc>
              <a:spcAft>
                <a:spcPts val="600"/>
              </a:spcAft>
            </a:pPr>
            <a:r>
              <a:rPr lang="en-US" sz="1600" b="1" i="1" u="sng" dirty="0">
                <a:latin typeface="Calibri" panose="020F0502020204030204" pitchFamily="34" charset="0"/>
                <a:cs typeface="Calibri" panose="020F0502020204030204" pitchFamily="34" charset="0"/>
              </a:rPr>
              <a:t>Answer:</a:t>
            </a:r>
          </a:p>
          <a:p>
            <a:pPr marL="742950" lvl="1" indent="-285750">
              <a:lnSpc>
                <a:spcPct val="90000"/>
              </a:lnSpc>
              <a:buFont typeface="Arial" panose="020B0604020202020204" pitchFamily="34" charset="0"/>
              <a:buChar char="•"/>
              <a:tabLst>
                <a:tab pos="914400" algn="l"/>
              </a:tabLst>
            </a:pPr>
            <a:r>
              <a:rPr lang="en-US" sz="1600" dirty="0">
                <a:latin typeface="Calibri" panose="020F0502020204030204" pitchFamily="34" charset="0"/>
                <a:cs typeface="Calibri" panose="020F0502020204030204" pitchFamily="34" charset="0"/>
              </a:rPr>
              <a:t>One file is created per file type regardless of the size. </a:t>
            </a:r>
          </a:p>
          <a:p>
            <a:pPr marL="742950" marR="0" lvl="1" indent="-285750">
              <a:spcBef>
                <a:spcPts val="0"/>
              </a:spcBef>
              <a:spcAft>
                <a:spcPts val="0"/>
              </a:spcAft>
              <a:buFont typeface="Arial" panose="020B0604020202020204" pitchFamily="34" charset="0"/>
              <a:buChar char="•"/>
              <a:tabLst>
                <a:tab pos="914400" algn="l"/>
              </a:tabLst>
            </a:pPr>
            <a:r>
              <a:rPr lang="en-US" sz="1600" dirty="0">
                <a:effectLst/>
                <a:latin typeface="Calibri" panose="020F0502020204030204" pitchFamily="34" charset="0"/>
                <a:ea typeface="Times New Roman" panose="02020603050405020304" pitchFamily="18" charset="0"/>
                <a:cs typeface="Calibri" panose="020F0502020204030204" pitchFamily="34" charset="0"/>
              </a:rPr>
              <a:t>One thing to remember about the size, the number of lines (rows) and size could differ based on the number of buy-ups and data elements requested, despite requesting the same number of years on an application</a:t>
            </a:r>
            <a:r>
              <a:rPr lang="en-US" sz="1100" dirty="0">
                <a:effectLst/>
                <a:latin typeface="Aptos" panose="020B0004020202020204" pitchFamily="34" charset="0"/>
                <a:ea typeface="Times New Roman" panose="02020603050405020304" pitchFamily="18" charset="0"/>
                <a:cs typeface="Times New Roman" panose="02020603050405020304" pitchFamily="18" charset="0"/>
              </a:rPr>
              <a:t>.</a:t>
            </a:r>
            <a:endParaRPr lang="en-US" sz="1600" dirty="0">
              <a:latin typeface="Calibri" panose="020F0502020204030204" pitchFamily="34" charset="0"/>
              <a:cs typeface="Calibri" panose="020F0502020204030204" pitchFamily="34" charset="0"/>
            </a:endParaRPr>
          </a:p>
          <a:p>
            <a:pPr marL="742950" lvl="1" indent="-285750">
              <a:lnSpc>
                <a:spcPct val="90000"/>
              </a:lnSpc>
              <a:spcAft>
                <a:spcPts val="600"/>
              </a:spcAft>
              <a:buFont typeface="Arial" panose="020B0604020202020204" pitchFamily="34" charset="0"/>
              <a:buChar char="•"/>
              <a:tabLst>
                <a:tab pos="914400" algn="l"/>
              </a:tabLst>
            </a:pPr>
            <a:r>
              <a:rPr lang="en-US" sz="1600" dirty="0">
                <a:latin typeface="Calibri" panose="020F0502020204030204" pitchFamily="34" charset="0"/>
                <a:cs typeface="Calibri" panose="020F0502020204030204" pitchFamily="34" charset="0"/>
              </a:rPr>
              <a:t>As shown in the user specific question above.</a:t>
            </a:r>
          </a:p>
        </p:txBody>
      </p:sp>
      <p:cxnSp>
        <p:nvCxnSpPr>
          <p:cNvPr id="8" name="Straight Connector 7">
            <a:extLst>
              <a:ext uri="{FF2B5EF4-FFF2-40B4-BE49-F238E27FC236}">
                <a16:creationId xmlns:a16="http://schemas.microsoft.com/office/drawing/2014/main" id="{0F9B535E-53D1-2726-B86C-13605232C87E}"/>
              </a:ext>
            </a:extLst>
          </p:cNvPr>
          <p:cNvCxnSpPr/>
          <p:nvPr/>
        </p:nvCxnSpPr>
        <p:spPr>
          <a:xfrm>
            <a:off x="327378" y="3793067"/>
            <a:ext cx="834248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E567D84-724E-6D28-302C-CF2B5734C4CC}"/>
              </a:ext>
            </a:extLst>
          </p:cNvPr>
          <p:cNvSpPr txBox="1"/>
          <p:nvPr/>
        </p:nvSpPr>
        <p:spPr>
          <a:xfrm>
            <a:off x="6920090" y="293512"/>
            <a:ext cx="1930400" cy="830997"/>
          </a:xfrm>
          <a:prstGeom prst="rect">
            <a:avLst/>
          </a:prstGeom>
          <a:ln/>
          <a:effectLst>
            <a:glow rad="228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b="1" dirty="0"/>
              <a:t>MA APCD File Size</a:t>
            </a:r>
          </a:p>
        </p:txBody>
      </p:sp>
    </p:spTree>
    <p:extLst>
      <p:ext uri="{BB962C8B-B14F-4D97-AF65-F5344CB8AC3E}">
        <p14:creationId xmlns:p14="http://schemas.microsoft.com/office/powerpoint/2010/main" val="3661898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95C7B7-7607-4D49-6095-B96DC695D620}"/>
              </a:ext>
            </a:extLst>
          </p:cNvPr>
          <p:cNvSpPr txBox="1"/>
          <p:nvPr/>
        </p:nvSpPr>
        <p:spPr>
          <a:xfrm>
            <a:off x="764980" y="444202"/>
            <a:ext cx="6064799" cy="2761462"/>
          </a:xfrm>
          <a:prstGeom prst="rect">
            <a:avLst/>
          </a:prstGeom>
          <a:noFill/>
        </p:spPr>
        <p:txBody>
          <a:bodyPr wrap="square">
            <a:spAutoFit/>
          </a:bodyPr>
          <a:lstStyle/>
          <a:p>
            <a:pPr>
              <a:lnSpc>
                <a:spcPct val="90000"/>
              </a:lnSpc>
              <a:spcBef>
                <a:spcPct val="0"/>
              </a:spcBef>
              <a:spcAft>
                <a:spcPts val="600"/>
              </a:spcAft>
              <a:defRPr/>
            </a:pPr>
            <a:r>
              <a:rPr lang="en-US" sz="1600" b="1" u="sng" dirty="0">
                <a:solidFill>
                  <a:srgbClr val="4472C4"/>
                </a:solidFill>
                <a:latin typeface="Calibri Light" panose="020F0302020204030204"/>
              </a:rPr>
              <a:t>Question</a:t>
            </a:r>
            <a:r>
              <a:rPr lang="en-US" sz="1600" b="1" dirty="0">
                <a:solidFill>
                  <a:srgbClr val="4472C4"/>
                </a:solidFill>
                <a:latin typeface="Calibri Light" panose="020F0302020204030204"/>
              </a:rPr>
              <a:t>: Could you confirm whether the data is formatted as asterisk-delimited text files?</a:t>
            </a:r>
          </a:p>
          <a:p>
            <a:pPr>
              <a:lnSpc>
                <a:spcPct val="90000"/>
              </a:lnSpc>
              <a:spcBef>
                <a:spcPct val="0"/>
              </a:spcBef>
              <a:spcAft>
                <a:spcPts val="600"/>
              </a:spcAft>
              <a:defRPr/>
            </a:pPr>
            <a:endParaRPr lang="en-US" sz="1600" b="1" dirty="0">
              <a:solidFill>
                <a:srgbClr val="4472C4"/>
              </a:solidFill>
              <a:latin typeface="Calibri Light" panose="020F0302020204030204"/>
            </a:endParaRPr>
          </a:p>
          <a:p>
            <a:pPr marL="0" lvl="1">
              <a:lnSpc>
                <a:spcPct val="90000"/>
              </a:lnSpc>
              <a:spcAft>
                <a:spcPts val="600"/>
              </a:spcAft>
            </a:pPr>
            <a:r>
              <a:rPr lang="en-US" sz="1600" b="1" i="1" u="sng" dirty="0">
                <a:solidFill>
                  <a:prstClr val="black"/>
                </a:solidFill>
                <a:latin typeface="Calibri" panose="020F0502020204030204"/>
              </a:rPr>
              <a:t>Answer</a:t>
            </a:r>
            <a:r>
              <a:rPr lang="en-US" sz="1600" dirty="0">
                <a:solidFill>
                  <a:prstClr val="black"/>
                </a:solidFill>
                <a:latin typeface="Calibri" panose="020F0502020204030204"/>
              </a:rPr>
              <a:t>: The data is asterisk delimited.</a:t>
            </a:r>
          </a:p>
          <a:p>
            <a:pPr marL="502920" lvl="1" defTabSz="1005840">
              <a:lnSpc>
                <a:spcPct val="107000"/>
              </a:lnSpc>
              <a:spcAft>
                <a:spcPts val="600"/>
              </a:spcAft>
            </a:pPr>
            <a:endParaRPr lang="en-US" sz="1400" b="1" kern="100"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pPr marL="0" lvl="1">
              <a:lnSpc>
                <a:spcPct val="90000"/>
              </a:lnSpc>
              <a:spcBef>
                <a:spcPct val="0"/>
              </a:spcBef>
              <a:spcAft>
                <a:spcPts val="600"/>
              </a:spcAft>
              <a:defRPr/>
            </a:pPr>
            <a:r>
              <a:rPr lang="en-US" sz="1600" b="1" u="sng" dirty="0">
                <a:solidFill>
                  <a:srgbClr val="4472C4"/>
                </a:solidFill>
                <a:latin typeface="Calibri Light" panose="020F0302020204030204"/>
              </a:rPr>
              <a:t>Question:</a:t>
            </a:r>
            <a:r>
              <a:rPr lang="en-US" sz="1600" b="1" dirty="0">
                <a:solidFill>
                  <a:srgbClr val="4472C4"/>
                </a:solidFill>
                <a:latin typeface="Calibri Light" panose="020F0302020204030204"/>
              </a:rPr>
              <a:t>  Is the data compressed?</a:t>
            </a:r>
          </a:p>
          <a:p>
            <a:pPr marL="457200">
              <a:lnSpc>
                <a:spcPct val="107000"/>
              </a:lnSpc>
            </a:pPr>
            <a:endParaRPr lang="en-US" sz="2000" kern="100" dirty="0">
              <a:latin typeface="Calibri" panose="020F0502020204030204" pitchFamily="34" charset="0"/>
              <a:ea typeface="Aptos" panose="020B0004020202020204" pitchFamily="34" charset="0"/>
              <a:cs typeface="Times New Roman" panose="02020603050405020304" pitchFamily="18" charset="0"/>
            </a:endParaRPr>
          </a:p>
          <a:p>
            <a:pPr marL="0" lvl="1">
              <a:lnSpc>
                <a:spcPct val="90000"/>
              </a:lnSpc>
              <a:spcAft>
                <a:spcPts val="600"/>
              </a:spcAft>
            </a:pPr>
            <a:r>
              <a:rPr lang="en-US" sz="1600" b="1" i="1" u="sng" dirty="0">
                <a:solidFill>
                  <a:prstClr val="black"/>
                </a:solidFill>
                <a:latin typeface="Calibri" panose="020F0502020204030204"/>
              </a:rPr>
              <a:t>Answer</a:t>
            </a:r>
            <a:r>
              <a:rPr lang="en-US" sz="1600" dirty="0">
                <a:solidFill>
                  <a:prstClr val="black"/>
                </a:solidFill>
                <a:latin typeface="Calibri" panose="020F0502020204030204"/>
              </a:rPr>
              <a:t>:  No. The data is not compressed.</a:t>
            </a:r>
          </a:p>
          <a:p>
            <a:pPr marL="502920" lvl="1" defTabSz="1005840">
              <a:lnSpc>
                <a:spcPct val="107000"/>
              </a:lnSpc>
              <a:spcAft>
                <a:spcPts val="600"/>
              </a:spcAft>
            </a:pPr>
            <a:endParaRPr lang="en-US" sz="20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55714BA-4DB2-91D4-1D6A-DE375DB3D1A9}"/>
              </a:ext>
            </a:extLst>
          </p:cNvPr>
          <p:cNvSpPr txBox="1"/>
          <p:nvPr/>
        </p:nvSpPr>
        <p:spPr>
          <a:xfrm>
            <a:off x="816113" y="3463021"/>
            <a:ext cx="7570506" cy="1611847"/>
          </a:xfrm>
          <a:prstGeom prst="rect">
            <a:avLst/>
          </a:prstGeom>
        </p:spPr>
        <p:txBody>
          <a:bodyPr vert="horz" lIns="91440" tIns="45720" rIns="91440" bIns="45720" rtlCol="0">
            <a:normAutofit/>
          </a:bodyPr>
          <a:lstStyle/>
          <a:p>
            <a:pPr>
              <a:defRPr/>
            </a:pPr>
            <a:r>
              <a:rPr lang="en-US" sz="1600" b="1" u="sng" dirty="0">
                <a:solidFill>
                  <a:srgbClr val="4472C4"/>
                </a:solidFill>
                <a:latin typeface="Calibri Light" panose="020F0302020204030204"/>
              </a:rPr>
              <a:t>Question</a:t>
            </a:r>
            <a:r>
              <a:rPr lang="en-US" sz="1600" b="1" dirty="0">
                <a:solidFill>
                  <a:srgbClr val="4472C4"/>
                </a:solidFill>
                <a:latin typeface="Calibri Light" panose="020F0302020204030204"/>
              </a:rPr>
              <a:t>:  How many files are included in the CY 2021 APCD data extract if we subscribe to </a:t>
            </a:r>
            <a:r>
              <a:rPr lang="en-US" sz="1600" b="1" u="sng" dirty="0">
                <a:solidFill>
                  <a:srgbClr val="4472C4"/>
                </a:solidFill>
                <a:latin typeface="Calibri Light" panose="020F0302020204030204"/>
              </a:rPr>
              <a:t>Medical Claims</a:t>
            </a:r>
            <a:r>
              <a:rPr lang="en-US" sz="1600" b="1" dirty="0">
                <a:solidFill>
                  <a:srgbClr val="4472C4"/>
                </a:solidFill>
                <a:latin typeface="Calibri Light" panose="020F0302020204030204"/>
              </a:rPr>
              <a:t>, </a:t>
            </a:r>
            <a:r>
              <a:rPr lang="en-US" sz="1600" b="1" u="sng" dirty="0">
                <a:solidFill>
                  <a:srgbClr val="4472C4"/>
                </a:solidFill>
                <a:latin typeface="Calibri Light" panose="020F0302020204030204"/>
              </a:rPr>
              <a:t>Member Eligibility</a:t>
            </a:r>
            <a:r>
              <a:rPr lang="en-US" sz="1600" b="1" dirty="0">
                <a:solidFill>
                  <a:srgbClr val="4472C4"/>
                </a:solidFill>
                <a:latin typeface="Calibri Light" panose="020F0302020204030204"/>
              </a:rPr>
              <a:t>, </a:t>
            </a:r>
            <a:r>
              <a:rPr lang="en-US" sz="1600" b="1" u="sng" dirty="0">
                <a:solidFill>
                  <a:srgbClr val="4472C4"/>
                </a:solidFill>
                <a:latin typeface="Calibri Light" panose="020F0302020204030204"/>
              </a:rPr>
              <a:t>Provider</a:t>
            </a:r>
            <a:r>
              <a:rPr lang="en-US" sz="1600" b="1" dirty="0">
                <a:solidFill>
                  <a:srgbClr val="4472C4"/>
                </a:solidFill>
                <a:latin typeface="Calibri Light" panose="020F0302020204030204"/>
              </a:rPr>
              <a:t>, </a:t>
            </a:r>
            <a:r>
              <a:rPr lang="en-US" sz="1600" b="1" u="sng" dirty="0">
                <a:solidFill>
                  <a:srgbClr val="4472C4"/>
                </a:solidFill>
                <a:latin typeface="Calibri Light" panose="020F0302020204030204"/>
              </a:rPr>
              <a:t>Product</a:t>
            </a:r>
            <a:r>
              <a:rPr lang="en-US" sz="1600" b="1" dirty="0">
                <a:solidFill>
                  <a:srgbClr val="4472C4"/>
                </a:solidFill>
                <a:latin typeface="Calibri Light" panose="020F0302020204030204"/>
              </a:rPr>
              <a:t>, and Medicaid Data?</a:t>
            </a:r>
          </a:p>
          <a:p>
            <a:pPr>
              <a:defRPr/>
            </a:pPr>
            <a:endParaRPr lang="en-US" sz="2000" dirty="0">
              <a:latin typeface="Calibri" panose="020F0502020204030204" pitchFamily="34" charset="0"/>
              <a:cs typeface="Calibri" panose="020F0502020204030204" pitchFamily="34" charset="0"/>
            </a:endParaRPr>
          </a:p>
          <a:p>
            <a:pPr>
              <a:lnSpc>
                <a:spcPct val="90000"/>
              </a:lnSpc>
              <a:spcAft>
                <a:spcPts val="600"/>
              </a:spcAft>
            </a:pPr>
            <a:r>
              <a:rPr lang="en-US" sz="1600" b="1" i="1" u="sng" dirty="0">
                <a:solidFill>
                  <a:prstClr val="black"/>
                </a:solidFill>
                <a:latin typeface="Calibri" panose="020F0502020204030204" pitchFamily="34" charset="0"/>
                <a:cs typeface="Calibri" panose="020F0502020204030204" pitchFamily="34" charset="0"/>
              </a:rPr>
              <a:t>Answer:</a:t>
            </a:r>
            <a:r>
              <a:rPr lang="en-US" sz="1600" i="1" dirty="0">
                <a:solidFill>
                  <a:prstClr val="black"/>
                </a:solidFill>
                <a:latin typeface="Calibri" panose="020F0502020204030204" pitchFamily="34" charset="0"/>
                <a:cs typeface="Calibri" panose="020F0502020204030204" pitchFamily="34" charset="0"/>
              </a:rPr>
              <a:t>  </a:t>
            </a:r>
            <a:r>
              <a:rPr lang="en-US" sz="1600" dirty="0">
                <a:solidFill>
                  <a:prstClr val="black"/>
                </a:solidFill>
                <a:latin typeface="Calibri" panose="020F0502020204030204" pitchFamily="34" charset="0"/>
                <a:cs typeface="Calibri" panose="020F0502020204030204" pitchFamily="34" charset="0"/>
              </a:rPr>
              <a:t>There are 4 files. The Medicaid related data is included in each of the files. If you also subscribe to the MassHealth Enhanced Eligibility (MHEE) data, the MHEE data is sent as a separate file.</a:t>
            </a:r>
            <a:endParaRPr lang="en-US" sz="2000" dirty="0"/>
          </a:p>
        </p:txBody>
      </p:sp>
      <p:cxnSp>
        <p:nvCxnSpPr>
          <p:cNvPr id="3" name="Straight Connector 2">
            <a:extLst>
              <a:ext uri="{FF2B5EF4-FFF2-40B4-BE49-F238E27FC236}">
                <a16:creationId xmlns:a16="http://schemas.microsoft.com/office/drawing/2014/main" id="{5923649C-FA02-5F78-6251-E1596B31445C}"/>
              </a:ext>
            </a:extLst>
          </p:cNvPr>
          <p:cNvCxnSpPr/>
          <p:nvPr/>
        </p:nvCxnSpPr>
        <p:spPr>
          <a:xfrm>
            <a:off x="327378" y="3205664"/>
            <a:ext cx="834248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51EE877-1AB1-D501-3C71-0C186975C97F}"/>
              </a:ext>
            </a:extLst>
          </p:cNvPr>
          <p:cNvSpPr txBox="1"/>
          <p:nvPr/>
        </p:nvSpPr>
        <p:spPr>
          <a:xfrm>
            <a:off x="6920090" y="293512"/>
            <a:ext cx="1930400" cy="923330"/>
          </a:xfrm>
          <a:prstGeom prst="rect">
            <a:avLst/>
          </a:prstGeom>
          <a:ln/>
          <a:effectLst>
            <a:glow rad="228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a:t>MA APCD File Format and </a:t>
            </a:r>
          </a:p>
          <a:p>
            <a:pPr algn="ctr"/>
            <a:r>
              <a:rPr lang="en-US" b="1" dirty="0"/>
              <a:t>File Count</a:t>
            </a:r>
          </a:p>
        </p:txBody>
      </p:sp>
    </p:spTree>
    <p:extLst>
      <p:ext uri="{BB962C8B-B14F-4D97-AF65-F5344CB8AC3E}">
        <p14:creationId xmlns:p14="http://schemas.microsoft.com/office/powerpoint/2010/main" val="1345995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C07958-C550-3E35-2F36-503E841D6E8B}"/>
              </a:ext>
            </a:extLst>
          </p:cNvPr>
          <p:cNvSpPr/>
          <p:nvPr/>
        </p:nvSpPr>
        <p:spPr>
          <a:xfrm>
            <a:off x="259642" y="306599"/>
            <a:ext cx="6231862"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 </a:t>
            </a:r>
            <a:r>
              <a:rPr lang="en-US" sz="1600" b="1" dirty="0">
                <a:solidFill>
                  <a:srgbClr val="4472C4"/>
                </a:solidFill>
                <a:latin typeface="Calibri Light" panose="020F0302020204030204"/>
              </a:rPr>
              <a:t>Our research focuses on analyzing inpatient psychiatric care using the MA APCD medical claims file. Which variables within the MA APCD can be utilized to filter for inpatient psychiatric care?</a:t>
            </a:r>
            <a:endPar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endParaRPr>
          </a:p>
        </p:txBody>
      </p:sp>
      <p:sp>
        <p:nvSpPr>
          <p:cNvPr id="9" name="TextBox 8">
            <a:extLst>
              <a:ext uri="{FF2B5EF4-FFF2-40B4-BE49-F238E27FC236}">
                <a16:creationId xmlns:a16="http://schemas.microsoft.com/office/drawing/2014/main" id="{B477A5B5-BC6A-7592-BBA7-A056DB094122}"/>
              </a:ext>
            </a:extLst>
          </p:cNvPr>
          <p:cNvSpPr txBox="1"/>
          <p:nvPr/>
        </p:nvSpPr>
        <p:spPr>
          <a:xfrm>
            <a:off x="259642" y="1137596"/>
            <a:ext cx="8726312" cy="1620957"/>
          </a:xfrm>
          <a:prstGeom prst="rect">
            <a:avLst/>
          </a:prstGeom>
          <a:noFill/>
        </p:spPr>
        <p:txBody>
          <a:bodyPr wrap="square" rtlCol="0">
            <a:spAutoFit/>
          </a:bodyPr>
          <a:lstStyle/>
          <a:p>
            <a:pPr marL="0" marR="0">
              <a:spcBef>
                <a:spcPts val="0"/>
              </a:spcBef>
              <a:spcAft>
                <a:spcPts val="800"/>
              </a:spcAft>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1400" i="1" dirty="0">
                <a:solidFill>
                  <a:prstClr val="black"/>
                </a:solidFill>
                <a:latin typeface="Calibri" panose="020F0502020204030204"/>
              </a:rPr>
              <a:t> There are several  fields with coding options for inpatient psychiatric hospitals. The National Uniform Claim Committee (NUCC) maintains service  provider taxonomy code as part of a system used to classify health care providers by specialty and area of practice. Both the MA APCD medical claims table and the MA APCD provider table have dedicated fields for reporting the service provider specialty using the NUCC taxonomy codes. </a:t>
            </a:r>
          </a:p>
          <a:p>
            <a:pPr marL="0" marR="0" algn="ctr">
              <a:spcBef>
                <a:spcPts val="0"/>
              </a:spcBef>
              <a:spcAft>
                <a:spcPts val="800"/>
              </a:spcAft>
            </a:pPr>
            <a:r>
              <a:rPr lang="en-US" sz="1600" b="1" i="1" dirty="0">
                <a:solidFill>
                  <a:prstClr val="black"/>
                </a:solidFill>
                <a:latin typeface="Calibri" panose="020F0502020204030204"/>
              </a:rPr>
              <a:t>The taxonomy code for an inpatient psychiatric hospital is 283Q00000X. </a:t>
            </a:r>
          </a:p>
          <a:p>
            <a:pPr marL="0" marR="0">
              <a:spcBef>
                <a:spcPts val="0"/>
              </a:spcBef>
              <a:spcAft>
                <a:spcPts val="800"/>
              </a:spcAft>
            </a:pPr>
            <a:r>
              <a:rPr lang="en-US" sz="1400" i="1" dirty="0">
                <a:solidFill>
                  <a:prstClr val="black"/>
                </a:solidFill>
                <a:latin typeface="Calibri" panose="020F0502020204030204"/>
              </a:rPr>
              <a:t>This taxonomy code is reported in two MA APCD fields </a:t>
            </a:r>
            <a:r>
              <a:rPr lang="en-US" sz="1400" b="1" i="1" u="sng" dirty="0">
                <a:solidFill>
                  <a:prstClr val="black"/>
                </a:solidFill>
                <a:latin typeface="Calibri" panose="020F0502020204030204"/>
              </a:rPr>
              <a:t>MC032</a:t>
            </a:r>
            <a:r>
              <a:rPr lang="en-US" sz="1400" i="1" dirty="0">
                <a:solidFill>
                  <a:prstClr val="black"/>
                </a:solidFill>
                <a:latin typeface="Calibri" panose="020F0502020204030204"/>
              </a:rPr>
              <a:t> (Service Provider Specialty) and </a:t>
            </a:r>
            <a:r>
              <a:rPr lang="en-US" sz="1400" b="1" i="1" u="sng" dirty="0">
                <a:solidFill>
                  <a:prstClr val="black"/>
                </a:solidFill>
                <a:latin typeface="Calibri" panose="020F0502020204030204"/>
              </a:rPr>
              <a:t>PV022</a:t>
            </a:r>
            <a:r>
              <a:rPr lang="en-US" sz="1400" i="1" dirty="0">
                <a:solidFill>
                  <a:prstClr val="black"/>
                </a:solidFill>
                <a:latin typeface="Calibri" panose="020F0502020204030204"/>
              </a:rPr>
              <a:t> (Taxonomy).</a:t>
            </a:r>
          </a:p>
        </p:txBody>
      </p:sp>
      <p:sp>
        <p:nvSpPr>
          <p:cNvPr id="8" name="TextBox 7">
            <a:extLst>
              <a:ext uri="{FF2B5EF4-FFF2-40B4-BE49-F238E27FC236}">
                <a16:creationId xmlns:a16="http://schemas.microsoft.com/office/drawing/2014/main" id="{0BC88E3D-ECDA-C875-D3BB-C0C3FDD845DA}"/>
              </a:ext>
            </a:extLst>
          </p:cNvPr>
          <p:cNvSpPr txBox="1"/>
          <p:nvPr/>
        </p:nvSpPr>
        <p:spPr>
          <a:xfrm>
            <a:off x="6920090" y="293512"/>
            <a:ext cx="1930400" cy="692497"/>
          </a:xfrm>
          <a:prstGeom prst="rect">
            <a:avLst/>
          </a:prstGeom>
          <a:ln/>
          <a:effectLst>
            <a:glow rad="228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300" b="1" dirty="0"/>
              <a:t>Inpatient Psychiatric Hospital Medical Claims</a:t>
            </a:r>
          </a:p>
        </p:txBody>
      </p:sp>
      <p:grpSp>
        <p:nvGrpSpPr>
          <p:cNvPr id="12" name="Group 11">
            <a:extLst>
              <a:ext uri="{FF2B5EF4-FFF2-40B4-BE49-F238E27FC236}">
                <a16:creationId xmlns:a16="http://schemas.microsoft.com/office/drawing/2014/main" id="{37CFEE82-89FF-96A9-29AE-C3CE6ED858E9}"/>
              </a:ext>
            </a:extLst>
          </p:cNvPr>
          <p:cNvGrpSpPr/>
          <p:nvPr/>
        </p:nvGrpSpPr>
        <p:grpSpPr>
          <a:xfrm>
            <a:off x="7211954" y="6475148"/>
            <a:ext cx="1774000" cy="276999"/>
            <a:chOff x="7211954" y="6475148"/>
            <a:chExt cx="1774000" cy="276999"/>
          </a:xfrm>
        </p:grpSpPr>
        <p:sp>
          <p:nvSpPr>
            <p:cNvPr id="6" name="Arrow: Right 5">
              <a:extLst>
                <a:ext uri="{FF2B5EF4-FFF2-40B4-BE49-F238E27FC236}">
                  <a16:creationId xmlns:a16="http://schemas.microsoft.com/office/drawing/2014/main" id="{C134CD4F-1B44-5DFC-834A-E2C8648872E7}"/>
                </a:ext>
              </a:extLst>
            </p:cNvPr>
            <p:cNvSpPr/>
            <p:nvPr/>
          </p:nvSpPr>
          <p:spPr>
            <a:xfrm>
              <a:off x="8060263" y="6525652"/>
              <a:ext cx="925691" cy="197556"/>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B1D8485-E7C1-15C3-4DD5-E3FEE0070A9C}"/>
                </a:ext>
              </a:extLst>
            </p:cNvPr>
            <p:cNvSpPr txBox="1"/>
            <p:nvPr/>
          </p:nvSpPr>
          <p:spPr>
            <a:xfrm>
              <a:off x="7211954" y="6475148"/>
              <a:ext cx="848309" cy="276999"/>
            </a:xfrm>
            <a:prstGeom prst="rect">
              <a:avLst/>
            </a:prstGeom>
            <a:noFill/>
          </p:spPr>
          <p:txBody>
            <a:bodyPr wrap="none" rtlCol="0">
              <a:spAutoFit/>
            </a:bodyPr>
            <a:lstStyle/>
            <a:p>
              <a:r>
                <a:rPr lang="en-US" sz="1200" dirty="0"/>
                <a:t>continued</a:t>
              </a:r>
            </a:p>
          </p:txBody>
        </p:sp>
      </p:grpSp>
      <p:graphicFrame>
        <p:nvGraphicFramePr>
          <p:cNvPr id="5" name="Table 4">
            <a:extLst>
              <a:ext uri="{FF2B5EF4-FFF2-40B4-BE49-F238E27FC236}">
                <a16:creationId xmlns:a16="http://schemas.microsoft.com/office/drawing/2014/main" id="{9EFBBA1D-A40E-48E9-F4F6-8BAB684E9660}"/>
              </a:ext>
            </a:extLst>
          </p:cNvPr>
          <p:cNvGraphicFramePr>
            <a:graphicFrameLocks noGrp="1"/>
          </p:cNvGraphicFramePr>
          <p:nvPr>
            <p:extLst>
              <p:ext uri="{D42A27DB-BD31-4B8C-83A1-F6EECF244321}">
                <p14:modId xmlns:p14="http://schemas.microsoft.com/office/powerpoint/2010/main" val="1774381729"/>
              </p:ext>
            </p:extLst>
          </p:nvPr>
        </p:nvGraphicFramePr>
        <p:xfrm>
          <a:off x="5175957" y="2965158"/>
          <a:ext cx="3488265" cy="3710940"/>
        </p:xfrm>
        <a:graphic>
          <a:graphicData uri="http://schemas.openxmlformats.org/drawingml/2006/table">
            <a:tbl>
              <a:tblPr/>
              <a:tblGrid>
                <a:gridCol w="3488265">
                  <a:extLst>
                    <a:ext uri="{9D8B030D-6E8A-4147-A177-3AD203B41FA5}">
                      <a16:colId xmlns:a16="http://schemas.microsoft.com/office/drawing/2014/main" val="947836237"/>
                    </a:ext>
                  </a:extLst>
                </a:gridCol>
              </a:tblGrid>
              <a:tr h="182880">
                <a:tc>
                  <a:txBody>
                    <a:bodyPr/>
                    <a:lstStyle/>
                    <a:p>
                      <a:pPr algn="ctr" fontAlgn="b"/>
                      <a:r>
                        <a:rPr lang="en-US" sz="1400" b="1" i="0" u="sng" strike="noStrike" dirty="0">
                          <a:solidFill>
                            <a:srgbClr val="002060"/>
                          </a:solidFill>
                          <a:effectLst/>
                          <a:latin typeface="Aptos Narrow" panose="020B0004020202020204" pitchFamily="34" charset="0"/>
                        </a:rPr>
                        <a:t>Highest Volume Inpatient Psychiatric Hospitals</a:t>
                      </a:r>
                    </a:p>
                    <a:p>
                      <a:pPr algn="l" fontAlgn="b"/>
                      <a:r>
                        <a:rPr lang="en-US" sz="1300" b="0" i="0" u="none" strike="noStrike" dirty="0">
                          <a:solidFill>
                            <a:srgbClr val="000000"/>
                          </a:solidFill>
                          <a:effectLst/>
                          <a:latin typeface="Aptos Narrow" panose="020B0004020202020204" pitchFamily="34" charset="0"/>
                        </a:rPr>
                        <a:t>MiraVista Behavioral Health Center</a:t>
                      </a:r>
                    </a:p>
                  </a:txBody>
                  <a:tcPr marL="7620" marR="7620" marT="7620" marB="0" anchor="b">
                    <a:lnL>
                      <a:noFill/>
                    </a:lnL>
                    <a:lnR>
                      <a:noFill/>
                    </a:lnR>
                    <a:lnT>
                      <a:noFill/>
                    </a:lnT>
                    <a:lnB>
                      <a:noFill/>
                    </a:lnB>
                    <a:noFill/>
                  </a:tcPr>
                </a:tc>
                <a:extLst>
                  <a:ext uri="{0D108BD9-81ED-4DB2-BD59-A6C34878D82A}">
                    <a16:rowId xmlns:a16="http://schemas.microsoft.com/office/drawing/2014/main" val="3032129526"/>
                  </a:ext>
                </a:extLst>
              </a:tr>
              <a:tr h="182880">
                <a:tc>
                  <a:txBody>
                    <a:bodyPr/>
                    <a:lstStyle/>
                    <a:p>
                      <a:pPr algn="l" fontAlgn="b"/>
                      <a:r>
                        <a:rPr lang="en-US" sz="1300" b="0" i="0" u="none" strike="noStrike">
                          <a:solidFill>
                            <a:srgbClr val="000000"/>
                          </a:solidFill>
                          <a:effectLst/>
                          <a:latin typeface="Aptos Narrow" panose="020B0004020202020204" pitchFamily="34" charset="0"/>
                        </a:rPr>
                        <a:t>Worcester Recovery Center &amp; Hospital</a:t>
                      </a:r>
                    </a:p>
                  </a:txBody>
                  <a:tcPr marL="7620" marR="7620" marT="7620" marB="0" anchor="b">
                    <a:lnL>
                      <a:noFill/>
                    </a:lnL>
                    <a:lnR>
                      <a:noFill/>
                    </a:lnR>
                    <a:lnT>
                      <a:noFill/>
                    </a:lnT>
                    <a:lnB>
                      <a:noFill/>
                    </a:lnB>
                    <a:noFill/>
                  </a:tcPr>
                </a:tc>
                <a:extLst>
                  <a:ext uri="{0D108BD9-81ED-4DB2-BD59-A6C34878D82A}">
                    <a16:rowId xmlns:a16="http://schemas.microsoft.com/office/drawing/2014/main" val="1036520177"/>
                  </a:ext>
                </a:extLst>
              </a:tr>
              <a:tr h="182880">
                <a:tc>
                  <a:txBody>
                    <a:bodyPr/>
                    <a:lstStyle/>
                    <a:p>
                      <a:pPr algn="l" fontAlgn="b"/>
                      <a:r>
                        <a:rPr lang="en-US" sz="1300" b="0" i="0" u="none" strike="noStrike">
                          <a:solidFill>
                            <a:srgbClr val="000000"/>
                          </a:solidFill>
                          <a:effectLst/>
                          <a:latin typeface="Aptos Narrow" panose="020B0004020202020204" pitchFamily="34" charset="0"/>
                        </a:rPr>
                        <a:t>McLean Hospital</a:t>
                      </a:r>
                    </a:p>
                  </a:txBody>
                  <a:tcPr marL="7620" marR="7620" marT="7620" marB="0" anchor="b">
                    <a:lnL>
                      <a:noFill/>
                    </a:lnL>
                    <a:lnR>
                      <a:noFill/>
                    </a:lnR>
                    <a:lnT>
                      <a:noFill/>
                    </a:lnT>
                    <a:lnB>
                      <a:noFill/>
                    </a:lnB>
                    <a:noFill/>
                  </a:tcPr>
                </a:tc>
                <a:extLst>
                  <a:ext uri="{0D108BD9-81ED-4DB2-BD59-A6C34878D82A}">
                    <a16:rowId xmlns:a16="http://schemas.microsoft.com/office/drawing/2014/main" val="1520326504"/>
                  </a:ext>
                </a:extLst>
              </a:tr>
              <a:tr h="182880">
                <a:tc>
                  <a:txBody>
                    <a:bodyPr/>
                    <a:lstStyle/>
                    <a:p>
                      <a:pPr algn="l" fontAlgn="b"/>
                      <a:r>
                        <a:rPr lang="en-US" sz="1300" b="0" i="0" u="none" strike="noStrike">
                          <a:solidFill>
                            <a:srgbClr val="000000"/>
                          </a:solidFill>
                          <a:effectLst/>
                          <a:latin typeface="Aptos Narrow" panose="020B0004020202020204" pitchFamily="34" charset="0"/>
                        </a:rPr>
                        <a:t>Fuller Hospital</a:t>
                      </a:r>
                    </a:p>
                  </a:txBody>
                  <a:tcPr marL="7620" marR="7620" marT="7620" marB="0" anchor="b">
                    <a:lnL>
                      <a:noFill/>
                    </a:lnL>
                    <a:lnR>
                      <a:noFill/>
                    </a:lnR>
                    <a:lnT>
                      <a:noFill/>
                    </a:lnT>
                    <a:lnB>
                      <a:noFill/>
                    </a:lnB>
                    <a:noFill/>
                  </a:tcPr>
                </a:tc>
                <a:extLst>
                  <a:ext uri="{0D108BD9-81ED-4DB2-BD59-A6C34878D82A}">
                    <a16:rowId xmlns:a16="http://schemas.microsoft.com/office/drawing/2014/main" val="476553"/>
                  </a:ext>
                </a:extLst>
              </a:tr>
              <a:tr h="182880">
                <a:tc>
                  <a:txBody>
                    <a:bodyPr/>
                    <a:lstStyle/>
                    <a:p>
                      <a:pPr algn="l" fontAlgn="b"/>
                      <a:r>
                        <a:rPr lang="en-US" sz="1300" b="0" i="0" u="none" strike="noStrike">
                          <a:solidFill>
                            <a:srgbClr val="000000"/>
                          </a:solidFill>
                          <a:effectLst/>
                          <a:latin typeface="Aptos Narrow" panose="020B0004020202020204" pitchFamily="34" charset="0"/>
                        </a:rPr>
                        <a:t>Southcoast Behavioral Health</a:t>
                      </a:r>
                    </a:p>
                  </a:txBody>
                  <a:tcPr marL="7620" marR="7620" marT="7620" marB="0" anchor="b">
                    <a:lnL>
                      <a:noFill/>
                    </a:lnL>
                    <a:lnR>
                      <a:noFill/>
                    </a:lnR>
                    <a:lnT>
                      <a:noFill/>
                    </a:lnT>
                    <a:lnB>
                      <a:noFill/>
                    </a:lnB>
                    <a:noFill/>
                  </a:tcPr>
                </a:tc>
                <a:extLst>
                  <a:ext uri="{0D108BD9-81ED-4DB2-BD59-A6C34878D82A}">
                    <a16:rowId xmlns:a16="http://schemas.microsoft.com/office/drawing/2014/main" val="472227860"/>
                  </a:ext>
                </a:extLst>
              </a:tr>
              <a:tr h="182880">
                <a:tc>
                  <a:txBody>
                    <a:bodyPr/>
                    <a:lstStyle/>
                    <a:p>
                      <a:pPr algn="l" fontAlgn="b"/>
                      <a:r>
                        <a:rPr lang="en-US" sz="1300" b="0" i="0" u="none" strike="noStrike">
                          <a:solidFill>
                            <a:srgbClr val="000000"/>
                          </a:solidFill>
                          <a:effectLst/>
                          <a:latin typeface="Aptos Narrow" panose="020B0004020202020204" pitchFamily="34" charset="0"/>
                        </a:rPr>
                        <a:t>Pembroke Hospital</a:t>
                      </a:r>
                    </a:p>
                  </a:txBody>
                  <a:tcPr marL="7620" marR="7620" marT="7620" marB="0" anchor="b">
                    <a:lnL>
                      <a:noFill/>
                    </a:lnL>
                    <a:lnR>
                      <a:noFill/>
                    </a:lnR>
                    <a:lnT>
                      <a:noFill/>
                    </a:lnT>
                    <a:lnB>
                      <a:noFill/>
                    </a:lnB>
                    <a:noFill/>
                  </a:tcPr>
                </a:tc>
                <a:extLst>
                  <a:ext uri="{0D108BD9-81ED-4DB2-BD59-A6C34878D82A}">
                    <a16:rowId xmlns:a16="http://schemas.microsoft.com/office/drawing/2014/main" val="2194945436"/>
                  </a:ext>
                </a:extLst>
              </a:tr>
              <a:tr h="182880">
                <a:tc>
                  <a:txBody>
                    <a:bodyPr/>
                    <a:lstStyle/>
                    <a:p>
                      <a:pPr algn="l" fontAlgn="b"/>
                      <a:r>
                        <a:rPr lang="en-US" sz="1300" b="0" i="0" u="none" strike="noStrike">
                          <a:solidFill>
                            <a:srgbClr val="000000"/>
                          </a:solidFill>
                          <a:effectLst/>
                          <a:latin typeface="Aptos Narrow" panose="020B0004020202020204" pitchFamily="34" charset="0"/>
                        </a:rPr>
                        <a:t>Taravista Behavioral Health Center</a:t>
                      </a:r>
                    </a:p>
                  </a:txBody>
                  <a:tcPr marL="7620" marR="7620" marT="7620" marB="0" anchor="b">
                    <a:lnL>
                      <a:noFill/>
                    </a:lnL>
                    <a:lnR>
                      <a:noFill/>
                    </a:lnR>
                    <a:lnT>
                      <a:noFill/>
                    </a:lnT>
                    <a:lnB>
                      <a:noFill/>
                    </a:lnB>
                    <a:noFill/>
                  </a:tcPr>
                </a:tc>
                <a:extLst>
                  <a:ext uri="{0D108BD9-81ED-4DB2-BD59-A6C34878D82A}">
                    <a16:rowId xmlns:a16="http://schemas.microsoft.com/office/drawing/2014/main" val="1188836066"/>
                  </a:ext>
                </a:extLst>
              </a:tr>
              <a:tr h="182880">
                <a:tc>
                  <a:txBody>
                    <a:bodyPr/>
                    <a:lstStyle/>
                    <a:p>
                      <a:pPr algn="l" fontAlgn="b"/>
                      <a:r>
                        <a:rPr lang="en-US" sz="1300" b="0" i="0" u="none" strike="noStrike">
                          <a:solidFill>
                            <a:srgbClr val="000000"/>
                          </a:solidFill>
                          <a:effectLst/>
                          <a:latin typeface="Aptos Narrow" panose="020B0004020202020204" pitchFamily="34" charset="0"/>
                        </a:rPr>
                        <a:t>Bournewood Hospital</a:t>
                      </a:r>
                    </a:p>
                  </a:txBody>
                  <a:tcPr marL="7620" marR="7620" marT="7620" marB="0" anchor="b">
                    <a:lnL>
                      <a:noFill/>
                    </a:lnL>
                    <a:lnR>
                      <a:noFill/>
                    </a:lnR>
                    <a:lnT>
                      <a:noFill/>
                    </a:lnT>
                    <a:lnB>
                      <a:noFill/>
                    </a:lnB>
                    <a:noFill/>
                  </a:tcPr>
                </a:tc>
                <a:extLst>
                  <a:ext uri="{0D108BD9-81ED-4DB2-BD59-A6C34878D82A}">
                    <a16:rowId xmlns:a16="http://schemas.microsoft.com/office/drawing/2014/main" val="1513097177"/>
                  </a:ext>
                </a:extLst>
              </a:tr>
              <a:tr h="182880">
                <a:tc>
                  <a:txBody>
                    <a:bodyPr/>
                    <a:lstStyle/>
                    <a:p>
                      <a:pPr algn="l" fontAlgn="b"/>
                      <a:r>
                        <a:rPr lang="en-US" sz="1300" b="0" i="0" u="none" strike="noStrike">
                          <a:solidFill>
                            <a:srgbClr val="000000"/>
                          </a:solidFill>
                          <a:effectLst/>
                          <a:latin typeface="Aptos Narrow" panose="020B0004020202020204" pitchFamily="34" charset="0"/>
                        </a:rPr>
                        <a:t>Arbour Hospital</a:t>
                      </a:r>
                    </a:p>
                  </a:txBody>
                  <a:tcPr marL="7620" marR="7620" marT="7620" marB="0" anchor="b">
                    <a:lnL>
                      <a:noFill/>
                    </a:lnL>
                    <a:lnR>
                      <a:noFill/>
                    </a:lnR>
                    <a:lnT>
                      <a:noFill/>
                    </a:lnT>
                    <a:lnB>
                      <a:noFill/>
                    </a:lnB>
                    <a:noFill/>
                  </a:tcPr>
                </a:tc>
                <a:extLst>
                  <a:ext uri="{0D108BD9-81ED-4DB2-BD59-A6C34878D82A}">
                    <a16:rowId xmlns:a16="http://schemas.microsoft.com/office/drawing/2014/main" val="3011451452"/>
                  </a:ext>
                </a:extLst>
              </a:tr>
              <a:tr h="182880">
                <a:tc>
                  <a:txBody>
                    <a:bodyPr/>
                    <a:lstStyle/>
                    <a:p>
                      <a:pPr algn="l" fontAlgn="b"/>
                      <a:r>
                        <a:rPr lang="en-US" sz="1300" b="0" i="0" u="none" strike="noStrike">
                          <a:solidFill>
                            <a:srgbClr val="000000"/>
                          </a:solidFill>
                          <a:effectLst/>
                          <a:latin typeface="Aptos Narrow" panose="020B0004020202020204" pitchFamily="34" charset="0"/>
                        </a:rPr>
                        <a:t>HRI Hospital</a:t>
                      </a:r>
                    </a:p>
                  </a:txBody>
                  <a:tcPr marL="7620" marR="7620" marT="7620" marB="0" anchor="b">
                    <a:lnL>
                      <a:noFill/>
                    </a:lnL>
                    <a:lnR>
                      <a:noFill/>
                    </a:lnR>
                    <a:lnT>
                      <a:noFill/>
                    </a:lnT>
                    <a:lnB>
                      <a:noFill/>
                    </a:lnB>
                    <a:noFill/>
                  </a:tcPr>
                </a:tc>
                <a:extLst>
                  <a:ext uri="{0D108BD9-81ED-4DB2-BD59-A6C34878D82A}">
                    <a16:rowId xmlns:a16="http://schemas.microsoft.com/office/drawing/2014/main" val="3505076914"/>
                  </a:ext>
                </a:extLst>
              </a:tr>
              <a:tr h="182880">
                <a:tc>
                  <a:txBody>
                    <a:bodyPr/>
                    <a:lstStyle/>
                    <a:p>
                      <a:pPr algn="l" fontAlgn="b"/>
                      <a:r>
                        <a:rPr lang="en-US" sz="1300" b="0" i="0" u="none" strike="noStrike">
                          <a:solidFill>
                            <a:srgbClr val="000000"/>
                          </a:solidFill>
                          <a:effectLst/>
                          <a:latin typeface="Aptos Narrow" panose="020B0004020202020204" pitchFamily="34" charset="0"/>
                        </a:rPr>
                        <a:t>Dr. Solomon Center Fuller MHC</a:t>
                      </a:r>
                    </a:p>
                  </a:txBody>
                  <a:tcPr marL="7620" marR="7620" marT="7620" marB="0" anchor="b">
                    <a:lnL>
                      <a:noFill/>
                    </a:lnL>
                    <a:lnR>
                      <a:noFill/>
                    </a:lnR>
                    <a:lnT>
                      <a:noFill/>
                    </a:lnT>
                    <a:lnB>
                      <a:noFill/>
                    </a:lnB>
                    <a:noFill/>
                  </a:tcPr>
                </a:tc>
                <a:extLst>
                  <a:ext uri="{0D108BD9-81ED-4DB2-BD59-A6C34878D82A}">
                    <a16:rowId xmlns:a16="http://schemas.microsoft.com/office/drawing/2014/main" val="1615916833"/>
                  </a:ext>
                </a:extLst>
              </a:tr>
              <a:tr h="182880">
                <a:tc>
                  <a:txBody>
                    <a:bodyPr/>
                    <a:lstStyle/>
                    <a:p>
                      <a:pPr algn="l" fontAlgn="b"/>
                      <a:r>
                        <a:rPr lang="en-US" sz="1300" b="0" i="0" u="none" strike="noStrike">
                          <a:solidFill>
                            <a:srgbClr val="000000"/>
                          </a:solidFill>
                          <a:effectLst/>
                          <a:latin typeface="Aptos Narrow" panose="020B0004020202020204" pitchFamily="34" charset="0"/>
                        </a:rPr>
                        <a:t>High Point Treatment Center</a:t>
                      </a:r>
                    </a:p>
                  </a:txBody>
                  <a:tcPr marL="7620" marR="7620" marT="7620" marB="0" anchor="b">
                    <a:lnL>
                      <a:noFill/>
                    </a:lnL>
                    <a:lnR>
                      <a:noFill/>
                    </a:lnR>
                    <a:lnT>
                      <a:noFill/>
                    </a:lnT>
                    <a:lnB>
                      <a:noFill/>
                    </a:lnB>
                    <a:noFill/>
                  </a:tcPr>
                </a:tc>
                <a:extLst>
                  <a:ext uri="{0D108BD9-81ED-4DB2-BD59-A6C34878D82A}">
                    <a16:rowId xmlns:a16="http://schemas.microsoft.com/office/drawing/2014/main" val="134059025"/>
                  </a:ext>
                </a:extLst>
              </a:tr>
              <a:tr h="182880">
                <a:tc>
                  <a:txBody>
                    <a:bodyPr/>
                    <a:lstStyle/>
                    <a:p>
                      <a:pPr algn="l" fontAlgn="b"/>
                      <a:r>
                        <a:rPr lang="en-US" sz="1300" b="0" i="0" u="none" strike="noStrike">
                          <a:solidFill>
                            <a:srgbClr val="000000"/>
                          </a:solidFill>
                          <a:effectLst/>
                          <a:latin typeface="Aptos Narrow" panose="020B0004020202020204" pitchFamily="34" charset="0"/>
                        </a:rPr>
                        <a:t>Walden Behavioral Care</a:t>
                      </a:r>
                    </a:p>
                  </a:txBody>
                  <a:tcPr marL="7620" marR="7620" marT="7620" marB="0" anchor="b">
                    <a:lnL>
                      <a:noFill/>
                    </a:lnL>
                    <a:lnR>
                      <a:noFill/>
                    </a:lnR>
                    <a:lnT>
                      <a:noFill/>
                    </a:lnT>
                    <a:lnB>
                      <a:noFill/>
                    </a:lnB>
                    <a:noFill/>
                  </a:tcPr>
                </a:tc>
                <a:extLst>
                  <a:ext uri="{0D108BD9-81ED-4DB2-BD59-A6C34878D82A}">
                    <a16:rowId xmlns:a16="http://schemas.microsoft.com/office/drawing/2014/main" val="3273679112"/>
                  </a:ext>
                </a:extLst>
              </a:tr>
              <a:tr h="182880">
                <a:tc>
                  <a:txBody>
                    <a:bodyPr/>
                    <a:lstStyle/>
                    <a:p>
                      <a:pPr algn="l" fontAlgn="b"/>
                      <a:r>
                        <a:rPr lang="en-US" sz="1300" b="0" i="0" u="none" strike="noStrike">
                          <a:solidFill>
                            <a:srgbClr val="000000"/>
                          </a:solidFill>
                          <a:effectLst/>
                          <a:latin typeface="Aptos Narrow" panose="020B0004020202020204" pitchFamily="34" charset="0"/>
                        </a:rPr>
                        <a:t>Haverhill Pavilion Behavioral Health</a:t>
                      </a:r>
                    </a:p>
                  </a:txBody>
                  <a:tcPr marL="7620" marR="7620" marT="7620" marB="0" anchor="b">
                    <a:lnL>
                      <a:noFill/>
                    </a:lnL>
                    <a:lnR>
                      <a:noFill/>
                    </a:lnR>
                    <a:lnT>
                      <a:noFill/>
                    </a:lnT>
                    <a:lnB>
                      <a:noFill/>
                    </a:lnB>
                    <a:noFill/>
                  </a:tcPr>
                </a:tc>
                <a:extLst>
                  <a:ext uri="{0D108BD9-81ED-4DB2-BD59-A6C34878D82A}">
                    <a16:rowId xmlns:a16="http://schemas.microsoft.com/office/drawing/2014/main" val="3892671301"/>
                  </a:ext>
                </a:extLst>
              </a:tr>
              <a:tr h="182880">
                <a:tc>
                  <a:txBody>
                    <a:bodyPr/>
                    <a:lstStyle/>
                    <a:p>
                      <a:pPr algn="l" fontAlgn="b"/>
                      <a:r>
                        <a:rPr lang="en-US" sz="1300" b="0" i="0" u="none" strike="noStrike">
                          <a:solidFill>
                            <a:srgbClr val="000000"/>
                          </a:solidFill>
                          <a:effectLst/>
                          <a:latin typeface="Aptos Narrow" panose="020B0004020202020204" pitchFamily="34" charset="0"/>
                        </a:rPr>
                        <a:t>Hospital for Behavioral Medicine</a:t>
                      </a:r>
                    </a:p>
                  </a:txBody>
                  <a:tcPr marL="7620" marR="7620" marT="7620" marB="0" anchor="b">
                    <a:lnL>
                      <a:noFill/>
                    </a:lnL>
                    <a:lnR>
                      <a:noFill/>
                    </a:lnR>
                    <a:lnT>
                      <a:noFill/>
                    </a:lnT>
                    <a:lnB>
                      <a:noFill/>
                    </a:lnB>
                    <a:noFill/>
                  </a:tcPr>
                </a:tc>
                <a:extLst>
                  <a:ext uri="{0D108BD9-81ED-4DB2-BD59-A6C34878D82A}">
                    <a16:rowId xmlns:a16="http://schemas.microsoft.com/office/drawing/2014/main" val="3892190385"/>
                  </a:ext>
                </a:extLst>
              </a:tr>
              <a:tr h="182880">
                <a:tc>
                  <a:txBody>
                    <a:bodyPr/>
                    <a:lstStyle/>
                    <a:p>
                      <a:pPr algn="l" fontAlgn="b"/>
                      <a:r>
                        <a:rPr lang="en-US" sz="1300" b="0" i="0" u="none" strike="noStrike">
                          <a:solidFill>
                            <a:srgbClr val="000000"/>
                          </a:solidFill>
                          <a:effectLst/>
                          <a:latin typeface="Aptos Narrow" panose="020B0004020202020204" pitchFamily="34" charset="0"/>
                        </a:rPr>
                        <a:t>Baldpate Hospital</a:t>
                      </a:r>
                    </a:p>
                  </a:txBody>
                  <a:tcPr marL="7620" marR="7620" marT="7620" marB="0" anchor="b">
                    <a:lnL>
                      <a:noFill/>
                    </a:lnL>
                    <a:lnR>
                      <a:noFill/>
                    </a:lnR>
                    <a:lnT>
                      <a:noFill/>
                    </a:lnT>
                    <a:lnB>
                      <a:noFill/>
                    </a:lnB>
                    <a:noFill/>
                  </a:tcPr>
                </a:tc>
                <a:extLst>
                  <a:ext uri="{0D108BD9-81ED-4DB2-BD59-A6C34878D82A}">
                    <a16:rowId xmlns:a16="http://schemas.microsoft.com/office/drawing/2014/main" val="3268756171"/>
                  </a:ext>
                </a:extLst>
              </a:tr>
              <a:tr h="182880">
                <a:tc>
                  <a:txBody>
                    <a:bodyPr/>
                    <a:lstStyle/>
                    <a:p>
                      <a:pPr algn="l" fontAlgn="b"/>
                      <a:r>
                        <a:rPr lang="en-US" sz="1300" b="0" i="0" u="none" strike="noStrike" dirty="0">
                          <a:solidFill>
                            <a:srgbClr val="000000"/>
                          </a:solidFill>
                          <a:effectLst/>
                          <a:latin typeface="Aptos Narrow" panose="020B0004020202020204" pitchFamily="34" charset="0"/>
                        </a:rPr>
                        <a:t>Austin Riggs Center</a:t>
                      </a:r>
                    </a:p>
                  </a:txBody>
                  <a:tcPr marL="7620" marR="7620" marT="7620" marB="0" anchor="b">
                    <a:lnL>
                      <a:noFill/>
                    </a:lnL>
                    <a:lnR>
                      <a:noFill/>
                    </a:lnR>
                    <a:lnT>
                      <a:noFill/>
                    </a:lnT>
                    <a:lnB>
                      <a:noFill/>
                    </a:lnB>
                    <a:noFill/>
                  </a:tcPr>
                </a:tc>
                <a:extLst>
                  <a:ext uri="{0D108BD9-81ED-4DB2-BD59-A6C34878D82A}">
                    <a16:rowId xmlns:a16="http://schemas.microsoft.com/office/drawing/2014/main" val="2192983224"/>
                  </a:ext>
                </a:extLst>
              </a:tr>
            </a:tbl>
          </a:graphicData>
        </a:graphic>
      </p:graphicFrame>
      <p:grpSp>
        <p:nvGrpSpPr>
          <p:cNvPr id="15" name="Group 14">
            <a:extLst>
              <a:ext uri="{FF2B5EF4-FFF2-40B4-BE49-F238E27FC236}">
                <a16:creationId xmlns:a16="http://schemas.microsoft.com/office/drawing/2014/main" id="{B7C1A6EA-EF97-3EA0-7CF7-0BBCDFD71493}"/>
              </a:ext>
            </a:extLst>
          </p:cNvPr>
          <p:cNvGrpSpPr/>
          <p:nvPr/>
        </p:nvGrpSpPr>
        <p:grpSpPr>
          <a:xfrm>
            <a:off x="462845" y="3397976"/>
            <a:ext cx="4549421" cy="1415032"/>
            <a:chOff x="462845" y="3397976"/>
            <a:chExt cx="4549421" cy="1415032"/>
          </a:xfrm>
        </p:grpSpPr>
        <p:grpSp>
          <p:nvGrpSpPr>
            <p:cNvPr id="14" name="Group 13">
              <a:extLst>
                <a:ext uri="{FF2B5EF4-FFF2-40B4-BE49-F238E27FC236}">
                  <a16:creationId xmlns:a16="http://schemas.microsoft.com/office/drawing/2014/main" id="{2504E87B-C1DB-9648-8A77-D3F5A9C5C8A6}"/>
                </a:ext>
              </a:extLst>
            </p:cNvPr>
            <p:cNvGrpSpPr/>
            <p:nvPr/>
          </p:nvGrpSpPr>
          <p:grpSpPr>
            <a:xfrm>
              <a:off x="462845" y="3397976"/>
              <a:ext cx="2720621" cy="1415032"/>
              <a:chOff x="778934" y="3397976"/>
              <a:chExt cx="2720621" cy="1415032"/>
            </a:xfrm>
          </p:grpSpPr>
          <p:sp>
            <p:nvSpPr>
              <p:cNvPr id="2" name="TextBox 1">
                <a:extLst>
                  <a:ext uri="{FF2B5EF4-FFF2-40B4-BE49-F238E27FC236}">
                    <a16:creationId xmlns:a16="http://schemas.microsoft.com/office/drawing/2014/main" id="{82A87C80-CC71-0C79-CEAE-07C8D91FFA7C}"/>
                  </a:ext>
                </a:extLst>
              </p:cNvPr>
              <p:cNvSpPr txBox="1"/>
              <p:nvPr/>
            </p:nvSpPr>
            <p:spPr>
              <a:xfrm>
                <a:off x="778934" y="3397976"/>
                <a:ext cx="2720621" cy="523220"/>
              </a:xfrm>
              <a:prstGeom prst="rect">
                <a:avLst/>
              </a:prstGeom>
              <a:ln/>
              <a:effectLst>
                <a:glow rad="228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u="sng" dirty="0"/>
                  <a:t>MC032</a:t>
                </a:r>
              </a:p>
              <a:p>
                <a:pPr algn="ctr"/>
                <a:r>
                  <a:rPr lang="en-US" sz="1400" b="1" dirty="0"/>
                  <a:t>Service Provider Specialty</a:t>
                </a:r>
              </a:p>
            </p:txBody>
          </p:sp>
          <p:sp>
            <p:nvSpPr>
              <p:cNvPr id="3" name="TextBox 2">
                <a:extLst>
                  <a:ext uri="{FF2B5EF4-FFF2-40B4-BE49-F238E27FC236}">
                    <a16:creationId xmlns:a16="http://schemas.microsoft.com/office/drawing/2014/main" id="{EE4A2CD8-8794-34AF-744C-9D7382419B35}"/>
                  </a:ext>
                </a:extLst>
              </p:cNvPr>
              <p:cNvSpPr txBox="1"/>
              <p:nvPr/>
            </p:nvSpPr>
            <p:spPr>
              <a:xfrm>
                <a:off x="778934" y="4289788"/>
                <a:ext cx="2720621" cy="523220"/>
              </a:xfrm>
              <a:prstGeom prst="rect">
                <a:avLst/>
              </a:prstGeom>
              <a:ln/>
              <a:effectLst>
                <a:glow rad="228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b="1" u="sng" dirty="0"/>
                  <a:t>PV022</a:t>
                </a:r>
              </a:p>
              <a:p>
                <a:pPr algn="ctr"/>
                <a:r>
                  <a:rPr lang="en-US" sz="1400" b="1" dirty="0"/>
                  <a:t>Taxonomy</a:t>
                </a:r>
              </a:p>
            </p:txBody>
          </p:sp>
        </p:grpSp>
        <p:sp>
          <p:nvSpPr>
            <p:cNvPr id="13" name="Arrow: Right 12">
              <a:extLst>
                <a:ext uri="{FF2B5EF4-FFF2-40B4-BE49-F238E27FC236}">
                  <a16:creationId xmlns:a16="http://schemas.microsoft.com/office/drawing/2014/main" id="{35CC78BC-0289-DF54-D3CD-9705850FBBD6}"/>
                </a:ext>
              </a:extLst>
            </p:cNvPr>
            <p:cNvSpPr/>
            <p:nvPr/>
          </p:nvSpPr>
          <p:spPr>
            <a:xfrm>
              <a:off x="3635022" y="3533423"/>
              <a:ext cx="1377244" cy="1042519"/>
            </a:xfrm>
            <a:prstGeom prs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100" dirty="0"/>
                <a:t>Filter by </a:t>
              </a:r>
            </a:p>
            <a:p>
              <a:pPr algn="ctr"/>
              <a:r>
                <a:rPr lang="en-US" sz="1200" b="1" dirty="0"/>
                <a:t>283Q00000X</a:t>
              </a:r>
            </a:p>
          </p:txBody>
        </p:sp>
      </p:grpSp>
    </p:spTree>
    <p:extLst>
      <p:ext uri="{BB962C8B-B14F-4D97-AF65-F5344CB8AC3E}">
        <p14:creationId xmlns:p14="http://schemas.microsoft.com/office/powerpoint/2010/main" val="3096038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477A5B5-BC6A-7592-BBA7-A056DB094122}"/>
              </a:ext>
            </a:extLst>
          </p:cNvPr>
          <p:cNvSpPr txBox="1"/>
          <p:nvPr/>
        </p:nvSpPr>
        <p:spPr>
          <a:xfrm>
            <a:off x="259642" y="293512"/>
            <a:ext cx="6468536" cy="1169551"/>
          </a:xfrm>
          <a:prstGeom prst="rect">
            <a:avLst/>
          </a:prstGeom>
          <a:noFill/>
        </p:spPr>
        <p:txBody>
          <a:bodyPr wrap="square" rtlCol="0">
            <a:spAutoFit/>
          </a:bodyPr>
          <a:lstStyle/>
          <a:p>
            <a:pPr marL="0" marR="0">
              <a:spcBef>
                <a:spcPts val="0"/>
              </a:spcBef>
              <a:spcAft>
                <a:spcPts val="800"/>
              </a:spcAft>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 (continued)</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1400" i="1" dirty="0">
                <a:solidFill>
                  <a:prstClr val="black"/>
                </a:solidFill>
                <a:latin typeface="Calibri" panose="020F0502020204030204"/>
              </a:rPr>
              <a:t> The Centers for Medicare &amp; Medicaid (CMS) National Plan and Provider Enumeration System (NPPES) National Provider Identifier (NPI) Registry at </a:t>
            </a:r>
            <a:r>
              <a:rPr lang="en-US" sz="1400" i="1" dirty="0">
                <a:solidFill>
                  <a:prstClr val="black"/>
                </a:solidFill>
                <a:latin typeface="Calibri" panose="020F0502020204030204"/>
                <a:hlinkClick r:id="rId3"/>
              </a:rPr>
              <a:t>https://npiregistry.cms.hhs.gov/search</a:t>
            </a:r>
            <a:r>
              <a:rPr lang="en-US" sz="1400" i="1" dirty="0">
                <a:solidFill>
                  <a:prstClr val="black"/>
                </a:solidFill>
                <a:latin typeface="Calibri" panose="020F0502020204030204"/>
              </a:rPr>
              <a:t> can also be used obtain the NPIs of psychiatric hospitals and the NPIs can be used in the MA APCD. Below is the search screen for the NPI Registry.</a:t>
            </a:r>
          </a:p>
        </p:txBody>
      </p:sp>
      <p:sp>
        <p:nvSpPr>
          <p:cNvPr id="8" name="TextBox 7">
            <a:extLst>
              <a:ext uri="{FF2B5EF4-FFF2-40B4-BE49-F238E27FC236}">
                <a16:creationId xmlns:a16="http://schemas.microsoft.com/office/drawing/2014/main" id="{0BC88E3D-ECDA-C875-D3BB-C0C3FDD845DA}"/>
              </a:ext>
            </a:extLst>
          </p:cNvPr>
          <p:cNvSpPr txBox="1"/>
          <p:nvPr/>
        </p:nvSpPr>
        <p:spPr>
          <a:xfrm>
            <a:off x="6920090" y="293512"/>
            <a:ext cx="1930400" cy="692497"/>
          </a:xfrm>
          <a:prstGeom prst="rect">
            <a:avLst/>
          </a:prstGeom>
          <a:ln/>
          <a:effectLst>
            <a:glow rad="228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300" b="1" dirty="0"/>
              <a:t>Inpatient Psychiatric Hospital Medical Claims</a:t>
            </a:r>
          </a:p>
        </p:txBody>
      </p:sp>
      <p:grpSp>
        <p:nvGrpSpPr>
          <p:cNvPr id="12" name="Group 11">
            <a:extLst>
              <a:ext uri="{FF2B5EF4-FFF2-40B4-BE49-F238E27FC236}">
                <a16:creationId xmlns:a16="http://schemas.microsoft.com/office/drawing/2014/main" id="{37CFEE82-89FF-96A9-29AE-C3CE6ED858E9}"/>
              </a:ext>
            </a:extLst>
          </p:cNvPr>
          <p:cNvGrpSpPr/>
          <p:nvPr/>
        </p:nvGrpSpPr>
        <p:grpSpPr>
          <a:xfrm>
            <a:off x="7211954" y="6475148"/>
            <a:ext cx="1774000" cy="276999"/>
            <a:chOff x="7211954" y="6475148"/>
            <a:chExt cx="1774000" cy="276999"/>
          </a:xfrm>
        </p:grpSpPr>
        <p:sp>
          <p:nvSpPr>
            <p:cNvPr id="6" name="Arrow: Right 5">
              <a:extLst>
                <a:ext uri="{FF2B5EF4-FFF2-40B4-BE49-F238E27FC236}">
                  <a16:creationId xmlns:a16="http://schemas.microsoft.com/office/drawing/2014/main" id="{C134CD4F-1B44-5DFC-834A-E2C8648872E7}"/>
                </a:ext>
              </a:extLst>
            </p:cNvPr>
            <p:cNvSpPr/>
            <p:nvPr/>
          </p:nvSpPr>
          <p:spPr>
            <a:xfrm>
              <a:off x="8060263" y="6525652"/>
              <a:ext cx="925691" cy="197556"/>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B1D8485-E7C1-15C3-4DD5-E3FEE0070A9C}"/>
                </a:ext>
              </a:extLst>
            </p:cNvPr>
            <p:cNvSpPr txBox="1"/>
            <p:nvPr/>
          </p:nvSpPr>
          <p:spPr>
            <a:xfrm>
              <a:off x="7211954" y="6475148"/>
              <a:ext cx="848309" cy="276999"/>
            </a:xfrm>
            <a:prstGeom prst="rect">
              <a:avLst/>
            </a:prstGeom>
            <a:noFill/>
          </p:spPr>
          <p:txBody>
            <a:bodyPr wrap="none" rtlCol="0">
              <a:spAutoFit/>
            </a:bodyPr>
            <a:lstStyle/>
            <a:p>
              <a:r>
                <a:rPr lang="en-US" sz="1200" dirty="0"/>
                <a:t>continued</a:t>
              </a:r>
            </a:p>
          </p:txBody>
        </p:sp>
      </p:grpSp>
      <p:pic>
        <p:nvPicPr>
          <p:cNvPr id="3" name="Picture 2">
            <a:extLst>
              <a:ext uri="{FF2B5EF4-FFF2-40B4-BE49-F238E27FC236}">
                <a16:creationId xmlns:a16="http://schemas.microsoft.com/office/drawing/2014/main" id="{4FE7151D-1E31-6C30-3023-37D4D54BF3D7}"/>
              </a:ext>
            </a:extLst>
          </p:cNvPr>
          <p:cNvPicPr>
            <a:picLocks noChangeAspect="1"/>
          </p:cNvPicPr>
          <p:nvPr/>
        </p:nvPicPr>
        <p:blipFill rotWithShape="1">
          <a:blip r:embed="rId4"/>
          <a:srcRect l="7901" t="4841" r="8395" b="4074"/>
          <a:stretch/>
        </p:blipFill>
        <p:spPr>
          <a:xfrm>
            <a:off x="428978" y="1463063"/>
            <a:ext cx="8052786" cy="4929066"/>
          </a:xfrm>
          <a:prstGeom prst="rect">
            <a:avLst/>
          </a:prstGeom>
          <a:ln w="15875">
            <a:solidFill>
              <a:schemeClr val="accent1"/>
            </a:solidFill>
          </a:ln>
        </p:spPr>
      </p:pic>
    </p:spTree>
    <p:extLst>
      <p:ext uri="{BB962C8B-B14F-4D97-AF65-F5344CB8AC3E}">
        <p14:creationId xmlns:p14="http://schemas.microsoft.com/office/powerpoint/2010/main" val="1208548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477A5B5-BC6A-7592-BBA7-A056DB094122}"/>
              </a:ext>
            </a:extLst>
          </p:cNvPr>
          <p:cNvSpPr txBox="1"/>
          <p:nvPr/>
        </p:nvSpPr>
        <p:spPr>
          <a:xfrm>
            <a:off x="508000" y="316095"/>
            <a:ext cx="6096000" cy="738664"/>
          </a:xfrm>
          <a:prstGeom prst="rect">
            <a:avLst/>
          </a:prstGeom>
          <a:noFill/>
        </p:spPr>
        <p:txBody>
          <a:bodyPr wrap="square" rtlCol="0">
            <a:spAutoFit/>
          </a:bodyPr>
          <a:lstStyle/>
          <a:p>
            <a:pPr marL="0" marR="0">
              <a:spcBef>
                <a:spcPts val="0"/>
              </a:spcBef>
              <a:spcAft>
                <a:spcPts val="800"/>
              </a:spcAft>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 (continued)</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In the </a:t>
            </a:r>
            <a:r>
              <a:rPr lang="en-US" sz="1400" i="1" dirty="0">
                <a:solidFill>
                  <a:prstClr val="black"/>
                </a:solidFill>
                <a:latin typeface="Calibri" panose="020F0502020204030204"/>
              </a:rPr>
              <a:t>CMS NPPES NPI Registry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search screen options, for </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NPI Type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select “Organization”, for </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Taxonomy Description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enter “psychiatric hospital”, and for </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State</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select Massachusetts as shown in the screen below. </a:t>
            </a:r>
            <a:endParaRPr lang="en-US" sz="1400" i="1" dirty="0">
              <a:solidFill>
                <a:prstClr val="black"/>
              </a:solidFill>
              <a:latin typeface="Calibri" panose="020F0502020204030204"/>
            </a:endParaRPr>
          </a:p>
        </p:txBody>
      </p:sp>
      <p:sp>
        <p:nvSpPr>
          <p:cNvPr id="8" name="TextBox 7">
            <a:extLst>
              <a:ext uri="{FF2B5EF4-FFF2-40B4-BE49-F238E27FC236}">
                <a16:creationId xmlns:a16="http://schemas.microsoft.com/office/drawing/2014/main" id="{0BC88E3D-ECDA-C875-D3BB-C0C3FDD845DA}"/>
              </a:ext>
            </a:extLst>
          </p:cNvPr>
          <p:cNvSpPr txBox="1"/>
          <p:nvPr/>
        </p:nvSpPr>
        <p:spPr>
          <a:xfrm>
            <a:off x="6920090" y="316092"/>
            <a:ext cx="1930400" cy="692497"/>
          </a:xfrm>
          <a:prstGeom prst="rect">
            <a:avLst/>
          </a:prstGeom>
          <a:ln/>
          <a:effectLst>
            <a:glow rad="228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300" b="1" dirty="0"/>
              <a:t>Inpatient Psychiatric Hospital Medical Claims</a:t>
            </a:r>
          </a:p>
        </p:txBody>
      </p:sp>
      <p:grpSp>
        <p:nvGrpSpPr>
          <p:cNvPr id="12" name="Group 11">
            <a:extLst>
              <a:ext uri="{FF2B5EF4-FFF2-40B4-BE49-F238E27FC236}">
                <a16:creationId xmlns:a16="http://schemas.microsoft.com/office/drawing/2014/main" id="{37CFEE82-89FF-96A9-29AE-C3CE6ED858E9}"/>
              </a:ext>
            </a:extLst>
          </p:cNvPr>
          <p:cNvGrpSpPr/>
          <p:nvPr/>
        </p:nvGrpSpPr>
        <p:grpSpPr>
          <a:xfrm>
            <a:off x="7211954" y="6525652"/>
            <a:ext cx="1774000" cy="276999"/>
            <a:chOff x="7211954" y="6475148"/>
            <a:chExt cx="1774000" cy="276999"/>
          </a:xfrm>
        </p:grpSpPr>
        <p:sp>
          <p:nvSpPr>
            <p:cNvPr id="6" name="Arrow: Right 5">
              <a:extLst>
                <a:ext uri="{FF2B5EF4-FFF2-40B4-BE49-F238E27FC236}">
                  <a16:creationId xmlns:a16="http://schemas.microsoft.com/office/drawing/2014/main" id="{C134CD4F-1B44-5DFC-834A-E2C8648872E7}"/>
                </a:ext>
              </a:extLst>
            </p:cNvPr>
            <p:cNvSpPr/>
            <p:nvPr/>
          </p:nvSpPr>
          <p:spPr>
            <a:xfrm>
              <a:off x="8060263" y="6525652"/>
              <a:ext cx="925691" cy="197556"/>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B1D8485-E7C1-15C3-4DD5-E3FEE0070A9C}"/>
                </a:ext>
              </a:extLst>
            </p:cNvPr>
            <p:cNvSpPr txBox="1"/>
            <p:nvPr/>
          </p:nvSpPr>
          <p:spPr>
            <a:xfrm>
              <a:off x="7211954" y="6475148"/>
              <a:ext cx="848309" cy="276999"/>
            </a:xfrm>
            <a:prstGeom prst="rect">
              <a:avLst/>
            </a:prstGeom>
            <a:noFill/>
          </p:spPr>
          <p:txBody>
            <a:bodyPr wrap="none" rtlCol="0">
              <a:spAutoFit/>
            </a:bodyPr>
            <a:lstStyle/>
            <a:p>
              <a:r>
                <a:rPr lang="en-US" sz="1200" dirty="0"/>
                <a:t>continued</a:t>
              </a:r>
            </a:p>
          </p:txBody>
        </p:sp>
      </p:grpSp>
      <p:grpSp>
        <p:nvGrpSpPr>
          <p:cNvPr id="13" name="Group 12">
            <a:extLst>
              <a:ext uri="{FF2B5EF4-FFF2-40B4-BE49-F238E27FC236}">
                <a16:creationId xmlns:a16="http://schemas.microsoft.com/office/drawing/2014/main" id="{9F11C03D-256B-316A-8736-3DCEFAB9C45B}"/>
              </a:ext>
            </a:extLst>
          </p:cNvPr>
          <p:cNvGrpSpPr/>
          <p:nvPr/>
        </p:nvGrpSpPr>
        <p:grpSpPr>
          <a:xfrm>
            <a:off x="508000" y="1377245"/>
            <a:ext cx="7868356" cy="5034844"/>
            <a:chOff x="733778" y="2129107"/>
            <a:chExt cx="7642578" cy="4282981"/>
          </a:xfrm>
        </p:grpSpPr>
        <p:pic>
          <p:nvPicPr>
            <p:cNvPr id="4" name="Picture 3">
              <a:extLst>
                <a:ext uri="{FF2B5EF4-FFF2-40B4-BE49-F238E27FC236}">
                  <a16:creationId xmlns:a16="http://schemas.microsoft.com/office/drawing/2014/main" id="{27BC609C-EFA7-1927-BA63-F405AB937A65}"/>
                </a:ext>
              </a:extLst>
            </p:cNvPr>
            <p:cNvPicPr>
              <a:picLocks noChangeAspect="1"/>
            </p:cNvPicPr>
            <p:nvPr/>
          </p:nvPicPr>
          <p:blipFill rotWithShape="1">
            <a:blip r:embed="rId3"/>
            <a:srcRect l="8024" t="11778" r="8395" b="4952"/>
            <a:stretch/>
          </p:blipFill>
          <p:spPr>
            <a:xfrm>
              <a:off x="733778" y="2129107"/>
              <a:ext cx="7642578" cy="4282981"/>
            </a:xfrm>
            <a:prstGeom prst="rect">
              <a:avLst/>
            </a:prstGeom>
            <a:ln>
              <a:solidFill>
                <a:schemeClr val="accent1"/>
              </a:solidFill>
            </a:ln>
          </p:spPr>
        </p:pic>
        <p:sp>
          <p:nvSpPr>
            <p:cNvPr id="5" name="Oval 4">
              <a:extLst>
                <a:ext uri="{FF2B5EF4-FFF2-40B4-BE49-F238E27FC236}">
                  <a16:creationId xmlns:a16="http://schemas.microsoft.com/office/drawing/2014/main" id="{4A8E7042-622A-8135-DAFD-5546897B09AA}"/>
                </a:ext>
              </a:extLst>
            </p:cNvPr>
            <p:cNvSpPr/>
            <p:nvPr/>
          </p:nvSpPr>
          <p:spPr>
            <a:xfrm>
              <a:off x="2291644" y="4605868"/>
              <a:ext cx="1230489" cy="54186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F6273B8-5AF4-DA45-0B83-45D2A12F2FF8}"/>
                </a:ext>
              </a:extLst>
            </p:cNvPr>
            <p:cNvSpPr/>
            <p:nvPr/>
          </p:nvSpPr>
          <p:spPr>
            <a:xfrm>
              <a:off x="2607732" y="2647246"/>
              <a:ext cx="1230489" cy="54186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30A2D0C-1645-F1CB-7003-A4D5B0CE6851}"/>
                </a:ext>
              </a:extLst>
            </p:cNvPr>
            <p:cNvSpPr/>
            <p:nvPr/>
          </p:nvSpPr>
          <p:spPr>
            <a:xfrm>
              <a:off x="4464755" y="2641601"/>
              <a:ext cx="1230489" cy="54186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93182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477A5B5-BC6A-7592-BBA7-A056DB094122}"/>
              </a:ext>
            </a:extLst>
          </p:cNvPr>
          <p:cNvSpPr txBox="1"/>
          <p:nvPr/>
        </p:nvSpPr>
        <p:spPr>
          <a:xfrm>
            <a:off x="383822" y="316095"/>
            <a:ext cx="6445955" cy="1169551"/>
          </a:xfrm>
          <a:prstGeom prst="rect">
            <a:avLst/>
          </a:prstGeom>
          <a:noFill/>
        </p:spPr>
        <p:txBody>
          <a:bodyPr wrap="square" rtlCol="0">
            <a:spAutoFit/>
          </a:bodyPr>
          <a:lstStyle/>
          <a:p>
            <a:pPr marL="0" marR="0">
              <a:spcBef>
                <a:spcPts val="0"/>
              </a:spcBef>
              <a:spcAft>
                <a:spcPts val="800"/>
              </a:spcAft>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 (continued)</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It is important to note that state agencies, federal agencies, different types of  corporations and LLCs will be listed as the organization for their psychiatric hospitals, for example, Massachusetts Department of Mental Health hospitals, Veteran Affairs hospitals (DVA), or hospitals which are part of a different corporate entities or limited liability corporation. See organizations highlighted below.  </a:t>
            </a:r>
            <a:endParaRPr lang="en-US" sz="1400" i="1" dirty="0">
              <a:solidFill>
                <a:prstClr val="black"/>
              </a:solidFill>
              <a:latin typeface="Calibri" panose="020F0502020204030204"/>
            </a:endParaRPr>
          </a:p>
        </p:txBody>
      </p:sp>
      <p:sp>
        <p:nvSpPr>
          <p:cNvPr id="8" name="TextBox 7">
            <a:extLst>
              <a:ext uri="{FF2B5EF4-FFF2-40B4-BE49-F238E27FC236}">
                <a16:creationId xmlns:a16="http://schemas.microsoft.com/office/drawing/2014/main" id="{0BC88E3D-ECDA-C875-D3BB-C0C3FDD845DA}"/>
              </a:ext>
            </a:extLst>
          </p:cNvPr>
          <p:cNvSpPr txBox="1"/>
          <p:nvPr/>
        </p:nvSpPr>
        <p:spPr>
          <a:xfrm>
            <a:off x="6920090" y="428981"/>
            <a:ext cx="1930400" cy="692497"/>
          </a:xfrm>
          <a:prstGeom prst="rect">
            <a:avLst/>
          </a:prstGeom>
          <a:ln/>
          <a:effectLst>
            <a:glow rad="228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300" b="1" dirty="0"/>
              <a:t>Inpatient Psychiatric Hospital Medical Claims</a:t>
            </a:r>
          </a:p>
        </p:txBody>
      </p:sp>
      <p:grpSp>
        <p:nvGrpSpPr>
          <p:cNvPr id="12" name="Group 11">
            <a:extLst>
              <a:ext uri="{FF2B5EF4-FFF2-40B4-BE49-F238E27FC236}">
                <a16:creationId xmlns:a16="http://schemas.microsoft.com/office/drawing/2014/main" id="{37CFEE82-89FF-96A9-29AE-C3CE6ED858E9}"/>
              </a:ext>
            </a:extLst>
          </p:cNvPr>
          <p:cNvGrpSpPr/>
          <p:nvPr/>
        </p:nvGrpSpPr>
        <p:grpSpPr>
          <a:xfrm>
            <a:off x="7211954" y="6525652"/>
            <a:ext cx="1774000" cy="276999"/>
            <a:chOff x="7211954" y="6475148"/>
            <a:chExt cx="1774000" cy="276999"/>
          </a:xfrm>
        </p:grpSpPr>
        <p:sp>
          <p:nvSpPr>
            <p:cNvPr id="6" name="Arrow: Right 5">
              <a:extLst>
                <a:ext uri="{FF2B5EF4-FFF2-40B4-BE49-F238E27FC236}">
                  <a16:creationId xmlns:a16="http://schemas.microsoft.com/office/drawing/2014/main" id="{C134CD4F-1B44-5DFC-834A-E2C8648872E7}"/>
                </a:ext>
              </a:extLst>
            </p:cNvPr>
            <p:cNvSpPr/>
            <p:nvPr/>
          </p:nvSpPr>
          <p:spPr>
            <a:xfrm>
              <a:off x="8060263" y="6525652"/>
              <a:ext cx="925691" cy="197556"/>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B1D8485-E7C1-15C3-4DD5-E3FEE0070A9C}"/>
                </a:ext>
              </a:extLst>
            </p:cNvPr>
            <p:cNvSpPr txBox="1"/>
            <p:nvPr/>
          </p:nvSpPr>
          <p:spPr>
            <a:xfrm>
              <a:off x="7211954" y="6475148"/>
              <a:ext cx="848309" cy="276999"/>
            </a:xfrm>
            <a:prstGeom prst="rect">
              <a:avLst/>
            </a:prstGeom>
            <a:noFill/>
          </p:spPr>
          <p:txBody>
            <a:bodyPr wrap="none" rtlCol="0">
              <a:spAutoFit/>
            </a:bodyPr>
            <a:lstStyle/>
            <a:p>
              <a:r>
                <a:rPr lang="en-US" sz="1200" dirty="0"/>
                <a:t>continued</a:t>
              </a:r>
            </a:p>
          </p:txBody>
        </p:sp>
      </p:grpSp>
      <p:grpSp>
        <p:nvGrpSpPr>
          <p:cNvPr id="21" name="Group 20">
            <a:extLst>
              <a:ext uri="{FF2B5EF4-FFF2-40B4-BE49-F238E27FC236}">
                <a16:creationId xmlns:a16="http://schemas.microsoft.com/office/drawing/2014/main" id="{528C0875-774E-FFC7-1818-FCEDA851F9F5}"/>
              </a:ext>
            </a:extLst>
          </p:cNvPr>
          <p:cNvGrpSpPr/>
          <p:nvPr/>
        </p:nvGrpSpPr>
        <p:grpSpPr>
          <a:xfrm>
            <a:off x="541867" y="1761066"/>
            <a:ext cx="8184444" cy="4481689"/>
            <a:chOff x="541867" y="1490133"/>
            <a:chExt cx="8184444" cy="4481689"/>
          </a:xfrm>
        </p:grpSpPr>
        <p:pic>
          <p:nvPicPr>
            <p:cNvPr id="3" name="Picture 2">
              <a:extLst>
                <a:ext uri="{FF2B5EF4-FFF2-40B4-BE49-F238E27FC236}">
                  <a16:creationId xmlns:a16="http://schemas.microsoft.com/office/drawing/2014/main" id="{DC2F209F-73D1-64EF-DF1A-84A2A691A96D}"/>
                </a:ext>
              </a:extLst>
            </p:cNvPr>
            <p:cNvPicPr>
              <a:picLocks noChangeAspect="1"/>
            </p:cNvPicPr>
            <p:nvPr/>
          </p:nvPicPr>
          <p:blipFill rotWithShape="1">
            <a:blip r:embed="rId3"/>
            <a:srcRect l="7778" t="9891" r="9136" b="6814"/>
            <a:stretch/>
          </p:blipFill>
          <p:spPr>
            <a:xfrm>
              <a:off x="541867" y="1490133"/>
              <a:ext cx="8184444" cy="4481689"/>
            </a:xfrm>
            <a:prstGeom prst="rect">
              <a:avLst/>
            </a:prstGeom>
            <a:ln w="15875">
              <a:solidFill>
                <a:schemeClr val="accent1"/>
              </a:solidFill>
            </a:ln>
          </p:spPr>
        </p:pic>
        <p:grpSp>
          <p:nvGrpSpPr>
            <p:cNvPr id="20" name="Group 19">
              <a:extLst>
                <a:ext uri="{FF2B5EF4-FFF2-40B4-BE49-F238E27FC236}">
                  <a16:creationId xmlns:a16="http://schemas.microsoft.com/office/drawing/2014/main" id="{DFD98F40-A678-05D2-52FA-D082BD55FC0E}"/>
                </a:ext>
              </a:extLst>
            </p:cNvPr>
            <p:cNvGrpSpPr/>
            <p:nvPr/>
          </p:nvGrpSpPr>
          <p:grpSpPr>
            <a:xfrm>
              <a:off x="643468" y="2291644"/>
              <a:ext cx="7676444" cy="3584222"/>
              <a:chOff x="643468" y="2291644"/>
              <a:chExt cx="7676444" cy="3584222"/>
            </a:xfrm>
          </p:grpSpPr>
          <p:sp>
            <p:nvSpPr>
              <p:cNvPr id="14" name="Rectangle 13">
                <a:extLst>
                  <a:ext uri="{FF2B5EF4-FFF2-40B4-BE49-F238E27FC236}">
                    <a16:creationId xmlns:a16="http://schemas.microsoft.com/office/drawing/2014/main" id="{EC8233EF-03D9-2807-4A67-E59A5B154A95}"/>
                  </a:ext>
                </a:extLst>
              </p:cNvPr>
              <p:cNvSpPr/>
              <p:nvPr/>
            </p:nvSpPr>
            <p:spPr>
              <a:xfrm>
                <a:off x="643468" y="2291644"/>
                <a:ext cx="7676444" cy="33866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C58DBC6-D94E-7FC4-AC49-01BE0651DF19}"/>
                  </a:ext>
                </a:extLst>
              </p:cNvPr>
              <p:cNvSpPr/>
              <p:nvPr/>
            </p:nvSpPr>
            <p:spPr>
              <a:xfrm>
                <a:off x="643468" y="3098799"/>
                <a:ext cx="7676444" cy="33866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521F99-CEA7-0A6E-CD96-CBF97C0076D9}"/>
                  </a:ext>
                </a:extLst>
              </p:cNvPr>
              <p:cNvSpPr/>
              <p:nvPr/>
            </p:nvSpPr>
            <p:spPr>
              <a:xfrm>
                <a:off x="643468" y="4312355"/>
                <a:ext cx="7676444" cy="33866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27BABE-47DB-499B-E757-FA3E02589D90}"/>
                  </a:ext>
                </a:extLst>
              </p:cNvPr>
              <p:cNvSpPr/>
              <p:nvPr/>
            </p:nvSpPr>
            <p:spPr>
              <a:xfrm>
                <a:off x="643468" y="5537199"/>
                <a:ext cx="7676444" cy="33866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26951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477A5B5-BC6A-7592-BBA7-A056DB094122}"/>
              </a:ext>
            </a:extLst>
          </p:cNvPr>
          <p:cNvSpPr txBox="1"/>
          <p:nvPr/>
        </p:nvSpPr>
        <p:spPr>
          <a:xfrm>
            <a:off x="282222" y="316095"/>
            <a:ext cx="6637867" cy="1169551"/>
          </a:xfrm>
          <a:prstGeom prst="rect">
            <a:avLst/>
          </a:prstGeom>
          <a:noFill/>
        </p:spPr>
        <p:txBody>
          <a:bodyPr wrap="square" rtlCol="0">
            <a:spAutoFit/>
          </a:bodyPr>
          <a:lstStyle/>
          <a:p>
            <a:pPr marL="0" marR="0">
              <a:spcBef>
                <a:spcPts val="0"/>
              </a:spcBef>
              <a:spcAft>
                <a:spcPts val="800"/>
              </a:spcAft>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 (continued)</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When you click on the NPI listings for the Department of Mental Health, the DVA, Holyoke Capital JV, LLC, or HVL Corporation, you will see the hospital name </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as shown below</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This is important to note because in the MA APCD, at the medical claim line level, there will be instances where the umbrella government agency or corporate entity is listed as the billing or service provider organization associated the NPI.</a:t>
            </a:r>
            <a:endParaRPr lang="en-US" sz="1400" i="1" dirty="0">
              <a:solidFill>
                <a:prstClr val="black"/>
              </a:solidFill>
              <a:latin typeface="Calibri" panose="020F0502020204030204"/>
            </a:endParaRPr>
          </a:p>
        </p:txBody>
      </p:sp>
      <p:sp>
        <p:nvSpPr>
          <p:cNvPr id="8" name="TextBox 7">
            <a:extLst>
              <a:ext uri="{FF2B5EF4-FFF2-40B4-BE49-F238E27FC236}">
                <a16:creationId xmlns:a16="http://schemas.microsoft.com/office/drawing/2014/main" id="{0BC88E3D-ECDA-C875-D3BB-C0C3FDD845DA}"/>
              </a:ext>
            </a:extLst>
          </p:cNvPr>
          <p:cNvSpPr txBox="1"/>
          <p:nvPr/>
        </p:nvSpPr>
        <p:spPr>
          <a:xfrm>
            <a:off x="6920090" y="428981"/>
            <a:ext cx="1930400" cy="692497"/>
          </a:xfrm>
          <a:prstGeom prst="rect">
            <a:avLst/>
          </a:prstGeom>
          <a:ln/>
          <a:effectLst>
            <a:glow rad="228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300" b="1" dirty="0"/>
              <a:t>Inpatient Psychiatric Hospital Medical Claims</a:t>
            </a:r>
          </a:p>
        </p:txBody>
      </p:sp>
      <p:grpSp>
        <p:nvGrpSpPr>
          <p:cNvPr id="12" name="Group 11">
            <a:extLst>
              <a:ext uri="{FF2B5EF4-FFF2-40B4-BE49-F238E27FC236}">
                <a16:creationId xmlns:a16="http://schemas.microsoft.com/office/drawing/2014/main" id="{37CFEE82-89FF-96A9-29AE-C3CE6ED858E9}"/>
              </a:ext>
            </a:extLst>
          </p:cNvPr>
          <p:cNvGrpSpPr/>
          <p:nvPr/>
        </p:nvGrpSpPr>
        <p:grpSpPr>
          <a:xfrm>
            <a:off x="7211954" y="6525652"/>
            <a:ext cx="1774000" cy="276999"/>
            <a:chOff x="7211954" y="6475148"/>
            <a:chExt cx="1774000" cy="276999"/>
          </a:xfrm>
        </p:grpSpPr>
        <p:sp>
          <p:nvSpPr>
            <p:cNvPr id="6" name="Arrow: Right 5">
              <a:extLst>
                <a:ext uri="{FF2B5EF4-FFF2-40B4-BE49-F238E27FC236}">
                  <a16:creationId xmlns:a16="http://schemas.microsoft.com/office/drawing/2014/main" id="{C134CD4F-1B44-5DFC-834A-E2C8648872E7}"/>
                </a:ext>
              </a:extLst>
            </p:cNvPr>
            <p:cNvSpPr/>
            <p:nvPr/>
          </p:nvSpPr>
          <p:spPr>
            <a:xfrm>
              <a:off x="8060263" y="6525652"/>
              <a:ext cx="925691" cy="197556"/>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B1D8485-E7C1-15C3-4DD5-E3FEE0070A9C}"/>
                </a:ext>
              </a:extLst>
            </p:cNvPr>
            <p:cNvSpPr txBox="1"/>
            <p:nvPr/>
          </p:nvSpPr>
          <p:spPr>
            <a:xfrm>
              <a:off x="7211954" y="6475148"/>
              <a:ext cx="848309" cy="276999"/>
            </a:xfrm>
            <a:prstGeom prst="rect">
              <a:avLst/>
            </a:prstGeom>
            <a:noFill/>
          </p:spPr>
          <p:txBody>
            <a:bodyPr wrap="none" rtlCol="0">
              <a:spAutoFit/>
            </a:bodyPr>
            <a:lstStyle/>
            <a:p>
              <a:r>
                <a:rPr lang="en-US" sz="1200" dirty="0"/>
                <a:t>continued</a:t>
              </a:r>
            </a:p>
          </p:txBody>
        </p:sp>
      </p:grpSp>
      <p:grpSp>
        <p:nvGrpSpPr>
          <p:cNvPr id="25" name="Group 24">
            <a:extLst>
              <a:ext uri="{FF2B5EF4-FFF2-40B4-BE49-F238E27FC236}">
                <a16:creationId xmlns:a16="http://schemas.microsoft.com/office/drawing/2014/main" id="{AED983F8-0D8E-C931-06FA-CE4A58B0ACC3}"/>
              </a:ext>
            </a:extLst>
          </p:cNvPr>
          <p:cNvGrpSpPr/>
          <p:nvPr/>
        </p:nvGrpSpPr>
        <p:grpSpPr>
          <a:xfrm>
            <a:off x="383823" y="1704622"/>
            <a:ext cx="7969955" cy="4973134"/>
            <a:chOff x="383823" y="1704622"/>
            <a:chExt cx="7969955" cy="4973134"/>
          </a:xfrm>
        </p:grpSpPr>
        <p:pic>
          <p:nvPicPr>
            <p:cNvPr id="4" name="Picture 3">
              <a:extLst>
                <a:ext uri="{FF2B5EF4-FFF2-40B4-BE49-F238E27FC236}">
                  <a16:creationId xmlns:a16="http://schemas.microsoft.com/office/drawing/2014/main" id="{5602B63C-5075-45DD-CFF9-8ED6B27E4902}"/>
                </a:ext>
              </a:extLst>
            </p:cNvPr>
            <p:cNvPicPr>
              <a:picLocks noChangeAspect="1"/>
            </p:cNvPicPr>
            <p:nvPr/>
          </p:nvPicPr>
          <p:blipFill rotWithShape="1">
            <a:blip r:embed="rId3"/>
            <a:srcRect l="9135" t="45665" r="50987" b="24705"/>
            <a:stretch/>
          </p:blipFill>
          <p:spPr>
            <a:xfrm>
              <a:off x="383823" y="1715911"/>
              <a:ext cx="3646311" cy="1524000"/>
            </a:xfrm>
            <a:prstGeom prst="rect">
              <a:avLst/>
            </a:prstGeom>
            <a:ln w="15875">
              <a:solidFill>
                <a:schemeClr val="accent1"/>
              </a:solidFill>
            </a:ln>
          </p:spPr>
        </p:pic>
        <p:pic>
          <p:nvPicPr>
            <p:cNvPr id="10" name="Picture 9">
              <a:extLst>
                <a:ext uri="{FF2B5EF4-FFF2-40B4-BE49-F238E27FC236}">
                  <a16:creationId xmlns:a16="http://schemas.microsoft.com/office/drawing/2014/main" id="{A47FBC1B-9831-0335-67DA-C97F76E10303}"/>
                </a:ext>
              </a:extLst>
            </p:cNvPr>
            <p:cNvPicPr>
              <a:picLocks noChangeAspect="1"/>
            </p:cNvPicPr>
            <p:nvPr/>
          </p:nvPicPr>
          <p:blipFill rotWithShape="1">
            <a:blip r:embed="rId4"/>
            <a:srcRect l="9137" t="45885" r="50987" b="24486"/>
            <a:stretch/>
          </p:blipFill>
          <p:spPr>
            <a:xfrm>
              <a:off x="4707467" y="1704622"/>
              <a:ext cx="3646311" cy="1524000"/>
            </a:xfrm>
            <a:prstGeom prst="rect">
              <a:avLst/>
            </a:prstGeom>
            <a:ln w="15875">
              <a:solidFill>
                <a:schemeClr val="accent1"/>
              </a:solidFill>
            </a:ln>
          </p:spPr>
        </p:pic>
        <p:pic>
          <p:nvPicPr>
            <p:cNvPr id="13" name="Picture 12">
              <a:extLst>
                <a:ext uri="{FF2B5EF4-FFF2-40B4-BE49-F238E27FC236}">
                  <a16:creationId xmlns:a16="http://schemas.microsoft.com/office/drawing/2014/main" id="{B547A160-04E1-7655-FCFA-898C400CEA07}"/>
                </a:ext>
              </a:extLst>
            </p:cNvPr>
            <p:cNvPicPr>
              <a:picLocks noChangeAspect="1"/>
            </p:cNvPicPr>
            <p:nvPr/>
          </p:nvPicPr>
          <p:blipFill rotWithShape="1">
            <a:blip r:embed="rId5"/>
            <a:srcRect l="8024" t="45446" r="42840" b="24924"/>
            <a:stretch/>
          </p:blipFill>
          <p:spPr>
            <a:xfrm>
              <a:off x="2246490" y="3477652"/>
              <a:ext cx="4492977" cy="1524000"/>
            </a:xfrm>
            <a:prstGeom prst="rect">
              <a:avLst/>
            </a:prstGeom>
            <a:ln w="15875">
              <a:solidFill>
                <a:schemeClr val="accent1"/>
              </a:solidFill>
            </a:ln>
          </p:spPr>
        </p:pic>
        <p:pic>
          <p:nvPicPr>
            <p:cNvPr id="19" name="Picture 18">
              <a:extLst>
                <a:ext uri="{FF2B5EF4-FFF2-40B4-BE49-F238E27FC236}">
                  <a16:creationId xmlns:a16="http://schemas.microsoft.com/office/drawing/2014/main" id="{2380FC52-BA95-8BDA-B3A5-394D3BFAE383}"/>
                </a:ext>
              </a:extLst>
            </p:cNvPr>
            <p:cNvPicPr>
              <a:picLocks noChangeAspect="1"/>
            </p:cNvPicPr>
            <p:nvPr/>
          </p:nvPicPr>
          <p:blipFill rotWithShape="1">
            <a:blip r:embed="rId6"/>
            <a:srcRect l="7902" t="46324" r="42962" b="25144"/>
            <a:stretch/>
          </p:blipFill>
          <p:spPr>
            <a:xfrm>
              <a:off x="2246489" y="5210199"/>
              <a:ext cx="4492978" cy="1467557"/>
            </a:xfrm>
            <a:prstGeom prst="rect">
              <a:avLst/>
            </a:prstGeom>
            <a:solidFill>
              <a:schemeClr val="accent1"/>
            </a:solidFill>
            <a:ln w="15875">
              <a:solidFill>
                <a:schemeClr val="accent1"/>
              </a:solidFill>
            </a:ln>
          </p:spPr>
        </p:pic>
        <p:sp>
          <p:nvSpPr>
            <p:cNvPr id="21" name="Rectangle 20">
              <a:extLst>
                <a:ext uri="{FF2B5EF4-FFF2-40B4-BE49-F238E27FC236}">
                  <a16:creationId xmlns:a16="http://schemas.microsoft.com/office/drawing/2014/main" id="{61C915F4-E33F-7C51-726D-9DF5C448AECE}"/>
                </a:ext>
              </a:extLst>
            </p:cNvPr>
            <p:cNvSpPr/>
            <p:nvPr/>
          </p:nvSpPr>
          <p:spPr>
            <a:xfrm>
              <a:off x="2054578" y="2133600"/>
              <a:ext cx="1659466" cy="25964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6F178CE-CBAA-012A-C46B-75083A24767A}"/>
                </a:ext>
              </a:extLst>
            </p:cNvPr>
            <p:cNvSpPr/>
            <p:nvPr/>
          </p:nvSpPr>
          <p:spPr>
            <a:xfrm>
              <a:off x="4408311" y="5616223"/>
              <a:ext cx="1202267" cy="25964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498B0B5-FF68-415A-DD5E-C7BD23AB2E5A}"/>
                </a:ext>
              </a:extLst>
            </p:cNvPr>
            <p:cNvSpPr/>
            <p:nvPr/>
          </p:nvSpPr>
          <p:spPr>
            <a:xfrm>
              <a:off x="4408311" y="3883377"/>
              <a:ext cx="2331155" cy="25964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258714E-CFBC-C916-442E-54025820042B}"/>
                </a:ext>
              </a:extLst>
            </p:cNvPr>
            <p:cNvSpPr/>
            <p:nvPr/>
          </p:nvSpPr>
          <p:spPr>
            <a:xfrm>
              <a:off x="6382221" y="2133600"/>
              <a:ext cx="1305512" cy="25964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81069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477A5B5-BC6A-7592-BBA7-A056DB094122}"/>
              </a:ext>
            </a:extLst>
          </p:cNvPr>
          <p:cNvSpPr txBox="1"/>
          <p:nvPr/>
        </p:nvSpPr>
        <p:spPr>
          <a:xfrm>
            <a:off x="282222" y="228316"/>
            <a:ext cx="6637867" cy="954107"/>
          </a:xfrm>
          <a:prstGeom prst="rect">
            <a:avLst/>
          </a:prstGeom>
          <a:noFill/>
        </p:spPr>
        <p:txBody>
          <a:bodyPr wrap="square" rtlCol="0">
            <a:spAutoFit/>
          </a:bodyPr>
          <a:lstStyle/>
          <a:p>
            <a:pPr marL="0" marR="0">
              <a:spcBef>
                <a:spcPts val="0"/>
              </a:spcBef>
              <a:spcAft>
                <a:spcPts val="800"/>
              </a:spcAft>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 (continued)</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There will be instances where acute </a:t>
            </a:r>
            <a:r>
              <a:rPr lang="en-US" sz="1400" i="1" dirty="0">
                <a:solidFill>
                  <a:prstClr val="black"/>
                </a:solidFill>
                <a:latin typeface="Calibri" panose="020F0502020204030204"/>
              </a:rPr>
              <a:t>c</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are hospitals are in your search results for psychiatric hospitals. In those instances, the hospital is licensed with multiple taxonomies, such as Lemuel Shattuck Hospital. When you click on its NPI detail listing, you will see it also has the taxonomy of a psychiatric hospital</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 as shown below</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a:t>
            </a:r>
            <a:endParaRPr lang="en-US" sz="1400" i="1" dirty="0">
              <a:solidFill>
                <a:prstClr val="black"/>
              </a:solidFill>
              <a:latin typeface="Calibri" panose="020F0502020204030204"/>
            </a:endParaRPr>
          </a:p>
        </p:txBody>
      </p:sp>
      <p:sp>
        <p:nvSpPr>
          <p:cNvPr id="8" name="TextBox 7">
            <a:extLst>
              <a:ext uri="{FF2B5EF4-FFF2-40B4-BE49-F238E27FC236}">
                <a16:creationId xmlns:a16="http://schemas.microsoft.com/office/drawing/2014/main" id="{0BC88E3D-ECDA-C875-D3BB-C0C3FDD845DA}"/>
              </a:ext>
            </a:extLst>
          </p:cNvPr>
          <p:cNvSpPr txBox="1"/>
          <p:nvPr/>
        </p:nvSpPr>
        <p:spPr>
          <a:xfrm>
            <a:off x="6920090" y="428981"/>
            <a:ext cx="1930400" cy="692497"/>
          </a:xfrm>
          <a:prstGeom prst="rect">
            <a:avLst/>
          </a:prstGeom>
          <a:ln/>
          <a:effectLst>
            <a:glow rad="228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300" b="1" dirty="0"/>
              <a:t>Inpatient Psychiatric Hospital Medical Claims</a:t>
            </a:r>
          </a:p>
        </p:txBody>
      </p:sp>
      <p:grpSp>
        <p:nvGrpSpPr>
          <p:cNvPr id="12" name="Group 11">
            <a:extLst>
              <a:ext uri="{FF2B5EF4-FFF2-40B4-BE49-F238E27FC236}">
                <a16:creationId xmlns:a16="http://schemas.microsoft.com/office/drawing/2014/main" id="{37CFEE82-89FF-96A9-29AE-C3CE6ED858E9}"/>
              </a:ext>
            </a:extLst>
          </p:cNvPr>
          <p:cNvGrpSpPr/>
          <p:nvPr/>
        </p:nvGrpSpPr>
        <p:grpSpPr>
          <a:xfrm>
            <a:off x="7211954" y="6525652"/>
            <a:ext cx="1774000" cy="276999"/>
            <a:chOff x="7211954" y="6475148"/>
            <a:chExt cx="1774000" cy="276999"/>
          </a:xfrm>
        </p:grpSpPr>
        <p:sp>
          <p:nvSpPr>
            <p:cNvPr id="6" name="Arrow: Right 5">
              <a:extLst>
                <a:ext uri="{FF2B5EF4-FFF2-40B4-BE49-F238E27FC236}">
                  <a16:creationId xmlns:a16="http://schemas.microsoft.com/office/drawing/2014/main" id="{C134CD4F-1B44-5DFC-834A-E2C8648872E7}"/>
                </a:ext>
              </a:extLst>
            </p:cNvPr>
            <p:cNvSpPr/>
            <p:nvPr/>
          </p:nvSpPr>
          <p:spPr>
            <a:xfrm>
              <a:off x="8060263" y="6525652"/>
              <a:ext cx="925691" cy="197556"/>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B1D8485-E7C1-15C3-4DD5-E3FEE0070A9C}"/>
                </a:ext>
              </a:extLst>
            </p:cNvPr>
            <p:cNvSpPr txBox="1"/>
            <p:nvPr/>
          </p:nvSpPr>
          <p:spPr>
            <a:xfrm>
              <a:off x="7211954" y="6475148"/>
              <a:ext cx="848309" cy="276999"/>
            </a:xfrm>
            <a:prstGeom prst="rect">
              <a:avLst/>
            </a:prstGeom>
            <a:noFill/>
          </p:spPr>
          <p:txBody>
            <a:bodyPr wrap="none" rtlCol="0">
              <a:spAutoFit/>
            </a:bodyPr>
            <a:lstStyle/>
            <a:p>
              <a:r>
                <a:rPr lang="en-US" sz="1200" dirty="0"/>
                <a:t>continued</a:t>
              </a:r>
            </a:p>
          </p:txBody>
        </p:sp>
      </p:grpSp>
      <p:pic>
        <p:nvPicPr>
          <p:cNvPr id="3" name="Picture 2">
            <a:extLst>
              <a:ext uri="{FF2B5EF4-FFF2-40B4-BE49-F238E27FC236}">
                <a16:creationId xmlns:a16="http://schemas.microsoft.com/office/drawing/2014/main" id="{B0DA4D6F-7ECB-E9F2-B241-5D12FA0B762D}"/>
              </a:ext>
            </a:extLst>
          </p:cNvPr>
          <p:cNvPicPr>
            <a:picLocks noChangeAspect="1"/>
          </p:cNvPicPr>
          <p:nvPr/>
        </p:nvPicPr>
        <p:blipFill rotWithShape="1">
          <a:blip r:embed="rId3"/>
          <a:srcRect l="6543" t="10330" r="7531" b="72990"/>
          <a:stretch/>
        </p:blipFill>
        <p:spPr>
          <a:xfrm>
            <a:off x="395109" y="1332090"/>
            <a:ext cx="7857067" cy="857956"/>
          </a:xfrm>
          <a:prstGeom prst="rect">
            <a:avLst/>
          </a:prstGeom>
          <a:ln w="15875">
            <a:solidFill>
              <a:schemeClr val="accent1"/>
            </a:solidFill>
          </a:ln>
        </p:spPr>
      </p:pic>
      <p:pic>
        <p:nvPicPr>
          <p:cNvPr id="11" name="Picture 10">
            <a:extLst>
              <a:ext uri="{FF2B5EF4-FFF2-40B4-BE49-F238E27FC236}">
                <a16:creationId xmlns:a16="http://schemas.microsoft.com/office/drawing/2014/main" id="{F0EA7BED-DF64-E1BE-10BB-8BE00ECBFE01}"/>
              </a:ext>
            </a:extLst>
          </p:cNvPr>
          <p:cNvPicPr>
            <a:picLocks noChangeAspect="1"/>
          </p:cNvPicPr>
          <p:nvPr/>
        </p:nvPicPr>
        <p:blipFill rotWithShape="1">
          <a:blip r:embed="rId4"/>
          <a:srcRect l="29702" t="23278" r="30867" b="8911"/>
          <a:stretch/>
        </p:blipFill>
        <p:spPr>
          <a:xfrm>
            <a:off x="395109" y="2513863"/>
            <a:ext cx="4199467" cy="4062293"/>
          </a:xfrm>
          <a:prstGeom prst="rect">
            <a:avLst/>
          </a:prstGeom>
          <a:ln w="15875">
            <a:solidFill>
              <a:schemeClr val="accent1"/>
            </a:solidFill>
          </a:ln>
        </p:spPr>
      </p:pic>
      <p:pic>
        <p:nvPicPr>
          <p:cNvPr id="14" name="Picture 13">
            <a:extLst>
              <a:ext uri="{FF2B5EF4-FFF2-40B4-BE49-F238E27FC236}">
                <a16:creationId xmlns:a16="http://schemas.microsoft.com/office/drawing/2014/main" id="{7C5D4D88-F665-91AE-7860-A3F030FEF692}"/>
              </a:ext>
            </a:extLst>
          </p:cNvPr>
          <p:cNvPicPr>
            <a:picLocks noChangeAspect="1"/>
          </p:cNvPicPr>
          <p:nvPr/>
        </p:nvPicPr>
        <p:blipFill rotWithShape="1">
          <a:blip r:embed="rId5"/>
          <a:srcRect l="42147" t="89846" r="4488" b="2904"/>
          <a:stretch/>
        </p:blipFill>
        <p:spPr>
          <a:xfrm>
            <a:off x="4763908" y="4357512"/>
            <a:ext cx="4222046" cy="654755"/>
          </a:xfrm>
          <a:prstGeom prst="rect">
            <a:avLst/>
          </a:prstGeom>
          <a:ln w="15875">
            <a:solidFill>
              <a:schemeClr val="accent1"/>
            </a:solidFill>
          </a:ln>
        </p:spPr>
      </p:pic>
      <p:sp>
        <p:nvSpPr>
          <p:cNvPr id="15" name="TextBox 14">
            <a:extLst>
              <a:ext uri="{FF2B5EF4-FFF2-40B4-BE49-F238E27FC236}">
                <a16:creationId xmlns:a16="http://schemas.microsoft.com/office/drawing/2014/main" id="{6FC0D218-B0FF-B6FE-C4F7-A49D76F67118}"/>
              </a:ext>
            </a:extLst>
          </p:cNvPr>
          <p:cNvSpPr txBox="1"/>
          <p:nvPr/>
        </p:nvSpPr>
        <p:spPr>
          <a:xfrm>
            <a:off x="282222" y="2206086"/>
            <a:ext cx="4801058" cy="307777"/>
          </a:xfrm>
          <a:prstGeom prst="rect">
            <a:avLst/>
          </a:prstGeom>
          <a:noFill/>
        </p:spPr>
        <p:txBody>
          <a:bodyPr wrap="none" rtlCol="0">
            <a:spAutoFit/>
          </a:bodyPr>
          <a:lstStyle/>
          <a:p>
            <a:r>
              <a:rPr lang="en-US" sz="1400" b="1" dirty="0"/>
              <a:t>Lemuel Shattuck Hospital’s Detail NPI Registry Listing</a:t>
            </a:r>
          </a:p>
        </p:txBody>
      </p:sp>
      <p:sp>
        <p:nvSpPr>
          <p:cNvPr id="16" name="Rectangle 15">
            <a:extLst>
              <a:ext uri="{FF2B5EF4-FFF2-40B4-BE49-F238E27FC236}">
                <a16:creationId xmlns:a16="http://schemas.microsoft.com/office/drawing/2014/main" id="{23D08EB7-AC03-BF22-6030-33C8B3E55E36}"/>
              </a:ext>
            </a:extLst>
          </p:cNvPr>
          <p:cNvSpPr/>
          <p:nvPr/>
        </p:nvSpPr>
        <p:spPr>
          <a:xfrm>
            <a:off x="1399822" y="6118578"/>
            <a:ext cx="3194754" cy="45757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Connector: Curved 26">
            <a:extLst>
              <a:ext uri="{FF2B5EF4-FFF2-40B4-BE49-F238E27FC236}">
                <a16:creationId xmlns:a16="http://schemas.microsoft.com/office/drawing/2014/main" id="{78B30B42-2552-B6B3-AF89-1EC1C74F3987}"/>
              </a:ext>
            </a:extLst>
          </p:cNvPr>
          <p:cNvCxnSpPr/>
          <p:nvPr/>
        </p:nvCxnSpPr>
        <p:spPr>
          <a:xfrm rot="5400000" flipH="1" flipV="1">
            <a:off x="4436532" y="5170311"/>
            <a:ext cx="1377244" cy="1061157"/>
          </a:xfrm>
          <a:prstGeom prst="curved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ECEEB19-3D56-37E1-6ADD-3BA412F199FD}"/>
              </a:ext>
            </a:extLst>
          </p:cNvPr>
          <p:cNvSpPr txBox="1"/>
          <p:nvPr/>
        </p:nvSpPr>
        <p:spPr>
          <a:xfrm>
            <a:off x="4667912" y="4037554"/>
            <a:ext cx="4318042" cy="307777"/>
          </a:xfrm>
          <a:prstGeom prst="rect">
            <a:avLst/>
          </a:prstGeom>
          <a:noFill/>
        </p:spPr>
        <p:txBody>
          <a:bodyPr wrap="none" rtlCol="0">
            <a:spAutoFit/>
          </a:bodyPr>
          <a:lstStyle/>
          <a:p>
            <a:r>
              <a:rPr lang="en-US" sz="1400" b="1" dirty="0"/>
              <a:t>Lemuel Shattuck Hospital’s Multiple Taxonomies</a:t>
            </a:r>
          </a:p>
        </p:txBody>
      </p:sp>
    </p:spTree>
    <p:extLst>
      <p:ext uri="{BB962C8B-B14F-4D97-AF65-F5344CB8AC3E}">
        <p14:creationId xmlns:p14="http://schemas.microsoft.com/office/powerpoint/2010/main" val="2045550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477A5B5-BC6A-7592-BBA7-A056DB094122}"/>
              </a:ext>
            </a:extLst>
          </p:cNvPr>
          <p:cNvSpPr txBox="1"/>
          <p:nvPr/>
        </p:nvSpPr>
        <p:spPr>
          <a:xfrm>
            <a:off x="146757" y="321259"/>
            <a:ext cx="6637866" cy="954107"/>
          </a:xfrm>
          <a:prstGeom prst="rect">
            <a:avLst/>
          </a:prstGeom>
          <a:noFill/>
        </p:spPr>
        <p:txBody>
          <a:bodyPr wrap="square" rtlCol="0">
            <a:spAutoFit/>
          </a:bodyPr>
          <a:lstStyle/>
          <a:p>
            <a:pPr marL="0" marR="0">
              <a:spcBef>
                <a:spcPts val="0"/>
              </a:spcBef>
              <a:spcAft>
                <a:spcPts val="800"/>
              </a:spcAft>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 (continued)</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Both acute care and psychiatric hospitals can have licensed psychiatric beds. The utilization of beds can be determined in the MA APCD by accommodation codes in the revenue code field. The most common accommodation revenue codes used by inpatient psychiatric hospitals are </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listed below in Table 1</a:t>
            </a:r>
            <a:endParaRPr lang="en-US" sz="1400" i="1" dirty="0">
              <a:solidFill>
                <a:prstClr val="black"/>
              </a:solidFill>
              <a:latin typeface="Calibri" panose="020F0502020204030204"/>
            </a:endParaRPr>
          </a:p>
        </p:txBody>
      </p:sp>
      <p:sp>
        <p:nvSpPr>
          <p:cNvPr id="8" name="TextBox 7">
            <a:extLst>
              <a:ext uri="{FF2B5EF4-FFF2-40B4-BE49-F238E27FC236}">
                <a16:creationId xmlns:a16="http://schemas.microsoft.com/office/drawing/2014/main" id="{0BC88E3D-ECDA-C875-D3BB-C0C3FDD845DA}"/>
              </a:ext>
            </a:extLst>
          </p:cNvPr>
          <p:cNvSpPr txBox="1"/>
          <p:nvPr/>
        </p:nvSpPr>
        <p:spPr>
          <a:xfrm>
            <a:off x="6920090" y="428981"/>
            <a:ext cx="1930400" cy="692497"/>
          </a:xfrm>
          <a:prstGeom prst="rect">
            <a:avLst/>
          </a:prstGeom>
          <a:ln/>
          <a:effectLst>
            <a:glow rad="228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300" b="1" dirty="0"/>
              <a:t>Inpatient Psychiatric Hospital Medical Claims</a:t>
            </a:r>
          </a:p>
        </p:txBody>
      </p:sp>
      <p:grpSp>
        <p:nvGrpSpPr>
          <p:cNvPr id="12" name="Group 11">
            <a:extLst>
              <a:ext uri="{FF2B5EF4-FFF2-40B4-BE49-F238E27FC236}">
                <a16:creationId xmlns:a16="http://schemas.microsoft.com/office/drawing/2014/main" id="{37CFEE82-89FF-96A9-29AE-C3CE6ED858E9}"/>
              </a:ext>
            </a:extLst>
          </p:cNvPr>
          <p:cNvGrpSpPr/>
          <p:nvPr/>
        </p:nvGrpSpPr>
        <p:grpSpPr>
          <a:xfrm>
            <a:off x="7211954" y="6525652"/>
            <a:ext cx="1774000" cy="276999"/>
            <a:chOff x="7211954" y="6475148"/>
            <a:chExt cx="1774000" cy="276999"/>
          </a:xfrm>
        </p:grpSpPr>
        <p:sp>
          <p:nvSpPr>
            <p:cNvPr id="6" name="Arrow: Right 5">
              <a:extLst>
                <a:ext uri="{FF2B5EF4-FFF2-40B4-BE49-F238E27FC236}">
                  <a16:creationId xmlns:a16="http://schemas.microsoft.com/office/drawing/2014/main" id="{C134CD4F-1B44-5DFC-834A-E2C8648872E7}"/>
                </a:ext>
              </a:extLst>
            </p:cNvPr>
            <p:cNvSpPr/>
            <p:nvPr/>
          </p:nvSpPr>
          <p:spPr>
            <a:xfrm>
              <a:off x="8060263" y="6525652"/>
              <a:ext cx="925691" cy="197556"/>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B1D8485-E7C1-15C3-4DD5-E3FEE0070A9C}"/>
                </a:ext>
              </a:extLst>
            </p:cNvPr>
            <p:cNvSpPr txBox="1"/>
            <p:nvPr/>
          </p:nvSpPr>
          <p:spPr>
            <a:xfrm>
              <a:off x="7211954" y="6475148"/>
              <a:ext cx="848309" cy="276999"/>
            </a:xfrm>
            <a:prstGeom prst="rect">
              <a:avLst/>
            </a:prstGeom>
            <a:noFill/>
          </p:spPr>
          <p:txBody>
            <a:bodyPr wrap="none" rtlCol="0">
              <a:spAutoFit/>
            </a:bodyPr>
            <a:lstStyle/>
            <a:p>
              <a:r>
                <a:rPr lang="en-US" sz="1200" dirty="0"/>
                <a:t>continued</a:t>
              </a:r>
            </a:p>
          </p:txBody>
        </p:sp>
      </p:grpSp>
      <p:graphicFrame>
        <p:nvGraphicFramePr>
          <p:cNvPr id="2" name="Object 1">
            <a:extLst>
              <a:ext uri="{FF2B5EF4-FFF2-40B4-BE49-F238E27FC236}">
                <a16:creationId xmlns:a16="http://schemas.microsoft.com/office/drawing/2014/main" id="{9115CEEA-938B-7272-6DC5-EA3CB7AE3C1C}"/>
              </a:ext>
            </a:extLst>
          </p:cNvPr>
          <p:cNvGraphicFramePr>
            <a:graphicFrameLocks noChangeAspect="1"/>
          </p:cNvGraphicFramePr>
          <p:nvPr>
            <p:extLst>
              <p:ext uri="{D42A27DB-BD31-4B8C-83A1-F6EECF244321}">
                <p14:modId xmlns:p14="http://schemas.microsoft.com/office/powerpoint/2010/main" val="3759385879"/>
              </p:ext>
            </p:extLst>
          </p:nvPr>
        </p:nvGraphicFramePr>
        <p:xfrm>
          <a:off x="1002946" y="2816013"/>
          <a:ext cx="6894513" cy="3486150"/>
        </p:xfrm>
        <a:graphic>
          <a:graphicData uri="http://schemas.openxmlformats.org/presentationml/2006/ole">
            <mc:AlternateContent xmlns:mc="http://schemas.openxmlformats.org/markup-compatibility/2006">
              <mc:Choice xmlns:v="urn:schemas-microsoft-com:vml" Requires="v">
                <p:oleObj name="Worksheet" r:id="rId3" imgW="5806222" imgH="2941209" progId="Excel.Sheet.12">
                  <p:embed/>
                </p:oleObj>
              </mc:Choice>
              <mc:Fallback>
                <p:oleObj name="Worksheet" r:id="rId3" imgW="5806222" imgH="2941209" progId="Excel.Sheet.12">
                  <p:embed/>
                  <p:pic>
                    <p:nvPicPr>
                      <p:cNvPr id="3" name="Object 2">
                        <a:extLst>
                          <a:ext uri="{FF2B5EF4-FFF2-40B4-BE49-F238E27FC236}">
                            <a16:creationId xmlns:a16="http://schemas.microsoft.com/office/drawing/2014/main" id="{189BEEAB-F249-0CD3-21B9-0897FA36FD13}"/>
                          </a:ext>
                        </a:extLst>
                      </p:cNvPr>
                      <p:cNvPicPr/>
                      <p:nvPr/>
                    </p:nvPicPr>
                    <p:blipFill>
                      <a:blip r:embed="rId4"/>
                      <a:stretch>
                        <a:fillRect/>
                      </a:stretch>
                    </p:blipFill>
                    <p:spPr>
                      <a:xfrm>
                        <a:off x="1002946" y="2816013"/>
                        <a:ext cx="6894513" cy="348615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1ED32004-AE3B-D4ED-8BC6-511FD74E4B94}"/>
              </a:ext>
            </a:extLst>
          </p:cNvPr>
          <p:cNvSpPr txBox="1"/>
          <p:nvPr/>
        </p:nvSpPr>
        <p:spPr>
          <a:xfrm>
            <a:off x="739476" y="2471362"/>
            <a:ext cx="7320787" cy="338554"/>
          </a:xfrm>
          <a:prstGeom prst="rect">
            <a:avLst/>
          </a:prstGeom>
          <a:noFill/>
        </p:spPr>
        <p:txBody>
          <a:bodyPr wrap="none" rtlCol="0">
            <a:spAutoFit/>
          </a:bodyPr>
          <a:lstStyle/>
          <a:p>
            <a:r>
              <a:rPr lang="en-US" sz="1600" b="1" dirty="0"/>
              <a:t>Table 1. Common Accommodation Codes used by Psychiatric Hospital</a:t>
            </a:r>
          </a:p>
        </p:txBody>
      </p:sp>
      <p:sp>
        <p:nvSpPr>
          <p:cNvPr id="10" name="TextBox 9">
            <a:extLst>
              <a:ext uri="{FF2B5EF4-FFF2-40B4-BE49-F238E27FC236}">
                <a16:creationId xmlns:a16="http://schemas.microsoft.com/office/drawing/2014/main" id="{5A87C085-B452-0519-68BF-CA5CF6206B8D}"/>
              </a:ext>
            </a:extLst>
          </p:cNvPr>
          <p:cNvSpPr txBox="1"/>
          <p:nvPr/>
        </p:nvSpPr>
        <p:spPr>
          <a:xfrm>
            <a:off x="146757" y="1303506"/>
            <a:ext cx="8613421" cy="1169551"/>
          </a:xfrm>
          <a:prstGeom prst="rect">
            <a:avLst/>
          </a:prstGeom>
          <a:noFill/>
        </p:spPr>
        <p:txBody>
          <a:bodyPr wrap="square">
            <a:spAutoFit/>
          </a:bodyPr>
          <a:lstStyle/>
          <a:p>
            <a:r>
              <a:rPr lang="en-US" sz="1400" i="1" dirty="0">
                <a:solidFill>
                  <a:srgbClr val="FF0000"/>
                </a:solidFill>
                <a:latin typeface="Calibri" panose="020F0502020204030204"/>
              </a:rPr>
              <a:t>It is important to keep in mind that not all </a:t>
            </a:r>
            <a:r>
              <a:rPr kumimoji="0" lang="en-US" sz="1400" b="0" i="1" u="none" strike="noStrike" kern="1200" cap="none" spc="0" normalizeH="0" baseline="0" noProof="0" dirty="0">
                <a:ln>
                  <a:noFill/>
                </a:ln>
                <a:solidFill>
                  <a:srgbClr val="FF0000"/>
                </a:solidFill>
                <a:effectLst/>
                <a:uLnTx/>
                <a:uFillTx/>
                <a:latin typeface="Calibri" panose="020F0502020204030204"/>
                <a:ea typeface="+mn-ea"/>
                <a:cs typeface="+mn-cs"/>
              </a:rPr>
              <a:t>inpatient stays will have an accommodation revenue codes.</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1400" i="1" dirty="0">
                <a:solidFill>
                  <a:prstClr val="black"/>
                </a:solidFill>
                <a:latin typeface="Calibri" panose="020F0502020204030204"/>
              </a:rPr>
              <a:t>Different</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payment arrangement models, such as capitation models, global payment models, bundled payments or value-based care models for ACOs, do not necessarily require a </a:t>
            </a:r>
            <a:r>
              <a:rPr lang="en-US" sz="1400" i="1" dirty="0">
                <a:solidFill>
                  <a:prstClr val="black"/>
                </a:solidFill>
                <a:latin typeface="Calibri" panose="020F0502020204030204"/>
              </a:rPr>
              <a:t>medical claim bill include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full listing through revenue codes. </a:t>
            </a:r>
            <a:r>
              <a:rPr lang="en-US" sz="1400" i="1" dirty="0">
                <a:solidFill>
                  <a:prstClr val="black"/>
                </a:solidFill>
                <a:latin typeface="Calibri" panose="020F0502020204030204"/>
              </a:rPr>
              <a:t>The Department of  Mental Health has a listing of licensed psychiatric beds (updated 12/13/2023) online at: </a:t>
            </a:r>
            <a:r>
              <a:rPr lang="en-US" sz="1400" i="1" dirty="0">
                <a:solidFill>
                  <a:prstClr val="black"/>
                </a:solidFill>
                <a:latin typeface="Calibri" panose="020F0502020204030204"/>
                <a:hlinkClick r:id="rId5"/>
              </a:rPr>
              <a:t>https://www.mass.gov/doc/dmh-licensed-hospital-list-1/download</a:t>
            </a:r>
            <a:r>
              <a:rPr lang="en-US" sz="1400" i="1" dirty="0">
                <a:solidFill>
                  <a:prstClr val="black"/>
                </a:solidFill>
                <a:latin typeface="Calibri" panose="020F0502020204030204"/>
              </a:rPr>
              <a:t> </a:t>
            </a:r>
            <a:endParaRPr lang="en-US" sz="1400" dirty="0"/>
          </a:p>
        </p:txBody>
      </p:sp>
    </p:spTree>
    <p:extLst>
      <p:ext uri="{BB962C8B-B14F-4D97-AF65-F5344CB8AC3E}">
        <p14:creationId xmlns:p14="http://schemas.microsoft.com/office/powerpoint/2010/main" val="2336069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503673" y="963713"/>
            <a:ext cx="7530026" cy="5293757"/>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rgbClr val="63666A"/>
                </a:solidFill>
                <a:latin typeface="Arial" panose="020B0604020202020204" pitchFamily="34" charset="0"/>
                <a:cs typeface="Arial" panose="020B0604020202020204" pitchFamily="34" charset="0"/>
              </a:rPr>
              <a:t>Announcements:</a:t>
            </a:r>
          </a:p>
          <a:p>
            <a:pPr marL="742950" lvl="1" indent="-285750">
              <a:buClr>
                <a:schemeClr val="accent1"/>
              </a:buClr>
              <a:buFont typeface="Wingdings" charset="2"/>
              <a:buChar char="§"/>
            </a:pPr>
            <a:r>
              <a:rPr lang="en-US" sz="2000" dirty="0">
                <a:solidFill>
                  <a:srgbClr val="63666A"/>
                </a:solidFill>
                <a:latin typeface="Arial"/>
                <a:cs typeface="Arial"/>
              </a:rPr>
              <a:t>MA APCD Release CY 2021 and CY2022 Updates</a:t>
            </a:r>
          </a:p>
          <a:p>
            <a:pPr marL="742950" lvl="1" indent="-285750">
              <a:buClr>
                <a:schemeClr val="accent1"/>
              </a:buClr>
              <a:buFont typeface="Wingdings" charset="2"/>
              <a:buChar char="§"/>
            </a:pPr>
            <a:r>
              <a:rPr lang="en-US" sz="2000" dirty="0">
                <a:solidFill>
                  <a:srgbClr val="63666A"/>
                </a:solidFill>
                <a:latin typeface="Arial"/>
                <a:cs typeface="Arial"/>
              </a:rPr>
              <a:t>Update to the MA APCD Application</a:t>
            </a:r>
          </a:p>
          <a:p>
            <a:pPr marL="742950" lvl="1" indent="-285750">
              <a:buClr>
                <a:schemeClr val="accent1"/>
              </a:buClr>
              <a:buFont typeface="Wingdings" charset="2"/>
              <a:buChar char="§"/>
            </a:pPr>
            <a:r>
              <a:rPr lang="en-US" sz="2000" dirty="0">
                <a:solidFill>
                  <a:srgbClr val="63666A"/>
                </a:solidFill>
                <a:latin typeface="Arial"/>
                <a:cs typeface="Arial"/>
              </a:rPr>
              <a:t>FY22 Case Mix Release Updates</a:t>
            </a:r>
          </a:p>
          <a:p>
            <a:pPr lvl="1">
              <a:buClr>
                <a:schemeClr val="accent1"/>
              </a:buClr>
            </a:pPr>
            <a:endParaRPr lang="en-US" sz="2000" dirty="0">
              <a:solidFill>
                <a:srgbClr val="63666A"/>
              </a:solidFill>
              <a:latin typeface="Arial"/>
              <a:cs typeface="Arial"/>
            </a:endParaRPr>
          </a:p>
          <a:p>
            <a:pPr marL="342900" indent="-342900">
              <a:buFont typeface="Wingdings" panose="05000000000000000000" pitchFamily="2" charset="2"/>
              <a:buChar char="Ø"/>
            </a:pPr>
            <a:r>
              <a:rPr lang="en-US" sz="2000" dirty="0">
                <a:solidFill>
                  <a:srgbClr val="63666A"/>
                </a:solidFill>
                <a:latin typeface="Arial"/>
                <a:cs typeface="Arial"/>
              </a:rPr>
              <a:t>Website Updates</a:t>
            </a:r>
          </a:p>
          <a:p>
            <a:endParaRPr lang="en-US" sz="2000" dirty="0">
              <a:solidFill>
                <a:srgbClr val="63666A"/>
              </a:solidFill>
              <a:latin typeface="Arial"/>
              <a:cs typeface="Arial"/>
            </a:endParaRPr>
          </a:p>
          <a:p>
            <a:pPr marL="342900" indent="-342900">
              <a:buFont typeface="Wingdings" panose="05000000000000000000" pitchFamily="2" charset="2"/>
              <a:buChar char="Ø"/>
            </a:pPr>
            <a:r>
              <a:rPr lang="en-US" sz="2000" dirty="0">
                <a:solidFill>
                  <a:srgbClr val="63666A"/>
                </a:solidFill>
                <a:latin typeface="Arial"/>
                <a:cs typeface="Arial"/>
              </a:rPr>
              <a:t>User Support Questions</a:t>
            </a:r>
          </a:p>
          <a:p>
            <a:pPr marL="742950" marR="0" lvl="1" indent="-285750">
              <a:spcBef>
                <a:spcPts val="0"/>
              </a:spcBef>
              <a:spcAft>
                <a:spcPts val="0"/>
              </a:spcAft>
              <a:buClr>
                <a:schemeClr val="accent1"/>
              </a:buClr>
              <a:buFont typeface="Wingdings" charset="2"/>
              <a:buChar char="§"/>
            </a:pPr>
            <a:r>
              <a:rPr lang="en-US" sz="2000" dirty="0">
                <a:solidFill>
                  <a:srgbClr val="63666A"/>
                </a:solidFill>
                <a:latin typeface="Arial"/>
                <a:cs typeface="Arial"/>
              </a:rPr>
              <a:t>Number of Files in a given MA APCD Subscription</a:t>
            </a:r>
          </a:p>
          <a:p>
            <a:pPr marL="742950" marR="0" lvl="1" indent="-285750">
              <a:spcBef>
                <a:spcPts val="0"/>
              </a:spcBef>
              <a:spcAft>
                <a:spcPts val="0"/>
              </a:spcAft>
              <a:buClr>
                <a:schemeClr val="accent1"/>
              </a:buClr>
              <a:buFont typeface="Wingdings" charset="2"/>
              <a:buChar char="§"/>
            </a:pPr>
            <a:r>
              <a:rPr lang="en-US" sz="2000" dirty="0">
                <a:solidFill>
                  <a:srgbClr val="63666A"/>
                </a:solidFill>
                <a:latin typeface="Arial"/>
                <a:cs typeface="Arial"/>
              </a:rPr>
              <a:t>Size of a Data Extract</a:t>
            </a:r>
          </a:p>
          <a:p>
            <a:pPr marL="742950" marR="0" lvl="1" indent="-285750">
              <a:spcBef>
                <a:spcPts val="0"/>
              </a:spcBef>
              <a:spcAft>
                <a:spcPts val="0"/>
              </a:spcAft>
              <a:buClr>
                <a:schemeClr val="accent1"/>
              </a:buClr>
              <a:buFont typeface="Wingdings" charset="2"/>
              <a:buChar char="§"/>
            </a:pPr>
            <a:r>
              <a:rPr lang="en-US" sz="2000" dirty="0">
                <a:solidFill>
                  <a:srgbClr val="63666A"/>
                </a:solidFill>
                <a:latin typeface="Arial"/>
                <a:cs typeface="Arial"/>
              </a:rPr>
              <a:t>Size of the Largest File</a:t>
            </a:r>
          </a:p>
          <a:p>
            <a:pPr marL="742950" marR="0" lvl="1" indent="-285750">
              <a:spcBef>
                <a:spcPts val="0"/>
              </a:spcBef>
              <a:spcAft>
                <a:spcPts val="0"/>
              </a:spcAft>
              <a:buClr>
                <a:schemeClr val="accent1"/>
              </a:buClr>
              <a:buFont typeface="Wingdings" charset="2"/>
              <a:buChar char="§"/>
            </a:pPr>
            <a:r>
              <a:rPr lang="en-US" sz="2000" dirty="0">
                <a:solidFill>
                  <a:srgbClr val="63666A"/>
                </a:solidFill>
                <a:latin typeface="Arial"/>
                <a:cs typeface="Arial"/>
              </a:rPr>
              <a:t>Data Format</a:t>
            </a:r>
          </a:p>
          <a:p>
            <a:pPr marL="742950" marR="0" lvl="1" indent="-285750">
              <a:spcBef>
                <a:spcPts val="0"/>
              </a:spcBef>
              <a:spcAft>
                <a:spcPts val="0"/>
              </a:spcAft>
              <a:buClr>
                <a:schemeClr val="accent1"/>
              </a:buClr>
              <a:buFont typeface="Wingdings" charset="2"/>
              <a:buChar char="§"/>
            </a:pPr>
            <a:r>
              <a:rPr lang="en-US" sz="2000" dirty="0">
                <a:solidFill>
                  <a:srgbClr val="63666A"/>
                </a:solidFill>
                <a:latin typeface="Arial"/>
                <a:cs typeface="Arial"/>
              </a:rPr>
              <a:t>Inpatient Psychiatric Facilities</a:t>
            </a:r>
          </a:p>
          <a:p>
            <a:pPr marL="742950" marR="0" lvl="1" indent="-285750">
              <a:spcBef>
                <a:spcPts val="0"/>
              </a:spcBef>
              <a:spcAft>
                <a:spcPts val="0"/>
              </a:spcAft>
              <a:buClr>
                <a:schemeClr val="accent1"/>
              </a:buClr>
              <a:buFont typeface="Wingdings" charset="2"/>
              <a:buChar char="§"/>
            </a:pPr>
            <a:r>
              <a:rPr lang="en-US" sz="2000" dirty="0">
                <a:solidFill>
                  <a:srgbClr val="63666A"/>
                </a:solidFill>
                <a:latin typeface="Arial"/>
                <a:cs typeface="Arial"/>
              </a:rPr>
              <a:t>Currency Fields</a:t>
            </a:r>
          </a:p>
          <a:p>
            <a:pPr marL="742950" marR="0" lvl="1" indent="-285750">
              <a:spcBef>
                <a:spcPts val="0"/>
              </a:spcBef>
              <a:spcAft>
                <a:spcPts val="0"/>
              </a:spcAft>
              <a:buClr>
                <a:schemeClr val="accent1"/>
              </a:buClr>
              <a:buFont typeface="Wingdings" charset="2"/>
              <a:buChar char="§"/>
            </a:pPr>
            <a:r>
              <a:rPr lang="en-US" sz="2000" dirty="0">
                <a:solidFill>
                  <a:srgbClr val="63666A"/>
                </a:solidFill>
                <a:latin typeface="Arial"/>
                <a:cs typeface="Arial"/>
              </a:rPr>
              <a:t>Provider Location</a:t>
            </a:r>
          </a:p>
          <a:p>
            <a:pPr marL="742950" lvl="1" indent="-285750">
              <a:buClr>
                <a:schemeClr val="accent1"/>
              </a:buClr>
              <a:buFont typeface="Wingdings" charset="2"/>
              <a:buChar char="§"/>
            </a:pPr>
            <a:endParaRPr lang="en-US" sz="800" dirty="0">
              <a:solidFill>
                <a:srgbClr val="000000"/>
              </a:solidFill>
              <a:effectLst/>
              <a:latin typeface="Calibri" panose="020F0502020204030204" pitchFamily="34" charset="0"/>
              <a:ea typeface="Calibri" panose="020F0502020204030204" pitchFamily="34" charset="0"/>
            </a:endParaRPr>
          </a:p>
          <a:p>
            <a:pPr marL="342900" indent="-342900">
              <a:buFont typeface="Wingdings" panose="05000000000000000000" pitchFamily="2" charset="2"/>
              <a:buChar char="Ø"/>
            </a:pPr>
            <a:r>
              <a:rPr lang="en-US" sz="2000" dirty="0">
                <a:solidFill>
                  <a:srgbClr val="63666A"/>
                </a:solidFill>
                <a:latin typeface="Arial"/>
                <a:cs typeface="Arial"/>
              </a:rPr>
              <a:t>Q&amp;A</a:t>
            </a: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63090" y="318413"/>
            <a:ext cx="8030931" cy="523220"/>
          </a:xfrm>
          <a:prstGeom prst="rect">
            <a:avLst/>
          </a:prstGeom>
          <a:noFill/>
        </p:spPr>
        <p:txBody>
          <a:bodyPr wrap="square" rtlCol="0" anchor="b">
            <a:spAutoFit/>
          </a:bodyPr>
          <a:lstStyle/>
          <a:p>
            <a:r>
              <a:rPr lang="en-US" sz="2800" b="1" dirty="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63090" y="841633"/>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BC88E3D-ECDA-C875-D3BB-C0C3FDD845DA}"/>
              </a:ext>
            </a:extLst>
          </p:cNvPr>
          <p:cNvSpPr txBox="1"/>
          <p:nvPr/>
        </p:nvSpPr>
        <p:spPr>
          <a:xfrm>
            <a:off x="6920090" y="428981"/>
            <a:ext cx="1930400" cy="692497"/>
          </a:xfrm>
          <a:prstGeom prst="rect">
            <a:avLst/>
          </a:prstGeom>
          <a:ln/>
          <a:effectLst>
            <a:glow rad="228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300" b="1" dirty="0"/>
              <a:t>Inpatient Psychiatric Hospital Medical Claims</a:t>
            </a:r>
          </a:p>
        </p:txBody>
      </p:sp>
      <p:grpSp>
        <p:nvGrpSpPr>
          <p:cNvPr id="12" name="Group 11">
            <a:extLst>
              <a:ext uri="{FF2B5EF4-FFF2-40B4-BE49-F238E27FC236}">
                <a16:creationId xmlns:a16="http://schemas.microsoft.com/office/drawing/2014/main" id="{37CFEE82-89FF-96A9-29AE-C3CE6ED858E9}"/>
              </a:ext>
            </a:extLst>
          </p:cNvPr>
          <p:cNvGrpSpPr/>
          <p:nvPr/>
        </p:nvGrpSpPr>
        <p:grpSpPr>
          <a:xfrm>
            <a:off x="7211954" y="6525652"/>
            <a:ext cx="1774000" cy="276999"/>
            <a:chOff x="7211954" y="6475148"/>
            <a:chExt cx="1774000" cy="276999"/>
          </a:xfrm>
        </p:grpSpPr>
        <p:sp>
          <p:nvSpPr>
            <p:cNvPr id="6" name="Arrow: Right 5">
              <a:extLst>
                <a:ext uri="{FF2B5EF4-FFF2-40B4-BE49-F238E27FC236}">
                  <a16:creationId xmlns:a16="http://schemas.microsoft.com/office/drawing/2014/main" id="{C134CD4F-1B44-5DFC-834A-E2C8648872E7}"/>
                </a:ext>
              </a:extLst>
            </p:cNvPr>
            <p:cNvSpPr/>
            <p:nvPr/>
          </p:nvSpPr>
          <p:spPr>
            <a:xfrm>
              <a:off x="8060263" y="6525652"/>
              <a:ext cx="925691" cy="197556"/>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B1D8485-E7C1-15C3-4DD5-E3FEE0070A9C}"/>
                </a:ext>
              </a:extLst>
            </p:cNvPr>
            <p:cNvSpPr txBox="1"/>
            <p:nvPr/>
          </p:nvSpPr>
          <p:spPr>
            <a:xfrm>
              <a:off x="7211954" y="6475148"/>
              <a:ext cx="848309" cy="276999"/>
            </a:xfrm>
            <a:prstGeom prst="rect">
              <a:avLst/>
            </a:prstGeom>
            <a:noFill/>
          </p:spPr>
          <p:txBody>
            <a:bodyPr wrap="none" rtlCol="0">
              <a:spAutoFit/>
            </a:bodyPr>
            <a:lstStyle/>
            <a:p>
              <a:r>
                <a:rPr lang="en-US" sz="1200" dirty="0"/>
                <a:t>continued</a:t>
              </a:r>
            </a:p>
          </p:txBody>
        </p:sp>
      </p:grpSp>
      <p:sp>
        <p:nvSpPr>
          <p:cNvPr id="10" name="TextBox 9">
            <a:extLst>
              <a:ext uri="{FF2B5EF4-FFF2-40B4-BE49-F238E27FC236}">
                <a16:creationId xmlns:a16="http://schemas.microsoft.com/office/drawing/2014/main" id="{5A87C085-B452-0519-68BF-CA5CF6206B8D}"/>
              </a:ext>
            </a:extLst>
          </p:cNvPr>
          <p:cNvSpPr txBox="1"/>
          <p:nvPr/>
        </p:nvSpPr>
        <p:spPr>
          <a:xfrm>
            <a:off x="146756" y="321372"/>
            <a:ext cx="6637865" cy="1600438"/>
          </a:xfrm>
          <a:prstGeom prst="rect">
            <a:avLst/>
          </a:prstGeom>
          <a:noFill/>
        </p:spPr>
        <p:txBody>
          <a:bodyPr wrap="square">
            <a:spAutoFit/>
          </a:bodyPr>
          <a:lstStyle/>
          <a:p>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 (continued)</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When analyzing inpatient psychiatric care by bed capacity,  t</a:t>
            </a:r>
            <a:r>
              <a:rPr lang="en-US" sz="1400" i="1" dirty="0">
                <a:solidFill>
                  <a:prstClr val="black"/>
                </a:solidFill>
                <a:latin typeface="Calibri" panose="020F0502020204030204"/>
              </a:rPr>
              <a:t>he Massachusetts Department of  Mental Health (DMH) has a helpful document which lists psychiatric beds licensed by DMH (updated 12/2023) by DMH at: </a:t>
            </a:r>
            <a:r>
              <a:rPr lang="en-US" sz="1400" i="1" dirty="0">
                <a:solidFill>
                  <a:prstClr val="black"/>
                </a:solidFill>
                <a:latin typeface="Calibri" panose="020F0502020204030204"/>
                <a:hlinkClick r:id="rId3"/>
              </a:rPr>
              <a:t>https://www.mass.gov/doc/dmh-licensed-hospital-list-1/download</a:t>
            </a:r>
            <a:r>
              <a:rPr lang="en-US" sz="1400" i="1" dirty="0">
                <a:solidFill>
                  <a:prstClr val="black"/>
                </a:solidFill>
                <a:latin typeface="Calibri" panose="020F0502020204030204"/>
              </a:rPr>
              <a:t> . This document lists psychiatric bed capacity at both dedicated inpatient psychiatric facilities and hospital which also have a taxonomy of general acute care. Below is an example of the listing for McLean Hospital.</a:t>
            </a:r>
            <a:endParaRPr lang="en-US" sz="1400" dirty="0"/>
          </a:p>
        </p:txBody>
      </p:sp>
      <p:pic>
        <p:nvPicPr>
          <p:cNvPr id="5" name="Picture 4">
            <a:extLst>
              <a:ext uri="{FF2B5EF4-FFF2-40B4-BE49-F238E27FC236}">
                <a16:creationId xmlns:a16="http://schemas.microsoft.com/office/drawing/2014/main" id="{4FD80091-666D-E223-D5CA-C7477A9CD23A}"/>
              </a:ext>
            </a:extLst>
          </p:cNvPr>
          <p:cNvPicPr>
            <a:picLocks noChangeAspect="1"/>
          </p:cNvPicPr>
          <p:nvPr/>
        </p:nvPicPr>
        <p:blipFill>
          <a:blip r:embed="rId4"/>
          <a:stretch>
            <a:fillRect/>
          </a:stretch>
        </p:blipFill>
        <p:spPr>
          <a:xfrm>
            <a:off x="1126750" y="2249295"/>
            <a:ext cx="6617429" cy="4084522"/>
          </a:xfrm>
          <a:prstGeom prst="rect">
            <a:avLst/>
          </a:prstGeom>
        </p:spPr>
      </p:pic>
      <p:sp>
        <p:nvSpPr>
          <p:cNvPr id="11" name="TextBox 10">
            <a:extLst>
              <a:ext uri="{FF2B5EF4-FFF2-40B4-BE49-F238E27FC236}">
                <a16:creationId xmlns:a16="http://schemas.microsoft.com/office/drawing/2014/main" id="{A4D284BB-2290-FABF-C992-8AF98154C5A9}"/>
              </a:ext>
            </a:extLst>
          </p:cNvPr>
          <p:cNvSpPr txBox="1"/>
          <p:nvPr/>
        </p:nvSpPr>
        <p:spPr>
          <a:xfrm>
            <a:off x="1668449" y="1921810"/>
            <a:ext cx="5726248" cy="338554"/>
          </a:xfrm>
          <a:prstGeom prst="rect">
            <a:avLst/>
          </a:prstGeom>
          <a:noFill/>
        </p:spPr>
        <p:txBody>
          <a:bodyPr wrap="none" rtlCol="0">
            <a:spAutoFit/>
          </a:bodyPr>
          <a:lstStyle/>
          <a:p>
            <a:r>
              <a:rPr lang="en-US" sz="1600" b="1" dirty="0"/>
              <a:t>McLean Hospital Licensed Capacity </a:t>
            </a:r>
            <a:r>
              <a:rPr lang="en-US" sz="1600" dirty="0"/>
              <a:t>(Updated 12/13/2023)</a:t>
            </a:r>
          </a:p>
        </p:txBody>
      </p:sp>
    </p:spTree>
    <p:extLst>
      <p:ext uri="{BB962C8B-B14F-4D97-AF65-F5344CB8AC3E}">
        <p14:creationId xmlns:p14="http://schemas.microsoft.com/office/powerpoint/2010/main" val="626752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BC88E3D-ECDA-C875-D3BB-C0C3FDD845DA}"/>
              </a:ext>
            </a:extLst>
          </p:cNvPr>
          <p:cNvSpPr txBox="1"/>
          <p:nvPr/>
        </p:nvSpPr>
        <p:spPr>
          <a:xfrm>
            <a:off x="6920090" y="428981"/>
            <a:ext cx="1930400" cy="692497"/>
          </a:xfrm>
          <a:prstGeom prst="rect">
            <a:avLst/>
          </a:prstGeom>
          <a:ln/>
          <a:effectLst>
            <a:glow rad="228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300" b="1" dirty="0"/>
              <a:t>Inpatient Psychiatric Hospital Medical Claims</a:t>
            </a:r>
          </a:p>
        </p:txBody>
      </p:sp>
      <p:grpSp>
        <p:nvGrpSpPr>
          <p:cNvPr id="12" name="Group 11">
            <a:extLst>
              <a:ext uri="{FF2B5EF4-FFF2-40B4-BE49-F238E27FC236}">
                <a16:creationId xmlns:a16="http://schemas.microsoft.com/office/drawing/2014/main" id="{37CFEE82-89FF-96A9-29AE-C3CE6ED858E9}"/>
              </a:ext>
            </a:extLst>
          </p:cNvPr>
          <p:cNvGrpSpPr/>
          <p:nvPr/>
        </p:nvGrpSpPr>
        <p:grpSpPr>
          <a:xfrm>
            <a:off x="7211954" y="6525652"/>
            <a:ext cx="1774000" cy="276999"/>
            <a:chOff x="7211954" y="6475148"/>
            <a:chExt cx="1774000" cy="276999"/>
          </a:xfrm>
        </p:grpSpPr>
        <p:sp>
          <p:nvSpPr>
            <p:cNvPr id="6" name="Arrow: Right 5">
              <a:extLst>
                <a:ext uri="{FF2B5EF4-FFF2-40B4-BE49-F238E27FC236}">
                  <a16:creationId xmlns:a16="http://schemas.microsoft.com/office/drawing/2014/main" id="{C134CD4F-1B44-5DFC-834A-E2C8648872E7}"/>
                </a:ext>
              </a:extLst>
            </p:cNvPr>
            <p:cNvSpPr/>
            <p:nvPr/>
          </p:nvSpPr>
          <p:spPr>
            <a:xfrm>
              <a:off x="8060263" y="6525652"/>
              <a:ext cx="925691" cy="197556"/>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B1D8485-E7C1-15C3-4DD5-E3FEE0070A9C}"/>
                </a:ext>
              </a:extLst>
            </p:cNvPr>
            <p:cNvSpPr txBox="1"/>
            <p:nvPr/>
          </p:nvSpPr>
          <p:spPr>
            <a:xfrm>
              <a:off x="7211954" y="6475148"/>
              <a:ext cx="848309" cy="276999"/>
            </a:xfrm>
            <a:prstGeom prst="rect">
              <a:avLst/>
            </a:prstGeom>
            <a:noFill/>
          </p:spPr>
          <p:txBody>
            <a:bodyPr wrap="none" rtlCol="0">
              <a:spAutoFit/>
            </a:bodyPr>
            <a:lstStyle/>
            <a:p>
              <a:r>
                <a:rPr lang="en-US" sz="1200" dirty="0"/>
                <a:t>continued</a:t>
              </a:r>
            </a:p>
          </p:txBody>
        </p:sp>
      </p:grpSp>
      <p:sp>
        <p:nvSpPr>
          <p:cNvPr id="10" name="TextBox 9">
            <a:extLst>
              <a:ext uri="{FF2B5EF4-FFF2-40B4-BE49-F238E27FC236}">
                <a16:creationId xmlns:a16="http://schemas.microsoft.com/office/drawing/2014/main" id="{5A87C085-B452-0519-68BF-CA5CF6206B8D}"/>
              </a:ext>
            </a:extLst>
          </p:cNvPr>
          <p:cNvSpPr txBox="1"/>
          <p:nvPr/>
        </p:nvSpPr>
        <p:spPr>
          <a:xfrm>
            <a:off x="146756" y="321372"/>
            <a:ext cx="6637865" cy="1169551"/>
          </a:xfrm>
          <a:prstGeom prst="rect">
            <a:avLst/>
          </a:prstGeom>
          <a:noFill/>
        </p:spPr>
        <p:txBody>
          <a:bodyPr wrap="square">
            <a:spAutoFit/>
          </a:bodyPr>
          <a:lstStyle/>
          <a:p>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 (continued)</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There  are other fields in the  MA APCD medical claims, such</a:t>
            </a:r>
            <a:r>
              <a:rPr lang="en-US" sz="1400" i="1" dirty="0">
                <a:solidFill>
                  <a:prstClr val="black"/>
                </a:solidFill>
                <a:latin typeface="Calibri" panose="020F0502020204030204"/>
              </a:rPr>
              <a:t> as the </a:t>
            </a:r>
            <a:r>
              <a:rPr lang="en-US" sz="1400" b="1" i="1" dirty="0">
                <a:solidFill>
                  <a:prstClr val="black"/>
                </a:solidFill>
                <a:latin typeface="Calibri" panose="020F0502020204030204"/>
              </a:rPr>
              <a:t>Type of Facility </a:t>
            </a:r>
            <a:r>
              <a:rPr lang="en-US" sz="1400" i="1" dirty="0">
                <a:solidFill>
                  <a:prstClr val="black"/>
                </a:solidFill>
                <a:latin typeface="Calibri" panose="020F0502020204030204"/>
              </a:rPr>
              <a:t>(MC245), which have a coding option for inpatient psychiatric facilities. </a:t>
            </a:r>
            <a:r>
              <a:rPr lang="en-US" sz="1400" b="1" i="1" dirty="0">
                <a:solidFill>
                  <a:prstClr val="black"/>
                </a:solidFill>
                <a:latin typeface="Calibri" panose="020F0502020204030204"/>
              </a:rPr>
              <a:t>See below</a:t>
            </a:r>
            <a:r>
              <a:rPr lang="en-US" sz="1400" i="1" dirty="0">
                <a:solidFill>
                  <a:prstClr val="black"/>
                </a:solidFill>
                <a:latin typeface="Calibri" panose="020F0502020204030204"/>
              </a:rPr>
              <a:t>.  You could use this field to filter for inpatient psychiatric claims with the recommendation this field be used  in combination with the specialty field.  For example, </a:t>
            </a:r>
            <a:r>
              <a:rPr lang="en-US" sz="1400" b="1" i="1" dirty="0">
                <a:solidFill>
                  <a:prstClr val="black"/>
                </a:solidFill>
                <a:latin typeface="Calibri" panose="020F0502020204030204"/>
              </a:rPr>
              <a:t>WHERE</a:t>
            </a:r>
            <a:r>
              <a:rPr lang="en-US" sz="1400" i="1" dirty="0">
                <a:solidFill>
                  <a:prstClr val="black"/>
                </a:solidFill>
                <a:latin typeface="Calibri" panose="020F0502020204030204"/>
              </a:rPr>
              <a:t> </a:t>
            </a:r>
            <a:r>
              <a:rPr lang="en-US" sz="1400" i="1" dirty="0" err="1">
                <a:solidFill>
                  <a:prstClr val="black"/>
                </a:solidFill>
                <a:latin typeface="Calibri" panose="020F0502020204030204"/>
              </a:rPr>
              <a:t>typeoffacility</a:t>
            </a:r>
            <a:r>
              <a:rPr lang="en-US" sz="1400" i="1" dirty="0">
                <a:solidFill>
                  <a:prstClr val="black"/>
                </a:solidFill>
                <a:latin typeface="Calibri" panose="020F0502020204030204"/>
              </a:rPr>
              <a:t> = ‘8’ </a:t>
            </a:r>
            <a:r>
              <a:rPr lang="en-US" sz="1400" b="1" i="1" dirty="0">
                <a:solidFill>
                  <a:prstClr val="black"/>
                </a:solidFill>
                <a:latin typeface="Calibri" panose="020F0502020204030204"/>
              </a:rPr>
              <a:t>OR</a:t>
            </a:r>
            <a:r>
              <a:rPr lang="en-US" sz="1400" i="1" dirty="0">
                <a:solidFill>
                  <a:prstClr val="black"/>
                </a:solidFill>
                <a:latin typeface="Calibri" panose="020F0502020204030204"/>
              </a:rPr>
              <a:t> serviceproviderspecialty =  ‘283Q00000X’.</a:t>
            </a:r>
            <a:endParaRPr lang="en-US" sz="1400" dirty="0"/>
          </a:p>
        </p:txBody>
      </p:sp>
      <p:graphicFrame>
        <p:nvGraphicFramePr>
          <p:cNvPr id="2" name="Table 1">
            <a:extLst>
              <a:ext uri="{FF2B5EF4-FFF2-40B4-BE49-F238E27FC236}">
                <a16:creationId xmlns:a16="http://schemas.microsoft.com/office/drawing/2014/main" id="{B08F5330-0CDC-1370-F50C-005AFA6E8DD3}"/>
              </a:ext>
            </a:extLst>
          </p:cNvPr>
          <p:cNvGraphicFramePr>
            <a:graphicFrameLocks noGrp="1"/>
          </p:cNvGraphicFramePr>
          <p:nvPr>
            <p:extLst>
              <p:ext uri="{D42A27DB-BD31-4B8C-83A1-F6EECF244321}">
                <p14:modId xmlns:p14="http://schemas.microsoft.com/office/powerpoint/2010/main" val="4101758622"/>
              </p:ext>
            </p:extLst>
          </p:nvPr>
        </p:nvGraphicFramePr>
        <p:xfrm>
          <a:off x="1862666" y="3781901"/>
          <a:ext cx="4921955" cy="2622804"/>
        </p:xfrm>
        <a:graphic>
          <a:graphicData uri="http://schemas.openxmlformats.org/drawingml/2006/table">
            <a:tbl>
              <a:tblPr firstRow="1" firstCol="1" bandRow="1">
                <a:tableStyleId>{21E4AEA4-8DFA-4A89-87EB-49C32662AFE0}</a:tableStyleId>
              </a:tblPr>
              <a:tblGrid>
                <a:gridCol w="766063">
                  <a:extLst>
                    <a:ext uri="{9D8B030D-6E8A-4147-A177-3AD203B41FA5}">
                      <a16:colId xmlns:a16="http://schemas.microsoft.com/office/drawing/2014/main" val="3846336927"/>
                    </a:ext>
                  </a:extLst>
                </a:gridCol>
                <a:gridCol w="4155892">
                  <a:extLst>
                    <a:ext uri="{9D8B030D-6E8A-4147-A177-3AD203B41FA5}">
                      <a16:colId xmlns:a16="http://schemas.microsoft.com/office/drawing/2014/main" val="2951157879"/>
                    </a:ext>
                  </a:extLst>
                </a:gridCol>
              </a:tblGrid>
              <a:tr h="182880">
                <a:tc>
                  <a:txBody>
                    <a:bodyPr/>
                    <a:lstStyle/>
                    <a:p>
                      <a:pPr marL="0" marR="0" algn="ctr">
                        <a:lnSpc>
                          <a:spcPct val="107000"/>
                        </a:lnSpc>
                        <a:spcBef>
                          <a:spcPts val="0"/>
                        </a:spcBef>
                        <a:spcAft>
                          <a:spcPts val="0"/>
                        </a:spcAft>
                      </a:pPr>
                      <a:r>
                        <a:rPr lang="en-US" sz="1400" kern="0">
                          <a:effectLst/>
                        </a:rPr>
                        <a:t>Value</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kern="0">
                          <a:effectLst/>
                        </a:rPr>
                        <a:t>Description</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45896533"/>
                  </a:ext>
                </a:extLst>
              </a:tr>
              <a:tr h="182880">
                <a:tc>
                  <a:txBody>
                    <a:bodyPr/>
                    <a:lstStyle/>
                    <a:p>
                      <a:pPr marL="0" marR="0" algn="ctr">
                        <a:lnSpc>
                          <a:spcPct val="107000"/>
                        </a:lnSpc>
                        <a:spcBef>
                          <a:spcPts val="0"/>
                        </a:spcBef>
                        <a:spcAft>
                          <a:spcPts val="0"/>
                        </a:spcAft>
                      </a:pPr>
                      <a:r>
                        <a:rPr lang="en-US" sz="1400" kern="0">
                          <a:effectLst/>
                        </a:rPr>
                        <a:t>1</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kern="0">
                          <a:effectLst/>
                        </a:rPr>
                        <a:t>General Acute Care Facility</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93111817"/>
                  </a:ext>
                </a:extLst>
              </a:tr>
              <a:tr h="182880">
                <a:tc>
                  <a:txBody>
                    <a:bodyPr/>
                    <a:lstStyle/>
                    <a:p>
                      <a:pPr marL="0" marR="0" algn="ctr">
                        <a:lnSpc>
                          <a:spcPct val="107000"/>
                        </a:lnSpc>
                        <a:spcBef>
                          <a:spcPts val="0"/>
                        </a:spcBef>
                        <a:spcAft>
                          <a:spcPts val="0"/>
                        </a:spcAft>
                      </a:pPr>
                      <a:r>
                        <a:rPr lang="en-US" sz="1400" kern="0">
                          <a:effectLst/>
                        </a:rPr>
                        <a:t>2</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kern="0">
                          <a:effectLst/>
                        </a:rPr>
                        <a:t>Skilled Nursing Facility/Long Term Care Facility</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40841767"/>
                  </a:ext>
                </a:extLst>
              </a:tr>
              <a:tr h="182880">
                <a:tc>
                  <a:txBody>
                    <a:bodyPr/>
                    <a:lstStyle/>
                    <a:p>
                      <a:pPr marL="0" marR="0" algn="ctr">
                        <a:lnSpc>
                          <a:spcPct val="107000"/>
                        </a:lnSpc>
                        <a:spcBef>
                          <a:spcPts val="0"/>
                        </a:spcBef>
                        <a:spcAft>
                          <a:spcPts val="0"/>
                        </a:spcAft>
                      </a:pPr>
                      <a:r>
                        <a:rPr lang="en-US" sz="1400" kern="0">
                          <a:effectLst/>
                        </a:rPr>
                        <a:t>3</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kern="0">
                          <a:effectLst/>
                        </a:rPr>
                        <a:t>Intermediate Care Facility</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15403384"/>
                  </a:ext>
                </a:extLst>
              </a:tr>
              <a:tr h="182880">
                <a:tc>
                  <a:txBody>
                    <a:bodyPr/>
                    <a:lstStyle/>
                    <a:p>
                      <a:pPr marL="0" marR="0" algn="ctr">
                        <a:lnSpc>
                          <a:spcPct val="107000"/>
                        </a:lnSpc>
                        <a:spcBef>
                          <a:spcPts val="0"/>
                        </a:spcBef>
                        <a:spcAft>
                          <a:spcPts val="0"/>
                        </a:spcAft>
                      </a:pPr>
                      <a:r>
                        <a:rPr lang="en-US" sz="1400" kern="0">
                          <a:effectLst/>
                        </a:rPr>
                        <a:t>4</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kern="0">
                          <a:effectLst/>
                        </a:rPr>
                        <a:t>Hospice Facility</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32093315"/>
                  </a:ext>
                </a:extLst>
              </a:tr>
              <a:tr h="182880">
                <a:tc>
                  <a:txBody>
                    <a:bodyPr/>
                    <a:lstStyle/>
                    <a:p>
                      <a:pPr marL="0" marR="0" algn="ctr">
                        <a:lnSpc>
                          <a:spcPct val="107000"/>
                        </a:lnSpc>
                        <a:spcBef>
                          <a:spcPts val="0"/>
                        </a:spcBef>
                        <a:spcAft>
                          <a:spcPts val="0"/>
                        </a:spcAft>
                      </a:pPr>
                      <a:r>
                        <a:rPr lang="en-US" sz="1400" kern="0">
                          <a:effectLst/>
                        </a:rPr>
                        <a:t>5</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kern="0">
                          <a:effectLst/>
                        </a:rPr>
                        <a:t>Designated Cancer Center</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536476"/>
                  </a:ext>
                </a:extLst>
              </a:tr>
              <a:tr h="182880">
                <a:tc>
                  <a:txBody>
                    <a:bodyPr/>
                    <a:lstStyle/>
                    <a:p>
                      <a:pPr marL="0" marR="0" algn="ctr">
                        <a:lnSpc>
                          <a:spcPct val="107000"/>
                        </a:lnSpc>
                        <a:spcBef>
                          <a:spcPts val="0"/>
                        </a:spcBef>
                        <a:spcAft>
                          <a:spcPts val="0"/>
                        </a:spcAft>
                      </a:pPr>
                      <a:r>
                        <a:rPr lang="en-US" sz="1400" kern="0">
                          <a:effectLst/>
                        </a:rPr>
                        <a:t>6</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kern="0">
                          <a:effectLst/>
                        </a:rPr>
                        <a:t>Designated Inpatient Children’s Hospital</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07745413"/>
                  </a:ext>
                </a:extLst>
              </a:tr>
              <a:tr h="182880">
                <a:tc>
                  <a:txBody>
                    <a:bodyPr/>
                    <a:lstStyle/>
                    <a:p>
                      <a:pPr marL="0" marR="0" algn="ctr">
                        <a:lnSpc>
                          <a:spcPct val="107000"/>
                        </a:lnSpc>
                        <a:spcBef>
                          <a:spcPts val="0"/>
                        </a:spcBef>
                        <a:spcAft>
                          <a:spcPts val="0"/>
                        </a:spcAft>
                      </a:pPr>
                      <a:r>
                        <a:rPr lang="en-US" sz="1400" kern="0">
                          <a:effectLst/>
                        </a:rPr>
                        <a:t>7</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kern="0">
                          <a:effectLst/>
                        </a:rPr>
                        <a:t>Inpatient Rehabilitation Facility</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85778811"/>
                  </a:ext>
                </a:extLst>
              </a:tr>
              <a:tr h="182880">
                <a:tc>
                  <a:txBody>
                    <a:bodyPr/>
                    <a:lstStyle/>
                    <a:p>
                      <a:pPr marL="0" marR="0" algn="ctr">
                        <a:lnSpc>
                          <a:spcPct val="107000"/>
                        </a:lnSpc>
                        <a:spcBef>
                          <a:spcPts val="0"/>
                        </a:spcBef>
                        <a:spcAft>
                          <a:spcPts val="0"/>
                        </a:spcAft>
                      </a:pPr>
                      <a:r>
                        <a:rPr lang="en-US" sz="1400" kern="0">
                          <a:effectLst/>
                        </a:rPr>
                        <a:t>8</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kern="0">
                          <a:effectLst/>
                        </a:rPr>
                        <a:t>Inpatient Psychiatric Hospital</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35628023"/>
                  </a:ext>
                </a:extLst>
              </a:tr>
              <a:tr h="182880">
                <a:tc>
                  <a:txBody>
                    <a:bodyPr/>
                    <a:lstStyle/>
                    <a:p>
                      <a:pPr marL="0" marR="0" algn="ctr">
                        <a:lnSpc>
                          <a:spcPct val="107000"/>
                        </a:lnSpc>
                        <a:spcBef>
                          <a:spcPts val="0"/>
                        </a:spcBef>
                        <a:spcAft>
                          <a:spcPts val="0"/>
                        </a:spcAft>
                      </a:pPr>
                      <a:r>
                        <a:rPr lang="en-US" sz="1400" kern="0">
                          <a:effectLst/>
                        </a:rPr>
                        <a:t>9</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kern="0">
                          <a:effectLst/>
                        </a:rPr>
                        <a:t>Critical Access Hospital</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79826708"/>
                  </a:ext>
                </a:extLst>
              </a:tr>
              <a:tr h="182880">
                <a:tc>
                  <a:txBody>
                    <a:bodyPr/>
                    <a:lstStyle/>
                    <a:p>
                      <a:pPr marL="0" marR="0" algn="ctr">
                        <a:lnSpc>
                          <a:spcPct val="107000"/>
                        </a:lnSpc>
                        <a:spcBef>
                          <a:spcPts val="0"/>
                        </a:spcBef>
                        <a:spcAft>
                          <a:spcPts val="0"/>
                        </a:spcAft>
                      </a:pPr>
                      <a:r>
                        <a:rPr lang="en-US" sz="1400" kern="0">
                          <a:effectLst/>
                        </a:rPr>
                        <a:t>10</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kern="0">
                          <a:effectLst/>
                        </a:rPr>
                        <a:t>VNA/Home Care</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3029183"/>
                  </a:ext>
                </a:extLst>
              </a:tr>
              <a:tr h="182880">
                <a:tc>
                  <a:txBody>
                    <a:bodyPr/>
                    <a:lstStyle/>
                    <a:p>
                      <a:pPr marL="0" marR="0" algn="ctr">
                        <a:lnSpc>
                          <a:spcPct val="107000"/>
                        </a:lnSpc>
                        <a:spcBef>
                          <a:spcPts val="0"/>
                        </a:spcBef>
                        <a:spcAft>
                          <a:spcPts val="0"/>
                        </a:spcAft>
                      </a:pPr>
                      <a:r>
                        <a:rPr lang="en-US" sz="1400" kern="0">
                          <a:effectLst/>
                        </a:rPr>
                        <a:t>70</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400" kern="0" dirty="0">
                          <a:effectLst/>
                        </a:rPr>
                        <a:t>Other Type of Facility</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79179871"/>
                  </a:ext>
                </a:extLst>
              </a:tr>
            </a:tbl>
          </a:graphicData>
        </a:graphic>
      </p:graphicFrame>
      <p:sp>
        <p:nvSpPr>
          <p:cNvPr id="3" name="TextBox 2">
            <a:extLst>
              <a:ext uri="{FF2B5EF4-FFF2-40B4-BE49-F238E27FC236}">
                <a16:creationId xmlns:a16="http://schemas.microsoft.com/office/drawing/2014/main" id="{BEE5CFF5-5A2E-3FAA-FFD5-4A14413C430D}"/>
              </a:ext>
            </a:extLst>
          </p:cNvPr>
          <p:cNvSpPr txBox="1"/>
          <p:nvPr/>
        </p:nvSpPr>
        <p:spPr>
          <a:xfrm>
            <a:off x="2438401" y="3433001"/>
            <a:ext cx="3716017" cy="338554"/>
          </a:xfrm>
          <a:prstGeom prst="rect">
            <a:avLst/>
          </a:prstGeom>
          <a:noFill/>
        </p:spPr>
        <p:txBody>
          <a:bodyPr wrap="none" rtlCol="0">
            <a:spAutoFit/>
          </a:bodyPr>
          <a:lstStyle/>
          <a:p>
            <a:r>
              <a:rPr lang="en-US" sz="1600" b="1" dirty="0"/>
              <a:t>Table 1. Types of Facilities in MC245</a:t>
            </a:r>
            <a:endParaRPr lang="en-US" sz="1600" dirty="0"/>
          </a:p>
        </p:txBody>
      </p:sp>
      <p:sp>
        <p:nvSpPr>
          <p:cNvPr id="4" name="TextBox 3">
            <a:extLst>
              <a:ext uri="{FF2B5EF4-FFF2-40B4-BE49-F238E27FC236}">
                <a16:creationId xmlns:a16="http://schemas.microsoft.com/office/drawing/2014/main" id="{F487C463-11A6-F41E-134F-011D0C57D76B}"/>
              </a:ext>
            </a:extLst>
          </p:cNvPr>
          <p:cNvSpPr txBox="1"/>
          <p:nvPr/>
        </p:nvSpPr>
        <p:spPr>
          <a:xfrm>
            <a:off x="225778" y="1513567"/>
            <a:ext cx="8511822" cy="1600438"/>
          </a:xfrm>
          <a:prstGeom prst="rect">
            <a:avLst/>
          </a:prstGeom>
          <a:noFill/>
        </p:spPr>
        <p:txBody>
          <a:bodyPr wrap="square">
            <a:spAutoFit/>
          </a:bodyPr>
          <a:lstStyle/>
          <a:p>
            <a:r>
              <a:rPr lang="en-US" sz="1400" i="1" dirty="0">
                <a:solidFill>
                  <a:prstClr val="black"/>
                </a:solidFill>
                <a:latin typeface="Calibri" panose="020F0502020204030204"/>
              </a:rPr>
              <a:t>Whenever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you are uncertain about which MA APCD field to use in a query, consult the filing threshold detailed in </a:t>
            </a:r>
            <a:r>
              <a:rPr lang="en-US" sz="1400" i="1" dirty="0">
                <a:solidFill>
                  <a:prstClr val="black"/>
                </a:solidFill>
                <a:latin typeface="Calibri" panose="020F0502020204030204"/>
              </a:rPr>
              <a:t>CHIA’s MA APCD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filing specifications (see: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https://www.chiamass.gov/apcd-data-submission-guides/</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 The thresholds in the filing specifications will help you understand the level of completeness expected for that field. For example, the service provider taxonomy (MC032) is required on all claim lines, with a 98% threshold as a category ‘A2’ which means the data is required to be valid per Conditions and must meet threshold percent with no more than 2% variation. However, while the type of facility (MC245) also has a 98% threshold, it is a category ‘B’ data element, which means the data is requested and errors are reported but will not cause a file to fail.</a:t>
            </a:r>
            <a:endParaRPr lang="en-US" sz="1400" dirty="0"/>
          </a:p>
        </p:txBody>
      </p:sp>
    </p:spTree>
    <p:extLst>
      <p:ext uri="{BB962C8B-B14F-4D97-AF65-F5344CB8AC3E}">
        <p14:creationId xmlns:p14="http://schemas.microsoft.com/office/powerpoint/2010/main" val="1881622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BC88E3D-ECDA-C875-D3BB-C0C3FDD845DA}"/>
              </a:ext>
            </a:extLst>
          </p:cNvPr>
          <p:cNvSpPr txBox="1"/>
          <p:nvPr/>
        </p:nvSpPr>
        <p:spPr>
          <a:xfrm>
            <a:off x="6920090" y="428981"/>
            <a:ext cx="1930400" cy="692497"/>
          </a:xfrm>
          <a:prstGeom prst="rect">
            <a:avLst/>
          </a:prstGeom>
          <a:ln/>
          <a:effectLst>
            <a:glow rad="228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300" b="1" dirty="0"/>
              <a:t>Inpatient Psychiatric Hospital Medical Claims</a:t>
            </a:r>
          </a:p>
        </p:txBody>
      </p:sp>
      <p:grpSp>
        <p:nvGrpSpPr>
          <p:cNvPr id="12" name="Group 11">
            <a:extLst>
              <a:ext uri="{FF2B5EF4-FFF2-40B4-BE49-F238E27FC236}">
                <a16:creationId xmlns:a16="http://schemas.microsoft.com/office/drawing/2014/main" id="{37CFEE82-89FF-96A9-29AE-C3CE6ED858E9}"/>
              </a:ext>
            </a:extLst>
          </p:cNvPr>
          <p:cNvGrpSpPr/>
          <p:nvPr/>
        </p:nvGrpSpPr>
        <p:grpSpPr>
          <a:xfrm>
            <a:off x="7211954" y="6525652"/>
            <a:ext cx="1774000" cy="276999"/>
            <a:chOff x="7211954" y="6475148"/>
            <a:chExt cx="1774000" cy="276999"/>
          </a:xfrm>
        </p:grpSpPr>
        <p:sp>
          <p:nvSpPr>
            <p:cNvPr id="6" name="Arrow: Right 5">
              <a:extLst>
                <a:ext uri="{FF2B5EF4-FFF2-40B4-BE49-F238E27FC236}">
                  <a16:creationId xmlns:a16="http://schemas.microsoft.com/office/drawing/2014/main" id="{C134CD4F-1B44-5DFC-834A-E2C8648872E7}"/>
                </a:ext>
              </a:extLst>
            </p:cNvPr>
            <p:cNvSpPr/>
            <p:nvPr/>
          </p:nvSpPr>
          <p:spPr>
            <a:xfrm>
              <a:off x="8060263" y="6525652"/>
              <a:ext cx="925691" cy="197556"/>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B1D8485-E7C1-15C3-4DD5-E3FEE0070A9C}"/>
                </a:ext>
              </a:extLst>
            </p:cNvPr>
            <p:cNvSpPr txBox="1"/>
            <p:nvPr/>
          </p:nvSpPr>
          <p:spPr>
            <a:xfrm>
              <a:off x="7211954" y="6475148"/>
              <a:ext cx="848309" cy="276999"/>
            </a:xfrm>
            <a:prstGeom prst="rect">
              <a:avLst/>
            </a:prstGeom>
            <a:noFill/>
          </p:spPr>
          <p:txBody>
            <a:bodyPr wrap="none" rtlCol="0">
              <a:spAutoFit/>
            </a:bodyPr>
            <a:lstStyle/>
            <a:p>
              <a:r>
                <a:rPr lang="en-US" sz="1200" dirty="0"/>
                <a:t>continued</a:t>
              </a:r>
            </a:p>
          </p:txBody>
        </p:sp>
      </p:grpSp>
      <p:sp>
        <p:nvSpPr>
          <p:cNvPr id="10" name="TextBox 9">
            <a:extLst>
              <a:ext uri="{FF2B5EF4-FFF2-40B4-BE49-F238E27FC236}">
                <a16:creationId xmlns:a16="http://schemas.microsoft.com/office/drawing/2014/main" id="{5A87C085-B452-0519-68BF-CA5CF6206B8D}"/>
              </a:ext>
            </a:extLst>
          </p:cNvPr>
          <p:cNvSpPr txBox="1"/>
          <p:nvPr/>
        </p:nvSpPr>
        <p:spPr>
          <a:xfrm>
            <a:off x="237067" y="388097"/>
            <a:ext cx="6366933" cy="1384995"/>
          </a:xfrm>
          <a:prstGeom prst="rect">
            <a:avLst/>
          </a:prstGeom>
          <a:noFill/>
        </p:spPr>
        <p:txBody>
          <a:bodyPr wrap="square">
            <a:spAutoFit/>
          </a:bodyPr>
          <a:lstStyle/>
          <a:p>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 (continued)</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When analyzing any inpatient care, it is important to note </a:t>
            </a:r>
            <a:r>
              <a:rPr lang="en-US" sz="1400" i="1" dirty="0">
                <a:solidFill>
                  <a:prstClr val="black"/>
                </a:solidFill>
                <a:latin typeface="Calibri" panose="020F0502020204030204"/>
              </a:rPr>
              <a:t>that the magnitude (approximately 85%) of the MA APCD claim lines are for outpatient care.  If you are having problems untangling inpatient claim lines from outpatient claim lines, you can test adding one or more filters in the medical claims are more </a:t>
            </a:r>
            <a:r>
              <a:rPr lang="en-US" sz="1400" b="1" i="1" dirty="0">
                <a:solidFill>
                  <a:prstClr val="black"/>
                </a:solidFill>
                <a:latin typeface="Calibri" panose="020F0502020204030204"/>
              </a:rPr>
              <a:t>common on inpatient claims as shown below, </a:t>
            </a:r>
            <a:r>
              <a:rPr lang="en-US" sz="1400" i="1" dirty="0">
                <a:solidFill>
                  <a:prstClr val="black"/>
                </a:solidFill>
                <a:latin typeface="Calibri" panose="020F0502020204030204"/>
              </a:rPr>
              <a:t>but again pay close attention to the filing thresholds. </a:t>
            </a:r>
            <a:r>
              <a:rPr lang="en-US" sz="1400" b="1" i="1" dirty="0">
                <a:solidFill>
                  <a:prstClr val="black"/>
                </a:solidFill>
                <a:latin typeface="Calibri" panose="020F0502020204030204"/>
              </a:rPr>
              <a:t>Commonly populated means that the field is not always populated</a:t>
            </a:r>
            <a:r>
              <a:rPr lang="en-US" sz="1400" i="1" dirty="0">
                <a:solidFill>
                  <a:prstClr val="black"/>
                </a:solidFill>
                <a:latin typeface="Calibri" panose="020F0502020204030204"/>
              </a:rPr>
              <a:t>.</a:t>
            </a:r>
            <a:endParaRPr lang="en-US" sz="1400" dirty="0"/>
          </a:p>
        </p:txBody>
      </p:sp>
      <p:sp>
        <p:nvSpPr>
          <p:cNvPr id="9" name="TextBox 8">
            <a:extLst>
              <a:ext uri="{FF2B5EF4-FFF2-40B4-BE49-F238E27FC236}">
                <a16:creationId xmlns:a16="http://schemas.microsoft.com/office/drawing/2014/main" id="{5476D15B-9013-D870-E0E3-97180BC29AE7}"/>
              </a:ext>
            </a:extLst>
          </p:cNvPr>
          <p:cNvSpPr txBox="1"/>
          <p:nvPr/>
        </p:nvSpPr>
        <p:spPr>
          <a:xfrm>
            <a:off x="474131" y="2326954"/>
            <a:ext cx="8511823" cy="3238579"/>
          </a:xfrm>
          <a:prstGeom prst="rect">
            <a:avLst/>
          </a:prstGeom>
          <a:noFill/>
        </p:spPr>
        <p:txBody>
          <a:bodyPr wrap="square">
            <a:spAutoFit/>
          </a:bodyPr>
          <a:lstStyle/>
          <a:p>
            <a:pPr marL="342900" marR="0" lvl="0" indent="-342900">
              <a:lnSpc>
                <a:spcPct val="115000"/>
              </a:lnSpc>
              <a:spcBef>
                <a:spcPts val="0"/>
              </a:spcBef>
              <a:spcAft>
                <a:spcPts val="1000"/>
              </a:spcAft>
              <a:buFont typeface="Symbol" panose="05050102010706020507" pitchFamily="18" charset="2"/>
              <a:buChar char=""/>
            </a:pPr>
            <a:r>
              <a:rPr lang="en-US" sz="16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MC018 – Admission Date (Is not Null)</a:t>
            </a:r>
            <a:endParaRPr lang="en-US" sz="16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6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MC020 – Admission Type (Is not Null)</a:t>
            </a:r>
            <a:endParaRPr lang="en-US" sz="16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6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MC021 – Admission Source (Is not Null)</a:t>
            </a:r>
            <a:endParaRPr lang="en-US" sz="16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6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MC027 – Entity Type (Filter by Code 2 for non-person entity)</a:t>
            </a:r>
            <a:endParaRPr lang="en-US" sz="16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6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MC034 – Service Provider State (Filter by MA for Massachusetts)</a:t>
            </a:r>
            <a:endParaRPr lang="en-US" sz="16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6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MC036 - Type of Bill on Facility Claims  (Filter by Code 11 for Hospital Inpatient Care)</a:t>
            </a:r>
            <a:endParaRPr lang="en-US" sz="16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6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MC069 – Discharge Date (Is not Null)</a:t>
            </a:r>
            <a:endParaRPr lang="en-US" sz="16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6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MC094 – Type of Claim (Filter by Code 002 for Facility)</a:t>
            </a:r>
            <a:endParaRPr lang="en-US" sz="16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E0CCBA2-043A-EB3E-E848-258C9A941BDC}"/>
              </a:ext>
            </a:extLst>
          </p:cNvPr>
          <p:cNvSpPr txBox="1"/>
          <p:nvPr/>
        </p:nvSpPr>
        <p:spPr>
          <a:xfrm>
            <a:off x="316089" y="1961768"/>
            <a:ext cx="7744174" cy="392159"/>
          </a:xfrm>
          <a:prstGeom prst="rect">
            <a:avLst/>
          </a:prstGeom>
          <a:noFill/>
        </p:spPr>
        <p:txBody>
          <a:bodyPr wrap="square">
            <a:spAutoFit/>
          </a:bodyPr>
          <a:lstStyle/>
          <a:p>
            <a:pPr marL="0" marR="0">
              <a:lnSpc>
                <a:spcPct val="115000"/>
              </a:lnSpc>
              <a:spcBef>
                <a:spcPts val="0"/>
              </a:spcBef>
              <a:spcAft>
                <a:spcPts val="1000"/>
              </a:spcAft>
            </a:pPr>
            <a:r>
              <a:rPr lang="en-US" sz="1800" b="1" dirty="0">
                <a:solidFill>
                  <a:srgbClr val="9D3511"/>
                </a:solidFill>
                <a:effectLst/>
                <a:latin typeface="Calibri" panose="020F0502020204030204" pitchFamily="34" charset="0"/>
                <a:ea typeface="Times New Roman" panose="02020603050405020304" pitchFamily="18" charset="0"/>
                <a:cs typeface="Times New Roman" panose="02020603050405020304" pitchFamily="18" charset="0"/>
              </a:rPr>
              <a:t>Medical Claims Fields Commonly Populated on Inpatient Claims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7098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op 10 Most Expensive Chronic Diseases for Healthcare Payers">
            <a:extLst>
              <a:ext uri="{FF2B5EF4-FFF2-40B4-BE49-F238E27FC236}">
                <a16:creationId xmlns:a16="http://schemas.microsoft.com/office/drawing/2014/main" id="{AB76A45E-3030-0315-1912-0A9BB22692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63" t="13520" r="2086" b="35839"/>
          <a:stretch/>
        </p:blipFill>
        <p:spPr bwMode="auto">
          <a:xfrm>
            <a:off x="6344356" y="485423"/>
            <a:ext cx="2562578" cy="8253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028B25-1507-0833-9676-D9B66697E6B1}"/>
              </a:ext>
            </a:extLst>
          </p:cNvPr>
          <p:cNvSpPr txBox="1"/>
          <p:nvPr/>
        </p:nvSpPr>
        <p:spPr>
          <a:xfrm>
            <a:off x="6144128" y="116091"/>
            <a:ext cx="2920415" cy="369332"/>
          </a:xfrm>
          <a:prstGeom prst="rect">
            <a:avLst/>
          </a:prstGeom>
          <a:noFill/>
        </p:spPr>
        <p:txBody>
          <a:bodyPr wrap="none" rtlCol="0">
            <a:spAutoFit/>
          </a:bodyPr>
          <a:lstStyle/>
          <a:p>
            <a:r>
              <a:rPr lang="en-US" b="1" dirty="0"/>
              <a:t>Negative Dollar Amounts</a:t>
            </a:r>
          </a:p>
        </p:txBody>
      </p:sp>
      <p:sp>
        <p:nvSpPr>
          <p:cNvPr id="6" name="TextBox 5">
            <a:extLst>
              <a:ext uri="{FF2B5EF4-FFF2-40B4-BE49-F238E27FC236}">
                <a16:creationId xmlns:a16="http://schemas.microsoft.com/office/drawing/2014/main" id="{7E9BB3F6-22BF-2572-7E94-D04081625FB0}"/>
              </a:ext>
            </a:extLst>
          </p:cNvPr>
          <p:cNvSpPr txBox="1"/>
          <p:nvPr/>
        </p:nvSpPr>
        <p:spPr>
          <a:xfrm>
            <a:off x="237070" y="317604"/>
            <a:ext cx="5907058" cy="923330"/>
          </a:xfrm>
          <a:prstGeom prst="rect">
            <a:avLst/>
          </a:prstGeom>
          <a:noFill/>
        </p:spPr>
        <p:txBody>
          <a:bodyPr wrap="square">
            <a:spAutoFit/>
          </a:bodyPr>
          <a:lstStyle/>
          <a:p>
            <a:pPr marL="0" marR="0">
              <a:spcBef>
                <a:spcPts val="0"/>
              </a:spcBef>
              <a:spcAft>
                <a:spcPts val="0"/>
              </a:spcAft>
            </a:pPr>
            <a:r>
              <a:rPr kumimoji="0" lang="en-US" sz="18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800" b="1" i="0" u="none" strike="noStrike" kern="1200" cap="none" spc="0" normalizeH="0" baseline="0" noProof="0" dirty="0">
                <a:ln>
                  <a:noFill/>
                </a:ln>
                <a:solidFill>
                  <a:srgbClr val="4472C4"/>
                </a:solidFill>
                <a:effectLst/>
                <a:uLnTx/>
                <a:uFillTx/>
                <a:latin typeface="Calibri Light" panose="020F0302020204030204"/>
                <a:ea typeface="+mn-ea"/>
                <a:cs typeface="+mn-cs"/>
              </a:rPr>
              <a:t>: </a:t>
            </a:r>
            <a:r>
              <a:rPr lang="en-US" b="1" dirty="0">
                <a:solidFill>
                  <a:srgbClr val="4472C4"/>
                </a:solidFill>
                <a:latin typeface="Calibri Light" panose="020F0302020204030204"/>
              </a:rPr>
              <a:t>We’ve come across negative numbers for paid amount and prepaid amounts. Can you tell us why that is the case? Also, can I ask what is the prepaid amounts? </a:t>
            </a:r>
          </a:p>
        </p:txBody>
      </p:sp>
      <p:sp>
        <p:nvSpPr>
          <p:cNvPr id="7" name="TextBox 6">
            <a:extLst>
              <a:ext uri="{FF2B5EF4-FFF2-40B4-BE49-F238E27FC236}">
                <a16:creationId xmlns:a16="http://schemas.microsoft.com/office/drawing/2014/main" id="{853EDB93-0352-7491-F048-187F82B3D6F2}"/>
              </a:ext>
            </a:extLst>
          </p:cNvPr>
          <p:cNvSpPr txBox="1"/>
          <p:nvPr/>
        </p:nvSpPr>
        <p:spPr>
          <a:xfrm>
            <a:off x="237069" y="1389770"/>
            <a:ext cx="8590842" cy="5247590"/>
          </a:xfrm>
          <a:prstGeom prst="rect">
            <a:avLst/>
          </a:prstGeom>
          <a:noFill/>
        </p:spPr>
        <p:txBody>
          <a:bodyPr wrap="square" rtlCol="0">
            <a:spAutoFit/>
          </a:bodyPr>
          <a:lstStyle/>
          <a:p>
            <a:pPr marL="0" marR="0">
              <a:spcBef>
                <a:spcPts val="0"/>
              </a:spcBef>
              <a:spcAft>
                <a:spcPts val="0"/>
              </a:spcAft>
            </a:pPr>
            <a:r>
              <a:rPr kumimoji="0" lang="en-US" sz="1300" b="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300" b="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1300" dirty="0">
                <a:solidFill>
                  <a:prstClr val="black"/>
                </a:solidFill>
                <a:latin typeface="Calibri" panose="020F0502020204030204"/>
              </a:rPr>
              <a:t> </a:t>
            </a:r>
            <a:r>
              <a:rPr lang="en-US" sz="1300" i="1" dirty="0">
                <a:effectLst/>
                <a:latin typeface="Aptos" panose="020B0004020202020204" pitchFamily="34" charset="0"/>
                <a:ea typeface="Aptos" panose="020B0004020202020204" pitchFamily="34" charset="0"/>
                <a:cs typeface="Aptos" panose="020B0004020202020204" pitchFamily="34" charset="0"/>
              </a:rPr>
              <a:t>Negative dollar amounts in the MA APCD usually indicate adjustments or credits applied to an account. These adjustments can occur for several reasons:</a:t>
            </a:r>
          </a:p>
          <a:p>
            <a:pPr marL="0" marR="0">
              <a:spcBef>
                <a:spcPts val="0"/>
              </a:spcBef>
              <a:spcAft>
                <a:spcPts val="0"/>
              </a:spcAft>
            </a:pPr>
            <a:r>
              <a:rPr lang="en-US" sz="1300" dirty="0">
                <a:effectLst/>
                <a:latin typeface="Aptos" panose="020B0004020202020204" pitchFamily="34" charset="0"/>
                <a:ea typeface="Aptos" panose="020B0004020202020204" pitchFamily="34" charset="0"/>
                <a:cs typeface="Aptos" panose="020B0004020202020204" pitchFamily="34" charset="0"/>
              </a:rPr>
              <a:t> </a:t>
            </a:r>
          </a:p>
          <a:p>
            <a:pPr marL="742950" marR="0" indent="-285750">
              <a:spcBef>
                <a:spcPts val="0"/>
              </a:spcBef>
              <a:spcAft>
                <a:spcPts val="0"/>
              </a:spcAft>
              <a:buFont typeface="Arial" panose="020B0604020202020204" pitchFamily="34" charset="0"/>
              <a:buChar char="•"/>
            </a:pPr>
            <a:r>
              <a:rPr lang="en-US" sz="1300" b="1" dirty="0">
                <a:effectLst/>
                <a:latin typeface="Aptos" panose="020B0004020202020204" pitchFamily="34" charset="0"/>
                <a:ea typeface="Aptos" panose="020B0004020202020204" pitchFamily="34" charset="0"/>
                <a:cs typeface="Aptos" panose="020B0004020202020204" pitchFamily="34" charset="0"/>
              </a:rPr>
              <a:t>Refunds</a:t>
            </a:r>
            <a:r>
              <a:rPr lang="en-US" sz="1300" dirty="0">
                <a:effectLst/>
                <a:latin typeface="Aptos" panose="020B0004020202020204" pitchFamily="34" charset="0"/>
                <a:ea typeface="Aptos" panose="020B0004020202020204" pitchFamily="34" charset="0"/>
                <a:cs typeface="Aptos" panose="020B0004020202020204" pitchFamily="34" charset="0"/>
              </a:rPr>
              <a:t>: Negative amounts can also reflect refunds processed for several reasons, such as overpayment by the patient or insurer, or if a service was canceled and not provided. You might see this in MA APCD pharmacy claims when someone fails to pick up a prescription and medication is returned to supply.</a:t>
            </a:r>
          </a:p>
          <a:p>
            <a:pPr marL="742950" marR="0" indent="-285750">
              <a:spcBef>
                <a:spcPts val="0"/>
              </a:spcBef>
              <a:spcAft>
                <a:spcPts val="0"/>
              </a:spcAft>
              <a:buFont typeface="Arial" panose="020B0604020202020204" pitchFamily="34" charset="0"/>
              <a:buChar char="•"/>
            </a:pPr>
            <a:r>
              <a:rPr lang="en-US" sz="1300" b="1" dirty="0">
                <a:effectLst/>
                <a:latin typeface="Aptos" panose="020B0004020202020204" pitchFamily="34" charset="0"/>
                <a:ea typeface="Aptos" panose="020B0004020202020204" pitchFamily="34" charset="0"/>
                <a:cs typeface="Aptos" panose="020B0004020202020204" pitchFamily="34" charset="0"/>
              </a:rPr>
              <a:t>Payment Corrections</a:t>
            </a:r>
            <a:r>
              <a:rPr lang="en-US" sz="1300" dirty="0">
                <a:effectLst/>
                <a:latin typeface="Aptos" panose="020B0004020202020204" pitchFamily="34" charset="0"/>
                <a:ea typeface="Aptos" panose="020B0004020202020204" pitchFamily="34" charset="0"/>
                <a:cs typeface="Aptos" panose="020B0004020202020204" pitchFamily="34" charset="0"/>
              </a:rPr>
              <a:t>: If there was an error in the original payment calculation, a negative adjustment might be made to correct the mistake.  Sometimes when amounts kick in from copayments, deductibles, or insurance reimbursements, other amounts in the eleven MA APCD currency fields on the medical claim must be corrected.</a:t>
            </a:r>
          </a:p>
          <a:p>
            <a:pPr marL="742950" marR="0" indent="-285750">
              <a:spcBef>
                <a:spcPts val="0"/>
              </a:spcBef>
              <a:spcAft>
                <a:spcPts val="0"/>
              </a:spcAft>
              <a:buFont typeface="Arial" panose="020B0604020202020204" pitchFamily="34" charset="0"/>
              <a:buChar char="•"/>
            </a:pPr>
            <a:r>
              <a:rPr lang="en-US" sz="1300" b="1" dirty="0">
                <a:effectLst/>
                <a:latin typeface="Aptos" panose="020B0004020202020204" pitchFamily="34" charset="0"/>
                <a:ea typeface="Aptos" panose="020B0004020202020204" pitchFamily="34" charset="0"/>
                <a:cs typeface="Aptos" panose="020B0004020202020204" pitchFamily="34" charset="0"/>
              </a:rPr>
              <a:t>Claim Adjustments</a:t>
            </a:r>
            <a:r>
              <a:rPr lang="en-US" sz="1300" dirty="0">
                <a:effectLst/>
                <a:latin typeface="Aptos" panose="020B0004020202020204" pitchFamily="34" charset="0"/>
                <a:ea typeface="Aptos" panose="020B0004020202020204" pitchFamily="34" charset="0"/>
                <a:cs typeface="Aptos" panose="020B0004020202020204" pitchFamily="34" charset="0"/>
              </a:rPr>
              <a:t>: Sometimes, after a claim has been processed, adjustments are made based on negotiated rates, policy terms, or after an audit of the services billed. These adjustments can result in negative amounts to align the charges with the agreed-upon rates or policy coverage.</a:t>
            </a:r>
          </a:p>
          <a:p>
            <a:pPr marL="742950" marR="0" indent="-285750">
              <a:spcBef>
                <a:spcPts val="0"/>
              </a:spcBef>
              <a:spcAft>
                <a:spcPts val="0"/>
              </a:spcAft>
              <a:buFont typeface="Arial" panose="020B0604020202020204" pitchFamily="34" charset="0"/>
              <a:buChar char="•"/>
            </a:pPr>
            <a:r>
              <a:rPr lang="en-US" sz="1300" b="1" dirty="0">
                <a:effectLst/>
                <a:latin typeface="Aptos" panose="020B0004020202020204" pitchFamily="34" charset="0"/>
                <a:ea typeface="Aptos" panose="020B0004020202020204" pitchFamily="34" charset="0"/>
                <a:cs typeface="Aptos" panose="020B0004020202020204" pitchFamily="34" charset="0"/>
              </a:rPr>
              <a:t>Overpayment</a:t>
            </a:r>
            <a:r>
              <a:rPr lang="en-US" sz="1300" dirty="0">
                <a:effectLst/>
                <a:latin typeface="Aptos" panose="020B0004020202020204" pitchFamily="34" charset="0"/>
                <a:ea typeface="Aptos" panose="020B0004020202020204" pitchFamily="34" charset="0"/>
                <a:cs typeface="Aptos" panose="020B0004020202020204" pitchFamily="34" charset="0"/>
              </a:rPr>
              <a:t>: If an insurance company or patient pays more than the final billed amount for a service, the excess payment is often reflected as a negative amount. This could indicate that the payer is due a refund or that the amount will be credited against future charges. This sometimes happens if a person is dually eligible and a secondary or tertiary payment kicks in.</a:t>
            </a:r>
          </a:p>
          <a:p>
            <a:pPr marL="0" marR="0">
              <a:spcBef>
                <a:spcPts val="0"/>
              </a:spcBef>
              <a:spcAft>
                <a:spcPts val="0"/>
              </a:spcAft>
            </a:pPr>
            <a:r>
              <a:rPr lang="en-US" sz="1300" b="1" dirty="0">
                <a:effectLst/>
                <a:latin typeface="Aptos" panose="020B0004020202020204" pitchFamily="34" charset="0"/>
                <a:ea typeface="Aptos" panose="020B0004020202020204" pitchFamily="34" charset="0"/>
                <a:cs typeface="Aptos" panose="020B0004020202020204" pitchFamily="34" charset="0"/>
              </a:rPr>
              <a:t> </a:t>
            </a:r>
            <a:endParaRPr lang="en-US" sz="13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300" i="1" dirty="0">
                <a:effectLst/>
                <a:latin typeface="Aptos" panose="020B0004020202020204" pitchFamily="34" charset="0"/>
                <a:ea typeface="Aptos" panose="020B0004020202020204" pitchFamily="34" charset="0"/>
                <a:cs typeface="Aptos" panose="020B0004020202020204" pitchFamily="34" charset="0"/>
              </a:rPr>
              <a:t>Also, in the context of negative dollar amounts, pay attention to the </a:t>
            </a:r>
            <a:r>
              <a:rPr lang="en-US" sz="1300" b="1" i="1" u="sng" dirty="0">
                <a:effectLst/>
                <a:latin typeface="Aptos" panose="020B0004020202020204" pitchFamily="34" charset="0"/>
                <a:ea typeface="Aptos" panose="020B0004020202020204" pitchFamily="34" charset="0"/>
                <a:cs typeface="Aptos" panose="020B0004020202020204" pitchFamily="34" charset="0"/>
              </a:rPr>
              <a:t>Claim Line Type</a:t>
            </a:r>
            <a:r>
              <a:rPr lang="en-US" sz="1300" i="1" dirty="0">
                <a:effectLst/>
                <a:latin typeface="Aptos" panose="020B0004020202020204" pitchFamily="34" charset="0"/>
                <a:ea typeface="Aptos" panose="020B0004020202020204" pitchFamily="34" charset="0"/>
                <a:cs typeface="Aptos" panose="020B0004020202020204" pitchFamily="34" charset="0"/>
              </a:rPr>
              <a:t> field which indicates whether the field is an </a:t>
            </a:r>
            <a:r>
              <a:rPr lang="en-US" sz="1300" i="1" u="sng" dirty="0">
                <a:effectLst/>
                <a:latin typeface="Aptos" panose="020B0004020202020204" pitchFamily="34" charset="0"/>
                <a:ea typeface="Aptos" panose="020B0004020202020204" pitchFamily="34" charset="0"/>
                <a:cs typeface="Aptos" panose="020B0004020202020204" pitchFamily="34" charset="0"/>
              </a:rPr>
              <a:t>amendment</a:t>
            </a:r>
            <a:r>
              <a:rPr lang="en-US" sz="1300" i="1" dirty="0">
                <a:effectLst/>
                <a:latin typeface="Aptos" panose="020B0004020202020204" pitchFamily="34" charset="0"/>
                <a:ea typeface="Aptos" panose="020B0004020202020204" pitchFamily="34" charset="0"/>
                <a:cs typeface="Aptos" panose="020B0004020202020204" pitchFamily="34" charset="0"/>
              </a:rPr>
              <a:t>, </a:t>
            </a:r>
            <a:r>
              <a:rPr lang="en-US" sz="1300" i="1" u="sng" dirty="0">
                <a:effectLst/>
                <a:latin typeface="Aptos" panose="020B0004020202020204" pitchFamily="34" charset="0"/>
                <a:ea typeface="Aptos" panose="020B0004020202020204" pitchFamily="34" charset="0"/>
                <a:cs typeface="Aptos" panose="020B0004020202020204" pitchFamily="34" charset="0"/>
              </a:rPr>
              <a:t>backout</a:t>
            </a:r>
            <a:r>
              <a:rPr lang="en-US" sz="1300" i="1" dirty="0">
                <a:effectLst/>
                <a:latin typeface="Aptos" panose="020B0004020202020204" pitchFamily="34" charset="0"/>
                <a:ea typeface="Aptos" panose="020B0004020202020204" pitchFamily="34" charset="0"/>
                <a:cs typeface="Aptos" panose="020B0004020202020204" pitchFamily="34" charset="0"/>
              </a:rPr>
              <a:t>, </a:t>
            </a:r>
            <a:r>
              <a:rPr lang="en-US" sz="1300" i="1" u="sng" dirty="0">
                <a:effectLst/>
                <a:latin typeface="Aptos" panose="020B0004020202020204" pitchFamily="34" charset="0"/>
                <a:ea typeface="Aptos" panose="020B0004020202020204" pitchFamily="34" charset="0"/>
                <a:cs typeface="Aptos" panose="020B0004020202020204" pitchFamily="34" charset="0"/>
              </a:rPr>
              <a:t>original</a:t>
            </a:r>
            <a:r>
              <a:rPr lang="en-US" sz="1300" i="1" dirty="0">
                <a:effectLst/>
                <a:latin typeface="Aptos" panose="020B0004020202020204" pitchFamily="34" charset="0"/>
                <a:ea typeface="Aptos" panose="020B0004020202020204" pitchFamily="34" charset="0"/>
                <a:cs typeface="Aptos" panose="020B0004020202020204" pitchFamily="34" charset="0"/>
              </a:rPr>
              <a:t>, </a:t>
            </a:r>
            <a:r>
              <a:rPr lang="en-US" sz="1300" i="1" u="sng" dirty="0">
                <a:effectLst/>
                <a:latin typeface="Aptos" panose="020B0004020202020204" pitchFamily="34" charset="0"/>
                <a:ea typeface="Aptos" panose="020B0004020202020204" pitchFamily="34" charset="0"/>
                <a:cs typeface="Aptos" panose="020B0004020202020204" pitchFamily="34" charset="0"/>
              </a:rPr>
              <a:t>replacement</a:t>
            </a:r>
            <a:r>
              <a:rPr lang="en-US" sz="1300" i="1" dirty="0">
                <a:effectLst/>
                <a:latin typeface="Aptos" panose="020B0004020202020204" pitchFamily="34" charset="0"/>
                <a:ea typeface="Aptos" panose="020B0004020202020204" pitchFamily="34" charset="0"/>
                <a:cs typeface="Aptos" panose="020B0004020202020204" pitchFamily="34" charset="0"/>
              </a:rPr>
              <a:t>, or </a:t>
            </a:r>
            <a:r>
              <a:rPr lang="en-US" sz="1300" i="1" u="sng" dirty="0">
                <a:effectLst/>
                <a:latin typeface="Aptos" panose="020B0004020202020204" pitchFamily="34" charset="0"/>
                <a:ea typeface="Aptos" panose="020B0004020202020204" pitchFamily="34" charset="0"/>
                <a:cs typeface="Aptos" panose="020B0004020202020204" pitchFamily="34" charset="0"/>
              </a:rPr>
              <a:t>void</a:t>
            </a:r>
            <a:r>
              <a:rPr lang="en-US" sz="1300" i="1" dirty="0">
                <a:effectLst/>
                <a:latin typeface="Aptos" panose="020B0004020202020204" pitchFamily="34" charset="0"/>
                <a:ea typeface="Aptos" panose="020B0004020202020204" pitchFamily="34" charset="0"/>
                <a:cs typeface="Aptos" panose="020B0004020202020204" pitchFamily="34" charset="0"/>
              </a:rPr>
              <a:t>. CHIA has incorporated into the MA APCD the </a:t>
            </a:r>
            <a:r>
              <a:rPr lang="en-US" sz="1300" b="1" i="1" u="sng" dirty="0">
                <a:effectLst/>
                <a:latin typeface="Aptos" panose="020B0004020202020204" pitchFamily="34" charset="0"/>
                <a:ea typeface="Aptos" panose="020B0004020202020204" pitchFamily="34" charset="0"/>
                <a:cs typeface="Aptos" panose="020B0004020202020204" pitchFamily="34" charset="0"/>
              </a:rPr>
              <a:t>Highest Version Paid Indicator</a:t>
            </a:r>
            <a:r>
              <a:rPr lang="en-US" sz="1300" i="1" dirty="0">
                <a:effectLst/>
                <a:latin typeface="Aptos" panose="020B0004020202020204" pitchFamily="34" charset="0"/>
                <a:ea typeface="Aptos" panose="020B0004020202020204" pitchFamily="34" charset="0"/>
                <a:cs typeface="Aptos" panose="020B0004020202020204" pitchFamily="34" charset="0"/>
              </a:rPr>
              <a:t> is intended only to designate the highest version of a claim line that was PAID. This is the version indicator approved by carriers through discussions with CHIA for MA APCD release and financial analysis purposes . Also, the </a:t>
            </a:r>
            <a:r>
              <a:rPr lang="en-US" sz="1300" b="1" i="1" u="sng" dirty="0">
                <a:effectLst/>
                <a:latin typeface="Aptos" panose="020B0004020202020204" pitchFamily="34" charset="0"/>
                <a:ea typeface="Aptos" panose="020B0004020202020204" pitchFamily="34" charset="0"/>
                <a:cs typeface="Aptos" panose="020B0004020202020204" pitchFamily="34" charset="0"/>
              </a:rPr>
              <a:t>Highest Version Indicator</a:t>
            </a:r>
            <a:r>
              <a:rPr lang="en-US" sz="1300" i="1" dirty="0">
                <a:effectLst/>
                <a:latin typeface="Aptos" panose="020B0004020202020204" pitchFamily="34" charset="0"/>
                <a:ea typeface="Aptos" panose="020B0004020202020204" pitchFamily="34" charset="0"/>
                <a:cs typeface="Aptos" panose="020B0004020202020204" pitchFamily="34" charset="0"/>
              </a:rPr>
              <a:t> indicates that the claim line is the highest version claim line, which can include paid or denied claim claims.  See: </a:t>
            </a:r>
            <a:r>
              <a:rPr lang="en-US" sz="1300" i="1"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https://www.chiamass.gov/assets/Uploads/Version-Flags-MAY-2020.pdf</a:t>
            </a:r>
            <a:endParaRPr lang="en-US" sz="1300" i="1"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000" dirty="0">
                <a:effectLst/>
                <a:latin typeface="Aptos" panose="020B0004020202020204" pitchFamily="34" charset="0"/>
                <a:ea typeface="Aptos" panose="020B0004020202020204" pitchFamily="34" charset="0"/>
                <a:cs typeface="Aptos" panose="020B0004020202020204" pitchFamily="34" charset="0"/>
              </a:rPr>
              <a:t> </a:t>
            </a:r>
          </a:p>
        </p:txBody>
      </p:sp>
      <p:grpSp>
        <p:nvGrpSpPr>
          <p:cNvPr id="2" name="Group 1">
            <a:extLst>
              <a:ext uri="{FF2B5EF4-FFF2-40B4-BE49-F238E27FC236}">
                <a16:creationId xmlns:a16="http://schemas.microsoft.com/office/drawing/2014/main" id="{A8693721-470F-9E19-F65F-350411FFE412}"/>
              </a:ext>
            </a:extLst>
          </p:cNvPr>
          <p:cNvGrpSpPr/>
          <p:nvPr/>
        </p:nvGrpSpPr>
        <p:grpSpPr>
          <a:xfrm>
            <a:off x="7211954" y="6525652"/>
            <a:ext cx="1774000" cy="276999"/>
            <a:chOff x="7211954" y="6475148"/>
            <a:chExt cx="1774000" cy="276999"/>
          </a:xfrm>
        </p:grpSpPr>
        <p:sp>
          <p:nvSpPr>
            <p:cNvPr id="3" name="Arrow: Right 2">
              <a:extLst>
                <a:ext uri="{FF2B5EF4-FFF2-40B4-BE49-F238E27FC236}">
                  <a16:creationId xmlns:a16="http://schemas.microsoft.com/office/drawing/2014/main" id="{612452AA-C225-6174-F031-9579C0CAE085}"/>
                </a:ext>
              </a:extLst>
            </p:cNvPr>
            <p:cNvSpPr/>
            <p:nvPr/>
          </p:nvSpPr>
          <p:spPr>
            <a:xfrm>
              <a:off x="8060263" y="6525652"/>
              <a:ext cx="925691" cy="197556"/>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B0905A0-A8C1-CDAB-2EAE-9F364C53DE2B}"/>
                </a:ext>
              </a:extLst>
            </p:cNvPr>
            <p:cNvSpPr txBox="1"/>
            <p:nvPr/>
          </p:nvSpPr>
          <p:spPr>
            <a:xfrm>
              <a:off x="7211954" y="6475148"/>
              <a:ext cx="848309" cy="276999"/>
            </a:xfrm>
            <a:prstGeom prst="rect">
              <a:avLst/>
            </a:prstGeom>
            <a:noFill/>
          </p:spPr>
          <p:txBody>
            <a:bodyPr wrap="none" rtlCol="0">
              <a:spAutoFit/>
            </a:bodyPr>
            <a:lstStyle/>
            <a:p>
              <a:r>
                <a:rPr lang="en-US" sz="1200" dirty="0"/>
                <a:t>continued</a:t>
              </a:r>
            </a:p>
          </p:txBody>
        </p:sp>
      </p:grpSp>
    </p:spTree>
    <p:extLst>
      <p:ext uri="{BB962C8B-B14F-4D97-AF65-F5344CB8AC3E}">
        <p14:creationId xmlns:p14="http://schemas.microsoft.com/office/powerpoint/2010/main" val="2885055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op 10 Most Expensive Chronic Diseases for Healthcare Payers">
            <a:extLst>
              <a:ext uri="{FF2B5EF4-FFF2-40B4-BE49-F238E27FC236}">
                <a16:creationId xmlns:a16="http://schemas.microsoft.com/office/drawing/2014/main" id="{AB76A45E-3030-0315-1912-0A9BB22692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63" t="13520" r="2086" b="35839"/>
          <a:stretch/>
        </p:blipFill>
        <p:spPr bwMode="auto">
          <a:xfrm>
            <a:off x="6344356" y="485423"/>
            <a:ext cx="2562578" cy="8253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028B25-1507-0833-9676-D9B66697E6B1}"/>
              </a:ext>
            </a:extLst>
          </p:cNvPr>
          <p:cNvSpPr txBox="1"/>
          <p:nvPr/>
        </p:nvSpPr>
        <p:spPr>
          <a:xfrm>
            <a:off x="6491111" y="136986"/>
            <a:ext cx="2022733" cy="369332"/>
          </a:xfrm>
          <a:prstGeom prst="rect">
            <a:avLst/>
          </a:prstGeom>
          <a:noFill/>
        </p:spPr>
        <p:txBody>
          <a:bodyPr wrap="none" rtlCol="0">
            <a:spAutoFit/>
          </a:bodyPr>
          <a:lstStyle/>
          <a:p>
            <a:r>
              <a:rPr lang="en-US" b="1" dirty="0"/>
              <a:t> Prepaid Amount</a:t>
            </a:r>
          </a:p>
        </p:txBody>
      </p:sp>
      <p:sp>
        <p:nvSpPr>
          <p:cNvPr id="7" name="TextBox 6">
            <a:extLst>
              <a:ext uri="{FF2B5EF4-FFF2-40B4-BE49-F238E27FC236}">
                <a16:creationId xmlns:a16="http://schemas.microsoft.com/office/drawing/2014/main" id="{853EDB93-0352-7491-F048-187F82B3D6F2}"/>
              </a:ext>
            </a:extLst>
          </p:cNvPr>
          <p:cNvSpPr txBox="1"/>
          <p:nvPr/>
        </p:nvSpPr>
        <p:spPr>
          <a:xfrm>
            <a:off x="383821" y="1563934"/>
            <a:ext cx="8130023" cy="4339650"/>
          </a:xfrm>
          <a:prstGeom prst="rect">
            <a:avLst/>
          </a:prstGeom>
          <a:noFill/>
        </p:spPr>
        <p:txBody>
          <a:bodyPr wrap="square" rtlCol="0">
            <a:spAutoFit/>
          </a:bodyPr>
          <a:lstStyle/>
          <a:p>
            <a:pPr lvl="1"/>
            <a:r>
              <a:rPr lang="en-US" sz="1400" i="1" dirty="0">
                <a:effectLst/>
                <a:latin typeface="Aptos" panose="020B0004020202020204" pitchFamily="34" charset="0"/>
                <a:ea typeface="Aptos" panose="020B0004020202020204" pitchFamily="34" charset="0"/>
                <a:cs typeface="Aptos" panose="020B0004020202020204" pitchFamily="34" charset="0"/>
              </a:rPr>
              <a:t>“In a risk-based managed-care arrangement, the state Medicaid agency pays an MCO a </a:t>
            </a:r>
            <a:r>
              <a:rPr lang="en-US" sz="1400" b="1" i="1" dirty="0">
                <a:effectLst/>
                <a:latin typeface="Aptos" panose="020B0004020202020204" pitchFamily="34" charset="0"/>
                <a:ea typeface="Aptos" panose="020B0004020202020204" pitchFamily="34" charset="0"/>
                <a:cs typeface="Aptos" panose="020B0004020202020204" pitchFamily="34" charset="0"/>
              </a:rPr>
              <a:t>monthly prepaid amount</a:t>
            </a:r>
            <a:r>
              <a:rPr lang="en-US" sz="1400" i="1" dirty="0">
                <a:effectLst/>
                <a:latin typeface="Aptos" panose="020B0004020202020204" pitchFamily="34" charset="0"/>
                <a:ea typeface="Aptos" panose="020B0004020202020204" pitchFamily="34" charset="0"/>
                <a:cs typeface="Aptos" panose="020B0004020202020204" pitchFamily="34" charset="0"/>
              </a:rPr>
              <a:t> for each Medicaid enrollee, which covers all or most Medicaid-covered services provided to each enrollee. The MCO may reimburse those who provide covered services to the Medicaid enrollees on an FFS, contract, sub-capitated, or other bundled/global payment basis.”</a:t>
            </a:r>
          </a:p>
          <a:p>
            <a:pPr lvl="1"/>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400" i="1" dirty="0">
                <a:effectLst/>
                <a:latin typeface="Aptos" panose="020B0004020202020204" pitchFamily="34" charset="0"/>
                <a:ea typeface="Aptos" panose="020B0004020202020204" pitchFamily="34" charset="0"/>
                <a:cs typeface="Aptos" panose="020B0004020202020204" pitchFamily="34" charset="0"/>
              </a:rPr>
              <a:t>The </a:t>
            </a:r>
            <a:r>
              <a:rPr lang="en-US" sz="1400" b="1" i="1" dirty="0">
                <a:effectLst/>
                <a:latin typeface="Aptos" panose="020B0004020202020204" pitchFamily="34" charset="0"/>
                <a:ea typeface="Aptos" panose="020B0004020202020204" pitchFamily="34" charset="0"/>
                <a:cs typeface="Aptos" panose="020B0004020202020204" pitchFamily="34" charset="0"/>
              </a:rPr>
              <a:t>prepaid amount</a:t>
            </a:r>
            <a:r>
              <a:rPr lang="en-US" sz="1400" i="1" dirty="0">
                <a:effectLst/>
                <a:latin typeface="Aptos" panose="020B0004020202020204" pitchFamily="34" charset="0"/>
                <a:ea typeface="Aptos" panose="020B0004020202020204" pitchFamily="34" charset="0"/>
                <a:cs typeface="Aptos" panose="020B0004020202020204" pitchFamily="34" charset="0"/>
              </a:rPr>
              <a:t> can be used by both Health Maintenance Organizations (HMOs) and Managed Care Organizations (MCOs), where a fixed, upfront fee is paid on a monthly or annual basis. This prepaid amount covers a comprehensive range of healthcare services defined in the member's contract, without requiring significant additional payment at the time of service. The focus is on controlling cost and </a:t>
            </a:r>
            <a:r>
              <a:rPr lang="en-US" sz="1400" b="1" i="1" dirty="0">
                <a:effectLst/>
                <a:latin typeface="Aptos" panose="020B0004020202020204" pitchFamily="34" charset="0"/>
                <a:ea typeface="Aptos" panose="020B0004020202020204" pitchFamily="34" charset="0"/>
                <a:cs typeface="Aptos" panose="020B0004020202020204" pitchFamily="34" charset="0"/>
              </a:rPr>
              <a:t>ensuring the use of annual (routine) preventive healthcare</a:t>
            </a:r>
            <a:r>
              <a:rPr lang="en-US" sz="1400" i="1" dirty="0">
                <a:effectLst/>
                <a:latin typeface="Aptos" panose="020B0004020202020204" pitchFamily="34" charset="0"/>
                <a:ea typeface="Aptos" panose="020B0004020202020204" pitchFamily="34" charset="0"/>
                <a:cs typeface="Aptos" panose="020B0004020202020204" pitchFamily="34" charset="0"/>
              </a:rPr>
              <a:t>, encouraging members to use their prepaid services without the worry of high medical bills for individual visits or treatments. </a:t>
            </a:r>
          </a:p>
          <a:p>
            <a:pPr marL="0" marR="0">
              <a:spcBef>
                <a:spcPts val="0"/>
              </a:spcBef>
              <a:spcAft>
                <a:spcPts val="0"/>
              </a:spcAft>
            </a:pPr>
            <a:endParaRPr lang="en-US" sz="1400" i="1" dirty="0">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400" i="1" dirty="0">
                <a:effectLst/>
                <a:latin typeface="Aptos" panose="020B0004020202020204" pitchFamily="34" charset="0"/>
                <a:ea typeface="Aptos" panose="020B0004020202020204" pitchFamily="34" charset="0"/>
                <a:cs typeface="Aptos" panose="020B0004020202020204" pitchFamily="34" charset="0"/>
              </a:rPr>
              <a:t>The prepaid amount allows for more predictable healthcare costs for carriers and members. In exchange, members typically agree to receive care exclusively from providers within the HMO's and MCO’s network, except in emergencies, and they often need a referral from their primary care physician to see specialists. The goal is to manage healthcare costs more effectively while providing accessible, coordinated care to members.</a:t>
            </a:r>
          </a:p>
          <a:p>
            <a:pPr marL="0" marR="0">
              <a:spcBef>
                <a:spcPts val="0"/>
              </a:spcBef>
              <a:spcAft>
                <a:spcPts val="0"/>
              </a:spcAft>
            </a:pPr>
            <a:endParaRPr lang="en-US" sz="1400" i="1" dirty="0">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400" i="1" dirty="0">
                <a:latin typeface="Aptos" panose="020B0004020202020204" pitchFamily="34" charset="0"/>
                <a:ea typeface="Aptos" panose="020B0004020202020204" pitchFamily="34" charset="0"/>
                <a:cs typeface="Aptos" panose="020B0004020202020204" pitchFamily="34" charset="0"/>
              </a:rPr>
              <a:t>Again, see CMS Technical Guidance Manual for additional details.</a:t>
            </a:r>
            <a:endParaRPr lang="en-US" sz="1400" i="1"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800"/>
              </a:spcAft>
            </a:pPr>
            <a:endParaRPr lang="en-US" sz="1000" i="1" dirty="0">
              <a:solidFill>
                <a:prstClr val="black"/>
              </a:solidFill>
              <a:latin typeface="Calibri" panose="020F0502020204030204"/>
            </a:endParaRPr>
          </a:p>
        </p:txBody>
      </p:sp>
      <p:sp>
        <p:nvSpPr>
          <p:cNvPr id="9" name="TextBox 8">
            <a:extLst>
              <a:ext uri="{FF2B5EF4-FFF2-40B4-BE49-F238E27FC236}">
                <a16:creationId xmlns:a16="http://schemas.microsoft.com/office/drawing/2014/main" id="{AF21F42E-2F6F-CF87-D1A9-67E815B404D7}"/>
              </a:ext>
            </a:extLst>
          </p:cNvPr>
          <p:cNvSpPr txBox="1"/>
          <p:nvPr/>
        </p:nvSpPr>
        <p:spPr>
          <a:xfrm>
            <a:off x="152399" y="401797"/>
            <a:ext cx="5991729" cy="954107"/>
          </a:xfrm>
          <a:prstGeom prst="rect">
            <a:avLst/>
          </a:prstGeom>
          <a:noFill/>
        </p:spPr>
        <p:txBody>
          <a:bodyPr wrap="square">
            <a:spAutoFit/>
          </a:bodyPr>
          <a:lstStyle/>
          <a:p>
            <a:pPr marL="0" marR="0">
              <a:spcBef>
                <a:spcPts val="0"/>
              </a:spcBef>
              <a:spcAft>
                <a:spcPts val="0"/>
              </a:spcAft>
            </a:pPr>
            <a:r>
              <a:rPr kumimoji="0" lang="en-US" sz="1400" b="1" i="1" u="sng" strike="noStrike" kern="1200" cap="none" spc="0" normalizeH="0" baseline="0" noProof="0" dirty="0">
                <a:ln>
                  <a:noFill/>
                </a:ln>
                <a:solidFill>
                  <a:prstClr val="black"/>
                </a:solidFill>
                <a:effectLst/>
                <a:uLnTx/>
                <a:uFillTx/>
                <a:latin typeface="Aptos" panose="020B0004020202020204" pitchFamily="34" charset="0"/>
              </a:rPr>
              <a:t>Answer (continued):</a:t>
            </a:r>
            <a:r>
              <a:rPr kumimoji="0" lang="en-US" sz="1400" b="0" i="1" u="none" strike="noStrike" kern="1200" cap="none" spc="0" normalizeH="0" baseline="0" noProof="0" dirty="0">
                <a:ln>
                  <a:noFill/>
                </a:ln>
                <a:solidFill>
                  <a:prstClr val="black"/>
                </a:solidFill>
                <a:effectLst/>
                <a:uLnTx/>
                <a:uFillTx/>
                <a:latin typeface="Aptos" panose="020B0004020202020204" pitchFamily="34" charset="0"/>
              </a:rPr>
              <a:t> </a:t>
            </a:r>
            <a:r>
              <a:rPr lang="en-US" sz="1400" i="1" dirty="0">
                <a:effectLst/>
                <a:latin typeface="Aptos" panose="020B0004020202020204" pitchFamily="34" charset="0"/>
                <a:ea typeface="Aptos" panose="020B0004020202020204" pitchFamily="34" charset="0"/>
                <a:cs typeface="Aptos" panose="020B0004020202020204" pitchFamily="34" charset="0"/>
              </a:rPr>
              <a:t> With regards to the </a:t>
            </a:r>
            <a:r>
              <a:rPr lang="en-US" sz="1400" b="1" i="1" dirty="0">
                <a:effectLst/>
                <a:latin typeface="Aptos" panose="020B0004020202020204" pitchFamily="34" charset="0"/>
                <a:ea typeface="Aptos" panose="020B0004020202020204" pitchFamily="34" charset="0"/>
                <a:cs typeface="Aptos" panose="020B0004020202020204" pitchFamily="34" charset="0"/>
              </a:rPr>
              <a:t>prepaid amount</a:t>
            </a:r>
            <a:r>
              <a:rPr lang="en-US" sz="1400" i="1" dirty="0">
                <a:effectLst/>
                <a:latin typeface="Aptos" panose="020B0004020202020204" pitchFamily="34" charset="0"/>
                <a:ea typeface="Aptos" panose="020B0004020202020204" pitchFamily="34" charset="0"/>
                <a:cs typeface="Aptos" panose="020B0004020202020204" pitchFamily="34" charset="0"/>
              </a:rPr>
              <a:t>, see page 10 of the </a:t>
            </a:r>
            <a:r>
              <a:rPr lang="en-US" sz="1400" b="1" i="1" dirty="0">
                <a:effectLst/>
                <a:latin typeface="Aptos" panose="020B0004020202020204" pitchFamily="34" charset="0"/>
                <a:ea typeface="Aptos" panose="020B0004020202020204" pitchFamily="34" charset="0"/>
                <a:cs typeface="Aptos" panose="020B0004020202020204" pitchFamily="34" charset="0"/>
              </a:rPr>
              <a:t>MEDICAID NATIONAL CORRECT CODING INITIATIVE TECHNICAL GUIDANCE MANUAL </a:t>
            </a:r>
            <a:r>
              <a:rPr lang="en-US" sz="1400" i="1" dirty="0">
                <a:effectLst/>
                <a:latin typeface="Aptos" panose="020B0004020202020204" pitchFamily="34" charset="0"/>
                <a:ea typeface="Aptos" panose="020B0004020202020204" pitchFamily="34" charset="0"/>
                <a:cs typeface="Aptos" panose="020B0004020202020204" pitchFamily="34" charset="0"/>
              </a:rPr>
              <a:t>(see: </a:t>
            </a:r>
            <a:r>
              <a:rPr lang="en-US" sz="1400" i="1"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https://www.cms.gov/files/document/medicaid-ncci-technical-guidance-manual-03152024.pdf</a:t>
            </a:r>
            <a:r>
              <a:rPr lang="en-US" sz="1400" i="1" dirty="0">
                <a:effectLst/>
                <a:latin typeface="Aptos" panose="020B0004020202020204" pitchFamily="34" charset="0"/>
                <a:ea typeface="Aptos" panose="020B0004020202020204" pitchFamily="34" charset="0"/>
                <a:cs typeface="Aptos" panose="020B0004020202020204" pitchFamily="34" charset="0"/>
              </a:rPr>
              <a:t> ), they explain that:</a:t>
            </a:r>
          </a:p>
        </p:txBody>
      </p:sp>
    </p:spTree>
    <p:extLst>
      <p:ext uri="{BB962C8B-B14F-4D97-AF65-F5344CB8AC3E}">
        <p14:creationId xmlns:p14="http://schemas.microsoft.com/office/powerpoint/2010/main" val="238341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ealth - Open Geospatial Consortium">
            <a:extLst>
              <a:ext uri="{FF2B5EF4-FFF2-40B4-BE49-F238E27FC236}">
                <a16:creationId xmlns:a16="http://schemas.microsoft.com/office/drawing/2014/main" id="{D1EF342A-69B4-FA2B-34DE-849E165AE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558" y="569031"/>
            <a:ext cx="2575415" cy="11807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B8E7AD6-60EC-4AFE-A474-F3827454628B}"/>
              </a:ext>
            </a:extLst>
          </p:cNvPr>
          <p:cNvSpPr txBox="1"/>
          <p:nvPr/>
        </p:nvSpPr>
        <p:spPr>
          <a:xfrm>
            <a:off x="6491111" y="201218"/>
            <a:ext cx="2005677" cy="369332"/>
          </a:xfrm>
          <a:prstGeom prst="rect">
            <a:avLst/>
          </a:prstGeom>
          <a:noFill/>
        </p:spPr>
        <p:txBody>
          <a:bodyPr wrap="none" rtlCol="0">
            <a:spAutoFit/>
          </a:bodyPr>
          <a:lstStyle/>
          <a:p>
            <a:r>
              <a:rPr lang="en-US" b="1" dirty="0"/>
              <a:t> Provider Details</a:t>
            </a:r>
          </a:p>
        </p:txBody>
      </p:sp>
      <p:sp>
        <p:nvSpPr>
          <p:cNvPr id="5" name="TextBox 4">
            <a:extLst>
              <a:ext uri="{FF2B5EF4-FFF2-40B4-BE49-F238E27FC236}">
                <a16:creationId xmlns:a16="http://schemas.microsoft.com/office/drawing/2014/main" id="{CA937A3F-A408-DA47-553C-A15AF264ABF3}"/>
              </a:ext>
            </a:extLst>
          </p:cNvPr>
          <p:cNvSpPr txBox="1"/>
          <p:nvPr/>
        </p:nvSpPr>
        <p:spPr>
          <a:xfrm>
            <a:off x="412044" y="511031"/>
            <a:ext cx="5714514" cy="1200329"/>
          </a:xfrm>
          <a:prstGeom prst="rect">
            <a:avLst/>
          </a:prstGeom>
          <a:noFill/>
        </p:spPr>
        <p:txBody>
          <a:bodyPr wrap="square">
            <a:spAutoFit/>
          </a:bodyPr>
          <a:lstStyle/>
          <a:p>
            <a:pPr marL="0" marR="0">
              <a:spcBef>
                <a:spcPts val="0"/>
              </a:spcBef>
              <a:spcAft>
                <a:spcPts val="0"/>
              </a:spcAft>
            </a:pPr>
            <a:r>
              <a:rPr kumimoji="0" lang="en-US" sz="18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800" b="1" i="0" u="none" strike="noStrike" kern="1200" cap="none" spc="0" normalizeH="0" baseline="0" noProof="0" dirty="0">
                <a:ln>
                  <a:noFill/>
                </a:ln>
                <a:solidFill>
                  <a:srgbClr val="4472C4"/>
                </a:solidFill>
                <a:effectLst/>
                <a:uLnTx/>
                <a:uFillTx/>
                <a:latin typeface="Calibri Light" panose="020F0302020204030204"/>
                <a:ea typeface="+mn-ea"/>
                <a:cs typeface="+mn-cs"/>
              </a:rPr>
              <a:t>:  Before applying for the MA APCD, we wanted to determine </a:t>
            </a:r>
            <a:r>
              <a:rPr lang="en-US" b="1" dirty="0">
                <a:solidFill>
                  <a:srgbClr val="4472C4"/>
                </a:solidFill>
                <a:latin typeface="Calibri Light" panose="020F0302020204030204"/>
              </a:rPr>
              <a:t>if </a:t>
            </a:r>
            <a:r>
              <a:rPr kumimoji="0" lang="en-US" sz="1800" b="1" i="0" u="none" strike="noStrike" kern="1200" cap="none" spc="0" normalizeH="0" baseline="0" noProof="0" dirty="0">
                <a:ln>
                  <a:noFill/>
                </a:ln>
                <a:solidFill>
                  <a:srgbClr val="4472C4"/>
                </a:solidFill>
                <a:effectLst/>
                <a:uLnTx/>
                <a:uFillTx/>
                <a:latin typeface="Calibri Light" panose="020F0302020204030204"/>
                <a:ea typeface="+mn-ea"/>
                <a:cs typeface="+mn-cs"/>
              </a:rPr>
              <a:t>the medical claims LDS table included fields </a:t>
            </a:r>
            <a:r>
              <a:rPr lang="en-US" b="1" dirty="0">
                <a:solidFill>
                  <a:srgbClr val="4472C4"/>
                </a:solidFill>
                <a:latin typeface="Calibri Light" panose="020F0302020204030204"/>
              </a:rPr>
              <a:t>to determine the provider who rendered medical care and the provider location. </a:t>
            </a:r>
          </a:p>
        </p:txBody>
      </p:sp>
      <p:sp>
        <p:nvSpPr>
          <p:cNvPr id="6" name="TextBox 5">
            <a:extLst>
              <a:ext uri="{FF2B5EF4-FFF2-40B4-BE49-F238E27FC236}">
                <a16:creationId xmlns:a16="http://schemas.microsoft.com/office/drawing/2014/main" id="{49D0000C-5C99-C267-A4E6-B754DB0B85A5}"/>
              </a:ext>
            </a:extLst>
          </p:cNvPr>
          <p:cNvSpPr txBox="1"/>
          <p:nvPr/>
        </p:nvSpPr>
        <p:spPr>
          <a:xfrm>
            <a:off x="412044" y="2049974"/>
            <a:ext cx="8549574" cy="2031325"/>
          </a:xfrm>
          <a:prstGeom prst="rect">
            <a:avLst/>
          </a:prstGeom>
          <a:noFill/>
        </p:spPr>
        <p:txBody>
          <a:bodyPr wrap="square">
            <a:spAutoFit/>
          </a:bodyPr>
          <a:lstStyle/>
          <a:p>
            <a:pPr marL="0" marR="0">
              <a:spcBef>
                <a:spcPts val="0"/>
              </a:spcBef>
              <a:spcAft>
                <a:spcPts val="0"/>
              </a:spcAft>
            </a:pPr>
            <a:r>
              <a:rPr kumimoji="0" lang="en-US" sz="1400" b="1" i="1" u="sng" strike="noStrike" kern="1200" cap="none" spc="0" normalizeH="0" baseline="0" noProof="0" dirty="0">
                <a:ln>
                  <a:noFill/>
                </a:ln>
                <a:solidFill>
                  <a:prstClr val="black"/>
                </a:solidFill>
                <a:effectLst/>
                <a:uLnTx/>
                <a:uFillTx/>
                <a:latin typeface="Aptos" panose="020B0004020202020204" pitchFamily="34" charset="0"/>
              </a:rPr>
              <a:t>Answer:</a:t>
            </a:r>
            <a:r>
              <a:rPr kumimoji="0" lang="en-US" sz="1400" b="0" i="1" u="none" strike="noStrike" kern="1200" cap="none" spc="0" normalizeH="0" baseline="0" noProof="0" dirty="0">
                <a:ln>
                  <a:noFill/>
                </a:ln>
                <a:solidFill>
                  <a:prstClr val="black"/>
                </a:solidFill>
                <a:effectLst/>
                <a:uLnTx/>
                <a:uFillTx/>
                <a:latin typeface="Aptos" panose="020B0004020202020204" pitchFamily="34" charset="0"/>
              </a:rPr>
              <a:t> </a:t>
            </a:r>
            <a:r>
              <a:rPr kumimoji="0" lang="en-US" sz="1400" b="0" i="1" u="none" strike="noStrike" kern="1200" cap="none" spc="0" normalizeH="0" baseline="0" noProof="0" dirty="0">
                <a:ln>
                  <a:noFill/>
                </a:ln>
                <a:solidFill>
                  <a:prstClr val="black"/>
                </a:solidFill>
                <a:uLnTx/>
                <a:uFillTx/>
                <a:latin typeface="Aptos" panose="020B0004020202020204" pitchFamily="34" charset="0"/>
              </a:rPr>
              <a:t> </a:t>
            </a:r>
            <a:r>
              <a:rPr lang="en-US" sz="1400" i="1" dirty="0">
                <a:solidFill>
                  <a:srgbClr val="000000"/>
                </a:solidFill>
                <a:effectLst/>
                <a:latin typeface="Arial" panose="020B0604020202020204" pitchFamily="34" charset="0"/>
                <a:ea typeface="Aptos" panose="020B0004020202020204" pitchFamily="34" charset="0"/>
                <a:cs typeface="Aptos" panose="020B0004020202020204" pitchFamily="34" charset="0"/>
              </a:rPr>
              <a:t>The data elements </a:t>
            </a:r>
            <a:r>
              <a:rPr lang="en-US" sz="1400" b="1" i="1" dirty="0">
                <a:solidFill>
                  <a:srgbClr val="000000"/>
                </a:solidFill>
                <a:effectLst/>
                <a:latin typeface="Arial" panose="020B0604020202020204" pitchFamily="34" charset="0"/>
                <a:ea typeface="Aptos" panose="020B0004020202020204" pitchFamily="34" charset="0"/>
                <a:cs typeface="Aptos" panose="020B0004020202020204" pitchFamily="34" charset="0"/>
              </a:rPr>
              <a:t>MC134 Plan Rendering Provider </a:t>
            </a:r>
            <a:r>
              <a:rPr lang="en-US" sz="1400" i="1" dirty="0">
                <a:solidFill>
                  <a:srgbClr val="000000"/>
                </a:solidFill>
                <a:effectLst/>
                <a:latin typeface="Arial" panose="020B0604020202020204" pitchFamily="34" charset="0"/>
                <a:ea typeface="Aptos" panose="020B0004020202020204" pitchFamily="34" charset="0"/>
                <a:cs typeface="Aptos" panose="020B0004020202020204" pitchFamily="34" charset="0"/>
              </a:rPr>
              <a:t>and </a:t>
            </a:r>
            <a:r>
              <a:rPr lang="en-US" sz="1400" b="1" i="1" dirty="0">
                <a:solidFill>
                  <a:srgbClr val="000000"/>
                </a:solidFill>
                <a:effectLst/>
                <a:latin typeface="Arial" panose="020B0604020202020204" pitchFamily="34" charset="0"/>
                <a:ea typeface="Aptos" panose="020B0004020202020204" pitchFamily="34" charset="0"/>
                <a:cs typeface="Aptos" panose="020B0004020202020204" pitchFamily="34" charset="0"/>
              </a:rPr>
              <a:t>MC135 Provider Location </a:t>
            </a:r>
            <a:r>
              <a:rPr lang="en-US" sz="1400" i="1" dirty="0">
                <a:solidFill>
                  <a:srgbClr val="000000"/>
                </a:solidFill>
                <a:effectLst/>
                <a:latin typeface="Arial" panose="020B0604020202020204" pitchFamily="34" charset="0"/>
                <a:ea typeface="Aptos" panose="020B0004020202020204" pitchFamily="34" charset="0"/>
                <a:cs typeface="Aptos" panose="020B0004020202020204" pitchFamily="34" charset="0"/>
              </a:rPr>
              <a:t>are included in the medical claims LDS table. Insurance carriers use these elements to describe precisely who performed the services on the patient and where the service was rendered</a:t>
            </a:r>
          </a:p>
          <a:p>
            <a:pPr marL="0" marR="0">
              <a:spcBef>
                <a:spcPts val="0"/>
              </a:spcBef>
              <a:spcAft>
                <a:spcPts val="0"/>
              </a:spcAft>
            </a:pPr>
            <a:r>
              <a:rPr lang="en-US" sz="1400" i="1" dirty="0">
                <a:solidFill>
                  <a:srgbClr val="000000"/>
                </a:solidFill>
                <a:effectLst/>
                <a:latin typeface="Arial" panose="020B0604020202020204" pitchFamily="34" charset="0"/>
                <a:ea typeface="Aptos" panose="020B0004020202020204" pitchFamily="34" charset="0"/>
                <a:cs typeface="Aptos" panose="020B0004020202020204" pitchFamily="34" charset="0"/>
              </a:rPr>
              <a:t> </a:t>
            </a:r>
            <a:endParaRPr lang="en-US" sz="1400" i="1" dirty="0">
              <a:effectLst/>
              <a:latin typeface="Aptos" panose="020B0004020202020204" pitchFamily="34" charset="0"/>
              <a:ea typeface="Aptos" panose="020B0004020202020204" pitchFamily="34" charset="0"/>
              <a:cs typeface="Aptos" panose="020B0004020202020204" pitchFamily="34" charset="0"/>
            </a:endParaRPr>
          </a:p>
          <a:p>
            <a:pPr marL="742950" lvl="1" indent="-285750">
              <a:buFont typeface="Wingdings" panose="05000000000000000000" pitchFamily="2" charset="2"/>
              <a:buChar char="v"/>
            </a:pPr>
            <a:r>
              <a:rPr lang="en-US" sz="1400" i="1" dirty="0">
                <a:solidFill>
                  <a:srgbClr val="000000"/>
                </a:solidFill>
                <a:effectLst/>
                <a:latin typeface="Arial" panose="020B0604020202020204" pitchFamily="34" charset="0"/>
                <a:ea typeface="Aptos" panose="020B0004020202020204" pitchFamily="34" charset="0"/>
                <a:cs typeface="Aptos" panose="020B0004020202020204" pitchFamily="34" charset="0"/>
              </a:rPr>
              <a:t>The intent of  MC134 – Plan Rendering Provider is to capture the details of the individual that performed the service on the patient or for the patient (lab technician, supply delivery, etc.).  </a:t>
            </a:r>
          </a:p>
          <a:p>
            <a:pPr marL="742950" lvl="1" indent="-285750">
              <a:buFont typeface="Wingdings" panose="05000000000000000000" pitchFamily="2" charset="2"/>
              <a:buChar char="v"/>
            </a:pPr>
            <a:endParaRPr lang="en-US" sz="1400" i="1" dirty="0">
              <a:solidFill>
                <a:srgbClr val="000000"/>
              </a:solidFill>
              <a:latin typeface="Arial" panose="020B0604020202020204" pitchFamily="34" charset="0"/>
              <a:ea typeface="Aptos" panose="020B0004020202020204" pitchFamily="34" charset="0"/>
              <a:cs typeface="Aptos" panose="020B0004020202020204" pitchFamily="34" charset="0"/>
            </a:endParaRPr>
          </a:p>
          <a:p>
            <a:pPr marL="742950" lvl="1" indent="-285750">
              <a:buFont typeface="Wingdings" panose="05000000000000000000" pitchFamily="2" charset="2"/>
              <a:buChar char="v"/>
            </a:pPr>
            <a:r>
              <a:rPr lang="en-US" sz="1400" i="1" dirty="0">
                <a:solidFill>
                  <a:srgbClr val="000000"/>
                </a:solidFill>
                <a:effectLst/>
                <a:latin typeface="Arial" panose="020B0604020202020204" pitchFamily="34" charset="0"/>
                <a:ea typeface="Aptos" panose="020B0004020202020204" pitchFamily="34" charset="0"/>
                <a:cs typeface="Aptos" panose="020B0004020202020204" pitchFamily="34" charset="0"/>
              </a:rPr>
              <a:t>The intent of MC135 – Provider Location is to capture the details of the site where the Plan Rendering Provider delivered those services (Office, Hospital, etc.) </a:t>
            </a:r>
            <a:endParaRPr lang="en-US" sz="1400" i="1"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199066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0" y="1608954"/>
            <a:ext cx="8726985" cy="810928"/>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dirty="0">
                <a:latin typeface="Arial" panose="020B0604020202020204" pitchFamily="34" charset="0"/>
                <a:cs typeface="Arial" panose="020B0604020202020204" pitchFamily="34" charset="0"/>
                <a:hlinkClick r:id="rId2"/>
              </a:rPr>
              <a:t>http://www.chiamass.gov/ma-apcd-and-case-mix-user-workgroup-information/</a:t>
            </a:r>
            <a:r>
              <a:rPr lang="en-US" dirty="0">
                <a:latin typeface="Arial" panose="020B0604020202020204" pitchFamily="34" charset="0"/>
                <a:cs typeface="Arial" panose="020B0604020202020204" pitchFamily="34" charset="0"/>
              </a:rPr>
              <a:t> </a:t>
            </a: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a:solidFill>
                  <a:srgbClr val="005480"/>
                </a:solidFill>
                <a:latin typeface="Arial"/>
                <a:cs typeface="Arial"/>
              </a:rPr>
              <a:t>Where can I find past User Workgroup Presentations?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26</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463429D-DD6F-975C-31B4-35A922DE30A4}"/>
              </a:ext>
            </a:extLst>
          </p:cNvPr>
          <p:cNvPicPr>
            <a:picLocks noChangeAspect="1"/>
          </p:cNvPicPr>
          <p:nvPr/>
        </p:nvPicPr>
        <p:blipFill rotWithShape="1">
          <a:blip r:embed="rId4"/>
          <a:srcRect l="9630" t="22620" r="9340" b="6050"/>
          <a:stretch/>
        </p:blipFill>
        <p:spPr>
          <a:xfrm>
            <a:off x="677333" y="2123293"/>
            <a:ext cx="7902223" cy="3912936"/>
          </a:xfrm>
          <a:prstGeom prst="rect">
            <a:avLst/>
          </a:prstGeom>
        </p:spPr>
      </p:pic>
    </p:spTree>
    <p:extLst>
      <p:ext uri="{BB962C8B-B14F-4D97-AF65-F5344CB8AC3E}">
        <p14:creationId xmlns:p14="http://schemas.microsoft.com/office/powerpoint/2010/main" val="401953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US" sz="3100" b="1" dirty="0">
                <a:solidFill>
                  <a:srgbClr val="005480"/>
                </a:solidFill>
                <a:cs typeface="Arial"/>
              </a:rPr>
            </a:br>
            <a:r>
              <a:rPr lang="en-US" sz="3100" b="1" dirty="0">
                <a:solidFill>
                  <a:srgbClr val="005480"/>
                </a:solidFill>
                <a:cs typeface="Arial"/>
              </a:rPr>
              <a:t>When is the next User Group meeting?</a:t>
            </a:r>
            <a:br>
              <a:rPr lang="en-US" b="1" dirty="0">
                <a:solidFill>
                  <a:srgbClr val="005480"/>
                </a:solidFill>
                <a:cs typeface="Arial"/>
              </a:rPr>
            </a:br>
            <a:endParaRPr lang="en-US" dirty="0"/>
          </a:p>
        </p:txBody>
      </p:sp>
      <p:sp>
        <p:nvSpPr>
          <p:cNvPr id="3" name="Content Placeholder 2"/>
          <p:cNvSpPr>
            <a:spLocks noGrp="1"/>
          </p:cNvSpPr>
          <p:nvPr>
            <p:ph idx="1"/>
          </p:nvPr>
        </p:nvSpPr>
        <p:spPr>
          <a:xfrm>
            <a:off x="203200" y="1600200"/>
            <a:ext cx="8692444" cy="4525963"/>
          </a:xfrm>
        </p:spPr>
        <p:txBody>
          <a:bodyPr>
            <a:normAutofit/>
          </a:bodyPr>
          <a:lstStyle/>
          <a:p>
            <a:r>
              <a:rPr lang="en-US" sz="2400" dirty="0"/>
              <a:t>The next User Group will meet Tuesday April 23, 2024.</a:t>
            </a:r>
            <a:endParaRPr lang="en-US" sz="2400" dirty="0">
              <a:hlinkClick r:id="rId2"/>
            </a:endParaRPr>
          </a:p>
          <a:p>
            <a:pPr marL="0" indent="0">
              <a:buNone/>
            </a:pPr>
            <a:endParaRPr lang="en-US" sz="2000" dirty="0">
              <a:hlinkClick r:id="rId2"/>
            </a:endParaRPr>
          </a:p>
          <a:p>
            <a:r>
              <a:rPr lang="en-US" sz="2000" dirty="0">
                <a:hlinkClick r:id="rId2"/>
              </a:rPr>
              <a:t>http://www.chiamass.gov/ma-apcd-and-case-mix-user-workgroup-information/</a:t>
            </a:r>
            <a:endParaRPr lang="en-US" sz="2000" dirty="0"/>
          </a:p>
          <a:p>
            <a:endParaRPr lang="en-US" sz="2800" dirty="0"/>
          </a:p>
        </p:txBody>
      </p:sp>
    </p:spTree>
    <p:extLst>
      <p:ext uri="{BB962C8B-B14F-4D97-AF65-F5344CB8AC3E}">
        <p14:creationId xmlns:p14="http://schemas.microsoft.com/office/powerpoint/2010/main" val="1466137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53" y="274638"/>
            <a:ext cx="8229600" cy="1143000"/>
          </a:xfrm>
        </p:spPr>
        <p:txBody>
          <a:bodyPr>
            <a:normAutofit fontScale="90000"/>
          </a:bodyPr>
          <a:lstStyle/>
          <a:p>
            <a:r>
              <a:rPr lang="en-US" sz="3800" b="1" dirty="0">
                <a:solidFill>
                  <a:srgbClr val="005480"/>
                </a:solidFill>
                <a:cs typeface="Arial"/>
              </a:rPr>
              <a:t>Resultant Research Using CHIA Data</a:t>
            </a:r>
            <a:endParaRPr lang="en-US" dirty="0"/>
          </a:p>
        </p:txBody>
      </p:sp>
      <p:sp>
        <p:nvSpPr>
          <p:cNvPr id="3" name="Content Placeholder 2"/>
          <p:cNvSpPr>
            <a:spLocks noGrp="1"/>
          </p:cNvSpPr>
          <p:nvPr>
            <p:ph idx="1"/>
          </p:nvPr>
        </p:nvSpPr>
        <p:spPr>
          <a:xfrm>
            <a:off x="457200" y="1244065"/>
            <a:ext cx="8229600" cy="4525963"/>
          </a:xfrm>
        </p:spPr>
        <p:txBody>
          <a:bodyPr/>
          <a:lstStyle/>
          <a:p>
            <a:r>
              <a:rPr lang="en-US" sz="2000" dirty="0">
                <a:hlinkClick r:id="rId2"/>
              </a:rPr>
              <a:t>https://www.chiamass.gov/resultant-research-using-chia-data</a:t>
            </a:r>
            <a:endParaRPr lang="en-US" sz="2000" dirty="0"/>
          </a:p>
          <a:p>
            <a:endParaRPr lang="en-US" dirty="0"/>
          </a:p>
        </p:txBody>
      </p:sp>
      <p:pic>
        <p:nvPicPr>
          <p:cNvPr id="5" name="Picture 4"/>
          <p:cNvPicPr>
            <a:picLocks noChangeAspect="1"/>
          </p:cNvPicPr>
          <p:nvPr/>
        </p:nvPicPr>
        <p:blipFill rotWithShape="1">
          <a:blip r:embed="rId3"/>
          <a:srcRect b="13149"/>
          <a:stretch/>
        </p:blipFill>
        <p:spPr>
          <a:xfrm>
            <a:off x="0" y="1792075"/>
            <a:ext cx="9144000" cy="4054955"/>
          </a:xfrm>
          <a:prstGeom prst="rect">
            <a:avLst/>
          </a:prstGeom>
        </p:spPr>
      </p:pic>
    </p:spTree>
    <p:extLst>
      <p:ext uri="{BB962C8B-B14F-4D97-AF65-F5344CB8AC3E}">
        <p14:creationId xmlns:p14="http://schemas.microsoft.com/office/powerpoint/2010/main" val="2625558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63090" y="1359791"/>
            <a:ext cx="8162910" cy="1651158"/>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2"/>
              </a:rPr>
              <a:t>apcd.data@chiamass.gov</a:t>
            </a: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3"/>
              </a:rPr>
              <a:t>casemix.data@chiamass.gov</a:t>
            </a:r>
            <a:r>
              <a:rPr lang="en-US" sz="2000" dirty="0">
                <a:latin typeface="Arial" panose="020B0604020202020204" pitchFamily="34" charset="0"/>
                <a:cs typeface="Arial" panose="020B0604020202020204" pitchFamily="34" charset="0"/>
              </a:rPr>
              <a:t> </a:t>
            </a: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a:solidFill>
                  <a:srgbClr val="005480"/>
                </a:solidFill>
                <a:latin typeface="Arial"/>
                <a:cs typeface="Arial"/>
              </a:rPr>
              <a:t>Questions?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29</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53A55BF-E508-0D86-7CB7-2E681EE9DA37}"/>
              </a:ext>
            </a:extLst>
          </p:cNvPr>
          <p:cNvSpPr txBox="1"/>
          <p:nvPr/>
        </p:nvSpPr>
        <p:spPr>
          <a:xfrm>
            <a:off x="460756" y="3123305"/>
            <a:ext cx="8162910" cy="2431435"/>
          </a:xfrm>
          <a:prstGeom prst="rect">
            <a:avLst/>
          </a:prstGeom>
          <a:noFill/>
          <a:ln w="47625">
            <a:solidFill>
              <a:schemeClr val="accent1"/>
            </a:solidFill>
          </a:ln>
        </p:spPr>
        <p:txBody>
          <a:bodyPr wrap="square" rtlCol="0">
            <a:spAutoFit/>
          </a:bodyPr>
          <a:lstStyle/>
          <a:p>
            <a:endParaRPr lang="en-US" sz="800" dirty="0"/>
          </a:p>
          <a:p>
            <a:pPr algn="ctr"/>
            <a:r>
              <a:rPr lang="en-US" b="1" u="sng" dirty="0"/>
              <a:t>REMINDER</a:t>
            </a:r>
          </a:p>
          <a:p>
            <a:endParaRPr lang="en-US" sz="800" dirty="0"/>
          </a:p>
          <a:p>
            <a:endParaRPr lang="en-US" sz="1000" dirty="0"/>
          </a:p>
          <a:p>
            <a:r>
              <a:rPr lang="en-US" dirty="0"/>
              <a:t>CHIA still receives a high volume of email from data users who do not include their IRBNet ID. If you are in the process of or have already submitted a data application to CHIA through IRBNet </a:t>
            </a:r>
            <a:r>
              <a:rPr lang="en-US" dirty="0">
                <a:hlinkClick r:id="rId5"/>
              </a:rPr>
              <a:t>https://www.irbnet.org/release/home.html</a:t>
            </a:r>
            <a:r>
              <a:rPr lang="en-US" dirty="0"/>
              <a:t>, due to the volume of email CHIA receives, please remember to always include your IRBNET ID# in the subject line of your email.  Doing so facilitates tracking your application and expediting responses to any questions.</a:t>
            </a:r>
          </a:p>
        </p:txBody>
      </p:sp>
    </p:spTree>
    <p:extLst>
      <p:ext uri="{BB962C8B-B14F-4D97-AF65-F5344CB8AC3E}">
        <p14:creationId xmlns:p14="http://schemas.microsoft.com/office/powerpoint/2010/main" val="415288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54600" y="912041"/>
            <a:ext cx="9078269" cy="5493812"/>
          </a:xfrm>
          <a:prstGeom prst="rect">
            <a:avLst/>
          </a:prstGeom>
          <a:noFill/>
        </p:spPr>
        <p:txBody>
          <a:bodyPr wrap="square" rtlCol="0">
            <a:spAutoFit/>
          </a:bodyPr>
          <a:lstStyle/>
          <a:p>
            <a:pPr marL="742950" lvl="1" indent="-285750">
              <a:buClr>
                <a:schemeClr val="accent1"/>
              </a:buClr>
              <a:buFont typeface="Wingdings" charset="2"/>
              <a:buChar char="§"/>
            </a:pPr>
            <a:r>
              <a:rPr lang="en-US" sz="1900" dirty="0">
                <a:cs typeface="Arial"/>
              </a:rPr>
              <a:t>Available for request</a:t>
            </a:r>
          </a:p>
          <a:p>
            <a:pPr marL="742950" lvl="1" indent="-285750">
              <a:buClr>
                <a:schemeClr val="accent1"/>
              </a:buClr>
              <a:buFont typeface="Wingdings" charset="2"/>
              <a:buChar char="§"/>
            </a:pPr>
            <a:r>
              <a:rPr lang="en-US" sz="1900" dirty="0">
                <a:cs typeface="Arial"/>
              </a:rPr>
              <a:t>Applicants with </a:t>
            </a:r>
            <a:r>
              <a:rPr lang="en-US" sz="1900" i="1" dirty="0">
                <a:cs typeface="Arial"/>
              </a:rPr>
              <a:t>approved projects</a:t>
            </a:r>
            <a:r>
              <a:rPr lang="en-US" sz="1900" dirty="0">
                <a:cs typeface="Arial"/>
              </a:rPr>
              <a:t> that require updated MA APCD data (CY 2021 Data or CY2022) should submit to CHIA a completed Exhibit B (</a:t>
            </a:r>
            <a:r>
              <a:rPr lang="en-US" sz="1900" i="1" dirty="0">
                <a:cs typeface="Arial"/>
              </a:rPr>
              <a:t>Certificate of Continued Need and Compliance</a:t>
            </a:r>
            <a:r>
              <a:rPr lang="en-US" sz="1900" dirty="0">
                <a:cs typeface="Arial"/>
              </a:rPr>
              <a:t>) of the Data Use Agreement. After submitting a completed Exhibit B, you will receive an invoice (if applicable) for the requested data.  Upon payment of the invoice the order for the data will be placed.</a:t>
            </a:r>
          </a:p>
          <a:p>
            <a:pPr marL="742950" lvl="1" indent="-285750">
              <a:buClr>
                <a:schemeClr val="accent1"/>
              </a:buClr>
              <a:buFont typeface="Wingdings" charset="2"/>
              <a:buChar char="§"/>
            </a:pPr>
            <a:r>
              <a:rPr lang="en-US" sz="1900" b="1" dirty="0">
                <a:solidFill>
                  <a:srgbClr val="00B050"/>
                </a:solidFill>
                <a:cs typeface="Arial"/>
              </a:rPr>
              <a:t>CY 2021 Data </a:t>
            </a:r>
            <a:r>
              <a:rPr lang="en-US" sz="1900" dirty="0">
                <a:cs typeface="Arial"/>
              </a:rPr>
              <a:t>includes medical, pharmacy, and dental claims incurred between </a:t>
            </a:r>
            <a:r>
              <a:rPr lang="en-US" sz="1900" b="1" dirty="0">
                <a:cs typeface="Arial"/>
              </a:rPr>
              <a:t>January 1, 2017, and December 31, 2021, and it includes six (6) months of run-out (paid claims through June 30, 2022)</a:t>
            </a:r>
            <a:r>
              <a:rPr lang="en-US" sz="1900" dirty="0">
                <a:cs typeface="Arial"/>
              </a:rPr>
              <a:t>. In addition to claims data, the release contains relevant reference files including member eligibility, providers, products, and benefit plans. This data encompasses public and private payers as well as fully-insured and self-insured plans. Keep in mind that due to the Supreme Court decision, </a:t>
            </a:r>
            <a:r>
              <a:rPr lang="en-US" sz="1900" i="1" dirty="0">
                <a:cs typeface="Arial"/>
              </a:rPr>
              <a:t>Gobeille v. Liberty Mutual</a:t>
            </a:r>
            <a:r>
              <a:rPr lang="en-US" sz="1900" dirty="0">
                <a:cs typeface="Arial"/>
              </a:rPr>
              <a:t>, the self-insured plans are severely reduced starting in 2016. This release also includes MassHealth Medicaid data in the MA APCD for the period of calendar years 2017-2021. </a:t>
            </a:r>
          </a:p>
          <a:p>
            <a:pPr marL="742950" lvl="1" indent="-285750">
              <a:buClr>
                <a:schemeClr val="accent1"/>
              </a:buClr>
              <a:buFont typeface="Wingdings" charset="2"/>
              <a:buChar char="§"/>
            </a:pPr>
            <a:endParaRPr lang="en-US" sz="800" dirty="0">
              <a:cs typeface="Arial"/>
            </a:endParaRPr>
          </a:p>
          <a:p>
            <a:pPr lvl="1">
              <a:buClr>
                <a:schemeClr val="accent1"/>
              </a:buClr>
            </a:pPr>
            <a:endParaRPr lang="en-US" sz="2000" dirty="0">
              <a:cs typeface="Arial"/>
            </a:endParaRPr>
          </a:p>
        </p:txBody>
      </p:sp>
      <p:sp>
        <p:nvSpPr>
          <p:cNvPr id="28" name="TextBox 27"/>
          <p:cNvSpPr txBox="1"/>
          <p:nvPr/>
        </p:nvSpPr>
        <p:spPr>
          <a:xfrm>
            <a:off x="390950" y="340991"/>
            <a:ext cx="8030931" cy="523220"/>
          </a:xfrm>
          <a:prstGeom prst="rect">
            <a:avLst/>
          </a:prstGeom>
          <a:noFill/>
        </p:spPr>
        <p:txBody>
          <a:bodyPr wrap="square" rtlCol="0" anchor="b">
            <a:spAutoFit/>
          </a:bodyPr>
          <a:lstStyle/>
          <a:p>
            <a:r>
              <a:rPr lang="en-US" sz="2800" b="1" dirty="0">
                <a:solidFill>
                  <a:srgbClr val="005480"/>
                </a:solidFill>
                <a:latin typeface="Arial"/>
                <a:cs typeface="Arial"/>
              </a:rPr>
              <a:t>MA APCD Calendar Years 2021 and 2022</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1965" y="864211"/>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C07ABBE0-AF99-D75C-CA4B-89E3C3D06D22}"/>
              </a:ext>
            </a:extLst>
          </p:cNvPr>
          <p:cNvGrpSpPr/>
          <p:nvPr/>
        </p:nvGrpSpPr>
        <p:grpSpPr>
          <a:xfrm>
            <a:off x="6418869" y="5911319"/>
            <a:ext cx="2494450" cy="369332"/>
            <a:chOff x="6491504" y="6466090"/>
            <a:chExt cx="2494450" cy="369332"/>
          </a:xfrm>
        </p:grpSpPr>
        <p:sp>
          <p:nvSpPr>
            <p:cNvPr id="3" name="Arrow: Right 2">
              <a:extLst>
                <a:ext uri="{FF2B5EF4-FFF2-40B4-BE49-F238E27FC236}">
                  <a16:creationId xmlns:a16="http://schemas.microsoft.com/office/drawing/2014/main" id="{F7A306EC-7EB4-E0CC-B1EC-58E33A3D8C3B}"/>
                </a:ext>
              </a:extLst>
            </p:cNvPr>
            <p:cNvSpPr/>
            <p:nvPr/>
          </p:nvSpPr>
          <p:spPr>
            <a:xfrm>
              <a:off x="7676444" y="6561666"/>
              <a:ext cx="1309510" cy="197556"/>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68E91D6-57B1-A286-584A-AA03B8D41210}"/>
                </a:ext>
              </a:extLst>
            </p:cNvPr>
            <p:cNvSpPr txBox="1"/>
            <p:nvPr/>
          </p:nvSpPr>
          <p:spPr>
            <a:xfrm>
              <a:off x="6491504" y="6466090"/>
              <a:ext cx="1184940" cy="369332"/>
            </a:xfrm>
            <a:prstGeom prst="rect">
              <a:avLst/>
            </a:prstGeom>
            <a:noFill/>
          </p:spPr>
          <p:txBody>
            <a:bodyPr wrap="none" rtlCol="0">
              <a:spAutoFit/>
            </a:bodyPr>
            <a:lstStyle/>
            <a:p>
              <a:r>
                <a:rPr lang="en-US" dirty="0"/>
                <a:t>continued</a:t>
              </a:r>
            </a:p>
          </p:txBody>
        </p:sp>
      </p:grpSp>
    </p:spTree>
    <p:extLst>
      <p:ext uri="{BB962C8B-B14F-4D97-AF65-F5344CB8AC3E}">
        <p14:creationId xmlns:p14="http://schemas.microsoft.com/office/powerpoint/2010/main" val="287724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83587" y="273256"/>
            <a:ext cx="8501207" cy="523220"/>
          </a:xfrm>
          <a:prstGeom prst="rect">
            <a:avLst/>
          </a:prstGeom>
          <a:noFill/>
        </p:spPr>
        <p:txBody>
          <a:bodyPr wrap="square" rtlCol="0" anchor="b">
            <a:spAutoFit/>
          </a:bodyPr>
          <a:lstStyle/>
          <a:p>
            <a:r>
              <a:rPr lang="en-US" sz="2800" b="1" dirty="0">
                <a:solidFill>
                  <a:srgbClr val="005480"/>
                </a:solidFill>
                <a:latin typeface="Arial"/>
                <a:cs typeface="Arial"/>
              </a:rPr>
              <a:t>MA APCD Calendar Years 2021 and 2022 </a:t>
            </a:r>
            <a:r>
              <a:rPr lang="en-US" sz="2000" dirty="0">
                <a:solidFill>
                  <a:srgbClr val="005480"/>
                </a:solidFill>
                <a:latin typeface="Arial"/>
                <a:cs typeface="Arial"/>
              </a:rPr>
              <a:t>(continued)</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4</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3587" y="83352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91911" y="923839"/>
            <a:ext cx="8949225" cy="4478149"/>
          </a:xfrm>
          <a:prstGeom prst="rect">
            <a:avLst/>
          </a:prstGeom>
          <a:noFill/>
        </p:spPr>
        <p:txBody>
          <a:bodyPr wrap="square" rtlCol="0">
            <a:spAutoFit/>
          </a:bodyPr>
          <a:lstStyle/>
          <a:p>
            <a:pPr marL="742950" lvl="1" indent="-285750">
              <a:buClr>
                <a:schemeClr val="accent1"/>
              </a:buClr>
              <a:buFont typeface="Wingdings" charset="2"/>
              <a:buChar char="§"/>
            </a:pPr>
            <a:r>
              <a:rPr lang="en-US" sz="1900" dirty="0">
                <a:cs typeface="Arial"/>
              </a:rPr>
              <a:t>The new </a:t>
            </a:r>
            <a:r>
              <a:rPr lang="en-US" sz="1900" b="1" dirty="0">
                <a:solidFill>
                  <a:srgbClr val="00B050"/>
                </a:solidFill>
                <a:cs typeface="Arial"/>
              </a:rPr>
              <a:t>CY 2022 Data </a:t>
            </a:r>
            <a:r>
              <a:rPr lang="en-US" sz="1900" dirty="0">
                <a:cs typeface="Arial"/>
              </a:rPr>
              <a:t>includes medical, pharmacy, and dental claims incurred from </a:t>
            </a:r>
            <a:r>
              <a:rPr lang="en-US" sz="1900" b="1" dirty="0">
                <a:cs typeface="Arial"/>
              </a:rPr>
              <a:t>January 1, 2018, through December 31, 2022, and includes six (6) months of run-out (paid claims through June 30, 2023)</a:t>
            </a:r>
            <a:r>
              <a:rPr lang="en-US" sz="1900" dirty="0">
                <a:cs typeface="Arial"/>
              </a:rPr>
              <a:t>. This release also includes MassHealth Medicaid data in the MA APCD for the period of calendar years 2018-2022. As with CY2021, this data encompasses public and private payers as well as fully-insured and self-insured plans. Again, keep in mind that due to the Supreme Court decision, </a:t>
            </a:r>
            <a:r>
              <a:rPr lang="en-US" sz="1900" i="1" dirty="0">
                <a:cs typeface="Arial"/>
              </a:rPr>
              <a:t>Gobeille v. Liberty Mutual</a:t>
            </a:r>
            <a:r>
              <a:rPr lang="en-US" sz="1900" dirty="0">
                <a:cs typeface="Arial"/>
              </a:rPr>
              <a:t>, the self-insured plans are severely reduced starting in 2016.</a:t>
            </a:r>
          </a:p>
          <a:p>
            <a:pPr lvl="1">
              <a:buClr>
                <a:schemeClr val="accent1"/>
              </a:buClr>
            </a:pPr>
            <a:endParaRPr lang="en-US" sz="1900" dirty="0">
              <a:cs typeface="Arial"/>
            </a:endParaRPr>
          </a:p>
          <a:p>
            <a:pPr marL="742950" lvl="1" indent="-285750">
              <a:buClr>
                <a:schemeClr val="accent1"/>
              </a:buClr>
              <a:buFont typeface="Wingdings" charset="2"/>
              <a:buChar char="§"/>
            </a:pPr>
            <a:r>
              <a:rPr lang="en-US" sz="1900" dirty="0">
                <a:cs typeface="Arial"/>
              </a:rPr>
              <a:t>The new CY 2022 Documentation Guide</a:t>
            </a:r>
          </a:p>
          <a:p>
            <a:pPr lvl="1">
              <a:buClr>
                <a:schemeClr val="accent1"/>
              </a:buClr>
            </a:pPr>
            <a:r>
              <a:rPr lang="en-US" sz="1900" dirty="0">
                <a:cs typeface="Arial"/>
              </a:rPr>
              <a:t>     and Release Notes are available on </a:t>
            </a:r>
          </a:p>
          <a:p>
            <a:pPr lvl="1">
              <a:buClr>
                <a:schemeClr val="accent1"/>
              </a:buClr>
            </a:pPr>
            <a:r>
              <a:rPr lang="en-US" sz="1900" dirty="0">
                <a:cs typeface="Arial"/>
              </a:rPr>
              <a:t>     CHIA’s website for your review before</a:t>
            </a:r>
          </a:p>
          <a:p>
            <a:pPr lvl="1">
              <a:buClr>
                <a:schemeClr val="accent1"/>
              </a:buClr>
            </a:pPr>
            <a:r>
              <a:rPr lang="en-US" sz="1900" dirty="0">
                <a:cs typeface="Arial"/>
              </a:rPr>
              <a:t>     using the data.</a:t>
            </a:r>
          </a:p>
          <a:p>
            <a:pPr lvl="1">
              <a:buClr>
                <a:schemeClr val="accent1"/>
              </a:buClr>
            </a:pPr>
            <a:r>
              <a:rPr lang="en-US" sz="1900" dirty="0">
                <a:cs typeface="Arial"/>
              </a:rPr>
              <a:t>     </a:t>
            </a:r>
            <a:r>
              <a:rPr lang="en-US" sz="1900" dirty="0">
                <a:cs typeface="Arial"/>
                <a:hlinkClick r:id="rId3"/>
              </a:rPr>
              <a:t>https://www.chiamass.gov/ma-apcd/</a:t>
            </a:r>
            <a:r>
              <a:rPr lang="en-US" sz="1900" dirty="0">
                <a:cs typeface="Arial"/>
              </a:rPr>
              <a:t> </a:t>
            </a:r>
          </a:p>
        </p:txBody>
      </p:sp>
      <p:pic>
        <p:nvPicPr>
          <p:cNvPr id="5" name="Picture 4">
            <a:extLst>
              <a:ext uri="{FF2B5EF4-FFF2-40B4-BE49-F238E27FC236}">
                <a16:creationId xmlns:a16="http://schemas.microsoft.com/office/drawing/2014/main" id="{7D675AC2-AA5E-7B4E-4F03-CADFA61ED6AC}"/>
              </a:ext>
            </a:extLst>
          </p:cNvPr>
          <p:cNvPicPr>
            <a:picLocks noChangeAspect="1"/>
          </p:cNvPicPr>
          <p:nvPr/>
        </p:nvPicPr>
        <p:blipFill rotWithShape="1">
          <a:blip r:embed="rId4"/>
          <a:srcRect l="60269" t="41360" r="15937" b="24641"/>
          <a:stretch/>
        </p:blipFill>
        <p:spPr>
          <a:xfrm>
            <a:off x="5226755" y="3550418"/>
            <a:ext cx="3195126" cy="2568159"/>
          </a:xfrm>
          <a:prstGeom prst="rect">
            <a:avLst/>
          </a:prstGeom>
          <a:ln>
            <a:solidFill>
              <a:schemeClr val="accent2"/>
            </a:solidFill>
          </a:ln>
        </p:spPr>
      </p:pic>
    </p:spTree>
    <p:extLst>
      <p:ext uri="{BB962C8B-B14F-4D97-AF65-F5344CB8AC3E}">
        <p14:creationId xmlns:p14="http://schemas.microsoft.com/office/powerpoint/2010/main" val="3061269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2ED49-D030-7320-E61D-CE4A4EE6A485}"/>
            </a:ext>
          </a:extLst>
        </p:cNvPr>
        <p:cNvGrpSpPr/>
        <p:nvPr/>
      </p:nvGrpSpPr>
      <p:grpSpPr>
        <a:xfrm>
          <a:off x="0" y="0"/>
          <a:ext cx="0" cy="0"/>
          <a:chOff x="0" y="0"/>
          <a:chExt cx="0" cy="0"/>
        </a:xfrm>
      </p:grpSpPr>
      <p:sp>
        <p:nvSpPr>
          <p:cNvPr id="28" name="TextBox 27">
            <a:extLst>
              <a:ext uri="{FF2B5EF4-FFF2-40B4-BE49-F238E27FC236}">
                <a16:creationId xmlns:a16="http://schemas.microsoft.com/office/drawing/2014/main" id="{5506AB96-058A-E377-065B-675E6C92A151}"/>
              </a:ext>
            </a:extLst>
          </p:cNvPr>
          <p:cNvSpPr txBox="1"/>
          <p:nvPr/>
        </p:nvSpPr>
        <p:spPr>
          <a:xfrm>
            <a:off x="335171" y="281477"/>
            <a:ext cx="8030931" cy="523220"/>
          </a:xfrm>
          <a:prstGeom prst="rect">
            <a:avLst/>
          </a:prstGeom>
          <a:noFill/>
        </p:spPr>
        <p:txBody>
          <a:bodyPr wrap="square" rtlCol="0" anchor="b">
            <a:spAutoFit/>
          </a:bodyPr>
          <a:lstStyle/>
          <a:p>
            <a:r>
              <a:rPr lang="en-US" sz="2800" b="1" dirty="0">
                <a:solidFill>
                  <a:srgbClr val="005480"/>
                </a:solidFill>
                <a:latin typeface="Arial"/>
                <a:cs typeface="Arial"/>
              </a:rPr>
              <a:t>Updates to the MA APCD Application</a:t>
            </a:r>
          </a:p>
        </p:txBody>
      </p:sp>
      <p:sp>
        <p:nvSpPr>
          <p:cNvPr id="8" name="Date Placeholder 3">
            <a:extLst>
              <a:ext uri="{FF2B5EF4-FFF2-40B4-BE49-F238E27FC236}">
                <a16:creationId xmlns:a16="http://schemas.microsoft.com/office/drawing/2014/main" id="{3599BB2E-BC1B-DAE7-CEA7-508B3BDA1CFE}"/>
              </a:ext>
            </a:extLst>
          </p:cNvPr>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5</a:t>
            </a:fld>
            <a:endParaRPr lang="en-US" dirty="0"/>
          </a:p>
        </p:txBody>
      </p:sp>
      <p:sp>
        <p:nvSpPr>
          <p:cNvPr id="9" name="Footer Placeholder 4">
            <a:extLst>
              <a:ext uri="{FF2B5EF4-FFF2-40B4-BE49-F238E27FC236}">
                <a16:creationId xmlns:a16="http://schemas.microsoft.com/office/drawing/2014/main" id="{1F4687B1-53E2-7EF2-DC28-2F2BAA0BA9D5}"/>
              </a:ext>
            </a:extLst>
          </p:cNvPr>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a:extLst>
              <a:ext uri="{FF2B5EF4-FFF2-40B4-BE49-F238E27FC236}">
                <a16:creationId xmlns:a16="http://schemas.microsoft.com/office/drawing/2014/main" id="{669EB19C-D9B8-CF0B-6DFE-F1834B848F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a:extLst>
              <a:ext uri="{FF2B5EF4-FFF2-40B4-BE49-F238E27FC236}">
                <a16:creationId xmlns:a16="http://schemas.microsoft.com/office/drawing/2014/main" id="{36D647AA-D386-F594-B08B-91C28DEF5AB9}"/>
              </a:ext>
            </a:extLst>
          </p:cNvPr>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6E20526-E604-80DF-396A-7F5679D73AD6}"/>
              </a:ext>
            </a:extLst>
          </p:cNvPr>
          <p:cNvCxnSpPr/>
          <p:nvPr/>
        </p:nvCxnSpPr>
        <p:spPr>
          <a:xfrm>
            <a:off x="335171" y="807882"/>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1673DF3-8444-099D-ABEA-0F9C89DB86DE}"/>
              </a:ext>
            </a:extLst>
          </p:cNvPr>
          <p:cNvPicPr>
            <a:picLocks noChangeAspect="1"/>
          </p:cNvPicPr>
          <p:nvPr/>
        </p:nvPicPr>
        <p:blipFill rotWithShape="1">
          <a:blip r:embed="rId4"/>
          <a:srcRect l="30480" t="19022" r="16694" b="19967"/>
          <a:stretch/>
        </p:blipFill>
        <p:spPr>
          <a:xfrm>
            <a:off x="347867" y="2116917"/>
            <a:ext cx="6154533" cy="3998200"/>
          </a:xfrm>
          <a:prstGeom prst="rect">
            <a:avLst/>
          </a:prstGeom>
          <a:ln w="15875">
            <a:solidFill>
              <a:schemeClr val="accent1"/>
            </a:solidFill>
          </a:ln>
        </p:spPr>
      </p:pic>
      <p:sp>
        <p:nvSpPr>
          <p:cNvPr id="4" name="Arrow: Left 3">
            <a:extLst>
              <a:ext uri="{FF2B5EF4-FFF2-40B4-BE49-F238E27FC236}">
                <a16:creationId xmlns:a16="http://schemas.microsoft.com/office/drawing/2014/main" id="{860D3948-05A2-A8B4-BD47-64389DEF4777}"/>
              </a:ext>
            </a:extLst>
          </p:cNvPr>
          <p:cNvSpPr/>
          <p:nvPr/>
        </p:nvSpPr>
        <p:spPr>
          <a:xfrm>
            <a:off x="6886222" y="5441244"/>
            <a:ext cx="1287303" cy="44026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8CB7610-D76A-C296-9EBD-786C42303578}"/>
              </a:ext>
            </a:extLst>
          </p:cNvPr>
          <p:cNvSpPr txBox="1"/>
          <p:nvPr/>
        </p:nvSpPr>
        <p:spPr>
          <a:xfrm>
            <a:off x="325662" y="807882"/>
            <a:ext cx="8531213" cy="1308050"/>
          </a:xfrm>
          <a:prstGeom prst="rect">
            <a:avLst/>
          </a:prstGeom>
          <a:noFill/>
        </p:spPr>
        <p:txBody>
          <a:bodyPr wrap="square">
            <a:spAutoFit/>
          </a:bodyPr>
          <a:lstStyle/>
          <a:p>
            <a:r>
              <a:rPr lang="en-US" sz="1600" dirty="0">
                <a:cs typeface="Arial"/>
              </a:rPr>
              <a:t>When applying for CHIA data, always check the website to download and use the most recent version of the data request application. For example, the MA APCD application was last revised in December 2023 to update the full year date ranges available for purchase</a:t>
            </a:r>
            <a:r>
              <a:rPr lang="en-US" dirty="0">
                <a:cs typeface="Arial"/>
              </a:rPr>
              <a:t>.</a:t>
            </a:r>
          </a:p>
          <a:p>
            <a:endParaRPr lang="en-US" sz="1100" dirty="0">
              <a:cs typeface="Arial"/>
            </a:endParaRPr>
          </a:p>
          <a:p>
            <a:r>
              <a:rPr lang="en-US" sz="1800" b="1" i="1" dirty="0">
                <a:cs typeface="Arial"/>
              </a:rPr>
              <a:t>Se</a:t>
            </a:r>
            <a:r>
              <a:rPr lang="en-US" b="1" i="1" dirty="0">
                <a:cs typeface="Arial"/>
              </a:rPr>
              <a:t>e application excerpt below.</a:t>
            </a:r>
            <a:r>
              <a:rPr lang="en-US" sz="1800" b="1" i="1" dirty="0">
                <a:cs typeface="Arial"/>
              </a:rPr>
              <a:t> </a:t>
            </a:r>
            <a:endParaRPr lang="en-US" b="1" i="1" dirty="0"/>
          </a:p>
        </p:txBody>
      </p:sp>
    </p:spTree>
    <p:extLst>
      <p:ext uri="{BB962C8B-B14F-4D97-AF65-F5344CB8AC3E}">
        <p14:creationId xmlns:p14="http://schemas.microsoft.com/office/powerpoint/2010/main" val="1346636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96934-4F2C-372F-7267-4DA21B657C0A}"/>
            </a:ext>
          </a:extLst>
        </p:cNvPr>
        <p:cNvGrpSpPr/>
        <p:nvPr/>
      </p:nvGrpSpPr>
      <p:grpSpPr>
        <a:xfrm>
          <a:off x="0" y="0"/>
          <a:ext cx="0" cy="0"/>
          <a:chOff x="0" y="0"/>
          <a:chExt cx="0" cy="0"/>
        </a:xfrm>
      </p:grpSpPr>
      <p:sp>
        <p:nvSpPr>
          <p:cNvPr id="28" name="TextBox 27">
            <a:extLst>
              <a:ext uri="{FF2B5EF4-FFF2-40B4-BE49-F238E27FC236}">
                <a16:creationId xmlns:a16="http://schemas.microsoft.com/office/drawing/2014/main" id="{0AF79DC4-E953-F394-307D-710C7C37A719}"/>
              </a:ext>
            </a:extLst>
          </p:cNvPr>
          <p:cNvSpPr txBox="1"/>
          <p:nvPr/>
        </p:nvSpPr>
        <p:spPr>
          <a:xfrm>
            <a:off x="263090" y="374857"/>
            <a:ext cx="8030931" cy="523220"/>
          </a:xfrm>
          <a:prstGeom prst="rect">
            <a:avLst/>
          </a:prstGeom>
          <a:noFill/>
        </p:spPr>
        <p:txBody>
          <a:bodyPr wrap="square" rtlCol="0" anchor="b">
            <a:spAutoFit/>
          </a:bodyPr>
          <a:lstStyle/>
          <a:p>
            <a:r>
              <a:rPr lang="en-US" sz="2800" b="1" dirty="0">
                <a:solidFill>
                  <a:srgbClr val="005480"/>
                </a:solidFill>
                <a:latin typeface="Arial"/>
                <a:cs typeface="Arial"/>
              </a:rPr>
              <a:t>Updates to the MA APCD Application </a:t>
            </a:r>
            <a:r>
              <a:rPr lang="en-US" sz="2000" dirty="0">
                <a:solidFill>
                  <a:srgbClr val="005480"/>
                </a:solidFill>
                <a:latin typeface="Arial"/>
                <a:cs typeface="Arial"/>
              </a:rPr>
              <a:t>(continued)</a:t>
            </a:r>
          </a:p>
        </p:txBody>
      </p:sp>
      <p:sp>
        <p:nvSpPr>
          <p:cNvPr id="8" name="Date Placeholder 3">
            <a:extLst>
              <a:ext uri="{FF2B5EF4-FFF2-40B4-BE49-F238E27FC236}">
                <a16:creationId xmlns:a16="http://schemas.microsoft.com/office/drawing/2014/main" id="{F789EA22-2637-CB11-EF42-31B0AC1DD75B}"/>
              </a:ext>
            </a:extLst>
          </p:cNvPr>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6</a:t>
            </a:fld>
            <a:endParaRPr lang="en-US" dirty="0"/>
          </a:p>
        </p:txBody>
      </p:sp>
      <p:sp>
        <p:nvSpPr>
          <p:cNvPr id="9" name="Footer Placeholder 4">
            <a:extLst>
              <a:ext uri="{FF2B5EF4-FFF2-40B4-BE49-F238E27FC236}">
                <a16:creationId xmlns:a16="http://schemas.microsoft.com/office/drawing/2014/main" id="{84C2E291-80E0-388E-2C4A-006589071B3F}"/>
              </a:ext>
            </a:extLst>
          </p:cNvPr>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a:extLst>
              <a:ext uri="{FF2B5EF4-FFF2-40B4-BE49-F238E27FC236}">
                <a16:creationId xmlns:a16="http://schemas.microsoft.com/office/drawing/2014/main" id="{11BE5F3E-AD46-3A4F-C98E-BDFA3AB225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a:extLst>
              <a:ext uri="{FF2B5EF4-FFF2-40B4-BE49-F238E27FC236}">
                <a16:creationId xmlns:a16="http://schemas.microsoft.com/office/drawing/2014/main" id="{A5B33F01-A707-A4BC-D2C9-F5AC829AFA31}"/>
              </a:ext>
            </a:extLst>
          </p:cNvPr>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E26D768-0026-ADCD-C4E8-45FDB0179E8F}"/>
              </a:ext>
            </a:extLst>
          </p:cNvPr>
          <p:cNvCxnSpPr/>
          <p:nvPr/>
        </p:nvCxnSpPr>
        <p:spPr>
          <a:xfrm>
            <a:off x="357377" y="917585"/>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
        <p:nvSpPr>
          <p:cNvPr id="4" name="Arrow: Left 3">
            <a:extLst>
              <a:ext uri="{FF2B5EF4-FFF2-40B4-BE49-F238E27FC236}">
                <a16:creationId xmlns:a16="http://schemas.microsoft.com/office/drawing/2014/main" id="{329080E6-DD17-821E-6832-7F3A49612ACE}"/>
              </a:ext>
            </a:extLst>
          </p:cNvPr>
          <p:cNvSpPr/>
          <p:nvPr/>
        </p:nvSpPr>
        <p:spPr>
          <a:xfrm>
            <a:off x="7604721" y="3234265"/>
            <a:ext cx="1287303" cy="44026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B9B2EBE-93D4-A0AF-5218-8697F9A40BA3}"/>
              </a:ext>
            </a:extLst>
          </p:cNvPr>
          <p:cNvSpPr txBox="1"/>
          <p:nvPr/>
        </p:nvSpPr>
        <p:spPr>
          <a:xfrm>
            <a:off x="335172" y="1023245"/>
            <a:ext cx="8368562" cy="1815882"/>
          </a:xfrm>
          <a:prstGeom prst="rect">
            <a:avLst/>
          </a:prstGeom>
          <a:noFill/>
        </p:spPr>
        <p:txBody>
          <a:bodyPr wrap="square">
            <a:spAutoFit/>
          </a:bodyPr>
          <a:lstStyle/>
          <a:p>
            <a:r>
              <a:rPr lang="en-US" sz="1600" dirty="0">
                <a:cs typeface="Arial"/>
              </a:rPr>
              <a:t>In addition, the December 2023 revision to MA APCD application specifies that the member ZIP code geographic data is now only released at the level of one ZIP code per person per year based on the member’s ZIP code reported in the member’s earliest submission year month.</a:t>
            </a:r>
          </a:p>
          <a:p>
            <a:endParaRPr lang="en-US" sz="1600" dirty="0">
              <a:cs typeface="Arial"/>
            </a:endParaRPr>
          </a:p>
          <a:p>
            <a:r>
              <a:rPr lang="en-US" sz="1600" b="1" i="1" dirty="0">
                <a:cs typeface="Arial"/>
              </a:rPr>
              <a:t>See application excerpt below. </a:t>
            </a:r>
            <a:endParaRPr lang="en-US" sz="1600" dirty="0">
              <a:cs typeface="Arial"/>
            </a:endParaRPr>
          </a:p>
          <a:p>
            <a:r>
              <a:rPr lang="en-US" sz="1600" dirty="0">
                <a:cs typeface="Arial"/>
              </a:rPr>
              <a:t> </a:t>
            </a:r>
            <a:endParaRPr lang="en-US" dirty="0"/>
          </a:p>
        </p:txBody>
      </p:sp>
      <p:pic>
        <p:nvPicPr>
          <p:cNvPr id="5" name="Picture 4">
            <a:extLst>
              <a:ext uri="{FF2B5EF4-FFF2-40B4-BE49-F238E27FC236}">
                <a16:creationId xmlns:a16="http://schemas.microsoft.com/office/drawing/2014/main" id="{66E866C3-790D-2E1B-81C3-08B9970478CB}"/>
              </a:ext>
            </a:extLst>
          </p:cNvPr>
          <p:cNvPicPr>
            <a:picLocks noChangeAspect="1"/>
          </p:cNvPicPr>
          <p:nvPr/>
        </p:nvPicPr>
        <p:blipFill rotWithShape="1">
          <a:blip r:embed="rId4"/>
          <a:srcRect l="30001" t="32496" r="16172" b="41605"/>
          <a:stretch/>
        </p:blipFill>
        <p:spPr>
          <a:xfrm>
            <a:off x="335171" y="2686756"/>
            <a:ext cx="7194518" cy="1998132"/>
          </a:xfrm>
          <a:prstGeom prst="rect">
            <a:avLst/>
          </a:prstGeom>
          <a:ln w="15875">
            <a:solidFill>
              <a:schemeClr val="accent1"/>
            </a:solidFill>
          </a:ln>
        </p:spPr>
      </p:pic>
    </p:spTree>
    <p:extLst>
      <p:ext uri="{BB962C8B-B14F-4D97-AF65-F5344CB8AC3E}">
        <p14:creationId xmlns:p14="http://schemas.microsoft.com/office/powerpoint/2010/main" val="728687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73048" y="914902"/>
            <a:ext cx="8597904" cy="4950073"/>
          </a:xfrm>
          <a:prstGeom prst="rect">
            <a:avLst/>
          </a:prstGeom>
          <a:noFill/>
        </p:spPr>
        <p:txBody>
          <a:bodyPr wrap="square" rtlCol="0">
            <a:spAutoFit/>
          </a:bodyPr>
          <a:lstStyle/>
          <a:p>
            <a:r>
              <a:rPr lang="en-US" sz="2200" dirty="0">
                <a:solidFill>
                  <a:srgbClr val="000000"/>
                </a:solidFill>
                <a:cs typeface="Arial" panose="020B0604020202020204" pitchFamily="34" charset="0"/>
              </a:rPr>
              <a:t>*CURRENT* RELEASE TIMEFRAMES FOR EACH FILE:</a:t>
            </a:r>
          </a:p>
          <a:p>
            <a:pPr marL="742950" lvl="1" indent="-285750">
              <a:lnSpc>
                <a:spcPct val="150000"/>
              </a:lnSpc>
              <a:buClr>
                <a:srgbClr val="F8921E"/>
              </a:buClr>
              <a:buFont typeface="Wingdings" charset="2"/>
              <a:buChar char="§"/>
            </a:pPr>
            <a:r>
              <a:rPr lang="en-US" dirty="0">
                <a:solidFill>
                  <a:srgbClr val="000000"/>
                </a:solidFill>
                <a:cs typeface="Arial"/>
              </a:rPr>
              <a:t>Hospital Inpatient Discharge Data (HIDD) </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FY2022 Now Available for Request</a:t>
            </a:r>
          </a:p>
          <a:p>
            <a:pPr marL="742950" lvl="1" indent="-285750">
              <a:lnSpc>
                <a:spcPct val="150000"/>
              </a:lnSpc>
              <a:buClr>
                <a:srgbClr val="F8921E"/>
              </a:buClr>
              <a:buFont typeface="Wingdings" charset="2"/>
              <a:buChar char="§"/>
            </a:pPr>
            <a:r>
              <a:rPr lang="en-US" dirty="0">
                <a:solidFill>
                  <a:srgbClr val="000000"/>
                </a:solidFill>
                <a:cs typeface="Arial"/>
              </a:rPr>
              <a:t>Outpatient Emergency Department  Visit Data (ED)</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 FY2022 Now Available for Request</a:t>
            </a:r>
          </a:p>
          <a:p>
            <a:pPr marL="742950" lvl="1" indent="-285750">
              <a:lnSpc>
                <a:spcPct val="150000"/>
              </a:lnSpc>
              <a:buClr>
                <a:srgbClr val="F8921E"/>
              </a:buClr>
              <a:buFont typeface="Wingdings" charset="2"/>
              <a:buChar char="§"/>
            </a:pPr>
            <a:r>
              <a:rPr lang="en-US" dirty="0">
                <a:solidFill>
                  <a:srgbClr val="000000"/>
                </a:solidFill>
                <a:cs typeface="Arial"/>
              </a:rPr>
              <a:t>Outpatient Observation Stay Data (OOD)</a:t>
            </a:r>
          </a:p>
          <a:p>
            <a:pPr lvl="1">
              <a:lnSpc>
                <a:spcPct val="150000"/>
              </a:lnSpc>
              <a:buClr>
                <a:srgbClr val="F8921E"/>
              </a:buClr>
            </a:pPr>
            <a:r>
              <a:rPr lang="en-US" dirty="0">
                <a:solidFill>
                  <a:srgbClr val="000000"/>
                </a:solidFill>
                <a:cs typeface="Arial"/>
              </a:rPr>
              <a:t>	</a:t>
            </a:r>
            <a:r>
              <a:rPr lang="en-US" b="1" dirty="0">
                <a:solidFill>
                  <a:schemeClr val="accent6"/>
                </a:solidFill>
                <a:cs typeface="Arial"/>
              </a:rPr>
              <a:t> FY2022 Now Available for Request</a:t>
            </a:r>
          </a:p>
          <a:p>
            <a:pPr marL="742950" lvl="1" indent="-285750" algn="just">
              <a:buClr>
                <a:srgbClr val="F8921E"/>
              </a:buClr>
              <a:buFont typeface="Wingdings" panose="05000000000000000000" pitchFamily="2" charset="2"/>
              <a:buChar char="§"/>
            </a:pPr>
            <a:r>
              <a:rPr lang="en-US" dirty="0">
                <a:latin typeface="Calibri" panose="020F0502020204030204" pitchFamily="34" charset="0"/>
                <a:ea typeface="Times New Roman" panose="02020603050405020304" pitchFamily="18" charset="0"/>
              </a:rPr>
              <a:t>Applicants with </a:t>
            </a:r>
            <a:r>
              <a:rPr lang="en-US" i="1" dirty="0">
                <a:latin typeface="Calibri" panose="020F0502020204030204" pitchFamily="34" charset="0"/>
                <a:ea typeface="Times New Roman" panose="02020603050405020304" pitchFamily="18" charset="0"/>
              </a:rPr>
              <a:t>approved projects</a:t>
            </a:r>
            <a:r>
              <a:rPr lang="en-US" dirty="0">
                <a:latin typeface="Calibri" panose="020F0502020204030204" pitchFamily="34" charset="0"/>
                <a:ea typeface="Times New Roman" panose="02020603050405020304" pitchFamily="18" charset="0"/>
              </a:rPr>
              <a:t> using previous years data (e.g., FY 20, FY21) that require newly available year(s) of  case mix data (e.g., FY 22) should submit to CHIA a completed Exhibit B (</a:t>
            </a:r>
            <a:r>
              <a:rPr lang="en-US" i="1" dirty="0">
                <a:latin typeface="Calibri" panose="020F0502020204030204" pitchFamily="34" charset="0"/>
                <a:ea typeface="Times New Roman" panose="02020603050405020304" pitchFamily="18" charset="0"/>
              </a:rPr>
              <a:t>Certificate of Continued Need and Compliance</a:t>
            </a:r>
            <a:r>
              <a:rPr lang="en-US" dirty="0">
                <a:latin typeface="Calibri" panose="020F0502020204030204" pitchFamily="34" charset="0"/>
                <a:ea typeface="Times New Roman" panose="02020603050405020304" pitchFamily="18" charset="0"/>
              </a:rPr>
              <a:t>) of the Data Use Agreement. After submitting a completed Exhibit B you will receive an invoice (if applicable) for the requested data.  Upon payment of the invoice the order for the data will be placed.</a:t>
            </a:r>
            <a:endParaRPr lang="en-US" dirty="0">
              <a:latin typeface="Calibri" panose="020F0502020204030204" pitchFamily="34" charset="0"/>
              <a:ea typeface="Calibri" panose="020F0502020204030204" pitchFamily="34" charset="0"/>
            </a:endParaRPr>
          </a:p>
          <a:p>
            <a:pPr lvl="1">
              <a:lnSpc>
                <a:spcPct val="150000"/>
              </a:lnSpc>
              <a:buClr>
                <a:srgbClr val="F8921E"/>
              </a:buClr>
            </a:pPr>
            <a:endParaRPr lang="en-US" b="1" dirty="0">
              <a:solidFill>
                <a:srgbClr val="00B050"/>
              </a:solidFill>
              <a:cs typeface="Arial"/>
            </a:endParaRPr>
          </a:p>
        </p:txBody>
      </p:sp>
      <p:sp>
        <p:nvSpPr>
          <p:cNvPr id="28" name="TextBox 27"/>
          <p:cNvSpPr txBox="1"/>
          <p:nvPr/>
        </p:nvSpPr>
        <p:spPr>
          <a:xfrm>
            <a:off x="258971" y="226495"/>
            <a:ext cx="8030931" cy="523220"/>
          </a:xfrm>
          <a:prstGeom prst="rect">
            <a:avLst/>
          </a:prstGeom>
          <a:noFill/>
        </p:spPr>
        <p:txBody>
          <a:bodyPr wrap="square" rtlCol="0" anchor="b">
            <a:spAutoFit/>
          </a:bodyPr>
          <a:lstStyle/>
          <a:p>
            <a:r>
              <a:rPr lang="en-US" sz="2800" b="1" dirty="0">
                <a:solidFill>
                  <a:srgbClr val="005480"/>
                </a:solidFill>
                <a:cs typeface="Arial"/>
              </a:rPr>
              <a:t>Case Mix FY2022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7</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97071" y="832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3204" y="1768279"/>
            <a:ext cx="1858677" cy="158609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232FF5BC-2DDE-6D70-024B-FA7E8088F25B}"/>
              </a:ext>
            </a:extLst>
          </p:cNvPr>
          <p:cNvGrpSpPr/>
          <p:nvPr/>
        </p:nvGrpSpPr>
        <p:grpSpPr>
          <a:xfrm>
            <a:off x="6366934" y="5811938"/>
            <a:ext cx="2494450" cy="369332"/>
            <a:chOff x="6491504" y="6466090"/>
            <a:chExt cx="2494450" cy="369332"/>
          </a:xfrm>
        </p:grpSpPr>
        <p:sp>
          <p:nvSpPr>
            <p:cNvPr id="3" name="Arrow: Right 2">
              <a:extLst>
                <a:ext uri="{FF2B5EF4-FFF2-40B4-BE49-F238E27FC236}">
                  <a16:creationId xmlns:a16="http://schemas.microsoft.com/office/drawing/2014/main" id="{048EA3ED-33A2-2CE0-3F0A-DE5AB69DF7A9}"/>
                </a:ext>
              </a:extLst>
            </p:cNvPr>
            <p:cNvSpPr/>
            <p:nvPr/>
          </p:nvSpPr>
          <p:spPr>
            <a:xfrm>
              <a:off x="7676444" y="6561666"/>
              <a:ext cx="1309510" cy="197556"/>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DB7A78B-5F0C-9366-22CA-2C753CAD900F}"/>
                </a:ext>
              </a:extLst>
            </p:cNvPr>
            <p:cNvSpPr txBox="1"/>
            <p:nvPr/>
          </p:nvSpPr>
          <p:spPr>
            <a:xfrm>
              <a:off x="6491504" y="6466090"/>
              <a:ext cx="1184940" cy="369332"/>
            </a:xfrm>
            <a:prstGeom prst="rect">
              <a:avLst/>
            </a:prstGeom>
            <a:noFill/>
          </p:spPr>
          <p:txBody>
            <a:bodyPr wrap="none" rtlCol="0">
              <a:spAutoFit/>
            </a:bodyPr>
            <a:lstStyle/>
            <a:p>
              <a:r>
                <a:rPr lang="en-US" dirty="0"/>
                <a:t>continued</a:t>
              </a:r>
            </a:p>
          </p:txBody>
        </p:sp>
      </p:grpSp>
    </p:spTree>
    <p:extLst>
      <p:ext uri="{BB962C8B-B14F-4D97-AF65-F5344CB8AC3E}">
        <p14:creationId xmlns:p14="http://schemas.microsoft.com/office/powerpoint/2010/main" val="2882695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58971" y="226495"/>
            <a:ext cx="8030931" cy="523220"/>
          </a:xfrm>
          <a:prstGeom prst="rect">
            <a:avLst/>
          </a:prstGeom>
          <a:noFill/>
        </p:spPr>
        <p:txBody>
          <a:bodyPr wrap="square" rtlCol="0" anchor="b">
            <a:spAutoFit/>
          </a:bodyPr>
          <a:lstStyle/>
          <a:p>
            <a:r>
              <a:rPr lang="en-US" sz="2800" b="1" dirty="0">
                <a:solidFill>
                  <a:srgbClr val="005480"/>
                </a:solidFill>
                <a:cs typeface="Arial"/>
              </a:rPr>
              <a:t>Case Mix FY2022 Release </a:t>
            </a:r>
            <a:r>
              <a:rPr lang="en-US" sz="2800" u="sng" dirty="0">
                <a:solidFill>
                  <a:srgbClr val="005480"/>
                </a:solidFill>
                <a:cs typeface="Arial"/>
              </a:rPr>
              <a:t>(continued)</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8</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97071" y="832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FA05B83-4AE3-3ADD-7869-E86795E53DAC}"/>
              </a:ext>
            </a:extLst>
          </p:cNvPr>
          <p:cNvPicPr>
            <a:picLocks noChangeAspect="1"/>
          </p:cNvPicPr>
          <p:nvPr/>
        </p:nvPicPr>
        <p:blipFill rotWithShape="1">
          <a:blip r:embed="rId3"/>
          <a:srcRect l="57655" t="35194" r="14320" b="22730"/>
          <a:stretch/>
        </p:blipFill>
        <p:spPr>
          <a:xfrm>
            <a:off x="2266780" y="2066301"/>
            <a:ext cx="4664598" cy="3939387"/>
          </a:xfrm>
          <a:prstGeom prst="rect">
            <a:avLst/>
          </a:prstGeom>
          <a:ln w="19050">
            <a:solidFill>
              <a:schemeClr val="accent2"/>
            </a:solidFill>
          </a:ln>
        </p:spPr>
      </p:pic>
      <p:sp>
        <p:nvSpPr>
          <p:cNvPr id="5" name="TextBox 4">
            <a:extLst>
              <a:ext uri="{FF2B5EF4-FFF2-40B4-BE49-F238E27FC236}">
                <a16:creationId xmlns:a16="http://schemas.microsoft.com/office/drawing/2014/main" id="{216C72C4-5773-7763-3074-B574DA8715C2}"/>
              </a:ext>
            </a:extLst>
          </p:cNvPr>
          <p:cNvSpPr txBox="1"/>
          <p:nvPr/>
        </p:nvSpPr>
        <p:spPr>
          <a:xfrm>
            <a:off x="-1" y="1017179"/>
            <a:ext cx="8818776" cy="923330"/>
          </a:xfrm>
          <a:prstGeom prst="rect">
            <a:avLst/>
          </a:prstGeom>
          <a:noFill/>
        </p:spPr>
        <p:txBody>
          <a:bodyPr wrap="square">
            <a:spAutoFit/>
          </a:bodyPr>
          <a:lstStyle/>
          <a:p>
            <a:pPr marL="742950" lvl="1" indent="-285750">
              <a:buClr>
                <a:schemeClr val="accent1"/>
              </a:buClr>
              <a:buFont typeface="Wingdings" charset="2"/>
              <a:buChar char="§"/>
            </a:pPr>
            <a:r>
              <a:rPr lang="en-US" dirty="0">
                <a:cs typeface="Arial"/>
              </a:rPr>
              <a:t>The Documentation Manuals and Release Notes for the FY2022 case mix data are available on CHIA’s website. (</a:t>
            </a:r>
            <a:r>
              <a:rPr lang="en-US" dirty="0">
                <a:cs typeface="Arial"/>
                <a:hlinkClick r:id="rId4"/>
              </a:rPr>
              <a:t>https://www.chiamass.gov/case-mix-data/</a:t>
            </a:r>
            <a:r>
              <a:rPr lang="en-US" dirty="0">
                <a:cs typeface="Arial"/>
              </a:rPr>
              <a:t> ). There have been new updates to the FY2022 ED data release notes.</a:t>
            </a:r>
            <a:endParaRPr lang="en-US" sz="2000" dirty="0">
              <a:cs typeface="Arial"/>
            </a:endParaRPr>
          </a:p>
        </p:txBody>
      </p:sp>
    </p:spTree>
    <p:extLst>
      <p:ext uri="{BB962C8B-B14F-4D97-AF65-F5344CB8AC3E}">
        <p14:creationId xmlns:p14="http://schemas.microsoft.com/office/powerpoint/2010/main" val="1430755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30198" y="1162357"/>
            <a:ext cx="8722969" cy="4955203"/>
          </a:xfrm>
          <a:prstGeom prst="rect">
            <a:avLst/>
          </a:prstGeom>
          <a:noFill/>
        </p:spPr>
        <p:txBody>
          <a:bodyPr wrap="square" rtlCol="0">
            <a:spAutoFit/>
          </a:bodyPr>
          <a:lstStyle/>
          <a:p>
            <a:pPr marL="800100" lvl="1" indent="-342900">
              <a:buClr>
                <a:srgbClr val="F8921E"/>
              </a:buClr>
              <a:buFont typeface="Wingdings" panose="05000000000000000000" pitchFamily="2" charset="2"/>
              <a:buChar char="§"/>
            </a:pPr>
            <a:r>
              <a:rPr lang="en-US" sz="2000" dirty="0">
                <a:cs typeface="Arial"/>
              </a:rPr>
              <a:t>Updates on the production of MA APCD and case mix databases and status of data requests are now posted to CHIA’s website!</a:t>
            </a:r>
            <a:endParaRPr lang="en-US" sz="2000" b="1" dirty="0">
              <a:cs typeface="Arial"/>
            </a:endParaRPr>
          </a:p>
          <a:p>
            <a:pPr marL="1257300" lvl="2" indent="-342900">
              <a:buClr>
                <a:srgbClr val="F8921E"/>
              </a:buClr>
              <a:buFont typeface="Wingdings" panose="05000000000000000000" pitchFamily="2" charset="2"/>
              <a:buChar char="Ø"/>
            </a:pPr>
            <a:r>
              <a:rPr lang="en-US" sz="1600" b="1" dirty="0">
                <a:solidFill>
                  <a:srgbClr val="000000"/>
                </a:solidFill>
                <a:cs typeface="Arial"/>
              </a:rPr>
              <a:t>Aim #1 </a:t>
            </a:r>
            <a:r>
              <a:rPr lang="en-US" sz="1600" dirty="0">
                <a:solidFill>
                  <a:srgbClr val="000000"/>
                </a:solidFill>
                <a:cs typeface="Arial"/>
              </a:rPr>
              <a:t>is to provide weekly or bi-weekly status update on CHIA data products as they are in development.</a:t>
            </a:r>
          </a:p>
          <a:p>
            <a:pPr marL="1257300" lvl="2" indent="-342900">
              <a:buClr>
                <a:srgbClr val="F8921E"/>
              </a:buClr>
              <a:buFont typeface="Wingdings" panose="05000000000000000000" pitchFamily="2" charset="2"/>
              <a:buChar char="Ø"/>
            </a:pPr>
            <a:r>
              <a:rPr lang="en-US" sz="1600" b="1" dirty="0">
                <a:solidFill>
                  <a:srgbClr val="000000"/>
                </a:solidFill>
                <a:cs typeface="Arial"/>
              </a:rPr>
              <a:t>Aim #2 </a:t>
            </a:r>
            <a:r>
              <a:rPr lang="en-US" sz="1600" dirty="0">
                <a:solidFill>
                  <a:srgbClr val="000000"/>
                </a:solidFill>
                <a:cs typeface="Arial"/>
              </a:rPr>
              <a:t>is to provide applicants with information about expected fulfillment status for individual data requests.</a:t>
            </a:r>
          </a:p>
          <a:p>
            <a:pPr marL="1257300" lvl="2" indent="-342900">
              <a:buClr>
                <a:srgbClr val="F8921E"/>
              </a:buClr>
              <a:buFont typeface="Wingdings" panose="05000000000000000000" pitchFamily="2" charset="2"/>
              <a:buChar char="Ø"/>
            </a:pPr>
            <a:r>
              <a:rPr lang="en-US" sz="1600" dirty="0">
                <a:solidFill>
                  <a:srgbClr val="000000"/>
                </a:solidFill>
                <a:cs typeface="Arial"/>
              </a:rPr>
              <a:t>Request IDs will be communicated to Data Requestors via email.</a:t>
            </a:r>
          </a:p>
          <a:p>
            <a:pPr marL="1257300" lvl="2" indent="-342900">
              <a:buClr>
                <a:srgbClr val="F8921E"/>
              </a:buClr>
              <a:buFont typeface="Wingdings" panose="05000000000000000000" pitchFamily="2" charset="2"/>
              <a:buChar char="Ø"/>
            </a:pPr>
            <a:endParaRPr lang="en-US" sz="1600" dirty="0">
              <a:solidFill>
                <a:srgbClr val="000000"/>
              </a:solidFill>
              <a:cs typeface="Arial"/>
            </a:endParaRPr>
          </a:p>
          <a:p>
            <a:pPr marL="800100" lvl="1" indent="-342900">
              <a:buClr>
                <a:srgbClr val="F8921E"/>
              </a:buClr>
              <a:buFont typeface="Wingdings" panose="05000000000000000000" pitchFamily="2" charset="2"/>
              <a:buChar char="§"/>
            </a:pPr>
            <a:r>
              <a:rPr lang="en-US" sz="2000" dirty="0">
                <a:cs typeface="Arial"/>
              </a:rPr>
              <a:t>Please visit </a:t>
            </a:r>
            <a:r>
              <a:rPr lang="en-US" sz="2000" dirty="0">
                <a:hlinkClick r:id="rId3"/>
              </a:rPr>
              <a:t>http://www.chiamass.gov/status-of-data-requests/</a:t>
            </a:r>
            <a:r>
              <a:rPr lang="en-US" sz="2000" dirty="0"/>
              <a:t> to see the current status of data extracts and releases.</a:t>
            </a:r>
          </a:p>
          <a:p>
            <a:pPr marL="800100" lvl="1" indent="-342900">
              <a:buClr>
                <a:srgbClr val="F8921E"/>
              </a:buClr>
              <a:buFont typeface="Wingdings" panose="05000000000000000000" pitchFamily="2" charset="2"/>
              <a:buChar char="§"/>
            </a:pPr>
            <a:endParaRPr lang="en-US" sz="2000" dirty="0"/>
          </a:p>
          <a:p>
            <a:pPr marL="800100" lvl="1" indent="-342900">
              <a:buClr>
                <a:srgbClr val="F8921E"/>
              </a:buClr>
              <a:buFont typeface="Wingdings" panose="05000000000000000000" pitchFamily="2" charset="2"/>
              <a:buChar char="§"/>
            </a:pPr>
            <a:r>
              <a:rPr lang="en-US" sz="2000" dirty="0"/>
              <a:t>You can also sign up to receive updates on the status of MA APCD and case mix data requests and data release information by filling out the form at the following link: </a:t>
            </a:r>
            <a:r>
              <a:rPr lang="en-US" sz="2000" dirty="0">
                <a:hlinkClick r:id="rId4"/>
              </a:rPr>
              <a:t>https://lp.constantcontactpages.com/su/NYBm5Bs</a:t>
            </a:r>
            <a:r>
              <a:rPr lang="en-US" sz="2000" dirty="0"/>
              <a:t>  </a:t>
            </a:r>
          </a:p>
          <a:p>
            <a:pPr lvl="1">
              <a:buClr>
                <a:srgbClr val="F8921E"/>
              </a:buClr>
            </a:pPr>
            <a:endParaRPr lang="en-US" sz="2000" dirty="0">
              <a:solidFill>
                <a:schemeClr val="accent6"/>
              </a:solidFill>
              <a:cs typeface="Arial"/>
            </a:endParaRPr>
          </a:p>
          <a:p>
            <a:pPr lvl="1">
              <a:buClr>
                <a:srgbClr val="F8921E"/>
              </a:buClr>
            </a:pPr>
            <a:endParaRPr lang="en-US" sz="2000" dirty="0">
              <a:solidFill>
                <a:schemeClr val="accent6"/>
              </a:solidFill>
              <a:cs typeface="Arial"/>
            </a:endParaRPr>
          </a:p>
        </p:txBody>
      </p:sp>
      <p:sp>
        <p:nvSpPr>
          <p:cNvPr id="28" name="TextBox 27"/>
          <p:cNvSpPr txBox="1"/>
          <p:nvPr/>
        </p:nvSpPr>
        <p:spPr>
          <a:xfrm>
            <a:off x="529790" y="468199"/>
            <a:ext cx="8030931" cy="461665"/>
          </a:xfrm>
          <a:prstGeom prst="rect">
            <a:avLst/>
          </a:prstGeom>
          <a:noFill/>
        </p:spPr>
        <p:txBody>
          <a:bodyPr wrap="square" rtlCol="0" anchor="b">
            <a:spAutoFit/>
          </a:bodyPr>
          <a:lstStyle/>
          <a:p>
            <a:pPr algn="ctr"/>
            <a:r>
              <a:rPr lang="en-US" sz="2400" b="1" dirty="0">
                <a:solidFill>
                  <a:srgbClr val="005480"/>
                </a:solidFill>
                <a:cs typeface="Arial"/>
              </a:rPr>
              <a:t>Website Release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9</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a:p>
            <a:endParaRPr lang="en-US" dirty="0">
              <a:solidFill>
                <a:srgbClr val="63666A"/>
              </a:solidFill>
            </a:endParaRPr>
          </a:p>
        </p:txBody>
      </p:sp>
      <p:pic>
        <p:nvPicPr>
          <p:cNvPr id="10" name="Picture 9" descr="CHIAlogoSQ.a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104611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493266"/>
      </p:ext>
    </p:extLst>
  </p:cSld>
  <p:clrMapOvr>
    <a:masterClrMapping/>
  </p:clrMapOvr>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12288</TotalTime>
  <Words>3706</Words>
  <Application>Microsoft Macintosh PowerPoint</Application>
  <PresentationFormat>On-screen Show (4:3)</PresentationFormat>
  <Paragraphs>284</Paragraphs>
  <Slides>29</Slides>
  <Notes>15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9" baseType="lpstr">
      <vt:lpstr>Aptos</vt:lpstr>
      <vt:lpstr>Aptos Narrow</vt:lpstr>
      <vt:lpstr>Arial</vt:lpstr>
      <vt:lpstr>Arial Narrow</vt:lpstr>
      <vt:lpstr>Calibri</vt:lpstr>
      <vt:lpstr>Calibri Light</vt:lpstr>
      <vt:lpstr>Symbol</vt:lpstr>
      <vt:lpstr>Wingdings</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When is the next User Group meeting? </vt:lpstr>
      <vt:lpstr>Resultant Research Using CHIA Data</vt:lpstr>
      <vt:lpstr>PowerPoint Presentation</vt:lpstr>
    </vt:vector>
  </TitlesOfParts>
  <Company>CHIA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Rick Vogel</cp:lastModifiedBy>
  <cp:revision>345</cp:revision>
  <cp:lastPrinted>2023-12-05T19:58:32Z</cp:lastPrinted>
  <dcterms:created xsi:type="dcterms:W3CDTF">2018-01-09T20:21:29Z</dcterms:created>
  <dcterms:modified xsi:type="dcterms:W3CDTF">2024-03-26T17:13:25Z</dcterms:modified>
</cp:coreProperties>
</file>