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3"/>
  </p:notesMasterIdLst>
  <p:handoutMasterIdLst>
    <p:handoutMasterId r:id="rId24"/>
  </p:handoutMasterIdLst>
  <p:sldIdLst>
    <p:sldId id="259" r:id="rId3"/>
    <p:sldId id="274" r:id="rId4"/>
    <p:sldId id="343" r:id="rId5"/>
    <p:sldId id="351" r:id="rId6"/>
    <p:sldId id="352" r:id="rId7"/>
    <p:sldId id="336" r:id="rId8"/>
    <p:sldId id="387" r:id="rId9"/>
    <p:sldId id="393" r:id="rId10"/>
    <p:sldId id="394" r:id="rId11"/>
    <p:sldId id="395" r:id="rId12"/>
    <p:sldId id="396" r:id="rId13"/>
    <p:sldId id="397" r:id="rId14"/>
    <p:sldId id="398" r:id="rId15"/>
    <p:sldId id="399" r:id="rId16"/>
    <p:sldId id="400" r:id="rId17"/>
    <p:sldId id="401" r:id="rId18"/>
    <p:sldId id="306" r:id="rId19"/>
    <p:sldId id="358" r:id="rId20"/>
    <p:sldId id="366" r:id="rId21"/>
    <p:sldId id="328"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829" autoAdjust="0"/>
  </p:normalViewPr>
  <p:slideViewPr>
    <p:cSldViewPr snapToGrid="0" snapToObjects="1" showGuides="1">
      <p:cViewPr varScale="1">
        <p:scale>
          <a:sx n="52" d="100"/>
          <a:sy n="52" d="100"/>
        </p:scale>
        <p:origin x="17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States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625-4BE6-AB6E-40FD73C1EF9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625-4BE6-AB6E-40FD73C1EF9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625-4BE6-AB6E-40FD73C1EF9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625-4BE6-AB6E-40FD73C1EF9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625-4BE6-AB6E-40FD73C1EF9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Existing</c:v>
                </c:pt>
                <c:pt idx="1">
                  <c:v>In Implementation</c:v>
                </c:pt>
                <c:pt idx="2">
                  <c:v>No Current Activity</c:v>
                </c:pt>
                <c:pt idx="3">
                  <c:v>Strong Interest</c:v>
                </c:pt>
              </c:strCache>
            </c:strRef>
          </c:cat>
          <c:val>
            <c:numRef>
              <c:f>Sheet1!$B$2:$B$6</c:f>
              <c:numCache>
                <c:formatCode>General</c:formatCode>
                <c:ptCount val="5"/>
                <c:pt idx="0">
                  <c:v>23</c:v>
                </c:pt>
                <c:pt idx="1">
                  <c:v>7</c:v>
                </c:pt>
                <c:pt idx="2">
                  <c:v>12</c:v>
                </c:pt>
                <c:pt idx="3">
                  <c:v>8</c:v>
                </c:pt>
              </c:numCache>
            </c:numRef>
          </c:val>
          <c:extLst>
            <c:ext xmlns:c16="http://schemas.microsoft.com/office/drawing/2014/chart" uri="{C3380CC4-5D6E-409C-BE32-E72D297353CC}">
              <c16:uniqueId val="{00000000-3A99-4095-BCA1-0B4F4B88348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0.29982</cdr:x>
      <cdr:y>0.21407</cdr:y>
    </cdr:from>
    <cdr:to>
      <cdr:x>0.536</cdr:x>
      <cdr:y>0.86768</cdr:y>
    </cdr:to>
    <cdr:grpSp>
      <cdr:nvGrpSpPr>
        <cdr:cNvPr id="5" name="Group 4">
          <a:extLst xmlns:a="http://schemas.openxmlformats.org/drawingml/2006/main">
            <a:ext uri="{FF2B5EF4-FFF2-40B4-BE49-F238E27FC236}">
              <a16:creationId xmlns:a16="http://schemas.microsoft.com/office/drawing/2014/main" id="{030696FD-9044-D8B6-8038-A62C595D770C}"/>
            </a:ext>
          </a:extLst>
        </cdr:cNvPr>
        <cdr:cNvGrpSpPr/>
      </cdr:nvGrpSpPr>
      <cdr:grpSpPr>
        <a:xfrm xmlns:a="http://schemas.openxmlformats.org/drawingml/2006/main">
          <a:off x="2055880" y="944531"/>
          <a:ext cx="1619497" cy="2883894"/>
          <a:chOff x="2121971" y="894473"/>
          <a:chExt cx="1619478" cy="2883890"/>
        </a:xfrm>
      </cdr:grpSpPr>
      <cdr:sp macro="" textlink="">
        <cdr:nvSpPr>
          <cdr:cNvPr id="2" name="TextBox 1">
            <a:extLst xmlns:a="http://schemas.openxmlformats.org/drawingml/2006/main">
              <a:ext uri="{FF2B5EF4-FFF2-40B4-BE49-F238E27FC236}">
                <a16:creationId xmlns:a16="http://schemas.microsoft.com/office/drawing/2014/main" id="{EB21837E-31DB-E7D8-EF76-ECB3848221C7}"/>
              </a:ext>
            </a:extLst>
          </cdr:cNvPr>
          <cdr:cNvSpPr txBox="1"/>
        </cdr:nvSpPr>
        <cdr:spPr>
          <a:xfrm xmlns:a="http://schemas.openxmlformats.org/drawingml/2006/main">
            <a:off x="2390660" y="894473"/>
            <a:ext cx="1134737" cy="5299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Strong</a:t>
            </a:r>
          </a:p>
          <a:p xmlns:a="http://schemas.openxmlformats.org/drawingml/2006/main">
            <a:pPr algn="ctr"/>
            <a:r>
              <a:rPr lang="en-US" sz="1400" b="1" dirty="0"/>
              <a:t>Interest</a:t>
            </a:r>
          </a:p>
        </cdr:txBody>
      </cdr:sp>
      <cdr:sp macro="" textlink="">
        <cdr:nvSpPr>
          <cdr:cNvPr id="3" name="TextBox 1">
            <a:extLst xmlns:a="http://schemas.openxmlformats.org/drawingml/2006/main">
              <a:ext uri="{FF2B5EF4-FFF2-40B4-BE49-F238E27FC236}">
                <a16:creationId xmlns:a16="http://schemas.microsoft.com/office/drawing/2014/main" id="{32D9EAB6-6685-F5F3-F1E7-AE6C3AC52285}"/>
              </a:ext>
            </a:extLst>
          </cdr:cNvPr>
          <cdr:cNvSpPr txBox="1"/>
        </cdr:nvSpPr>
        <cdr:spPr>
          <a:xfrm xmlns:a="http://schemas.openxmlformats.org/drawingml/2006/main">
            <a:off x="2121971" y="1941160"/>
            <a:ext cx="1134737" cy="5299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No Current </a:t>
            </a:r>
          </a:p>
          <a:p xmlns:a="http://schemas.openxmlformats.org/drawingml/2006/main">
            <a:pPr algn="ctr"/>
            <a:r>
              <a:rPr lang="en-US" sz="1400" b="1" dirty="0"/>
              <a:t>Activity</a:t>
            </a:r>
          </a:p>
        </cdr:txBody>
      </cdr:sp>
      <cdr:sp macro="" textlink="">
        <cdr:nvSpPr>
          <cdr:cNvPr id="4" name="TextBox 1">
            <a:extLst xmlns:a="http://schemas.openxmlformats.org/drawingml/2006/main">
              <a:ext uri="{FF2B5EF4-FFF2-40B4-BE49-F238E27FC236}">
                <a16:creationId xmlns:a16="http://schemas.microsoft.com/office/drawing/2014/main" id="{32D9EAB6-6685-F5F3-F1E7-AE6C3AC52285}"/>
              </a:ext>
            </a:extLst>
          </cdr:cNvPr>
          <cdr:cNvSpPr txBox="1"/>
        </cdr:nvSpPr>
        <cdr:spPr>
          <a:xfrm xmlns:a="http://schemas.openxmlformats.org/drawingml/2006/main">
            <a:off x="2606712" y="3248430"/>
            <a:ext cx="1134737" cy="5299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In </a:t>
            </a:r>
          </a:p>
          <a:p xmlns:a="http://schemas.openxmlformats.org/drawingml/2006/main">
            <a:pPr algn="ctr"/>
            <a:r>
              <a:rPr lang="en-US" sz="1400" b="1" dirty="0"/>
              <a:t>Implementation</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6/27/2022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6/27/2022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055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00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97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58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286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14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90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58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602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53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83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6/27/2022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6/27/2022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36384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hdo.org/annual_meeting/past-conferences" TargetMode="External"/><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pcdcouncil.org/state/map" TargetMode="Externa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hyperlink" Target="https://www.apcdshowcase.org/" TargetMode="External"/><Relationship Id="rId3" Type="http://schemas.openxmlformats.org/officeDocument/2006/relationships/hyperlink" Target="https://www.apcdcouncil.org/claims-data-release-rules" TargetMode="External"/><Relationship Id="rId7" Type="http://schemas.openxmlformats.org/officeDocument/2006/relationships/image" Target="../media/image4.png"/><Relationship Id="rId2" Type="http://schemas.openxmlformats.org/officeDocument/2006/relationships/hyperlink" Target="https://www.apcdcouncil.org/apcd-legislation-state" TargetMode="Externa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www.apcdcouncil.org/state-data-access" TargetMode="External"/><Relationship Id="rId10" Type="http://schemas.openxmlformats.org/officeDocument/2006/relationships/image" Target="../media/image6.png"/><Relationship Id="rId4" Type="http://schemas.openxmlformats.org/officeDocument/2006/relationships/hyperlink" Target="https://www.apcdcouncil.org/claims-data-collection-rules"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June 28, 2022</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6015211" y="1356270"/>
            <a:ext cx="3014936"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CHIA also posts a list of publications using the MA APCD which can be found on the </a:t>
            </a:r>
            <a:r>
              <a:rPr kumimoji="0" lang="en-US" altLang="en-US" sz="1400" b="1" i="1" u="none" strike="noStrike" kern="1200" cap="none" spc="0" normalizeH="0" baseline="0" noProof="0" dirty="0">
                <a:ln>
                  <a:noFill/>
                </a:ln>
                <a:solidFill>
                  <a:srgbClr val="FF0000"/>
                </a:solidFill>
                <a:effectLst/>
                <a:uLnTx/>
                <a:uFillTx/>
                <a:latin typeface="Calibri" panose="020F0502020204030204"/>
                <a:ea typeface="+mn-ea"/>
                <a:cs typeface="+mn-cs"/>
              </a:rPr>
              <a:t>Resultant Research Using the MA APCD and CHIA’s Case Mix Data </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rPr>
              <a:t>website at:   </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https://www.chiamass.gov/resultant-research-using-chia-data/</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table website contains a sample of external research publications using CHIA's MA APCD and Case Mix data (by year of publication). These publications are found through periodic literature searches or when authors notify CHIA of publication.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42327" y="6490177"/>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416371" y="77802"/>
            <a:ext cx="167456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94" t="9269" r="7765" b="6341"/>
          <a:stretch/>
        </p:blipFill>
        <p:spPr>
          <a:xfrm>
            <a:off x="8088754" y="129743"/>
            <a:ext cx="941392" cy="1000614"/>
          </a:xfrm>
          <a:prstGeom prst="rect">
            <a:avLst/>
          </a:prstGeom>
        </p:spPr>
      </p:pic>
      <p:pic>
        <p:nvPicPr>
          <p:cNvPr id="9" name="Picture 8">
            <a:extLst>
              <a:ext uri="{FF2B5EF4-FFF2-40B4-BE49-F238E27FC236}">
                <a16:creationId xmlns:a16="http://schemas.microsoft.com/office/drawing/2014/main" id="{AD6ED3FB-01A2-C0D5-E9D6-14FD4AB421D2}"/>
              </a:ext>
            </a:extLst>
          </p:cNvPr>
          <p:cNvPicPr>
            <a:picLocks noChangeAspect="1"/>
          </p:cNvPicPr>
          <p:nvPr/>
        </p:nvPicPr>
        <p:blipFill rotWithShape="1">
          <a:blip r:embed="rId4"/>
          <a:srcRect l="24579" r="26265"/>
          <a:stretch/>
        </p:blipFill>
        <p:spPr>
          <a:xfrm>
            <a:off x="113854" y="77802"/>
            <a:ext cx="5706737" cy="6530222"/>
          </a:xfrm>
          <a:prstGeom prst="rect">
            <a:avLst/>
          </a:prstGeom>
        </p:spPr>
      </p:pic>
    </p:spTree>
    <p:extLst>
      <p:ext uri="{BB962C8B-B14F-4D97-AF65-F5344CB8AC3E}">
        <p14:creationId xmlns:p14="http://schemas.microsoft.com/office/powerpoint/2010/main" val="289788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3EBAC-71D6-3343-F9DD-8ACBD133B062}"/>
              </a:ext>
            </a:extLst>
          </p:cNvPr>
          <p:cNvPicPr>
            <a:picLocks noChangeAspect="1"/>
          </p:cNvPicPr>
          <p:nvPr/>
        </p:nvPicPr>
        <p:blipFill rotWithShape="1">
          <a:blip r:embed="rId2"/>
          <a:srcRect l="13253" t="8393" r="23494" b="5287"/>
          <a:stretch/>
        </p:blipFill>
        <p:spPr>
          <a:xfrm>
            <a:off x="-6460" y="1046602"/>
            <a:ext cx="7619115" cy="5733595"/>
          </a:xfrm>
          <a:prstGeom prst="rect">
            <a:avLst/>
          </a:prstGeom>
        </p:spPr>
      </p:pic>
      <p:sp>
        <p:nvSpPr>
          <p:cNvPr id="11" name="TextBox 10">
            <a:extLst>
              <a:ext uri="{FF2B5EF4-FFF2-40B4-BE49-F238E27FC236}">
                <a16:creationId xmlns:a16="http://schemas.microsoft.com/office/drawing/2014/main" id="{BAE8D9AC-C9B5-48D7-87AE-8DB260CF8C97}"/>
              </a:ext>
            </a:extLst>
          </p:cNvPr>
          <p:cNvSpPr txBox="1"/>
          <p:nvPr/>
        </p:nvSpPr>
        <p:spPr>
          <a:xfrm>
            <a:off x="16109" y="75344"/>
            <a:ext cx="7748869"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Another robust tool for comparing APCD data fields by State is AHRQ’s United States Health Information Knowledgebase (USHIK) </a:t>
            </a:r>
            <a:r>
              <a:rPr kumimoji="0" lang="en-US" sz="1400" b="0" i="0" u="none" strike="noStrike" kern="1200" cap="none" spc="0" normalizeH="0" baseline="0" noProof="0" dirty="0">
                <a:ln>
                  <a:noFill/>
                </a:ln>
                <a:solidFill>
                  <a:srgbClr val="000000"/>
                </a:solidFill>
                <a:effectLst/>
                <a:uLnTx/>
                <a:uFillTx/>
                <a:latin typeface="CartoGothicStdBook"/>
                <a:ea typeface="+mn-ea"/>
                <a:cs typeface="+mn-cs"/>
              </a:rPr>
              <a:t>which contains information from healthcare-related initiatives, including All-Payer Claims Databases, CMS Quality Reporting, Children's EHR Format, Clinical Quality Measures available for feedback, AHRQ's Patient Safety / Common Formats, and others.</a:t>
            </a:r>
            <a:endPar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42327" y="6323745"/>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7481822" y="22718"/>
            <a:ext cx="16460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94" t="9269" r="7765" b="6341"/>
          <a:stretch/>
        </p:blipFill>
        <p:spPr>
          <a:xfrm>
            <a:off x="7915271" y="1046602"/>
            <a:ext cx="779169" cy="828186"/>
          </a:xfrm>
          <a:prstGeom prst="rect">
            <a:avLst/>
          </a:prstGeom>
        </p:spPr>
      </p:pic>
      <p:sp>
        <p:nvSpPr>
          <p:cNvPr id="17" name="TextBox 16">
            <a:extLst>
              <a:ext uri="{FF2B5EF4-FFF2-40B4-BE49-F238E27FC236}">
                <a16:creationId xmlns:a16="http://schemas.microsoft.com/office/drawing/2014/main" id="{3B96E983-38E3-CFE6-AE0C-384E8AD175B6}"/>
              </a:ext>
            </a:extLst>
          </p:cNvPr>
          <p:cNvSpPr txBox="1"/>
          <p:nvPr/>
        </p:nvSpPr>
        <p:spPr>
          <a:xfrm>
            <a:off x="3890543" y="1441281"/>
            <a:ext cx="45995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https://ushik.ahrq.gov/mdr/portals/apcd</a:t>
            </a:r>
          </a:p>
        </p:txBody>
      </p:sp>
    </p:spTree>
    <p:extLst>
      <p:ext uri="{BB962C8B-B14F-4D97-AF65-F5344CB8AC3E}">
        <p14:creationId xmlns:p14="http://schemas.microsoft.com/office/powerpoint/2010/main" val="70815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0" y="195701"/>
            <a:ext cx="674232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USHIK is a robust interactive portal which allows you to select which state APCDs you would like to compare files and data you would like to compare with the option of downloading the selected fields compared in an EXCEL spreadsheet. Below is an example of the compare state option screen looks like.</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30910" y="6519446"/>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658787" y="68128"/>
            <a:ext cx="16460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94" t="9269" r="7765" b="6341"/>
          <a:stretch/>
        </p:blipFill>
        <p:spPr>
          <a:xfrm>
            <a:off x="8262919" y="115700"/>
            <a:ext cx="779169" cy="828186"/>
          </a:xfrm>
          <a:prstGeom prst="rect">
            <a:avLst/>
          </a:prstGeom>
        </p:spPr>
      </p:pic>
      <p:pic>
        <p:nvPicPr>
          <p:cNvPr id="6" name="Picture 5">
            <a:extLst>
              <a:ext uri="{FF2B5EF4-FFF2-40B4-BE49-F238E27FC236}">
                <a16:creationId xmlns:a16="http://schemas.microsoft.com/office/drawing/2014/main" id="{0A55A94B-1B50-7174-43A7-204200D44B10}"/>
              </a:ext>
            </a:extLst>
          </p:cNvPr>
          <p:cNvPicPr>
            <a:picLocks noChangeAspect="1"/>
          </p:cNvPicPr>
          <p:nvPr/>
        </p:nvPicPr>
        <p:blipFill rotWithShape="1">
          <a:blip r:embed="rId3"/>
          <a:srcRect l="5783" t="6894" r="11807" b="5716"/>
          <a:stretch/>
        </p:blipFill>
        <p:spPr>
          <a:xfrm>
            <a:off x="33423" y="1223294"/>
            <a:ext cx="8619080" cy="5236437"/>
          </a:xfrm>
          <a:prstGeom prst="rect">
            <a:avLst/>
          </a:prstGeom>
        </p:spPr>
      </p:pic>
    </p:spTree>
    <p:extLst>
      <p:ext uri="{BB962C8B-B14F-4D97-AF65-F5344CB8AC3E}">
        <p14:creationId xmlns:p14="http://schemas.microsoft.com/office/powerpoint/2010/main" val="225690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101912" y="100766"/>
            <a:ext cx="674232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USHIK also provides a selection menu to drill down and select from any of the 5,577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APCD data elements collected by all the states. For example, you can see that the Maine is the only state that has an abortion flag field in its medical claims and Massachusetts, Colorado, Connecticut, and Utah are the only states which have actuarial value. It is important to note that this data is subject to change and updates that have not been reflected in the comparison tool.</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30910" y="6519446"/>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658787" y="68128"/>
            <a:ext cx="16460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94" t="9269" r="7765" b="6341"/>
          <a:stretch/>
        </p:blipFill>
        <p:spPr>
          <a:xfrm>
            <a:off x="8262919" y="115700"/>
            <a:ext cx="779169" cy="828186"/>
          </a:xfrm>
          <a:prstGeom prst="rect">
            <a:avLst/>
          </a:prstGeom>
        </p:spPr>
      </p:pic>
      <p:pic>
        <p:nvPicPr>
          <p:cNvPr id="5" name="Picture 4">
            <a:extLst>
              <a:ext uri="{FF2B5EF4-FFF2-40B4-BE49-F238E27FC236}">
                <a16:creationId xmlns:a16="http://schemas.microsoft.com/office/drawing/2014/main" id="{0C5CD4F2-F592-28FA-2405-CDC4B123766E}"/>
              </a:ext>
            </a:extLst>
          </p:cNvPr>
          <p:cNvPicPr>
            <a:picLocks noChangeAspect="1"/>
          </p:cNvPicPr>
          <p:nvPr/>
        </p:nvPicPr>
        <p:blipFill rotWithShape="1">
          <a:blip r:embed="rId3"/>
          <a:srcRect l="4578" t="8394" r="5543" b="5073"/>
          <a:stretch/>
        </p:blipFill>
        <p:spPr>
          <a:xfrm>
            <a:off x="132202" y="1288972"/>
            <a:ext cx="8993252" cy="5147662"/>
          </a:xfrm>
          <a:prstGeom prst="rect">
            <a:avLst/>
          </a:prstGeom>
        </p:spPr>
      </p:pic>
    </p:spTree>
    <p:extLst>
      <p:ext uri="{BB962C8B-B14F-4D97-AF65-F5344CB8AC3E}">
        <p14:creationId xmlns:p14="http://schemas.microsoft.com/office/powerpoint/2010/main" val="398692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101912" y="165992"/>
            <a:ext cx="655687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USHIK also enables a mapping of the relationship between each state’s APCD data element in alignment with the APCD Council’s definition based on the American National Standards Institute Accredited Standards Committee X12 (ANSI ASC X12). In the example shown below, you will see that most of the Massachusetts data elements are in alignment with the ASC X12 standard.</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30910" y="6519446"/>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658787" y="68128"/>
            <a:ext cx="16460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94" t="9269" r="7765" b="6341"/>
          <a:stretch/>
        </p:blipFill>
        <p:spPr>
          <a:xfrm>
            <a:off x="8262919" y="115700"/>
            <a:ext cx="779169" cy="828186"/>
          </a:xfrm>
          <a:prstGeom prst="rect">
            <a:avLst/>
          </a:prstGeom>
        </p:spPr>
      </p:pic>
      <p:pic>
        <p:nvPicPr>
          <p:cNvPr id="3" name="Picture 2">
            <a:extLst>
              <a:ext uri="{FF2B5EF4-FFF2-40B4-BE49-F238E27FC236}">
                <a16:creationId xmlns:a16="http://schemas.microsoft.com/office/drawing/2014/main" id="{FF52A934-843D-B45B-61B3-E3BB6F243DA9}"/>
              </a:ext>
            </a:extLst>
          </p:cNvPr>
          <p:cNvPicPr>
            <a:picLocks noChangeAspect="1"/>
          </p:cNvPicPr>
          <p:nvPr/>
        </p:nvPicPr>
        <p:blipFill rotWithShape="1">
          <a:blip r:embed="rId3"/>
          <a:srcRect l="4939" t="7752" r="5543" b="3573"/>
          <a:stretch/>
        </p:blipFill>
        <p:spPr>
          <a:xfrm>
            <a:off x="-3063" y="1255921"/>
            <a:ext cx="9136709" cy="5263525"/>
          </a:xfrm>
          <a:prstGeom prst="rect">
            <a:avLst/>
          </a:prstGeom>
        </p:spPr>
      </p:pic>
    </p:spTree>
    <p:extLst>
      <p:ext uri="{BB962C8B-B14F-4D97-AF65-F5344CB8AC3E}">
        <p14:creationId xmlns:p14="http://schemas.microsoft.com/office/powerpoint/2010/main" val="53368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101912" y="165992"/>
            <a:ext cx="6556875"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The AHRQ USHIK Portal has an easily accessible User Guide which explains how to </a:t>
            </a:r>
            <a:r>
              <a:rPr kumimoji="0" lang="en-US" sz="1200" b="0" i="1" u="none" strike="noStrike" kern="1200" cap="none" spc="0" normalizeH="0" baseline="0" noProof="0" dirty="0">
                <a:ln>
                  <a:noFill/>
                </a:ln>
                <a:solidFill>
                  <a:srgbClr val="262626"/>
                </a:solidFill>
                <a:effectLst/>
                <a:uLnTx/>
                <a:uFillTx/>
                <a:latin typeface="CartoGothicStdBook"/>
                <a:ea typeface="+mn-ea"/>
                <a:cs typeface="+mn-cs"/>
              </a:rPr>
              <a:t>use all of the interactive query tools in the portal,  including how to use the data selection menu bar and how to create lists by state, and sorting alphabetically by data element name.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9D9BAB1-F107-8A4A-D1C4-06A0106FB223}"/>
              </a:ext>
            </a:extLst>
          </p:cNvPr>
          <p:cNvSpPr txBox="1"/>
          <p:nvPr/>
        </p:nvSpPr>
        <p:spPr>
          <a:xfrm>
            <a:off x="6658787" y="68128"/>
            <a:ext cx="16460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94" t="9269" r="7765" b="6341"/>
          <a:stretch/>
        </p:blipFill>
        <p:spPr>
          <a:xfrm>
            <a:off x="8262919" y="115700"/>
            <a:ext cx="779169" cy="828186"/>
          </a:xfrm>
          <a:prstGeom prst="rect">
            <a:avLst/>
          </a:prstGeom>
        </p:spPr>
      </p:pic>
      <p:pic>
        <p:nvPicPr>
          <p:cNvPr id="4" name="Picture 3">
            <a:extLst>
              <a:ext uri="{FF2B5EF4-FFF2-40B4-BE49-F238E27FC236}">
                <a16:creationId xmlns:a16="http://schemas.microsoft.com/office/drawing/2014/main" id="{1BE7ED2D-D114-25E8-BA73-0CCEF8C3A72E}"/>
              </a:ext>
            </a:extLst>
          </p:cNvPr>
          <p:cNvPicPr>
            <a:picLocks noChangeAspect="1"/>
          </p:cNvPicPr>
          <p:nvPr/>
        </p:nvPicPr>
        <p:blipFill rotWithShape="1">
          <a:blip r:embed="rId3"/>
          <a:srcRect t="7751" r="1115" b="9357"/>
          <a:stretch/>
        </p:blipFill>
        <p:spPr>
          <a:xfrm>
            <a:off x="50956" y="1542361"/>
            <a:ext cx="9093044" cy="4748271"/>
          </a:xfrm>
          <a:prstGeom prst="rect">
            <a:avLst/>
          </a:prstGeom>
        </p:spPr>
      </p:pic>
      <p:sp>
        <p:nvSpPr>
          <p:cNvPr id="18" name="TextBox 17">
            <a:extLst>
              <a:ext uri="{FF2B5EF4-FFF2-40B4-BE49-F238E27FC236}">
                <a16:creationId xmlns:a16="http://schemas.microsoft.com/office/drawing/2014/main" id="{48561ED2-5769-9D27-A2C1-86915216EF67}"/>
              </a:ext>
            </a:extLst>
          </p:cNvPr>
          <p:cNvSpPr txBox="1"/>
          <p:nvPr/>
        </p:nvSpPr>
        <p:spPr>
          <a:xfrm>
            <a:off x="1068222" y="949133"/>
            <a:ext cx="559056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https://ushik.ahrq.gov/mdr/portals/apcd/user_guide</a:t>
            </a:r>
          </a:p>
        </p:txBody>
      </p:sp>
      <p:grpSp>
        <p:nvGrpSpPr>
          <p:cNvPr id="19" name="Group 18">
            <a:extLst>
              <a:ext uri="{FF2B5EF4-FFF2-40B4-BE49-F238E27FC236}">
                <a16:creationId xmlns:a16="http://schemas.microsoft.com/office/drawing/2014/main" id="{6D143AC6-9189-DE32-9A2D-D2A4925CB594}"/>
              </a:ext>
            </a:extLst>
          </p:cNvPr>
          <p:cNvGrpSpPr/>
          <p:nvPr/>
        </p:nvGrpSpPr>
        <p:grpSpPr>
          <a:xfrm>
            <a:off x="6730910" y="6519446"/>
            <a:ext cx="2068138" cy="338554"/>
            <a:chOff x="6753744" y="6347012"/>
            <a:chExt cx="2068138" cy="338554"/>
          </a:xfrm>
        </p:grpSpPr>
        <p:sp>
          <p:nvSpPr>
            <p:cNvPr id="20" name="TextBox 19">
              <a:extLst>
                <a:ext uri="{FF2B5EF4-FFF2-40B4-BE49-F238E27FC236}">
                  <a16:creationId xmlns:a16="http://schemas.microsoft.com/office/drawing/2014/main" id="{C4A24D9C-81A0-6669-9166-3BA0021BA7CF}"/>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21" name="Straight Arrow Connector 20">
              <a:extLst>
                <a:ext uri="{FF2B5EF4-FFF2-40B4-BE49-F238E27FC236}">
                  <a16:creationId xmlns:a16="http://schemas.microsoft.com/office/drawing/2014/main" id="{4C4A42ED-0630-6A22-7423-F922F5CB1201}"/>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404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A7F826-03E5-4C5F-9FEE-5F21A5D7EA35}"/>
              </a:ext>
            </a:extLst>
          </p:cNvPr>
          <p:cNvPicPr>
            <a:picLocks noChangeAspect="1"/>
          </p:cNvPicPr>
          <p:nvPr/>
        </p:nvPicPr>
        <p:blipFill rotWithShape="1">
          <a:blip r:embed="rId2"/>
          <a:srcRect l="18193" t="8608" r="19397" b="4645"/>
          <a:stretch/>
        </p:blipFill>
        <p:spPr>
          <a:xfrm>
            <a:off x="253672" y="1217963"/>
            <a:ext cx="7609895" cy="5612463"/>
          </a:xfrm>
          <a:prstGeom prst="rect">
            <a:avLst/>
          </a:prstGeom>
        </p:spPr>
      </p:pic>
      <p:sp>
        <p:nvSpPr>
          <p:cNvPr id="11" name="TextBox 10">
            <a:extLst>
              <a:ext uri="{FF2B5EF4-FFF2-40B4-BE49-F238E27FC236}">
                <a16:creationId xmlns:a16="http://schemas.microsoft.com/office/drawing/2014/main" id="{BAE8D9AC-C9B5-48D7-87AE-8DB260CF8C97}"/>
              </a:ext>
            </a:extLst>
          </p:cNvPr>
          <p:cNvSpPr txBox="1"/>
          <p:nvPr/>
        </p:nvSpPr>
        <p:spPr>
          <a:xfrm>
            <a:off x="101912" y="165992"/>
            <a:ext cx="655687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 final resource on state APCDS is the National Association of Health Data Organizations (NAHDO). NAHDO maintains an online compendium of all past presentations on APCDs at their conferences available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https://www.nahdo.org/annual_meeting/past-conferences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5" name="TextBox 14">
            <a:extLst>
              <a:ext uri="{FF2B5EF4-FFF2-40B4-BE49-F238E27FC236}">
                <a16:creationId xmlns:a16="http://schemas.microsoft.com/office/drawing/2014/main" id="{F9D9BAB1-F107-8A4A-D1C4-06A0106FB223}"/>
              </a:ext>
            </a:extLst>
          </p:cNvPr>
          <p:cNvSpPr txBox="1"/>
          <p:nvPr/>
        </p:nvSpPr>
        <p:spPr>
          <a:xfrm>
            <a:off x="6658787" y="68128"/>
            <a:ext cx="16460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94" t="9269" r="7765" b="6341"/>
          <a:stretch/>
        </p:blipFill>
        <p:spPr>
          <a:xfrm>
            <a:off x="8262919" y="115700"/>
            <a:ext cx="779169" cy="828186"/>
          </a:xfrm>
          <a:prstGeom prst="rect">
            <a:avLst/>
          </a:prstGeom>
        </p:spPr>
      </p:pic>
      <p:pic>
        <p:nvPicPr>
          <p:cNvPr id="4" name="Picture 3" descr="Logo, company name&#10;&#10;Description automatically generated">
            <a:extLst>
              <a:ext uri="{FF2B5EF4-FFF2-40B4-BE49-F238E27FC236}">
                <a16:creationId xmlns:a16="http://schemas.microsoft.com/office/drawing/2014/main" id="{BF80D56E-FD77-BE2A-CFED-39E5678AB031}"/>
              </a:ext>
            </a:extLst>
          </p:cNvPr>
          <p:cNvPicPr>
            <a:picLocks noChangeAspect="1"/>
          </p:cNvPicPr>
          <p:nvPr/>
        </p:nvPicPr>
        <p:blipFill>
          <a:blip r:embed="rId5"/>
          <a:stretch>
            <a:fillRect/>
          </a:stretch>
        </p:blipFill>
        <p:spPr>
          <a:xfrm>
            <a:off x="101912" y="4946574"/>
            <a:ext cx="1391157" cy="816652"/>
          </a:xfrm>
          <a:prstGeom prst="rect">
            <a:avLst/>
          </a:prstGeom>
        </p:spPr>
      </p:pic>
      <p:sp>
        <p:nvSpPr>
          <p:cNvPr id="17" name="TextBox 16">
            <a:extLst>
              <a:ext uri="{FF2B5EF4-FFF2-40B4-BE49-F238E27FC236}">
                <a16:creationId xmlns:a16="http://schemas.microsoft.com/office/drawing/2014/main" id="{5A16CCA9-5C0F-C7FB-73FB-1C8ACEF1BFE5}"/>
              </a:ext>
            </a:extLst>
          </p:cNvPr>
          <p:cNvSpPr txBox="1"/>
          <p:nvPr/>
        </p:nvSpPr>
        <p:spPr>
          <a:xfrm>
            <a:off x="6472410" y="931510"/>
            <a:ext cx="26715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https://www.nahdo.org/</a:t>
            </a:r>
          </a:p>
        </p:txBody>
      </p:sp>
    </p:spTree>
    <p:extLst>
      <p:ext uri="{BB962C8B-B14F-4D97-AF65-F5344CB8AC3E}">
        <p14:creationId xmlns:p14="http://schemas.microsoft.com/office/powerpoint/2010/main" val="410964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July 26.</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26243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Multiple State APCDs</a:t>
            </a:r>
          </a:p>
          <a:p>
            <a:pPr marL="800100" lvl="1" indent="-342900">
              <a:buFont typeface="Wingdings" panose="05000000000000000000" pitchFamily="2" charset="2"/>
              <a:buChar char="Ø"/>
            </a:pPr>
            <a:r>
              <a:rPr lang="en-US" dirty="0">
                <a:solidFill>
                  <a:srgbClr val="63666A"/>
                </a:solidFill>
              </a:rPr>
              <a:t>Sources for Comparing APCD policies</a:t>
            </a:r>
          </a:p>
          <a:p>
            <a:pPr marL="800100" lvl="1" indent="-342900">
              <a:buFont typeface="Wingdings" panose="05000000000000000000" pitchFamily="2" charset="2"/>
              <a:buChar char="Ø"/>
            </a:pPr>
            <a:r>
              <a:rPr lang="en-US" dirty="0">
                <a:solidFill>
                  <a:srgbClr val="63666A"/>
                </a:solidFill>
              </a:rPr>
              <a:t>Sources for Comparing APCD data elements</a:t>
            </a:r>
          </a:p>
          <a:p>
            <a:pPr marL="800100" lvl="1" indent="-342900">
              <a:buFont typeface="Wingdings" panose="05000000000000000000" pitchFamily="2" charset="2"/>
              <a:buChar char="Ø"/>
            </a:pPr>
            <a:r>
              <a:rPr lang="en-US" dirty="0">
                <a:solidFill>
                  <a:srgbClr val="63666A"/>
                </a:solidFill>
              </a:rPr>
              <a:t>The Status Research Using APCDs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2020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2020 Data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2020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August 2022</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September 2022</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7EFE2A-1CB6-4EE2-9B12-F8C1FBDD713E}"/>
              </a:ext>
            </a:extLst>
          </p:cNvPr>
          <p:cNvSpPr/>
          <p:nvPr/>
        </p:nvSpPr>
        <p:spPr>
          <a:xfrm>
            <a:off x="137082" y="147053"/>
            <a:ext cx="6395919" cy="8771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700" b="1" i="0" u="none" strike="noStrike" kern="1200" cap="none" spc="0" normalizeH="0" baseline="0" noProof="0" dirty="0">
                <a:ln>
                  <a:noFill/>
                </a:ln>
                <a:solidFill>
                  <a:srgbClr val="4472C4"/>
                </a:solidFill>
                <a:effectLst/>
                <a:uLnTx/>
                <a:uFillTx/>
                <a:latin typeface="Calibri Light" panose="020F0302020204030204"/>
                <a:ea typeface="+mn-ea"/>
                <a:cs typeface="+mn-cs"/>
              </a:rPr>
              <a:t>: Before applying for all-payer claims data, I want to understand how states differ in data release regulations and data fields available.  What would be the best approach for getting this information?</a:t>
            </a:r>
          </a:p>
        </p:txBody>
      </p:sp>
      <p:sp>
        <p:nvSpPr>
          <p:cNvPr id="11" name="TextBox 10">
            <a:extLst>
              <a:ext uri="{FF2B5EF4-FFF2-40B4-BE49-F238E27FC236}">
                <a16:creationId xmlns:a16="http://schemas.microsoft.com/office/drawing/2014/main" id="{BAE8D9AC-C9B5-48D7-87AE-8DB260CF8C97}"/>
              </a:ext>
            </a:extLst>
          </p:cNvPr>
          <p:cNvSpPr txBox="1"/>
          <p:nvPr/>
        </p:nvSpPr>
        <p:spPr>
          <a:xfrm>
            <a:off x="137082" y="1059601"/>
            <a:ext cx="8869835"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APCD Council, a collaborative of government, private, non-profit, and academic organizations focused on improving the development and deployment of state-based APCDs,  convene and coordinated by the University  of New Hampshire’s Institute for Health Policy and Practice and the National Association of Health Data Organizations (NAHDO), maintains  an interactive state update map with clickable links that direct you to each state’s APCD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collection status, regulations, policies and data fields available,  see: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https://www.apcdcouncil.org/state/map</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42327" y="6490177"/>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416371" y="77802"/>
            <a:ext cx="167456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94" t="9269" r="7765" b="6341"/>
          <a:stretch/>
        </p:blipFill>
        <p:spPr>
          <a:xfrm>
            <a:off x="8088754" y="129743"/>
            <a:ext cx="941392" cy="1000614"/>
          </a:xfrm>
          <a:prstGeom prst="rect">
            <a:avLst/>
          </a:prstGeom>
        </p:spPr>
      </p:pic>
      <p:graphicFrame>
        <p:nvGraphicFramePr>
          <p:cNvPr id="6" name="Table 8">
            <a:extLst>
              <a:ext uri="{FF2B5EF4-FFF2-40B4-BE49-F238E27FC236}">
                <a16:creationId xmlns:a16="http://schemas.microsoft.com/office/drawing/2014/main" id="{9D312373-DFCF-8275-2003-F599D87583DB}"/>
              </a:ext>
            </a:extLst>
          </p:cNvPr>
          <p:cNvGraphicFramePr>
            <a:graphicFrameLocks noGrp="1"/>
          </p:cNvGraphicFramePr>
          <p:nvPr/>
        </p:nvGraphicFramePr>
        <p:xfrm>
          <a:off x="4958809" y="2959765"/>
          <a:ext cx="3038118" cy="3383280"/>
        </p:xfrm>
        <a:graphic>
          <a:graphicData uri="http://schemas.openxmlformats.org/drawingml/2006/table">
            <a:tbl>
              <a:tblPr firstRow="1" bandRow="1">
                <a:tableStyleId>{BC89EF96-8CEA-46FF-86C4-4CE0E7609802}</a:tableStyleId>
              </a:tblPr>
              <a:tblGrid>
                <a:gridCol w="3038118">
                  <a:extLst>
                    <a:ext uri="{9D8B030D-6E8A-4147-A177-3AD203B41FA5}">
                      <a16:colId xmlns:a16="http://schemas.microsoft.com/office/drawing/2014/main" val="580654948"/>
                    </a:ext>
                  </a:extLst>
                </a:gridCol>
              </a:tblGrid>
              <a:tr h="161935">
                <a:tc>
                  <a:txBody>
                    <a:bodyPr/>
                    <a:lstStyle/>
                    <a:p>
                      <a:pPr algn="l"/>
                      <a:r>
                        <a:rPr lang="en-US" sz="1400" b="1" dirty="0"/>
                        <a:t>   </a:t>
                      </a:r>
                      <a:r>
                        <a:rPr lang="en-US" sz="1400" b="1" u="sng" dirty="0"/>
                        <a:t>32% of States Existing APCD  </a:t>
                      </a:r>
                    </a:p>
                    <a:p>
                      <a:pPr lvl="0" algn="l"/>
                      <a:r>
                        <a:rPr lang="en-US" sz="1400" b="0" dirty="0"/>
                        <a:t>   Arkansas                Colorado</a:t>
                      </a:r>
                    </a:p>
                    <a:p>
                      <a:pPr algn="l"/>
                      <a:r>
                        <a:rPr lang="en-US" sz="1400" b="0" dirty="0"/>
                        <a:t>   Connecticut           Delaware</a:t>
                      </a:r>
                    </a:p>
                    <a:p>
                      <a:pPr algn="l"/>
                      <a:r>
                        <a:rPr lang="en-US" sz="1400" b="0" dirty="0"/>
                        <a:t>   Florida                     Kansas</a:t>
                      </a:r>
                    </a:p>
                    <a:p>
                      <a:pPr algn="l"/>
                      <a:r>
                        <a:rPr lang="en-US" sz="1400" b="0" dirty="0"/>
                        <a:t>   Maine                      Maryland</a:t>
                      </a:r>
                    </a:p>
                    <a:p>
                      <a:pPr algn="l"/>
                      <a:r>
                        <a:rPr lang="en-US" sz="1400" b="0" dirty="0"/>
                        <a:t>   Massachusetts       Minnesota</a:t>
                      </a:r>
                    </a:p>
                    <a:p>
                      <a:pPr algn="l"/>
                      <a:r>
                        <a:rPr lang="en-US" sz="1400" b="0" dirty="0"/>
                        <a:t>   New Hampshire     New York</a:t>
                      </a:r>
                    </a:p>
                    <a:p>
                      <a:pPr algn="l"/>
                      <a:r>
                        <a:rPr lang="en-US" sz="1400" b="0" dirty="0"/>
                        <a:t>   Oregon                     Utah</a:t>
                      </a:r>
                    </a:p>
                    <a:p>
                      <a:pPr algn="l"/>
                      <a:r>
                        <a:rPr lang="en-US" sz="1400" b="0" dirty="0"/>
                        <a:t>   Vermont                   Virginia</a:t>
                      </a:r>
                    </a:p>
                  </a:txBody>
                  <a:tcPr/>
                </a:tc>
                <a:extLst>
                  <a:ext uri="{0D108BD9-81ED-4DB2-BD59-A6C34878D82A}">
                    <a16:rowId xmlns:a16="http://schemas.microsoft.com/office/drawing/2014/main" val="2033607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14% of States Existing Voluntary APCD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  California                 Michigan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  Missouri                  Oklahoma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  South Carolina       Washington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  Wisconsin</a:t>
                      </a:r>
                    </a:p>
                    <a:p>
                      <a:pPr algn="ctr"/>
                      <a:endParaRPr lang="en-US" sz="1400" b="1" dirty="0"/>
                    </a:p>
                  </a:txBody>
                  <a:tcPr/>
                </a:tc>
                <a:extLst>
                  <a:ext uri="{0D108BD9-81ED-4DB2-BD59-A6C34878D82A}">
                    <a16:rowId xmlns:a16="http://schemas.microsoft.com/office/drawing/2014/main" val="1984835544"/>
                  </a:ext>
                </a:extLst>
              </a:tr>
            </a:tbl>
          </a:graphicData>
        </a:graphic>
      </p:graphicFrame>
      <p:sp>
        <p:nvSpPr>
          <p:cNvPr id="17" name="TextBox 1">
            <a:extLst>
              <a:ext uri="{FF2B5EF4-FFF2-40B4-BE49-F238E27FC236}">
                <a16:creationId xmlns:a16="http://schemas.microsoft.com/office/drawing/2014/main" id="{0616F8E9-153F-01FF-FA8E-0CB77D30DA74}"/>
              </a:ext>
            </a:extLst>
          </p:cNvPr>
          <p:cNvSpPr txBox="1"/>
          <p:nvPr/>
        </p:nvSpPr>
        <p:spPr>
          <a:xfrm>
            <a:off x="2633987" y="4308836"/>
            <a:ext cx="1134737" cy="52993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Existing 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Existing Voluntary</a:t>
            </a:r>
          </a:p>
        </p:txBody>
      </p:sp>
      <p:grpSp>
        <p:nvGrpSpPr>
          <p:cNvPr id="23" name="Group 22">
            <a:extLst>
              <a:ext uri="{FF2B5EF4-FFF2-40B4-BE49-F238E27FC236}">
                <a16:creationId xmlns:a16="http://schemas.microsoft.com/office/drawing/2014/main" id="{CE96892E-6F3B-8BF5-D227-C4CA1713A122}"/>
              </a:ext>
            </a:extLst>
          </p:cNvPr>
          <p:cNvGrpSpPr/>
          <p:nvPr/>
        </p:nvGrpSpPr>
        <p:grpSpPr>
          <a:xfrm>
            <a:off x="-1026849" y="2445745"/>
            <a:ext cx="6857046" cy="4412255"/>
            <a:chOff x="-1026849" y="2416476"/>
            <a:chExt cx="6857046" cy="4412255"/>
          </a:xfrm>
        </p:grpSpPr>
        <p:graphicFrame>
          <p:nvGraphicFramePr>
            <p:cNvPr id="5" name="Chart 4">
              <a:extLst>
                <a:ext uri="{FF2B5EF4-FFF2-40B4-BE49-F238E27FC236}">
                  <a16:creationId xmlns:a16="http://schemas.microsoft.com/office/drawing/2014/main" id="{BA69E300-830F-87B9-0850-61963F0CE495}"/>
                </a:ext>
              </a:extLst>
            </p:cNvPr>
            <p:cNvGraphicFramePr/>
            <p:nvPr/>
          </p:nvGraphicFramePr>
          <p:xfrm>
            <a:off x="-1026849" y="2416476"/>
            <a:ext cx="6857046" cy="4412255"/>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Straight Connector 21">
              <a:extLst>
                <a:ext uri="{FF2B5EF4-FFF2-40B4-BE49-F238E27FC236}">
                  <a16:creationId xmlns:a16="http://schemas.microsoft.com/office/drawing/2014/main" id="{D3EC16F3-A4D7-D33B-C5C7-05C81CA5F3FB}"/>
                </a:ext>
              </a:extLst>
            </p:cNvPr>
            <p:cNvCxnSpPr/>
            <p:nvPr/>
          </p:nvCxnSpPr>
          <p:spPr>
            <a:xfrm>
              <a:off x="2798284" y="2610320"/>
              <a:ext cx="2160524" cy="39283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1">
            <a:extLst>
              <a:ext uri="{FF2B5EF4-FFF2-40B4-BE49-F238E27FC236}">
                <a16:creationId xmlns:a16="http://schemas.microsoft.com/office/drawing/2014/main" id="{6A8AAFDE-1C47-A6D5-0E5A-5492BB11A2D1}"/>
              </a:ext>
            </a:extLst>
          </p:cNvPr>
          <p:cNvSpPr txBox="1"/>
          <p:nvPr/>
        </p:nvSpPr>
        <p:spPr>
          <a:xfrm>
            <a:off x="2633986" y="4338105"/>
            <a:ext cx="1134737" cy="52993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Existing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Existing Voluntary</a:t>
            </a:r>
          </a:p>
        </p:txBody>
      </p:sp>
      <p:sp>
        <p:nvSpPr>
          <p:cNvPr id="25" name="TextBox 24">
            <a:extLst>
              <a:ext uri="{FF2B5EF4-FFF2-40B4-BE49-F238E27FC236}">
                <a16:creationId xmlns:a16="http://schemas.microsoft.com/office/drawing/2014/main" id="{ABDE8143-EB34-5324-95E5-B1CF91B8664A}"/>
              </a:ext>
            </a:extLst>
          </p:cNvPr>
          <p:cNvSpPr txBox="1"/>
          <p:nvPr/>
        </p:nvSpPr>
        <p:spPr>
          <a:xfrm>
            <a:off x="1290546" y="2165913"/>
            <a:ext cx="679820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panose="020F0502020204030204"/>
                <a:ea typeface="+mn-ea"/>
                <a:cs typeface="+mn-cs"/>
              </a:rPr>
              <a:t>STATUS OF ALL PAYER CLAIMS DATA COLLECTION IN 50 STATES</a:t>
            </a:r>
            <a:endParaRPr kumimoji="0" lang="en-US" sz="2000" b="0"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24F8AA9F-32E2-C18F-D91B-3FA4AB73DBAB}"/>
              </a:ext>
            </a:extLst>
          </p:cNvPr>
          <p:cNvCxnSpPr/>
          <p:nvPr/>
        </p:nvCxnSpPr>
        <p:spPr>
          <a:xfrm flipV="1">
            <a:off x="3201354" y="6343045"/>
            <a:ext cx="1757455" cy="1471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94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47691" y="195700"/>
            <a:ext cx="8804929"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addition, the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APCD Council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also maintains a “State Efforts”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directory with three separate web pages which contain  specific  link addresses for: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1" u="none" strike="noStrike" kern="1200" cap="none" spc="0" normalizeH="0" baseline="0" noProof="0" dirty="0">
                <a:ln>
                  <a:noFill/>
                </a:ln>
                <a:solidFill>
                  <a:srgbClr val="002060"/>
                </a:solidFill>
                <a:effectLst/>
                <a:uLnTx/>
                <a:uFillTx/>
                <a:latin typeface="Calibri" panose="020F0502020204030204"/>
                <a:ea typeface="+mn-ea"/>
                <a:cs typeface="+mn-cs"/>
              </a:rPr>
              <a:t>State APCD </a:t>
            </a:r>
            <a:r>
              <a:rPr kumimoji="0" lang="en-US" sz="1400" b="0" i="0" u="sng"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legislation enabling the collection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of health care claims data: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hlinkClick r:id="rId2"/>
              </a:rPr>
              <a:t>https://www.apcdcouncil.org/apcd-legislation-state</a:t>
            </a:r>
            <a:endPar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State </a:t>
            </a:r>
            <a:r>
              <a:rPr kumimoji="0" lang="en-US" sz="1400" b="0" i="0" u="sng"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claims data release rules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and procedures governing the process of requesting data: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hlinkClick r:id="rId3"/>
              </a:rPr>
              <a:t>https://www.apcdcouncil.org/claims-data-release-rules</a:t>
            </a:r>
            <a:endPar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State </a:t>
            </a:r>
            <a:r>
              <a:rPr kumimoji="0" lang="en-US" sz="1400" b="0" i="0" u="sng"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claims data collection rules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for what can and should be collected in an all-payer claims database: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hlinkClick r:id="rId4"/>
              </a:rPr>
              <a:t>https://www.apcdcouncil.org/claims-data-collection-rules</a:t>
            </a:r>
            <a:endPar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State </a:t>
            </a:r>
            <a:r>
              <a:rPr kumimoji="0" lang="en-US" sz="1400" b="0" i="0" u="sng"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data access applications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and request procedures:  </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hlinkClick r:id="rId5"/>
              </a:rPr>
              <a:t>https://www.apcdcouncil.org/state-data-access</a:t>
            </a:r>
            <a:r>
              <a:rPr kumimoji="0" lang="en-US" sz="1400" b="0" i="0" u="none" strike="noStrike" kern="1200" cap="none" spc="0" normalizeH="0" baseline="0" noProof="0" dirty="0">
                <a:ln>
                  <a:noFill/>
                </a:ln>
                <a:solidFill>
                  <a:srgbClr val="002060"/>
                </a:solidFill>
                <a:effectLst/>
                <a:uLnTx/>
                <a:uFillTx/>
                <a:latin typeface="Source Sans Pro" panose="020B0503030403020204" pitchFamily="34" charset="0"/>
                <a:ea typeface="+mn-ea"/>
                <a:cs typeface="+mn-cs"/>
              </a:rPr>
              <a:t> </a:t>
            </a: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42327" y="6490177"/>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416371" y="77802"/>
            <a:ext cx="167456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94" t="9269" r="7765" b="6341"/>
          <a:stretch/>
        </p:blipFill>
        <p:spPr>
          <a:xfrm>
            <a:off x="8090936" y="138514"/>
            <a:ext cx="719530" cy="764795"/>
          </a:xfrm>
          <a:prstGeom prst="rect">
            <a:avLst/>
          </a:prstGeom>
        </p:spPr>
      </p:pic>
      <p:pic>
        <p:nvPicPr>
          <p:cNvPr id="8" name="Picture 7">
            <a:extLst>
              <a:ext uri="{FF2B5EF4-FFF2-40B4-BE49-F238E27FC236}">
                <a16:creationId xmlns:a16="http://schemas.microsoft.com/office/drawing/2014/main" id="{1D14CDAE-C9F3-31FB-78C0-30798C4370AF}"/>
              </a:ext>
            </a:extLst>
          </p:cNvPr>
          <p:cNvPicPr>
            <a:picLocks noChangeAspect="1"/>
          </p:cNvPicPr>
          <p:nvPr/>
        </p:nvPicPr>
        <p:blipFill rotWithShape="1">
          <a:blip r:embed="rId7"/>
          <a:srcRect l="31084" t="7936" r="31205" b="26066"/>
          <a:stretch/>
        </p:blipFill>
        <p:spPr>
          <a:xfrm>
            <a:off x="333535" y="2499656"/>
            <a:ext cx="4381684" cy="4261118"/>
          </a:xfrm>
          <a:prstGeom prst="rect">
            <a:avLst/>
          </a:prstGeom>
        </p:spPr>
      </p:pic>
      <p:sp>
        <p:nvSpPr>
          <p:cNvPr id="9" name="TextBox 8">
            <a:extLst>
              <a:ext uri="{FF2B5EF4-FFF2-40B4-BE49-F238E27FC236}">
                <a16:creationId xmlns:a16="http://schemas.microsoft.com/office/drawing/2014/main" id="{99A3B8F7-DAAC-CB0E-8D5C-C895EF17FD80}"/>
              </a:ext>
            </a:extLst>
          </p:cNvPr>
          <p:cNvSpPr txBox="1"/>
          <p:nvPr/>
        </p:nvSpPr>
        <p:spPr>
          <a:xfrm>
            <a:off x="4935558" y="4818505"/>
            <a:ext cx="4120308"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APCD Council includes an interactive APCD Showcase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https://www.apcdshowcase.org/</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organized into eight categories of case study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Icon&#10;&#10;Description automatically generated">
            <a:extLst>
              <a:ext uri="{FF2B5EF4-FFF2-40B4-BE49-F238E27FC236}">
                <a16:creationId xmlns:a16="http://schemas.microsoft.com/office/drawing/2014/main" id="{96560946-B8A1-E39F-7611-CF7EBD290AD4}"/>
              </a:ext>
            </a:extLst>
          </p:cNvPr>
          <p:cNvPicPr>
            <a:picLocks noChangeAspect="1"/>
          </p:cNvPicPr>
          <p:nvPr/>
        </p:nvPicPr>
        <p:blipFill>
          <a:blip r:embed="rId9"/>
          <a:stretch>
            <a:fillRect/>
          </a:stretch>
        </p:blipFill>
        <p:spPr>
          <a:xfrm>
            <a:off x="5154288" y="2739035"/>
            <a:ext cx="3295650" cy="1017066"/>
          </a:xfrm>
          <a:prstGeom prst="rect">
            <a:avLst/>
          </a:prstGeom>
          <a:ln>
            <a:solidFill>
              <a:schemeClr val="accent1"/>
            </a:solidFill>
          </a:ln>
        </p:spPr>
      </p:pic>
      <p:pic>
        <p:nvPicPr>
          <p:cNvPr id="27" name="Picture 26" descr="A picture containing icon&#10;&#10;Description automatically generated">
            <a:extLst>
              <a:ext uri="{FF2B5EF4-FFF2-40B4-BE49-F238E27FC236}">
                <a16:creationId xmlns:a16="http://schemas.microsoft.com/office/drawing/2014/main" id="{8306EC4D-56BA-1F5D-E929-44C84F19FA56}"/>
              </a:ext>
            </a:extLst>
          </p:cNvPr>
          <p:cNvPicPr>
            <a:picLocks noChangeAspect="1"/>
          </p:cNvPicPr>
          <p:nvPr/>
        </p:nvPicPr>
        <p:blipFill>
          <a:blip r:embed="rId10"/>
          <a:stretch>
            <a:fillRect/>
          </a:stretch>
        </p:blipFill>
        <p:spPr>
          <a:xfrm>
            <a:off x="5154287" y="3974258"/>
            <a:ext cx="3295650" cy="619125"/>
          </a:xfrm>
          <a:prstGeom prst="rect">
            <a:avLst/>
          </a:prstGeom>
        </p:spPr>
      </p:pic>
    </p:spTree>
    <p:extLst>
      <p:ext uri="{BB962C8B-B14F-4D97-AF65-F5344CB8AC3E}">
        <p14:creationId xmlns:p14="http://schemas.microsoft.com/office/powerpoint/2010/main" val="132297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8D9AC-C9B5-48D7-87AE-8DB260CF8C97}"/>
              </a:ext>
            </a:extLst>
          </p:cNvPr>
          <p:cNvSpPr txBox="1"/>
          <p:nvPr/>
        </p:nvSpPr>
        <p:spPr>
          <a:xfrm>
            <a:off x="6431942" y="1683278"/>
            <a:ext cx="2618486" cy="41857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For example, the APCD Showcase has a dropdown box which allows you to select studies from a specific state based on each of the stakeholder categories, the purpose of the study (utilization, cost, quality), the carrier’s data used (commercial, Medicaid, Medicare), and the file type (health, pharmacy, dental). In the example, to the right, Massachusetts has been selected and eleven studies are returned. Please keep in mind that this site is limited to select studies which have been submitted by the authors or stakeholders for showcased by the APCD Council.</a:t>
            </a:r>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42327" y="6490177"/>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9D9BAB1-F107-8A4A-D1C4-06A0106FB223}"/>
              </a:ext>
            </a:extLst>
          </p:cNvPr>
          <p:cNvSpPr txBox="1"/>
          <p:nvPr/>
        </p:nvSpPr>
        <p:spPr>
          <a:xfrm>
            <a:off x="6416371" y="77802"/>
            <a:ext cx="167456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COMPARING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POLICIES AND DATA</a:t>
            </a:r>
          </a:p>
        </p:txBody>
      </p:sp>
      <p:pic>
        <p:nvPicPr>
          <p:cNvPr id="16" name="Picture 15">
            <a:extLst>
              <a:ext uri="{FF2B5EF4-FFF2-40B4-BE49-F238E27FC236}">
                <a16:creationId xmlns:a16="http://schemas.microsoft.com/office/drawing/2014/main" id="{0D93CA88-D476-6D5E-E6A4-B5FC1A56C9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94" t="9269" r="7765" b="6341"/>
          <a:stretch/>
        </p:blipFill>
        <p:spPr>
          <a:xfrm>
            <a:off x="8090936" y="138514"/>
            <a:ext cx="719530" cy="764795"/>
          </a:xfrm>
          <a:prstGeom prst="rect">
            <a:avLst/>
          </a:prstGeom>
        </p:spPr>
      </p:pic>
      <p:pic>
        <p:nvPicPr>
          <p:cNvPr id="3" name="Picture 2">
            <a:extLst>
              <a:ext uri="{FF2B5EF4-FFF2-40B4-BE49-F238E27FC236}">
                <a16:creationId xmlns:a16="http://schemas.microsoft.com/office/drawing/2014/main" id="{7AC3415B-0E3F-6A86-B646-1AAAF7DB7D39}"/>
              </a:ext>
            </a:extLst>
          </p:cNvPr>
          <p:cNvPicPr>
            <a:picLocks noChangeAspect="1"/>
          </p:cNvPicPr>
          <p:nvPr/>
        </p:nvPicPr>
        <p:blipFill rotWithShape="1">
          <a:blip r:embed="rId3"/>
          <a:srcRect l="25782" t="7109" r="27109" b="10214"/>
          <a:stretch/>
        </p:blipFill>
        <p:spPr>
          <a:xfrm>
            <a:off x="53933" y="77802"/>
            <a:ext cx="6247418" cy="6641684"/>
          </a:xfrm>
          <a:prstGeom prst="rect">
            <a:avLst/>
          </a:prstGeom>
        </p:spPr>
      </p:pic>
      <p:sp>
        <p:nvSpPr>
          <p:cNvPr id="4" name="Oval 3">
            <a:extLst>
              <a:ext uri="{FF2B5EF4-FFF2-40B4-BE49-F238E27FC236}">
                <a16:creationId xmlns:a16="http://schemas.microsoft.com/office/drawing/2014/main" id="{577720FE-AD54-3FDC-6DAF-A63B80052169}"/>
              </a:ext>
            </a:extLst>
          </p:cNvPr>
          <p:cNvSpPr/>
          <p:nvPr/>
        </p:nvSpPr>
        <p:spPr>
          <a:xfrm>
            <a:off x="53932" y="3139218"/>
            <a:ext cx="1620631" cy="69465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474672"/>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5909</TotalTime>
  <Words>1574</Words>
  <Application>Microsoft Office PowerPoint</Application>
  <PresentationFormat>On-screen Show (4:3)</PresentationFormat>
  <Paragraphs>152</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Narrow</vt:lpstr>
      <vt:lpstr>Calibri</vt:lpstr>
      <vt:lpstr>Calibri Light</vt:lpstr>
      <vt:lpstr>CartoGothicStdBook</vt:lpstr>
      <vt:lpstr>Source Sans Pro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213</cp:revision>
  <cp:lastPrinted>2019-07-23T18:41:08Z</cp:lastPrinted>
  <dcterms:created xsi:type="dcterms:W3CDTF">2018-01-09T20:21:29Z</dcterms:created>
  <dcterms:modified xsi:type="dcterms:W3CDTF">2022-06-27T13:05:10Z</dcterms:modified>
</cp:coreProperties>
</file>