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handoutMasterIdLst>
    <p:handoutMasterId r:id="rId19"/>
  </p:handoutMasterIdLst>
  <p:sldIdLst>
    <p:sldId id="259" r:id="rId2"/>
    <p:sldId id="274" r:id="rId3"/>
    <p:sldId id="343" r:id="rId4"/>
    <p:sldId id="416" r:id="rId5"/>
    <p:sldId id="351" r:id="rId6"/>
    <p:sldId id="352" r:id="rId7"/>
    <p:sldId id="417" r:id="rId8"/>
    <p:sldId id="336" r:id="rId9"/>
    <p:sldId id="415" r:id="rId10"/>
    <p:sldId id="419" r:id="rId11"/>
    <p:sldId id="418" r:id="rId12"/>
    <p:sldId id="420" r:id="rId13"/>
    <p:sldId id="421" r:id="rId14"/>
    <p:sldId id="306" r:id="rId15"/>
    <p:sldId id="358" r:id="rId16"/>
    <p:sldId id="328"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4" autoAdjust="0"/>
    <p:restoredTop sz="96327" autoAdjust="0"/>
  </p:normalViewPr>
  <p:slideViewPr>
    <p:cSldViewPr snapToGrid="0" snapToObjects="1" showGuides="1">
      <p:cViewPr varScale="1">
        <p:scale>
          <a:sx n="128" d="100"/>
          <a:sy n="128" d="100"/>
        </p:scale>
        <p:origin x="176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Figure</a:t>
            </a:r>
            <a:r>
              <a:rPr lang="en-US" sz="1400" baseline="0" dirty="0"/>
              <a:t> 1. </a:t>
            </a:r>
            <a:r>
              <a:rPr lang="en-US" sz="1400" dirty="0"/>
              <a:t>FY2022</a:t>
            </a:r>
            <a:r>
              <a:rPr lang="en-US" sz="1400" baseline="0" dirty="0"/>
              <a:t> Increase in Use of Distinct Cannabis ICD-10-CM Diagnosis Codes</a:t>
            </a:r>
            <a:endParaRPr lang="en-US" sz="1400"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HIDD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42</c:v>
                </c:pt>
                <c:pt idx="1">
                  <c:v>43</c:v>
                </c:pt>
                <c:pt idx="2">
                  <c:v>45</c:v>
                </c:pt>
                <c:pt idx="3">
                  <c:v>45</c:v>
                </c:pt>
                <c:pt idx="4">
                  <c:v>48</c:v>
                </c:pt>
              </c:numCache>
            </c:numRef>
          </c:val>
          <c:extLst>
            <c:ext xmlns:c16="http://schemas.microsoft.com/office/drawing/2014/chart" uri="{C3380CC4-5D6E-409C-BE32-E72D297353CC}">
              <c16:uniqueId val="{00000000-756E-4510-B049-301BD8F3AAB4}"/>
            </c:ext>
          </c:extLst>
        </c:ser>
        <c:ser>
          <c:idx val="1"/>
          <c:order val="1"/>
          <c:tx>
            <c:strRef>
              <c:f>Sheet1!$C$1</c:f>
              <c:strCache>
                <c:ptCount val="1"/>
                <c:pt idx="0">
                  <c:v>ED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pt idx="0">
                  <c:v>38</c:v>
                </c:pt>
                <c:pt idx="1">
                  <c:v>40</c:v>
                </c:pt>
                <c:pt idx="2">
                  <c:v>41</c:v>
                </c:pt>
                <c:pt idx="3">
                  <c:v>39</c:v>
                </c:pt>
                <c:pt idx="4">
                  <c:v>46</c:v>
                </c:pt>
              </c:numCache>
            </c:numRef>
          </c:val>
          <c:extLst>
            <c:ext xmlns:c16="http://schemas.microsoft.com/office/drawing/2014/chart" uri="{C3380CC4-5D6E-409C-BE32-E72D297353CC}">
              <c16:uniqueId val="{00000001-756E-4510-B049-301BD8F3AAB4}"/>
            </c:ext>
          </c:extLst>
        </c:ser>
        <c:dLbls>
          <c:showLegendKey val="0"/>
          <c:showVal val="0"/>
          <c:showCatName val="0"/>
          <c:showSerName val="0"/>
          <c:showPercent val="0"/>
          <c:showBubbleSize val="0"/>
        </c:dLbls>
        <c:gapWidth val="269"/>
        <c:axId val="1811132591"/>
        <c:axId val="1617709775"/>
      </c:barChart>
      <c:lineChart>
        <c:grouping val="standard"/>
        <c:varyColors val="0"/>
        <c:ser>
          <c:idx val="2"/>
          <c:order val="2"/>
          <c:tx>
            <c:strRef>
              <c:f>Sheet1!$D$1</c:f>
              <c:strCache>
                <c:ptCount val="1"/>
                <c:pt idx="0">
                  <c:v>OS</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cat>
            <c:numRef>
              <c:f>Sheet1!$A$2:$A$6</c:f>
              <c:numCache>
                <c:formatCode>General</c:formatCode>
                <c:ptCount val="5"/>
                <c:pt idx="0">
                  <c:v>2018</c:v>
                </c:pt>
                <c:pt idx="1">
                  <c:v>2019</c:v>
                </c:pt>
                <c:pt idx="2">
                  <c:v>2020</c:v>
                </c:pt>
                <c:pt idx="3">
                  <c:v>2021</c:v>
                </c:pt>
                <c:pt idx="4">
                  <c:v>2022</c:v>
                </c:pt>
              </c:numCache>
            </c:numRef>
          </c:cat>
          <c:val>
            <c:numRef>
              <c:f>Sheet1!$D$2:$D$6</c:f>
              <c:numCache>
                <c:formatCode>General</c:formatCode>
                <c:ptCount val="5"/>
                <c:pt idx="0">
                  <c:v>27</c:v>
                </c:pt>
                <c:pt idx="1">
                  <c:v>35</c:v>
                </c:pt>
                <c:pt idx="2">
                  <c:v>34</c:v>
                </c:pt>
                <c:pt idx="3">
                  <c:v>37</c:v>
                </c:pt>
                <c:pt idx="4">
                  <c:v>39</c:v>
                </c:pt>
              </c:numCache>
            </c:numRef>
          </c:val>
          <c:smooth val="0"/>
          <c:extLst>
            <c:ext xmlns:c16="http://schemas.microsoft.com/office/drawing/2014/chart" uri="{C3380CC4-5D6E-409C-BE32-E72D297353CC}">
              <c16:uniqueId val="{00000002-756E-4510-B049-301BD8F3AAB4}"/>
            </c:ext>
          </c:extLst>
        </c:ser>
        <c:dLbls>
          <c:showLegendKey val="0"/>
          <c:showVal val="0"/>
          <c:showCatName val="0"/>
          <c:showSerName val="0"/>
          <c:showPercent val="0"/>
          <c:showBubbleSize val="0"/>
        </c:dLbls>
        <c:marker val="1"/>
        <c:smooth val="0"/>
        <c:axId val="1811132591"/>
        <c:axId val="1617709775"/>
      </c:lineChart>
      <c:catAx>
        <c:axId val="18111325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7709775"/>
        <c:crosses val="autoZero"/>
        <c:auto val="1"/>
        <c:lblAlgn val="ctr"/>
        <c:lblOffset val="100"/>
        <c:noMultiLvlLbl val="0"/>
      </c:catAx>
      <c:valAx>
        <c:axId val="1617709775"/>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113259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2225">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Observation Stays</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9525" cap="rnd">
                <a:solidFill>
                  <a:schemeClr val="accent1"/>
                </a:solidFill>
              </a:ln>
              <a:effectLst/>
            </c:spPr>
            <c:trendlineType val="movingAvg"/>
            <c:period val="2"/>
            <c:dispRSqr val="0"/>
            <c:dispEq val="0"/>
          </c:trendline>
          <c:cat>
            <c:strRef>
              <c:f>Sheet1!$A$2:$A$6</c:f>
              <c:strCache>
                <c:ptCount val="5"/>
                <c:pt idx="0">
                  <c:v>FY2018</c:v>
                </c:pt>
                <c:pt idx="1">
                  <c:v>FY2019</c:v>
                </c:pt>
                <c:pt idx="2">
                  <c:v>FY2020</c:v>
                </c:pt>
                <c:pt idx="3">
                  <c:v>FY2021</c:v>
                </c:pt>
                <c:pt idx="4">
                  <c:v>FY2022</c:v>
                </c:pt>
              </c:strCache>
            </c:strRef>
          </c:cat>
          <c:val>
            <c:numRef>
              <c:f>Sheet1!$B$2:$B$6</c:f>
              <c:numCache>
                <c:formatCode>_(* #,##0_);_(* \(#,##0\);_(* "-"??_);_(@_)</c:formatCode>
                <c:ptCount val="5"/>
                <c:pt idx="0">
                  <c:v>3476</c:v>
                </c:pt>
                <c:pt idx="1">
                  <c:v>3470</c:v>
                </c:pt>
                <c:pt idx="2">
                  <c:v>5104</c:v>
                </c:pt>
                <c:pt idx="3">
                  <c:v>5072</c:v>
                </c:pt>
                <c:pt idx="4">
                  <c:v>4136</c:v>
                </c:pt>
              </c:numCache>
            </c:numRef>
          </c:val>
          <c:extLst>
            <c:ext xmlns:c16="http://schemas.microsoft.com/office/drawing/2014/chart" uri="{C3380CC4-5D6E-409C-BE32-E72D297353CC}">
              <c16:uniqueId val="{00000000-E79C-4203-8D74-116ABC0DA485}"/>
            </c:ext>
          </c:extLst>
        </c:ser>
        <c:dLbls>
          <c:dLblPos val="outEnd"/>
          <c:showLegendKey val="0"/>
          <c:showVal val="1"/>
          <c:showCatName val="0"/>
          <c:showSerName val="0"/>
          <c:showPercent val="0"/>
          <c:showBubbleSize val="0"/>
        </c:dLbls>
        <c:gapWidth val="355"/>
        <c:overlap val="-70"/>
        <c:axId val="472937823"/>
        <c:axId val="494600527"/>
      </c:barChart>
      <c:catAx>
        <c:axId val="47293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4600527"/>
        <c:crosses val="autoZero"/>
        <c:auto val="1"/>
        <c:lblAlgn val="ctr"/>
        <c:lblOffset val="100"/>
        <c:noMultiLvlLbl val="0"/>
      </c:catAx>
      <c:valAx>
        <c:axId val="494600527"/>
        <c:scaling>
          <c:orientation val="minMax"/>
          <c:min val="3000"/>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sz="800" baseline="0" dirty="0"/>
                  <a:t>Observation stays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2937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a:solidFill>
        <a:schemeClr val="accent6">
          <a:lumMod val="7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Inpatient Discharges</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9525" cap="rnd">
                <a:solidFill>
                  <a:schemeClr val="accent1"/>
                </a:solidFill>
              </a:ln>
              <a:effectLst/>
            </c:spPr>
            <c:trendlineType val="movingAvg"/>
            <c:period val="2"/>
            <c:dispRSqr val="0"/>
            <c:dispEq val="0"/>
          </c:trendline>
          <c:cat>
            <c:strRef>
              <c:f>Sheet1!$A$2:$A$6</c:f>
              <c:strCache>
                <c:ptCount val="5"/>
                <c:pt idx="0">
                  <c:v>FY2018</c:v>
                </c:pt>
                <c:pt idx="1">
                  <c:v>FY2019</c:v>
                </c:pt>
                <c:pt idx="2">
                  <c:v>FY2020</c:v>
                </c:pt>
                <c:pt idx="3">
                  <c:v>FY2021</c:v>
                </c:pt>
                <c:pt idx="4">
                  <c:v>FY2022</c:v>
                </c:pt>
              </c:strCache>
            </c:strRef>
          </c:cat>
          <c:val>
            <c:numRef>
              <c:f>Sheet1!$B$2:$B$6</c:f>
              <c:numCache>
                <c:formatCode>General</c:formatCode>
                <c:ptCount val="5"/>
                <c:pt idx="0">
                  <c:v>20664</c:v>
                </c:pt>
                <c:pt idx="1">
                  <c:v>18205</c:v>
                </c:pt>
                <c:pt idx="2">
                  <c:v>20054</c:v>
                </c:pt>
                <c:pt idx="3">
                  <c:v>21063</c:v>
                </c:pt>
                <c:pt idx="4">
                  <c:v>17881</c:v>
                </c:pt>
              </c:numCache>
            </c:numRef>
          </c:val>
          <c:extLst>
            <c:ext xmlns:c16="http://schemas.microsoft.com/office/drawing/2014/chart" uri="{C3380CC4-5D6E-409C-BE32-E72D297353CC}">
              <c16:uniqueId val="{00000001-14F3-41F6-8B2C-41D3DBAA0326}"/>
            </c:ext>
          </c:extLst>
        </c:ser>
        <c:dLbls>
          <c:dLblPos val="outEnd"/>
          <c:showLegendKey val="0"/>
          <c:showVal val="1"/>
          <c:showCatName val="0"/>
          <c:showSerName val="0"/>
          <c:showPercent val="0"/>
          <c:showBubbleSize val="0"/>
        </c:dLbls>
        <c:gapWidth val="355"/>
        <c:overlap val="-70"/>
        <c:axId val="472937823"/>
        <c:axId val="494600527"/>
      </c:barChart>
      <c:catAx>
        <c:axId val="47293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4600527"/>
        <c:crosses val="autoZero"/>
        <c:auto val="1"/>
        <c:lblAlgn val="ctr"/>
        <c:lblOffset val="100"/>
        <c:noMultiLvlLbl val="0"/>
      </c:catAx>
      <c:valAx>
        <c:axId val="494600527"/>
        <c:scaling>
          <c:orientation val="minMax"/>
          <c:min val="16000"/>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sz="800" baseline="0" dirty="0"/>
                  <a:t>discharges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2937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a:solidFill>
        <a:schemeClr val="accent6">
          <a:lumMod val="75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ED</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9525" cap="rnd">
                <a:solidFill>
                  <a:schemeClr val="accent1"/>
                </a:solidFill>
              </a:ln>
              <a:effectLst/>
            </c:spPr>
            <c:trendlineType val="movingAvg"/>
            <c:period val="2"/>
            <c:dispRSqr val="0"/>
            <c:dispEq val="0"/>
          </c:trendline>
          <c:cat>
            <c:strRef>
              <c:f>Sheet1!$A$2:$A$6</c:f>
              <c:strCache>
                <c:ptCount val="5"/>
                <c:pt idx="0">
                  <c:v>FY2018</c:v>
                </c:pt>
                <c:pt idx="1">
                  <c:v>FY2019</c:v>
                </c:pt>
                <c:pt idx="2">
                  <c:v>FY2020</c:v>
                </c:pt>
                <c:pt idx="3">
                  <c:v>FY2021</c:v>
                </c:pt>
                <c:pt idx="4">
                  <c:v>FY2022</c:v>
                </c:pt>
              </c:strCache>
            </c:strRef>
          </c:cat>
          <c:val>
            <c:numRef>
              <c:f>Sheet1!$B$2:$B$6</c:f>
              <c:numCache>
                <c:formatCode>_(* #,##0_);_(* \(#,##0\);_(* "-"??_);_(@_)</c:formatCode>
                <c:ptCount val="5"/>
                <c:pt idx="0">
                  <c:v>24023</c:v>
                </c:pt>
                <c:pt idx="1">
                  <c:v>28817</c:v>
                </c:pt>
                <c:pt idx="2">
                  <c:v>33674</c:v>
                </c:pt>
                <c:pt idx="3">
                  <c:v>33563</c:v>
                </c:pt>
                <c:pt idx="4">
                  <c:v>22833</c:v>
                </c:pt>
              </c:numCache>
            </c:numRef>
          </c:val>
          <c:extLst>
            <c:ext xmlns:c16="http://schemas.microsoft.com/office/drawing/2014/chart" uri="{C3380CC4-5D6E-409C-BE32-E72D297353CC}">
              <c16:uniqueId val="{00000001-8EA7-4F29-BBA9-EF57DE647909}"/>
            </c:ext>
          </c:extLst>
        </c:ser>
        <c:dLbls>
          <c:dLblPos val="outEnd"/>
          <c:showLegendKey val="0"/>
          <c:showVal val="1"/>
          <c:showCatName val="0"/>
          <c:showSerName val="0"/>
          <c:showPercent val="0"/>
          <c:showBubbleSize val="0"/>
        </c:dLbls>
        <c:gapWidth val="355"/>
        <c:overlap val="-70"/>
        <c:axId val="472937823"/>
        <c:axId val="494600527"/>
      </c:barChart>
      <c:catAx>
        <c:axId val="47293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4600527"/>
        <c:crosses val="autoZero"/>
        <c:auto val="1"/>
        <c:lblAlgn val="ctr"/>
        <c:lblOffset val="100"/>
        <c:noMultiLvlLbl val="0"/>
      </c:catAx>
      <c:valAx>
        <c:axId val="494600527"/>
        <c:scaling>
          <c:orientation val="minMax"/>
          <c:min val="20000"/>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sz="800" baseline="0" dirty="0"/>
                  <a:t>ed visits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2937823"/>
        <c:crosses val="autoZero"/>
        <c:crossBetween val="between"/>
        <c:majorUnit val="3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a:solidFill>
        <a:schemeClr val="accent6">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1/24/24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1/24/24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4</a:t>
            </a:fld>
            <a:endParaRPr lang="en-US" dirty="0"/>
          </a:p>
        </p:txBody>
      </p:sp>
    </p:spTree>
    <p:extLst>
      <p:ext uri="{BB962C8B-B14F-4D97-AF65-F5344CB8AC3E}">
        <p14:creationId xmlns:p14="http://schemas.microsoft.com/office/powerpoint/2010/main" val="251667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4050608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7</a:t>
            </a:fld>
            <a:endParaRPr lang="en-US" dirty="0"/>
          </a:p>
        </p:txBody>
      </p:sp>
    </p:spTree>
    <p:extLst>
      <p:ext uri="{BB962C8B-B14F-4D97-AF65-F5344CB8AC3E}">
        <p14:creationId xmlns:p14="http://schemas.microsoft.com/office/powerpoint/2010/main" val="3527057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8</a:t>
            </a:fld>
            <a:endParaRPr lang="en-US" dirty="0"/>
          </a:p>
        </p:txBody>
      </p:sp>
    </p:spTree>
    <p:extLst>
      <p:ext uri="{BB962C8B-B14F-4D97-AF65-F5344CB8AC3E}">
        <p14:creationId xmlns:p14="http://schemas.microsoft.com/office/powerpoint/2010/main" val="3812320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10</a:t>
            </a:fld>
            <a:endParaRPr lang="en-US" dirty="0"/>
          </a:p>
        </p:txBody>
      </p:sp>
    </p:spTree>
    <p:extLst>
      <p:ext uri="{BB962C8B-B14F-4D97-AF65-F5344CB8AC3E}">
        <p14:creationId xmlns:p14="http://schemas.microsoft.com/office/powerpoint/2010/main" val="3211491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11</a:t>
            </a:fld>
            <a:endParaRPr lang="en-US" dirty="0"/>
          </a:p>
        </p:txBody>
      </p:sp>
    </p:spTree>
    <p:extLst>
      <p:ext uri="{BB962C8B-B14F-4D97-AF65-F5344CB8AC3E}">
        <p14:creationId xmlns:p14="http://schemas.microsoft.com/office/powerpoint/2010/main" val="34887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12</a:t>
            </a:fld>
            <a:endParaRPr lang="en-US" dirty="0"/>
          </a:p>
        </p:txBody>
      </p:sp>
    </p:spTree>
    <p:extLst>
      <p:ext uri="{BB962C8B-B14F-4D97-AF65-F5344CB8AC3E}">
        <p14:creationId xmlns:p14="http://schemas.microsoft.com/office/powerpoint/2010/main" val="171574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1/24/24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1/24/24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1/24/24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1/24/24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1/24/24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5" Type="http://schemas.openxmlformats.org/officeDocument/2006/relationships/hyperlink" Target="https://www.irbnet.org/release/home.html" TargetMode="Externa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hyperlink" Target="https://lp.constantcontactpages.com/su/NYBm5B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hiamass.gov/resultant-research-using-chia-dat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(Associate Director of Data Strategy and User Support)</a:t>
            </a:r>
          </a:p>
          <a:p>
            <a:pPr>
              <a:lnSpc>
                <a:spcPct val="130000"/>
              </a:lnSpc>
            </a:pPr>
            <a:endParaRPr lang="en-US" sz="1800" b="0" cap="none" spc="20" dirty="0">
              <a:solidFill>
                <a:schemeClr val="bg2">
                  <a:lumMod val="50000"/>
                </a:schemeClr>
              </a:solidFill>
              <a:latin typeface="Arial" charset="0"/>
              <a:ea typeface="Arial" charset="0"/>
              <a:cs typeface="Arial" charset="0"/>
            </a:endParaRPr>
          </a:p>
          <a:p>
            <a:pPr>
              <a:lnSpc>
                <a:spcPct val="130000"/>
              </a:lnSpc>
            </a:pPr>
            <a:r>
              <a:rPr lang="en-US" sz="1800" b="0" cap="none" spc="20" dirty="0">
                <a:solidFill>
                  <a:schemeClr val="bg2">
                    <a:lumMod val="50000"/>
                  </a:schemeClr>
                </a:solidFill>
                <a:latin typeface="Arial" charset="0"/>
                <a:ea typeface="Arial" charset="0"/>
                <a:cs typeface="Arial" charset="0"/>
              </a:rPr>
              <a:t>January 23, 2024</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5136444" y="1001469"/>
            <a:ext cx="3849510" cy="58477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i="1" strike="noStrike" kern="1200" cap="none" spc="0" normalizeH="0" baseline="0" noProof="0" dirty="0">
                <a:ln>
                  <a:noFill/>
                </a:ln>
                <a:solidFill>
                  <a:prstClr val="black"/>
                </a:solidFill>
                <a:effectLst/>
                <a:uLnTx/>
                <a:uFillTx/>
                <a:latin typeface="Calibri" panose="020F0502020204030204"/>
                <a:ea typeface="+mn-ea"/>
                <a:cs typeface="+mn-cs"/>
              </a:rPr>
              <a:t>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In ranking the</a:t>
            </a:r>
            <a:r>
              <a:rPr lang="en-US" sz="1400" i="1" dirty="0">
                <a:solidFill>
                  <a:prstClr val="black"/>
                </a:solidFill>
                <a:latin typeface="Calibri" panose="020F0502020204030204"/>
              </a:rPr>
              <a:t> top ten cannabis diagnoses by care setting, a new granular code first appeared in the data in FY2019 ‘</a:t>
            </a:r>
            <a:r>
              <a:rPr lang="en-US" sz="1400" b="1" i="1" dirty="0">
                <a:solidFill>
                  <a:prstClr val="black"/>
                </a:solidFill>
                <a:latin typeface="Calibri" panose="020F0502020204030204"/>
              </a:rPr>
              <a:t>P0481’ newborn affected by maternal use of cannabis</a:t>
            </a:r>
            <a:r>
              <a:rPr lang="en-US" sz="1400" i="1" dirty="0">
                <a:solidFill>
                  <a:prstClr val="black"/>
                </a:solidFill>
                <a:latin typeface="Calibri" panose="020F0502020204030204"/>
              </a:rPr>
              <a:t>,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ranks in FY2022, as the fourth leading cannabis related diagnosis code in the hospital inpatient discharge data.  The new granular diagnosis code,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‘T40711A’ poisoning by cannabis, accidental (unintentional), initial encounter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ranked in the top ten for all care settings, with the high ranking of third place fore outpatient emergency department cannabis related visits.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In reviewing all cannabis diagnosis codes regardless of ranking, </a:t>
            </a:r>
            <a:r>
              <a:rPr lang="en-US" sz="1400" i="1" dirty="0">
                <a:solidFill>
                  <a:prstClr val="black"/>
                </a:solidFill>
                <a:latin typeface="Calibri" panose="020F0502020204030204"/>
              </a:rPr>
              <a:t>‘</a:t>
            </a:r>
            <a:r>
              <a:rPr lang="en-US" sz="1400" b="1" i="1" dirty="0">
                <a:solidFill>
                  <a:prstClr val="black"/>
                </a:solidFill>
                <a:latin typeface="Calibri" panose="020F0502020204030204"/>
              </a:rPr>
              <a:t>P0481’ newborn affected by maternal use of cannabis</a:t>
            </a:r>
            <a:r>
              <a:rPr lang="en-US" sz="1400" i="1" dirty="0">
                <a:solidFill>
                  <a:prstClr val="black"/>
                </a:solidFill>
                <a:latin typeface="Calibri" panose="020F0502020204030204"/>
              </a:rPr>
              <a:t> has only been used in observation stay and inpatient discharge data. There are four new granular codes which, to date, have only been used in the ED data. Those codes are 'T40713A' Poisoning by cannabis, assault, initial encounter, 'T407X5D' Adverse effect of cannabis (derivatives), subsequent encounter, 'T40715D' Adverse effect of cannabis, subsequent encounter, ‘and T40716A' Underdosing of cannabis, initial encounter.</a:t>
            </a: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BC88E3D-ECDA-C875-D3BB-C0C3FDD845DA}"/>
              </a:ext>
            </a:extLst>
          </p:cNvPr>
          <p:cNvSpPr txBox="1"/>
          <p:nvPr/>
        </p:nvSpPr>
        <p:spPr>
          <a:xfrm>
            <a:off x="5881904" y="361299"/>
            <a:ext cx="2358985" cy="523220"/>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t>Granularity in ICD-10-CM</a:t>
            </a:r>
          </a:p>
          <a:p>
            <a:pPr algn="ctr"/>
            <a:r>
              <a:rPr lang="en-US" sz="1400" b="1" dirty="0"/>
              <a:t>Cannabis Codes</a:t>
            </a:r>
          </a:p>
        </p:txBody>
      </p:sp>
      <p:grpSp>
        <p:nvGrpSpPr>
          <p:cNvPr id="10" name="Group 9">
            <a:extLst>
              <a:ext uri="{FF2B5EF4-FFF2-40B4-BE49-F238E27FC236}">
                <a16:creationId xmlns:a16="http://schemas.microsoft.com/office/drawing/2014/main" id="{460AA8E9-4B3C-62AF-3566-61314C0DABE3}"/>
              </a:ext>
            </a:extLst>
          </p:cNvPr>
          <p:cNvGrpSpPr/>
          <p:nvPr/>
        </p:nvGrpSpPr>
        <p:grpSpPr>
          <a:xfrm>
            <a:off x="6429219" y="6354568"/>
            <a:ext cx="2494450" cy="369332"/>
            <a:chOff x="6491504" y="6466090"/>
            <a:chExt cx="2494450" cy="369332"/>
          </a:xfrm>
        </p:grpSpPr>
        <p:sp>
          <p:nvSpPr>
            <p:cNvPr id="6" name="Arrow: Right 5">
              <a:extLst>
                <a:ext uri="{FF2B5EF4-FFF2-40B4-BE49-F238E27FC236}">
                  <a16:creationId xmlns:a16="http://schemas.microsoft.com/office/drawing/2014/main" id="{C134CD4F-1B44-5DFC-834A-E2C8648872E7}"/>
                </a:ext>
              </a:extLst>
            </p:cNvPr>
            <p:cNvSpPr/>
            <p:nvPr/>
          </p:nvSpPr>
          <p:spPr>
            <a:xfrm>
              <a:off x="7676444" y="6561666"/>
              <a:ext cx="1309510"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1D8485-E7C1-15C3-4DD5-E3FEE0070A9C}"/>
                </a:ext>
              </a:extLst>
            </p:cNvPr>
            <p:cNvSpPr txBox="1"/>
            <p:nvPr/>
          </p:nvSpPr>
          <p:spPr>
            <a:xfrm>
              <a:off x="6491504" y="6466090"/>
              <a:ext cx="1184940" cy="369332"/>
            </a:xfrm>
            <a:prstGeom prst="rect">
              <a:avLst/>
            </a:prstGeom>
            <a:noFill/>
          </p:spPr>
          <p:txBody>
            <a:bodyPr wrap="none" rtlCol="0">
              <a:spAutoFit/>
            </a:bodyPr>
            <a:lstStyle/>
            <a:p>
              <a:r>
                <a:rPr lang="en-US" dirty="0"/>
                <a:t>continued</a:t>
              </a:r>
            </a:p>
          </p:txBody>
        </p:sp>
      </p:grpSp>
      <p:graphicFrame>
        <p:nvGraphicFramePr>
          <p:cNvPr id="14" name="Table 13">
            <a:extLst>
              <a:ext uri="{FF2B5EF4-FFF2-40B4-BE49-F238E27FC236}">
                <a16:creationId xmlns:a16="http://schemas.microsoft.com/office/drawing/2014/main" id="{E141B7A5-3777-D40B-9D8B-C58D4BB3043A}"/>
              </a:ext>
            </a:extLst>
          </p:cNvPr>
          <p:cNvGraphicFramePr>
            <a:graphicFrameLocks noGrp="1"/>
          </p:cNvGraphicFramePr>
          <p:nvPr>
            <p:extLst>
              <p:ext uri="{D42A27DB-BD31-4B8C-83A1-F6EECF244321}">
                <p14:modId xmlns:p14="http://schemas.microsoft.com/office/powerpoint/2010/main" val="2627137435"/>
              </p:ext>
            </p:extLst>
          </p:nvPr>
        </p:nvGraphicFramePr>
        <p:xfrm>
          <a:off x="140642" y="169387"/>
          <a:ext cx="4871623" cy="6464815"/>
        </p:xfrm>
        <a:graphic>
          <a:graphicData uri="http://schemas.openxmlformats.org/drawingml/2006/table">
            <a:tbl>
              <a:tblPr/>
              <a:tblGrid>
                <a:gridCol w="431486">
                  <a:extLst>
                    <a:ext uri="{9D8B030D-6E8A-4147-A177-3AD203B41FA5}">
                      <a16:colId xmlns:a16="http://schemas.microsoft.com/office/drawing/2014/main" val="1163186457"/>
                    </a:ext>
                  </a:extLst>
                </a:gridCol>
                <a:gridCol w="4440137">
                  <a:extLst>
                    <a:ext uri="{9D8B030D-6E8A-4147-A177-3AD203B41FA5}">
                      <a16:colId xmlns:a16="http://schemas.microsoft.com/office/drawing/2014/main" val="1357839257"/>
                    </a:ext>
                  </a:extLst>
                </a:gridCol>
              </a:tblGrid>
              <a:tr h="129622">
                <a:tc>
                  <a:txBody>
                    <a:bodyPr/>
                    <a:lstStyle/>
                    <a:p>
                      <a:pPr algn="ctr" fontAlgn="b"/>
                      <a:r>
                        <a:rPr lang="en-US" sz="1200" b="1" i="0" u="none" strike="noStrike">
                          <a:solidFill>
                            <a:srgbClr val="0070C0"/>
                          </a:solidFill>
                          <a:effectLst/>
                          <a:latin typeface="Calibri" panose="020F0502020204030204" pitchFamily="34" charset="0"/>
                        </a:rPr>
                        <a:t>RANK</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dirty="0">
                          <a:solidFill>
                            <a:srgbClr val="0070C0"/>
                          </a:solidFill>
                          <a:effectLst/>
                          <a:latin typeface="Calibri" panose="020F0502020204030204" pitchFamily="34" charset="0"/>
                        </a:rPr>
                        <a:t>Hospital Inpatient Discharge Top 10 Cannabis Diagnoses</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3812102"/>
                  </a:ext>
                </a:extLst>
              </a:tr>
              <a:tr h="129622">
                <a:tc>
                  <a:txBody>
                    <a:bodyPr/>
                    <a:lstStyle/>
                    <a:p>
                      <a:pPr algn="ctr" fontAlgn="b"/>
                      <a:r>
                        <a:rPr lang="en-US" sz="1200" b="1" i="0" u="none" strike="noStrike">
                          <a:solidFill>
                            <a:srgbClr val="000000"/>
                          </a:solidFill>
                          <a:effectLst/>
                          <a:latin typeface="Calibri" panose="020F0502020204030204" pitchFamily="34" charset="0"/>
                        </a:rPr>
                        <a:t>1</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Calibri" panose="020F0502020204030204" pitchFamily="34" charset="0"/>
                        </a:rPr>
                        <a:t>Cannabis use, unspecified, uncomplicated</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8928410"/>
                  </a:ext>
                </a:extLst>
              </a:tr>
              <a:tr h="129622">
                <a:tc>
                  <a:txBody>
                    <a:bodyPr/>
                    <a:lstStyle/>
                    <a:p>
                      <a:pPr algn="ctr" fontAlgn="b"/>
                      <a:r>
                        <a:rPr lang="en-US" sz="1200" b="1" i="0" u="none" strike="noStrike">
                          <a:solidFill>
                            <a:srgbClr val="000000"/>
                          </a:solidFill>
                          <a:effectLst/>
                          <a:latin typeface="Calibri" panose="020F0502020204030204" pitchFamily="34" charset="0"/>
                        </a:rPr>
                        <a:t>2</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abuse, uncomplicated</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2211996"/>
                  </a:ext>
                </a:extLst>
              </a:tr>
              <a:tr h="129622">
                <a:tc>
                  <a:txBody>
                    <a:bodyPr/>
                    <a:lstStyle/>
                    <a:p>
                      <a:pPr algn="ctr" fontAlgn="b"/>
                      <a:r>
                        <a:rPr lang="en-US" sz="1200" b="1" i="0" u="none" strike="noStrike">
                          <a:solidFill>
                            <a:srgbClr val="000000"/>
                          </a:solidFill>
                          <a:effectLst/>
                          <a:latin typeface="Calibri" panose="020F0502020204030204" pitchFamily="34" charset="0"/>
                        </a:rPr>
                        <a:t>3</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dependence, uncomplicated</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390349"/>
                  </a:ext>
                </a:extLst>
              </a:tr>
              <a:tr h="129622">
                <a:tc>
                  <a:txBody>
                    <a:bodyPr/>
                    <a:lstStyle/>
                    <a:p>
                      <a:pPr algn="ctr" fontAlgn="b"/>
                      <a:r>
                        <a:rPr lang="en-US" sz="1200" b="1" i="0" u="none" strike="noStrike">
                          <a:solidFill>
                            <a:srgbClr val="FF0000"/>
                          </a:solidFill>
                          <a:effectLst/>
                          <a:latin typeface="Calibri" panose="020F0502020204030204" pitchFamily="34" charset="0"/>
                        </a:rPr>
                        <a:t>4</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1" i="0" u="none" strike="noStrike">
                          <a:solidFill>
                            <a:srgbClr val="FF0000"/>
                          </a:solidFill>
                          <a:effectLst/>
                          <a:latin typeface="Calibri" panose="020F0502020204030204" pitchFamily="34" charset="0"/>
                        </a:rPr>
                        <a:t>Newborn affected by maternal use of cannabis</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3079374"/>
                  </a:ext>
                </a:extLst>
              </a:tr>
              <a:tr h="129622">
                <a:tc>
                  <a:txBody>
                    <a:bodyPr/>
                    <a:lstStyle/>
                    <a:p>
                      <a:pPr algn="ctr" fontAlgn="b"/>
                      <a:r>
                        <a:rPr lang="en-US" sz="1200" b="1" i="0" u="none" strike="noStrike">
                          <a:solidFill>
                            <a:srgbClr val="FF0000"/>
                          </a:solidFill>
                          <a:effectLst/>
                          <a:latin typeface="Calibri" panose="020F0502020204030204" pitchFamily="34" charset="0"/>
                        </a:rPr>
                        <a:t>5</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1" i="0" u="none" strike="noStrike" dirty="0">
                          <a:solidFill>
                            <a:srgbClr val="FF0000"/>
                          </a:solidFill>
                          <a:effectLst/>
                          <a:latin typeface="Calibri" panose="020F0502020204030204" pitchFamily="34" charset="0"/>
                        </a:rPr>
                        <a:t>Poisoning by cannabis, accidental (unintentional), initial encounter</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519443"/>
                  </a:ext>
                </a:extLst>
              </a:tr>
              <a:tr h="129622">
                <a:tc>
                  <a:txBody>
                    <a:bodyPr/>
                    <a:lstStyle/>
                    <a:p>
                      <a:pPr algn="ctr" fontAlgn="b"/>
                      <a:r>
                        <a:rPr lang="en-US" sz="1200" b="1" i="0" u="none" strike="noStrike">
                          <a:solidFill>
                            <a:srgbClr val="000000"/>
                          </a:solidFill>
                          <a:effectLst/>
                          <a:latin typeface="Calibri" panose="020F0502020204030204" pitchFamily="34" charset="0"/>
                        </a:rPr>
                        <a:t>6</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abuse, in remission</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5441148"/>
                  </a:ext>
                </a:extLst>
              </a:tr>
              <a:tr h="129622">
                <a:tc>
                  <a:txBody>
                    <a:bodyPr/>
                    <a:lstStyle/>
                    <a:p>
                      <a:pPr algn="ctr" fontAlgn="b"/>
                      <a:r>
                        <a:rPr lang="en-US" sz="1200" b="1" i="0" u="none" strike="noStrike">
                          <a:solidFill>
                            <a:srgbClr val="000000"/>
                          </a:solidFill>
                          <a:effectLst/>
                          <a:latin typeface="Calibri" panose="020F0502020204030204" pitchFamily="34" charset="0"/>
                        </a:rPr>
                        <a:t>7</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use, unspecified with intoxication, unspecified</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7971794"/>
                  </a:ext>
                </a:extLst>
              </a:tr>
              <a:tr h="129622">
                <a:tc>
                  <a:txBody>
                    <a:bodyPr/>
                    <a:lstStyle/>
                    <a:p>
                      <a:pPr algn="ctr" fontAlgn="b"/>
                      <a:r>
                        <a:rPr lang="en-US" sz="1200" b="1" i="0" u="none" strike="noStrike">
                          <a:solidFill>
                            <a:srgbClr val="000000"/>
                          </a:solidFill>
                          <a:effectLst/>
                          <a:latin typeface="Calibri" panose="020F0502020204030204" pitchFamily="34" charset="0"/>
                        </a:rPr>
                        <a:t>8</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use, unspecified with unspecified cannabis-induced disorder</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6748289"/>
                  </a:ext>
                </a:extLst>
              </a:tr>
              <a:tr h="129622">
                <a:tc>
                  <a:txBody>
                    <a:bodyPr/>
                    <a:lstStyle/>
                    <a:p>
                      <a:pPr algn="ctr" fontAlgn="b"/>
                      <a:r>
                        <a:rPr lang="en-US" sz="1200" b="0" i="0" u="none" strike="noStrike">
                          <a:solidFill>
                            <a:schemeClr val="tx1"/>
                          </a:solidFill>
                          <a:effectLst/>
                          <a:latin typeface="Calibri" panose="020F0502020204030204" pitchFamily="34" charset="0"/>
                        </a:rPr>
                        <a:t>9</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chemeClr val="tx1"/>
                          </a:solidFill>
                          <a:effectLst/>
                          <a:latin typeface="Calibri" panose="020F0502020204030204" pitchFamily="34" charset="0"/>
                        </a:rPr>
                        <a:t>Cannabis abuse with psychotic disorder, unspecified</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5343153"/>
                  </a:ext>
                </a:extLst>
              </a:tr>
              <a:tr h="129622">
                <a:tc>
                  <a:txBody>
                    <a:bodyPr/>
                    <a:lstStyle/>
                    <a:p>
                      <a:pPr algn="ctr" fontAlgn="b"/>
                      <a:r>
                        <a:rPr lang="en-US" sz="1200" b="1" i="0" u="none" strike="noStrike">
                          <a:solidFill>
                            <a:srgbClr val="000000"/>
                          </a:solidFill>
                          <a:effectLst/>
                          <a:latin typeface="Calibri" panose="020F0502020204030204" pitchFamily="34" charset="0"/>
                        </a:rPr>
                        <a:t>10</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abuse with other cannabis-induced disorder</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2100381"/>
                  </a:ext>
                </a:extLst>
              </a:tr>
              <a:tr h="124221">
                <a:tc>
                  <a:txBody>
                    <a:bodyPr/>
                    <a:lstStyle/>
                    <a:p>
                      <a:pPr algn="ctr" fontAlgn="b"/>
                      <a:r>
                        <a:rPr lang="en-US" sz="500" b="0" i="0" u="none" strike="noStrike">
                          <a:solidFill>
                            <a:srgbClr val="000000"/>
                          </a:solidFill>
                          <a:effectLst/>
                          <a:latin typeface="Calibri" panose="020F0502020204030204" pitchFamily="34" charset="0"/>
                        </a:rPr>
                        <a:t> </a:t>
                      </a:r>
                    </a:p>
                  </a:txBody>
                  <a:tcPr marL="5401" marR="5401" marT="5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5401" marR="5401" marT="5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27317049"/>
                  </a:ext>
                </a:extLst>
              </a:tr>
              <a:tr h="129622">
                <a:tc>
                  <a:txBody>
                    <a:bodyPr/>
                    <a:lstStyle/>
                    <a:p>
                      <a:pPr algn="ctr" fontAlgn="b"/>
                      <a:r>
                        <a:rPr lang="en-US" sz="1200" b="1" i="0" u="none" strike="noStrike">
                          <a:solidFill>
                            <a:srgbClr val="0070C0"/>
                          </a:solidFill>
                          <a:effectLst/>
                          <a:latin typeface="Calibri" panose="020F0502020204030204" pitchFamily="34" charset="0"/>
                        </a:rPr>
                        <a:t>RANK</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dirty="0">
                          <a:solidFill>
                            <a:srgbClr val="0070C0"/>
                          </a:solidFill>
                          <a:effectLst/>
                          <a:latin typeface="Calibri" panose="020F0502020204030204" pitchFamily="34" charset="0"/>
                        </a:rPr>
                        <a:t>Observation Stay Top 10 Cannabis Diagnoses</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5696449"/>
                  </a:ext>
                </a:extLst>
              </a:tr>
              <a:tr h="129622">
                <a:tc>
                  <a:txBody>
                    <a:bodyPr/>
                    <a:lstStyle/>
                    <a:p>
                      <a:pPr algn="ctr" fontAlgn="b"/>
                      <a:r>
                        <a:rPr lang="en-US" sz="1200" b="0" i="0" u="none" strike="noStrike">
                          <a:solidFill>
                            <a:srgbClr val="000000"/>
                          </a:solidFill>
                          <a:effectLst/>
                          <a:latin typeface="Calibri" panose="020F0502020204030204" pitchFamily="34" charset="0"/>
                        </a:rPr>
                        <a:t>1</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use, unspecified, uncomplicated</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3978552"/>
                  </a:ext>
                </a:extLst>
              </a:tr>
              <a:tr h="129622">
                <a:tc>
                  <a:txBody>
                    <a:bodyPr/>
                    <a:lstStyle/>
                    <a:p>
                      <a:pPr algn="ctr" fontAlgn="b"/>
                      <a:r>
                        <a:rPr lang="en-US" sz="1200" b="0" i="0" u="none" strike="noStrike">
                          <a:solidFill>
                            <a:srgbClr val="000000"/>
                          </a:solidFill>
                          <a:effectLst/>
                          <a:latin typeface="Calibri" panose="020F0502020204030204" pitchFamily="34" charset="0"/>
                        </a:rPr>
                        <a:t>2</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abuse, uncomplicated</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9157101"/>
                  </a:ext>
                </a:extLst>
              </a:tr>
              <a:tr h="129622">
                <a:tc>
                  <a:txBody>
                    <a:bodyPr/>
                    <a:lstStyle/>
                    <a:p>
                      <a:pPr algn="ctr" fontAlgn="b"/>
                      <a:r>
                        <a:rPr lang="en-US" sz="1200" b="0" i="0" u="none" strike="noStrike">
                          <a:solidFill>
                            <a:srgbClr val="000000"/>
                          </a:solidFill>
                          <a:effectLst/>
                          <a:latin typeface="Calibri" panose="020F0502020204030204" pitchFamily="34" charset="0"/>
                        </a:rPr>
                        <a:t>3</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dependence, uncomplicated</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1347913"/>
                  </a:ext>
                </a:extLst>
              </a:tr>
              <a:tr h="129622">
                <a:tc>
                  <a:txBody>
                    <a:bodyPr/>
                    <a:lstStyle/>
                    <a:p>
                      <a:pPr algn="ctr" fontAlgn="b"/>
                      <a:r>
                        <a:rPr lang="en-US" sz="1200" b="0" i="0" u="none" strike="noStrike">
                          <a:solidFill>
                            <a:srgbClr val="000000"/>
                          </a:solidFill>
                          <a:effectLst/>
                          <a:latin typeface="Calibri" panose="020F0502020204030204" pitchFamily="34" charset="0"/>
                        </a:rPr>
                        <a:t>4</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abuse with other cannabis-induced disorder</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2808908"/>
                  </a:ext>
                </a:extLst>
              </a:tr>
              <a:tr h="129622">
                <a:tc>
                  <a:txBody>
                    <a:bodyPr/>
                    <a:lstStyle/>
                    <a:p>
                      <a:pPr algn="ctr" fontAlgn="b"/>
                      <a:r>
                        <a:rPr lang="en-US" sz="1200" b="1" i="0" u="none" strike="noStrike">
                          <a:solidFill>
                            <a:srgbClr val="FF0000"/>
                          </a:solidFill>
                          <a:effectLst/>
                          <a:latin typeface="Calibri" panose="020F0502020204030204" pitchFamily="34" charset="0"/>
                        </a:rPr>
                        <a:t>5</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1" i="0" u="none" strike="noStrike" dirty="0">
                          <a:solidFill>
                            <a:srgbClr val="FF0000"/>
                          </a:solidFill>
                          <a:effectLst/>
                          <a:latin typeface="Calibri" panose="020F0502020204030204" pitchFamily="34" charset="0"/>
                        </a:rPr>
                        <a:t>Poisoning by cannabis, accidental (unintentional), initial encounter</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347405"/>
                  </a:ext>
                </a:extLst>
              </a:tr>
              <a:tr h="129622">
                <a:tc>
                  <a:txBody>
                    <a:bodyPr/>
                    <a:lstStyle/>
                    <a:p>
                      <a:pPr algn="ctr" fontAlgn="b"/>
                      <a:r>
                        <a:rPr lang="en-US" sz="1200" b="0" i="0" u="none" strike="noStrike">
                          <a:solidFill>
                            <a:srgbClr val="000000"/>
                          </a:solidFill>
                          <a:effectLst/>
                          <a:latin typeface="Calibri" panose="020F0502020204030204" pitchFamily="34" charset="0"/>
                        </a:rPr>
                        <a:t>6</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use, unspecified with intoxication, unspecified</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4540372"/>
                  </a:ext>
                </a:extLst>
              </a:tr>
              <a:tr h="129622">
                <a:tc>
                  <a:txBody>
                    <a:bodyPr/>
                    <a:lstStyle/>
                    <a:p>
                      <a:pPr algn="ctr" fontAlgn="b"/>
                      <a:r>
                        <a:rPr lang="en-US" sz="1200" b="0" i="0" u="none" strike="noStrike">
                          <a:solidFill>
                            <a:srgbClr val="000000"/>
                          </a:solidFill>
                          <a:effectLst/>
                          <a:latin typeface="Calibri" panose="020F0502020204030204" pitchFamily="34" charset="0"/>
                        </a:rPr>
                        <a:t>7</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Adverse effect of cannabis, initial encounter</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4915888"/>
                  </a:ext>
                </a:extLst>
              </a:tr>
              <a:tr h="129622">
                <a:tc>
                  <a:txBody>
                    <a:bodyPr/>
                    <a:lstStyle/>
                    <a:p>
                      <a:pPr algn="ctr" fontAlgn="b"/>
                      <a:r>
                        <a:rPr lang="en-US" sz="1200" b="0" i="0" u="none" strike="noStrike">
                          <a:solidFill>
                            <a:srgbClr val="000000"/>
                          </a:solidFill>
                          <a:effectLst/>
                          <a:latin typeface="Calibri" panose="020F0502020204030204" pitchFamily="34" charset="0"/>
                        </a:rPr>
                        <a:t>8</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dependence with other cannabis-induced disorder</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1423713"/>
                  </a:ext>
                </a:extLst>
              </a:tr>
              <a:tr h="129622">
                <a:tc>
                  <a:txBody>
                    <a:bodyPr/>
                    <a:lstStyle/>
                    <a:p>
                      <a:pPr algn="ctr" fontAlgn="b"/>
                      <a:r>
                        <a:rPr lang="en-US" sz="1200" b="0" i="0" u="none" strike="noStrike">
                          <a:solidFill>
                            <a:srgbClr val="000000"/>
                          </a:solidFill>
                          <a:effectLst/>
                          <a:latin typeface="Calibri" panose="020F0502020204030204" pitchFamily="34" charset="0"/>
                        </a:rPr>
                        <a:t>9</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use, unspecified with unspecified cannabis-induced disorder</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1109356"/>
                  </a:ext>
                </a:extLst>
              </a:tr>
              <a:tr h="129622">
                <a:tc>
                  <a:txBody>
                    <a:bodyPr/>
                    <a:lstStyle/>
                    <a:p>
                      <a:pPr algn="ctr" fontAlgn="b"/>
                      <a:r>
                        <a:rPr lang="en-US" sz="1200" b="0" i="0" u="none" strike="noStrike">
                          <a:solidFill>
                            <a:srgbClr val="000000"/>
                          </a:solidFill>
                          <a:effectLst/>
                          <a:latin typeface="Calibri" panose="020F0502020204030204" pitchFamily="34" charset="0"/>
                        </a:rPr>
                        <a:t>10</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use, unspecified with other cannabis-induced disorder</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6714118"/>
                  </a:ext>
                </a:extLst>
              </a:tr>
              <a:tr h="41957">
                <a:tc>
                  <a:txBody>
                    <a:bodyPr/>
                    <a:lstStyle/>
                    <a:p>
                      <a:pPr algn="ctr" fontAlgn="b"/>
                      <a:r>
                        <a:rPr lang="en-US" sz="800" b="0" i="0" u="none" strike="noStrike">
                          <a:solidFill>
                            <a:srgbClr val="000000"/>
                          </a:solidFill>
                          <a:effectLst/>
                          <a:latin typeface="Calibri" panose="020F0502020204030204" pitchFamily="34" charset="0"/>
                        </a:rPr>
                        <a:t> </a:t>
                      </a:r>
                    </a:p>
                  </a:txBody>
                  <a:tcPr marL="5401" marR="5401" marT="5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401" marR="5401" marT="5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66285703"/>
                  </a:ext>
                </a:extLst>
              </a:tr>
              <a:tr h="129622">
                <a:tc>
                  <a:txBody>
                    <a:bodyPr/>
                    <a:lstStyle/>
                    <a:p>
                      <a:pPr algn="ctr" fontAlgn="b"/>
                      <a:r>
                        <a:rPr lang="en-US" sz="1200" b="1" i="0" u="none" strike="noStrike">
                          <a:solidFill>
                            <a:srgbClr val="0070C0"/>
                          </a:solidFill>
                          <a:effectLst/>
                          <a:latin typeface="Calibri" panose="020F0502020204030204" pitchFamily="34" charset="0"/>
                        </a:rPr>
                        <a:t>RANK</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dirty="0">
                          <a:solidFill>
                            <a:srgbClr val="0070C0"/>
                          </a:solidFill>
                          <a:effectLst/>
                          <a:latin typeface="Calibri" panose="020F0502020204030204" pitchFamily="34" charset="0"/>
                        </a:rPr>
                        <a:t>Emergency Department Top 10 Cannabis Diagnoses</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0271690"/>
                  </a:ext>
                </a:extLst>
              </a:tr>
              <a:tr h="129622">
                <a:tc>
                  <a:txBody>
                    <a:bodyPr/>
                    <a:lstStyle/>
                    <a:p>
                      <a:pPr algn="ctr" fontAlgn="b"/>
                      <a:r>
                        <a:rPr lang="en-US" sz="1200" b="0" i="0" u="none" strike="noStrike">
                          <a:solidFill>
                            <a:srgbClr val="000000"/>
                          </a:solidFill>
                          <a:effectLst/>
                          <a:latin typeface="Calibri" panose="020F0502020204030204" pitchFamily="34" charset="0"/>
                        </a:rPr>
                        <a:t>1</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Calibri" panose="020F0502020204030204" pitchFamily="34" charset="0"/>
                        </a:rPr>
                        <a:t>Cannabis use, unspecified, uncomplicated</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8834298"/>
                  </a:ext>
                </a:extLst>
              </a:tr>
              <a:tr h="129622">
                <a:tc>
                  <a:txBody>
                    <a:bodyPr/>
                    <a:lstStyle/>
                    <a:p>
                      <a:pPr algn="ctr" fontAlgn="b"/>
                      <a:r>
                        <a:rPr lang="en-US" sz="1200" b="0" i="0" u="none" strike="noStrike">
                          <a:solidFill>
                            <a:srgbClr val="000000"/>
                          </a:solidFill>
                          <a:effectLst/>
                          <a:latin typeface="Calibri" panose="020F0502020204030204" pitchFamily="34" charset="0"/>
                        </a:rPr>
                        <a:t>2</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abuse, uncomplicated</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0845089"/>
                  </a:ext>
                </a:extLst>
              </a:tr>
              <a:tr h="0">
                <a:tc>
                  <a:txBody>
                    <a:bodyPr/>
                    <a:lstStyle/>
                    <a:p>
                      <a:pPr algn="ctr" fontAlgn="b"/>
                      <a:r>
                        <a:rPr lang="en-US" sz="1200" b="1" i="0" u="none" strike="noStrike">
                          <a:solidFill>
                            <a:srgbClr val="FF0000"/>
                          </a:solidFill>
                          <a:effectLst/>
                          <a:latin typeface="Calibri" panose="020F0502020204030204" pitchFamily="34" charset="0"/>
                        </a:rPr>
                        <a:t>3</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1" i="0" u="none" strike="noStrike" dirty="0">
                          <a:solidFill>
                            <a:srgbClr val="FF0000"/>
                          </a:solidFill>
                          <a:effectLst/>
                          <a:latin typeface="Calibri" panose="020F0502020204030204" pitchFamily="34" charset="0"/>
                        </a:rPr>
                        <a:t>Poisoning by cannabis, accidental (unintentional), initial encounter</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8752368"/>
                  </a:ext>
                </a:extLst>
              </a:tr>
              <a:tr h="129622">
                <a:tc>
                  <a:txBody>
                    <a:bodyPr/>
                    <a:lstStyle/>
                    <a:p>
                      <a:pPr algn="ctr" fontAlgn="b"/>
                      <a:r>
                        <a:rPr lang="en-US" sz="1200" b="0" i="0" u="none" strike="noStrike">
                          <a:solidFill>
                            <a:srgbClr val="000000"/>
                          </a:solidFill>
                          <a:effectLst/>
                          <a:latin typeface="Calibri" panose="020F0502020204030204" pitchFamily="34" charset="0"/>
                        </a:rPr>
                        <a:t>4</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Calibri" panose="020F0502020204030204" pitchFamily="34" charset="0"/>
                        </a:rPr>
                        <a:t>Cannabis abuse with other cannabis-induced disorder</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845093"/>
                  </a:ext>
                </a:extLst>
              </a:tr>
              <a:tr h="129622">
                <a:tc>
                  <a:txBody>
                    <a:bodyPr/>
                    <a:lstStyle/>
                    <a:p>
                      <a:pPr algn="ctr" fontAlgn="b"/>
                      <a:r>
                        <a:rPr lang="en-US" sz="1200" b="0" i="0" u="none" strike="noStrike">
                          <a:solidFill>
                            <a:srgbClr val="000000"/>
                          </a:solidFill>
                          <a:effectLst/>
                          <a:latin typeface="Calibri" panose="020F0502020204030204" pitchFamily="34" charset="0"/>
                        </a:rPr>
                        <a:t>5</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use, unspecified with intoxication, unspecified</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6111930"/>
                  </a:ext>
                </a:extLst>
              </a:tr>
              <a:tr h="129622">
                <a:tc>
                  <a:txBody>
                    <a:bodyPr/>
                    <a:lstStyle/>
                    <a:p>
                      <a:pPr algn="ctr" fontAlgn="b"/>
                      <a:r>
                        <a:rPr lang="en-US" sz="1200" b="0" i="0" u="none" strike="noStrike">
                          <a:solidFill>
                            <a:srgbClr val="000000"/>
                          </a:solidFill>
                          <a:effectLst/>
                          <a:latin typeface="Calibri" panose="020F0502020204030204" pitchFamily="34" charset="0"/>
                        </a:rPr>
                        <a:t>6</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dependence, uncomplicated</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2657133"/>
                  </a:ext>
                </a:extLst>
              </a:tr>
              <a:tr h="129622">
                <a:tc>
                  <a:txBody>
                    <a:bodyPr/>
                    <a:lstStyle/>
                    <a:p>
                      <a:pPr algn="ctr" fontAlgn="b"/>
                      <a:r>
                        <a:rPr lang="en-US" sz="1200" b="0" i="0" u="none" strike="noStrike">
                          <a:solidFill>
                            <a:srgbClr val="000000"/>
                          </a:solidFill>
                          <a:effectLst/>
                          <a:latin typeface="Calibri" panose="020F0502020204030204" pitchFamily="34" charset="0"/>
                        </a:rPr>
                        <a:t>7</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Adverse effect of cannabis, initial encounter</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9860132"/>
                  </a:ext>
                </a:extLst>
              </a:tr>
              <a:tr h="129622">
                <a:tc>
                  <a:txBody>
                    <a:bodyPr/>
                    <a:lstStyle/>
                    <a:p>
                      <a:pPr algn="ctr" fontAlgn="b"/>
                      <a:r>
                        <a:rPr lang="en-US" sz="1200" b="0" i="0" u="none" strike="noStrike">
                          <a:solidFill>
                            <a:srgbClr val="000000"/>
                          </a:solidFill>
                          <a:effectLst/>
                          <a:latin typeface="Calibri" panose="020F0502020204030204" pitchFamily="34" charset="0"/>
                        </a:rPr>
                        <a:t>8</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abuse with intoxication, unspecified</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333940"/>
                  </a:ext>
                </a:extLst>
              </a:tr>
              <a:tr h="129622">
                <a:tc>
                  <a:txBody>
                    <a:bodyPr/>
                    <a:lstStyle/>
                    <a:p>
                      <a:pPr algn="ctr" fontAlgn="b"/>
                      <a:r>
                        <a:rPr lang="en-US" sz="1200" b="0" i="0" u="none" strike="noStrike">
                          <a:solidFill>
                            <a:srgbClr val="000000"/>
                          </a:solidFill>
                          <a:effectLst/>
                          <a:latin typeface="Calibri" panose="020F0502020204030204" pitchFamily="34" charset="0"/>
                        </a:rPr>
                        <a:t>9</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Cannabis use, unspecified with intoxication, uncomplicated</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573278"/>
                  </a:ext>
                </a:extLst>
              </a:tr>
              <a:tr h="129622">
                <a:tc>
                  <a:txBody>
                    <a:bodyPr/>
                    <a:lstStyle/>
                    <a:p>
                      <a:pPr algn="ctr" fontAlgn="b"/>
                      <a:r>
                        <a:rPr lang="en-US" sz="1200" b="0" i="0" u="none" strike="noStrike">
                          <a:solidFill>
                            <a:srgbClr val="000000"/>
                          </a:solidFill>
                          <a:effectLst/>
                          <a:latin typeface="Calibri" panose="020F0502020204030204" pitchFamily="34" charset="0"/>
                        </a:rPr>
                        <a:t>10</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Calibri" panose="020F0502020204030204" pitchFamily="34" charset="0"/>
                        </a:rPr>
                        <a:t>Cannabis use, unspecified with unspecified cannabis-induced disorder</a:t>
                      </a:r>
                    </a:p>
                  </a:txBody>
                  <a:tcPr marL="5401" marR="5401" marT="5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6037835"/>
                  </a:ext>
                </a:extLst>
              </a:tr>
            </a:tbl>
          </a:graphicData>
        </a:graphic>
      </p:graphicFrame>
    </p:spTree>
    <p:extLst>
      <p:ext uri="{BB962C8B-B14F-4D97-AF65-F5344CB8AC3E}">
        <p14:creationId xmlns:p14="http://schemas.microsoft.com/office/powerpoint/2010/main" val="200598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259642" y="176233"/>
            <a:ext cx="8726312"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1" i="1" strike="noStrike" kern="1200" cap="none" spc="0" normalizeH="0" baseline="0" noProof="0" dirty="0">
                <a:ln>
                  <a:noFill/>
                </a:ln>
                <a:solidFill>
                  <a:prstClr val="black"/>
                </a:solidFill>
                <a:effectLst/>
                <a:uLnTx/>
                <a:uFillTx/>
                <a:latin typeface="Calibri" panose="020F0502020204030204"/>
                <a:ea typeface="+mn-ea"/>
                <a:cs typeface="+mn-cs"/>
              </a:rPr>
              <a:t>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Even though the emergency department has the highest volume of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panose="020F0502020204030204"/>
              </a:rPr>
              <a:t>cannabis involved visits;  cannabis involved health care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utilization surged in all three-hospital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panose="020F0502020204030204"/>
              </a:rPr>
              <a:t>c</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are </a:t>
            </a:r>
            <a:r>
              <a:rPr lang="en-US" sz="1400" i="1" dirty="0">
                <a:solidFill>
                  <a:prstClr val="black"/>
                </a:solidFill>
                <a:latin typeface="Calibri" panose="020F0502020204030204"/>
              </a:rPr>
              <a:t>settings during the onset of the 2020 pandemic, with the highest increase in observation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panose="020F0502020204030204"/>
              </a:rPr>
              <a:t>stay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(47% increase), followed by the emergency department (17% increase), and hospital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inpatient discharge  </a:t>
            </a:r>
            <a:r>
              <a:rPr lang="en-US" sz="1400" i="1" dirty="0">
                <a:solidFill>
                  <a:prstClr val="black"/>
                </a:solidFill>
                <a:latin typeface="Calibri" panose="020F0502020204030204"/>
              </a:rPr>
              <a:t>(10% increase).  </a:t>
            </a:r>
            <a:r>
              <a:rPr lang="en-US" sz="1400" b="1" i="1" dirty="0">
                <a:solidFill>
                  <a:prstClr val="black"/>
                </a:solidFill>
                <a:latin typeface="Calibri" panose="020F0502020204030204"/>
              </a:rPr>
              <a:t>See below</a:t>
            </a:r>
            <a:r>
              <a:rPr lang="en-US" sz="1400" i="1" dirty="0">
                <a:solidFill>
                  <a:prstClr val="black"/>
                </a:solidFill>
                <a:latin typeface="Calibri" panose="020F0502020204030204"/>
              </a:rPr>
              <a:t>.</a:t>
            </a: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BC88E3D-ECDA-C875-D3BB-C0C3FDD845DA}"/>
              </a:ext>
            </a:extLst>
          </p:cNvPr>
          <p:cNvSpPr txBox="1"/>
          <p:nvPr/>
        </p:nvSpPr>
        <p:spPr>
          <a:xfrm>
            <a:off x="7247466" y="176233"/>
            <a:ext cx="1603023" cy="1015663"/>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500" b="1" dirty="0"/>
              <a:t>Granularity in ICD-10-CM</a:t>
            </a:r>
          </a:p>
          <a:p>
            <a:pPr algn="ctr"/>
            <a:r>
              <a:rPr lang="en-US" sz="1500" b="1" dirty="0"/>
              <a:t>Cannabis Codes</a:t>
            </a:r>
          </a:p>
        </p:txBody>
      </p:sp>
      <p:grpSp>
        <p:nvGrpSpPr>
          <p:cNvPr id="25" name="Group 24">
            <a:extLst>
              <a:ext uri="{FF2B5EF4-FFF2-40B4-BE49-F238E27FC236}">
                <a16:creationId xmlns:a16="http://schemas.microsoft.com/office/drawing/2014/main" id="{A4067F02-992A-3AAA-66FB-6828BBADE47E}"/>
              </a:ext>
            </a:extLst>
          </p:cNvPr>
          <p:cNvGrpSpPr/>
          <p:nvPr/>
        </p:nvGrpSpPr>
        <p:grpSpPr>
          <a:xfrm>
            <a:off x="259642" y="1625220"/>
            <a:ext cx="8489245" cy="4936446"/>
            <a:chOff x="361244" y="1524001"/>
            <a:chExt cx="8489245" cy="4936446"/>
          </a:xfrm>
        </p:grpSpPr>
        <p:graphicFrame>
          <p:nvGraphicFramePr>
            <p:cNvPr id="18" name="Chart 17">
              <a:extLst>
                <a:ext uri="{FF2B5EF4-FFF2-40B4-BE49-F238E27FC236}">
                  <a16:creationId xmlns:a16="http://schemas.microsoft.com/office/drawing/2014/main" id="{2EE66575-2805-BA35-C373-847D4B0E57A0}"/>
                </a:ext>
              </a:extLst>
            </p:cNvPr>
            <p:cNvGraphicFramePr/>
            <p:nvPr>
              <p:extLst>
                <p:ext uri="{D42A27DB-BD31-4B8C-83A1-F6EECF244321}">
                  <p14:modId xmlns:p14="http://schemas.microsoft.com/office/powerpoint/2010/main" val="3680753199"/>
                </p:ext>
              </p:extLst>
            </p:nvPr>
          </p:nvGraphicFramePr>
          <p:xfrm>
            <a:off x="361244" y="1524001"/>
            <a:ext cx="8489245" cy="15691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0E7FA6E2-C238-3F64-AA72-46D76CBA80A3}"/>
                </a:ext>
              </a:extLst>
            </p:cNvPr>
            <p:cNvGraphicFramePr/>
            <p:nvPr>
              <p:extLst>
                <p:ext uri="{D42A27DB-BD31-4B8C-83A1-F6EECF244321}">
                  <p14:modId xmlns:p14="http://schemas.microsoft.com/office/powerpoint/2010/main" val="2856958901"/>
                </p:ext>
              </p:extLst>
            </p:nvPr>
          </p:nvGraphicFramePr>
          <p:xfrm>
            <a:off x="361244" y="3211689"/>
            <a:ext cx="8489245" cy="15691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6A622AB0-7743-E6CC-8C48-7FB7BA89B7BF}"/>
                </a:ext>
              </a:extLst>
            </p:cNvPr>
            <p:cNvGraphicFramePr/>
            <p:nvPr>
              <p:extLst>
                <p:ext uri="{D42A27DB-BD31-4B8C-83A1-F6EECF244321}">
                  <p14:modId xmlns:p14="http://schemas.microsoft.com/office/powerpoint/2010/main" val="1178598930"/>
                </p:ext>
              </p:extLst>
            </p:nvPr>
          </p:nvGraphicFramePr>
          <p:xfrm>
            <a:off x="361244" y="4891291"/>
            <a:ext cx="8489245" cy="1569156"/>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7B286C6E-82E6-B2B8-1636-F332E9E5F80A}"/>
                </a:ext>
              </a:extLst>
            </p:cNvPr>
            <p:cNvSpPr txBox="1"/>
            <p:nvPr/>
          </p:nvSpPr>
          <p:spPr>
            <a:xfrm>
              <a:off x="2427111" y="1648178"/>
              <a:ext cx="1534394" cy="276999"/>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1200" b="1" dirty="0"/>
                <a:t>Observation Stays</a:t>
              </a:r>
            </a:p>
          </p:txBody>
        </p:sp>
        <p:sp>
          <p:nvSpPr>
            <p:cNvPr id="22" name="TextBox 21">
              <a:extLst>
                <a:ext uri="{FF2B5EF4-FFF2-40B4-BE49-F238E27FC236}">
                  <a16:creationId xmlns:a16="http://schemas.microsoft.com/office/drawing/2014/main" id="{EEBDA964-9875-A098-9790-90408C377AF9}"/>
                </a:ext>
              </a:extLst>
            </p:cNvPr>
            <p:cNvSpPr txBox="1"/>
            <p:nvPr/>
          </p:nvSpPr>
          <p:spPr>
            <a:xfrm>
              <a:off x="2427111" y="3290711"/>
              <a:ext cx="1697901" cy="276999"/>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1200" b="1" dirty="0"/>
                <a:t>Inpatient Discharges</a:t>
              </a:r>
            </a:p>
          </p:txBody>
        </p:sp>
        <p:sp>
          <p:nvSpPr>
            <p:cNvPr id="23" name="TextBox 22">
              <a:extLst>
                <a:ext uri="{FF2B5EF4-FFF2-40B4-BE49-F238E27FC236}">
                  <a16:creationId xmlns:a16="http://schemas.microsoft.com/office/drawing/2014/main" id="{51ABE38C-7C9F-F760-B3F9-ED9DD24F4372}"/>
                </a:ext>
              </a:extLst>
            </p:cNvPr>
            <p:cNvSpPr txBox="1"/>
            <p:nvPr/>
          </p:nvSpPr>
          <p:spPr>
            <a:xfrm>
              <a:off x="2427111" y="4919514"/>
              <a:ext cx="848758" cy="276999"/>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1200" b="1" dirty="0"/>
                <a:t>ED Visits</a:t>
              </a:r>
            </a:p>
          </p:txBody>
        </p:sp>
      </p:grpSp>
      <p:sp>
        <p:nvSpPr>
          <p:cNvPr id="24" name="TextBox 23">
            <a:extLst>
              <a:ext uri="{FF2B5EF4-FFF2-40B4-BE49-F238E27FC236}">
                <a16:creationId xmlns:a16="http://schemas.microsoft.com/office/drawing/2014/main" id="{7EB1CE10-89E0-1EAB-3032-EA1E7AB030F7}"/>
              </a:ext>
            </a:extLst>
          </p:cNvPr>
          <p:cNvSpPr txBox="1"/>
          <p:nvPr/>
        </p:nvSpPr>
        <p:spPr>
          <a:xfrm>
            <a:off x="398805" y="1345784"/>
            <a:ext cx="8187626" cy="338554"/>
          </a:xfrm>
          <a:prstGeom prst="rect">
            <a:avLst/>
          </a:prstGeom>
          <a:noFill/>
        </p:spPr>
        <p:txBody>
          <a:bodyPr wrap="none" rtlCol="0">
            <a:spAutoFit/>
          </a:bodyPr>
          <a:lstStyle/>
          <a:p>
            <a:r>
              <a:rPr lang="en-US" sz="1600" b="1" dirty="0">
                <a:solidFill>
                  <a:srgbClr val="0070C0"/>
                </a:solidFill>
              </a:rPr>
              <a:t>FY2018 through FY2022 Utilization Volume for Cannabis Morbidity by Care Setting</a:t>
            </a:r>
          </a:p>
        </p:txBody>
      </p:sp>
    </p:spTree>
    <p:extLst>
      <p:ext uri="{BB962C8B-B14F-4D97-AF65-F5344CB8AC3E}">
        <p14:creationId xmlns:p14="http://schemas.microsoft.com/office/powerpoint/2010/main" val="3518905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FD41A316-B35E-9003-52A9-4F6B913E9E5F}"/>
              </a:ext>
            </a:extLst>
          </p:cNvPr>
          <p:cNvGrpSpPr/>
          <p:nvPr/>
        </p:nvGrpSpPr>
        <p:grpSpPr>
          <a:xfrm>
            <a:off x="7517917" y="275315"/>
            <a:ext cx="1366079" cy="1200329"/>
            <a:chOff x="7190539" y="323144"/>
            <a:chExt cx="1366079" cy="1200329"/>
          </a:xfrm>
        </p:grpSpPr>
        <p:sp>
          <p:nvSpPr>
            <p:cNvPr id="2" name="TextBox 1">
              <a:extLst>
                <a:ext uri="{FF2B5EF4-FFF2-40B4-BE49-F238E27FC236}">
                  <a16:creationId xmlns:a16="http://schemas.microsoft.com/office/drawing/2014/main" id="{564CCE11-E960-48DD-FF37-F0B7A85E0786}"/>
                </a:ext>
              </a:extLst>
            </p:cNvPr>
            <p:cNvSpPr txBox="1"/>
            <p:nvPr/>
          </p:nvSpPr>
          <p:spPr>
            <a:xfrm>
              <a:off x="7190539" y="323144"/>
              <a:ext cx="1366079"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1200" b="1" dirty="0"/>
                <a:t>How to Squeeze</a:t>
              </a:r>
            </a:p>
            <a:p>
              <a:pPr algn="ctr"/>
              <a:endParaRPr lang="en-US" sz="1200" dirty="0"/>
            </a:p>
            <a:p>
              <a:pPr algn="ctr"/>
              <a:endParaRPr lang="en-US" sz="1200" dirty="0"/>
            </a:p>
            <a:p>
              <a:pPr algn="ctr"/>
              <a:endParaRPr lang="en-US" sz="1200" dirty="0"/>
            </a:p>
            <a:p>
              <a:pPr algn="ctr"/>
              <a:r>
                <a:rPr lang="en-US" sz="1200" dirty="0"/>
                <a:t> </a:t>
              </a:r>
            </a:p>
            <a:p>
              <a:pPr algn="ctr"/>
              <a:r>
                <a:rPr lang="en-US" sz="1200" b="1" dirty="0"/>
                <a:t>Your Data </a:t>
              </a:r>
            </a:p>
          </p:txBody>
        </p:sp>
        <p:pic>
          <p:nvPicPr>
            <p:cNvPr id="2050" name="Picture 2" descr="Big Data: Making the Most of Data Science - TechHQ">
              <a:extLst>
                <a:ext uri="{FF2B5EF4-FFF2-40B4-BE49-F238E27FC236}">
                  <a16:creationId xmlns:a16="http://schemas.microsoft.com/office/drawing/2014/main" id="{7C9F2B2F-B901-5B99-4697-ED6BBDD14A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42" r="6435" b="14534"/>
            <a:stretch/>
          </p:blipFill>
          <p:spPr bwMode="auto">
            <a:xfrm>
              <a:off x="7380036" y="643468"/>
              <a:ext cx="1034520" cy="61488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C2CFC45F-B840-A912-DFBD-A469D39AAAAD}"/>
              </a:ext>
            </a:extLst>
          </p:cNvPr>
          <p:cNvSpPr/>
          <p:nvPr/>
        </p:nvSpPr>
        <p:spPr>
          <a:xfrm>
            <a:off x="259642" y="171524"/>
            <a:ext cx="7138638"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lang="en-US" sz="1600" b="1" dirty="0">
                <a:solidFill>
                  <a:srgbClr val="4472C4"/>
                </a:solidFill>
                <a:latin typeface="Calibri Light" panose="020F0302020204030204"/>
              </a:rPr>
              <a:t> My ongoing research has involved using multiple releases of the </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MA APCD. I am concerned about resource intensity with regards to shrinking </a:t>
            </a:r>
            <a:r>
              <a:rPr lang="en-US" sz="1600" b="1" dirty="0">
                <a:solidFill>
                  <a:srgbClr val="4472C4"/>
                </a:solidFill>
                <a:latin typeface="Calibri Light" panose="020F0302020204030204"/>
              </a:rPr>
              <a:t>storage </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space. From routine use, I have learned that subsequent MA APCD releases have overlapping data. While I would like to consolidate data to optimize resource efficiency and data processing, I want to ensure, in doing so, that I am maintaining data integrity and data quality. How would you recommend consolidating overlapping releases?</a:t>
            </a:r>
          </a:p>
        </p:txBody>
      </p:sp>
      <p:sp>
        <p:nvSpPr>
          <p:cNvPr id="52" name="TextBox 51">
            <a:extLst>
              <a:ext uri="{FF2B5EF4-FFF2-40B4-BE49-F238E27FC236}">
                <a16:creationId xmlns:a16="http://schemas.microsoft.com/office/drawing/2014/main" id="{717E1CC2-378F-9B9C-BD26-F20AD4074866}"/>
              </a:ext>
            </a:extLst>
          </p:cNvPr>
          <p:cNvSpPr txBox="1"/>
          <p:nvPr/>
        </p:nvSpPr>
        <p:spPr>
          <a:xfrm>
            <a:off x="239777" y="1723996"/>
            <a:ext cx="864421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When consolidating overlapping releases, the magnitude of overlapping data to reduce to one copy can be determined by joining the potentially overlapping claims table on three fields: 1) </a:t>
            </a: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orgid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2) </a:t>
            </a: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submissioncontrol</a:t>
            </a:r>
            <a:r>
              <a:rPr lang="en-US" sz="1400" b="1" i="1" u="sng" dirty="0">
                <a:solidFill>
                  <a:prstClr val="black"/>
                </a:solidFill>
                <a:latin typeface="Calibri" panose="020F0502020204030204"/>
              </a:rPr>
              <a:t>id</a:t>
            </a:r>
            <a:r>
              <a:rPr lang="en-US" sz="1400" i="1" dirty="0">
                <a:solidFill>
                  <a:prstClr val="black"/>
                </a:solidFill>
                <a:latin typeface="Calibri" panose="020F0502020204030204"/>
              </a:rPr>
              <a:t> and, 3) if dental claims (</a:t>
            </a:r>
            <a:r>
              <a:rPr lang="en-US" sz="1400" b="1" i="1" u="sng" dirty="0">
                <a:solidFill>
                  <a:prstClr val="black"/>
                </a:solidFill>
                <a:latin typeface="Calibri" panose="020F0502020204030204"/>
              </a:rPr>
              <a:t>dentalclaimid</a:t>
            </a:r>
            <a:r>
              <a:rPr lang="en-US" sz="1400" i="1" dirty="0">
                <a:solidFill>
                  <a:prstClr val="black"/>
                </a:solidFill>
                <a:latin typeface="Calibri" panose="020F0502020204030204"/>
              </a:rPr>
              <a:t>), if medical claims</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medicalclaimid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if pharmacy claims (</a:t>
            </a: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pharmacyclaimid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F410B3EF-B8BC-8CDA-1823-B2B0C39F6590}"/>
              </a:ext>
            </a:extLst>
          </p:cNvPr>
          <p:cNvSpPr txBox="1"/>
          <p:nvPr/>
        </p:nvSpPr>
        <p:spPr>
          <a:xfrm>
            <a:off x="2303158" y="2773468"/>
            <a:ext cx="5404256" cy="1015663"/>
          </a:xfrm>
          <a:prstGeom prst="rect">
            <a:avLst/>
          </a:prstGeom>
          <a:noFill/>
          <a:ln>
            <a:noFill/>
          </a:ln>
        </p:spPr>
        <p:txBody>
          <a:bodyPr wrap="square">
            <a:spAutoFit/>
          </a:bodyPr>
          <a:lstStyle/>
          <a:p>
            <a:r>
              <a:rPr lang="en-US" sz="1200" b="1" dirty="0"/>
              <a:t>SELECT COUNT(*)</a:t>
            </a:r>
          </a:p>
          <a:p>
            <a:r>
              <a:rPr lang="en-US" sz="1200" b="1" dirty="0"/>
              <a:t>FROM apcd_release_cy2021.tbl_medicalclaim m1</a:t>
            </a:r>
          </a:p>
          <a:p>
            <a:r>
              <a:rPr lang="en-US" sz="1200" b="1" dirty="0"/>
              <a:t>JOIN apcd_release_cy2022.tbl_medicalclaim m2 ON</a:t>
            </a:r>
          </a:p>
          <a:p>
            <a:r>
              <a:rPr lang="en-US" sz="1200" b="1" dirty="0"/>
              <a:t>m1.orgid = m2.orgid AND  m1.medicalclaimid = m2.medicalclaimid AND </a:t>
            </a:r>
          </a:p>
          <a:p>
            <a:r>
              <a:rPr lang="en-US" sz="1200" b="1" dirty="0"/>
              <a:t>m1.submissioncontrolid = m2.submissioncontrolid</a:t>
            </a:r>
          </a:p>
        </p:txBody>
      </p:sp>
      <p:sp>
        <p:nvSpPr>
          <p:cNvPr id="56" name="TextBox 55">
            <a:extLst>
              <a:ext uri="{FF2B5EF4-FFF2-40B4-BE49-F238E27FC236}">
                <a16:creationId xmlns:a16="http://schemas.microsoft.com/office/drawing/2014/main" id="{333DA550-6D61-79A7-69AB-12F38585539F}"/>
              </a:ext>
            </a:extLst>
          </p:cNvPr>
          <p:cNvSpPr txBox="1"/>
          <p:nvPr/>
        </p:nvSpPr>
        <p:spPr>
          <a:xfrm>
            <a:off x="2303158" y="2475616"/>
            <a:ext cx="4750018" cy="307777"/>
          </a:xfrm>
          <a:prstGeom prst="rect">
            <a:avLst/>
          </a:prstGeom>
          <a:noFill/>
        </p:spPr>
        <p:txBody>
          <a:bodyPr wrap="none" rtlCol="0">
            <a:spAutoFit/>
          </a:bodyPr>
          <a:lstStyle/>
          <a:p>
            <a:r>
              <a:rPr lang="en-US" sz="1400" b="1" u="sng" dirty="0">
                <a:solidFill>
                  <a:srgbClr val="0070C0"/>
                </a:solidFill>
              </a:rPr>
              <a:t>Count of Overlapping CY2021/CY2022 Medical Claims</a:t>
            </a:r>
          </a:p>
        </p:txBody>
      </p:sp>
      <p:grpSp>
        <p:nvGrpSpPr>
          <p:cNvPr id="60" name="Group 59">
            <a:extLst>
              <a:ext uri="{FF2B5EF4-FFF2-40B4-BE49-F238E27FC236}">
                <a16:creationId xmlns:a16="http://schemas.microsoft.com/office/drawing/2014/main" id="{5021E023-772A-C7C7-22F9-B99DEA546B26}"/>
              </a:ext>
            </a:extLst>
          </p:cNvPr>
          <p:cNvGrpSpPr/>
          <p:nvPr/>
        </p:nvGrpSpPr>
        <p:grpSpPr>
          <a:xfrm>
            <a:off x="239777" y="3937780"/>
            <a:ext cx="8734890" cy="2745242"/>
            <a:chOff x="239777" y="3937780"/>
            <a:chExt cx="8734890" cy="2745242"/>
          </a:xfrm>
        </p:grpSpPr>
        <p:grpSp>
          <p:nvGrpSpPr>
            <p:cNvPr id="31" name="Group 30">
              <a:extLst>
                <a:ext uri="{FF2B5EF4-FFF2-40B4-BE49-F238E27FC236}">
                  <a16:creationId xmlns:a16="http://schemas.microsoft.com/office/drawing/2014/main" id="{C48FCFD0-C130-740D-E139-85C6B7B1C572}"/>
                </a:ext>
              </a:extLst>
            </p:cNvPr>
            <p:cNvGrpSpPr/>
            <p:nvPr/>
          </p:nvGrpSpPr>
          <p:grpSpPr>
            <a:xfrm>
              <a:off x="545579" y="4904305"/>
              <a:ext cx="8124288" cy="1685437"/>
              <a:chOff x="545579" y="4904305"/>
              <a:chExt cx="8124288" cy="1685437"/>
            </a:xfrm>
          </p:grpSpPr>
          <p:grpSp>
            <p:nvGrpSpPr>
              <p:cNvPr id="14" name="Group 13">
                <a:extLst>
                  <a:ext uri="{FF2B5EF4-FFF2-40B4-BE49-F238E27FC236}">
                    <a16:creationId xmlns:a16="http://schemas.microsoft.com/office/drawing/2014/main" id="{085E283C-3122-AA11-D8C3-22FAA057771D}"/>
                  </a:ext>
                </a:extLst>
              </p:cNvPr>
              <p:cNvGrpSpPr/>
              <p:nvPr/>
            </p:nvGrpSpPr>
            <p:grpSpPr>
              <a:xfrm>
                <a:off x="545579" y="4968489"/>
                <a:ext cx="2276873" cy="1621253"/>
                <a:chOff x="3638550" y="4324350"/>
                <a:chExt cx="3733800" cy="2381250"/>
              </a:xfrm>
            </p:grpSpPr>
            <p:sp>
              <p:nvSpPr>
                <p:cNvPr id="15" name="Flowchart: Connector 14">
                  <a:extLst>
                    <a:ext uri="{FF2B5EF4-FFF2-40B4-BE49-F238E27FC236}">
                      <a16:creationId xmlns:a16="http://schemas.microsoft.com/office/drawing/2014/main" id="{5F06B8BC-6105-C36B-9372-EF48EB09D377}"/>
                    </a:ext>
                  </a:extLst>
                </p:cNvPr>
                <p:cNvSpPr/>
                <p:nvPr/>
              </p:nvSpPr>
              <p:spPr>
                <a:xfrm>
                  <a:off x="3638550" y="4324350"/>
                  <a:ext cx="2533650" cy="2371725"/>
                </a:xfrm>
                <a:prstGeom prst="flowChartConnector">
                  <a:avLst/>
                </a:prstGeom>
                <a:gradFill>
                  <a:gsLst>
                    <a:gs pos="0">
                      <a:srgbClr val="5B9BD5">
                        <a:lumMod val="67000"/>
                        <a:alpha val="0"/>
                      </a:srgbClr>
                    </a:gs>
                    <a:gs pos="100000">
                      <a:srgbClr val="5B9BD5">
                        <a:lumMod val="97000"/>
                        <a:lumOff val="3000"/>
                      </a:srgbClr>
                    </a:gs>
                    <a:gs pos="100000">
                      <a:srgbClr val="5B9BD5">
                        <a:lumMod val="60000"/>
                        <a:lumOff val="40000"/>
                      </a:srgbClr>
                    </a:gs>
                  </a:gsLst>
                  <a:lin ang="16200000" scaled="1"/>
                </a:gra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Flowchart: Connector 15">
                  <a:extLst>
                    <a:ext uri="{FF2B5EF4-FFF2-40B4-BE49-F238E27FC236}">
                      <a16:creationId xmlns:a16="http://schemas.microsoft.com/office/drawing/2014/main" id="{D4B9D5EB-EF8B-A74F-DFA8-79886153331C}"/>
                    </a:ext>
                  </a:extLst>
                </p:cNvPr>
                <p:cNvSpPr/>
                <p:nvPr/>
              </p:nvSpPr>
              <p:spPr>
                <a:xfrm>
                  <a:off x="4838700" y="4333875"/>
                  <a:ext cx="2533650" cy="2371725"/>
                </a:xfrm>
                <a:prstGeom prst="flowChartConnector">
                  <a:avLst/>
                </a:prstGeom>
                <a:gradFill>
                  <a:gsLst>
                    <a:gs pos="0">
                      <a:srgbClr val="5B9BD5">
                        <a:lumMod val="67000"/>
                        <a:alpha val="0"/>
                      </a:srgbClr>
                    </a:gs>
                    <a:gs pos="100000">
                      <a:srgbClr val="5B9BD5">
                        <a:lumMod val="97000"/>
                        <a:lumOff val="3000"/>
                      </a:srgbClr>
                    </a:gs>
                    <a:gs pos="100000">
                      <a:srgbClr val="5B9BD5">
                        <a:lumMod val="60000"/>
                        <a:lumOff val="40000"/>
                      </a:srgbClr>
                    </a:gs>
                  </a:gsLst>
                  <a:lin ang="16200000" scaled="1"/>
                </a:gra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067EB324-E738-CC91-9F25-DC52A9B57DF2}"/>
                  </a:ext>
                </a:extLst>
              </p:cNvPr>
              <p:cNvGrpSpPr/>
              <p:nvPr/>
            </p:nvGrpSpPr>
            <p:grpSpPr>
              <a:xfrm>
                <a:off x="3469287" y="4968489"/>
                <a:ext cx="2276873" cy="1621253"/>
                <a:chOff x="3638550" y="4324350"/>
                <a:chExt cx="3733800" cy="2381250"/>
              </a:xfrm>
            </p:grpSpPr>
            <p:sp>
              <p:nvSpPr>
                <p:cNvPr id="26" name="Flowchart: Connector 25">
                  <a:extLst>
                    <a:ext uri="{FF2B5EF4-FFF2-40B4-BE49-F238E27FC236}">
                      <a16:creationId xmlns:a16="http://schemas.microsoft.com/office/drawing/2014/main" id="{924696FC-520E-A9A5-8438-8C8630E1E7CE}"/>
                    </a:ext>
                  </a:extLst>
                </p:cNvPr>
                <p:cNvSpPr/>
                <p:nvPr/>
              </p:nvSpPr>
              <p:spPr>
                <a:xfrm>
                  <a:off x="3638550" y="4324350"/>
                  <a:ext cx="2533650" cy="2371725"/>
                </a:xfrm>
                <a:prstGeom prst="flowChartConnector">
                  <a:avLst/>
                </a:prstGeom>
                <a:gradFill>
                  <a:gsLst>
                    <a:gs pos="0">
                      <a:srgbClr val="5B9BD5">
                        <a:lumMod val="67000"/>
                        <a:alpha val="0"/>
                      </a:srgbClr>
                    </a:gs>
                    <a:gs pos="100000">
                      <a:srgbClr val="5B9BD5">
                        <a:lumMod val="97000"/>
                        <a:lumOff val="3000"/>
                      </a:srgbClr>
                    </a:gs>
                    <a:gs pos="100000">
                      <a:srgbClr val="5B9BD5">
                        <a:lumMod val="60000"/>
                        <a:lumOff val="40000"/>
                      </a:srgbClr>
                    </a:gs>
                  </a:gsLst>
                  <a:lin ang="16200000" scaled="1"/>
                </a:gra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7" name="Flowchart: Connector 26">
                  <a:extLst>
                    <a:ext uri="{FF2B5EF4-FFF2-40B4-BE49-F238E27FC236}">
                      <a16:creationId xmlns:a16="http://schemas.microsoft.com/office/drawing/2014/main" id="{51CF6B1A-F68A-3C31-B9FB-5F57EFD1B774}"/>
                    </a:ext>
                  </a:extLst>
                </p:cNvPr>
                <p:cNvSpPr/>
                <p:nvPr/>
              </p:nvSpPr>
              <p:spPr>
                <a:xfrm>
                  <a:off x="4838700" y="4333875"/>
                  <a:ext cx="2533650" cy="2371725"/>
                </a:xfrm>
                <a:prstGeom prst="flowChartConnector">
                  <a:avLst/>
                </a:prstGeom>
                <a:gradFill>
                  <a:gsLst>
                    <a:gs pos="0">
                      <a:srgbClr val="5B9BD5">
                        <a:lumMod val="67000"/>
                        <a:alpha val="0"/>
                      </a:srgbClr>
                    </a:gs>
                    <a:gs pos="100000">
                      <a:srgbClr val="5B9BD5">
                        <a:lumMod val="97000"/>
                        <a:lumOff val="3000"/>
                      </a:srgbClr>
                    </a:gs>
                    <a:gs pos="100000">
                      <a:srgbClr val="5B9BD5">
                        <a:lumMod val="60000"/>
                        <a:lumOff val="40000"/>
                      </a:srgbClr>
                    </a:gs>
                  </a:gsLst>
                  <a:lin ang="16200000" scaled="1"/>
                </a:gra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5C848E60-018A-7C29-3025-30C128347C6B}"/>
                  </a:ext>
                </a:extLst>
              </p:cNvPr>
              <p:cNvGrpSpPr/>
              <p:nvPr/>
            </p:nvGrpSpPr>
            <p:grpSpPr>
              <a:xfrm>
                <a:off x="6392994" y="4904305"/>
                <a:ext cx="2276873" cy="1621253"/>
                <a:chOff x="3638550" y="4324350"/>
                <a:chExt cx="3733800" cy="2381250"/>
              </a:xfrm>
            </p:grpSpPr>
            <p:sp>
              <p:nvSpPr>
                <p:cNvPr id="29" name="Flowchart: Connector 28">
                  <a:extLst>
                    <a:ext uri="{FF2B5EF4-FFF2-40B4-BE49-F238E27FC236}">
                      <a16:creationId xmlns:a16="http://schemas.microsoft.com/office/drawing/2014/main" id="{697DA4B5-70BD-B291-690F-4FD408164AAF}"/>
                    </a:ext>
                  </a:extLst>
                </p:cNvPr>
                <p:cNvSpPr/>
                <p:nvPr/>
              </p:nvSpPr>
              <p:spPr>
                <a:xfrm>
                  <a:off x="3638550" y="4324350"/>
                  <a:ext cx="2533650" cy="2371725"/>
                </a:xfrm>
                <a:prstGeom prst="flowChartConnector">
                  <a:avLst/>
                </a:prstGeom>
                <a:gradFill>
                  <a:gsLst>
                    <a:gs pos="0">
                      <a:srgbClr val="5B9BD5">
                        <a:lumMod val="67000"/>
                        <a:alpha val="0"/>
                      </a:srgbClr>
                    </a:gs>
                    <a:gs pos="100000">
                      <a:srgbClr val="5B9BD5">
                        <a:lumMod val="97000"/>
                        <a:lumOff val="3000"/>
                      </a:srgbClr>
                    </a:gs>
                    <a:gs pos="100000">
                      <a:srgbClr val="5B9BD5">
                        <a:lumMod val="60000"/>
                        <a:lumOff val="40000"/>
                      </a:srgbClr>
                    </a:gs>
                  </a:gsLst>
                  <a:lin ang="16200000" scaled="1"/>
                </a:gra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Flowchart: Connector 29">
                  <a:extLst>
                    <a:ext uri="{FF2B5EF4-FFF2-40B4-BE49-F238E27FC236}">
                      <a16:creationId xmlns:a16="http://schemas.microsoft.com/office/drawing/2014/main" id="{F96F80DA-E396-9FB9-9A98-7E9EB761F3DD}"/>
                    </a:ext>
                  </a:extLst>
                </p:cNvPr>
                <p:cNvSpPr/>
                <p:nvPr/>
              </p:nvSpPr>
              <p:spPr>
                <a:xfrm>
                  <a:off x="4838700" y="4333875"/>
                  <a:ext cx="2533650" cy="2371725"/>
                </a:xfrm>
                <a:prstGeom prst="flowChartConnector">
                  <a:avLst/>
                </a:prstGeom>
                <a:gradFill>
                  <a:gsLst>
                    <a:gs pos="0">
                      <a:srgbClr val="5B9BD5">
                        <a:lumMod val="67000"/>
                        <a:alpha val="0"/>
                      </a:srgbClr>
                    </a:gs>
                    <a:gs pos="100000">
                      <a:srgbClr val="5B9BD5">
                        <a:lumMod val="97000"/>
                        <a:lumOff val="3000"/>
                      </a:srgbClr>
                    </a:gs>
                    <a:gs pos="100000">
                      <a:srgbClr val="5B9BD5">
                        <a:lumMod val="60000"/>
                        <a:lumOff val="40000"/>
                      </a:srgbClr>
                    </a:gs>
                  </a:gsLst>
                  <a:lin ang="16200000" scaled="1"/>
                </a:gra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32" name="Arrow: Right 31">
              <a:extLst>
                <a:ext uri="{FF2B5EF4-FFF2-40B4-BE49-F238E27FC236}">
                  <a16:creationId xmlns:a16="http://schemas.microsoft.com/office/drawing/2014/main" id="{E4EB5EB7-F358-1430-A2BE-9E26C20F2D12}"/>
                </a:ext>
              </a:extLst>
            </p:cNvPr>
            <p:cNvSpPr/>
            <p:nvPr/>
          </p:nvSpPr>
          <p:spPr>
            <a:xfrm rot="5400000">
              <a:off x="1466322" y="4645025"/>
              <a:ext cx="462844" cy="3619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FE0CA268-FCA8-8FC6-4F9D-6CE7DEEE234F}"/>
                </a:ext>
              </a:extLst>
            </p:cNvPr>
            <p:cNvSpPr/>
            <p:nvPr/>
          </p:nvSpPr>
          <p:spPr>
            <a:xfrm rot="5400000">
              <a:off x="4407077" y="4645025"/>
              <a:ext cx="462844" cy="3619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064A9CAE-6EE2-9BE4-111C-12C8A3230852}"/>
                </a:ext>
              </a:extLst>
            </p:cNvPr>
            <p:cNvSpPr/>
            <p:nvPr/>
          </p:nvSpPr>
          <p:spPr>
            <a:xfrm rot="5400000">
              <a:off x="7357874" y="4603801"/>
              <a:ext cx="380396" cy="3619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7E6E7BF-8FA1-2977-0981-78CEDD35D2F5}"/>
                </a:ext>
              </a:extLst>
            </p:cNvPr>
            <p:cNvSpPr txBox="1"/>
            <p:nvPr/>
          </p:nvSpPr>
          <p:spPr>
            <a:xfrm>
              <a:off x="1137126" y="4316568"/>
              <a:ext cx="7092006" cy="292388"/>
            </a:xfrm>
            <a:prstGeom prst="rect">
              <a:avLst/>
            </a:prstGeom>
            <a:noFill/>
          </p:spPr>
          <p:txBody>
            <a:bodyPr wrap="none" rtlCol="0">
              <a:spAutoFit/>
            </a:bodyPr>
            <a:lstStyle/>
            <a:p>
              <a:r>
                <a:rPr lang="en-US" sz="1300" b="1" dirty="0"/>
                <a:t>Dental Claims          	                    Medical Claims                                 Pharmacy Claims</a:t>
              </a:r>
            </a:p>
          </p:txBody>
        </p:sp>
        <p:grpSp>
          <p:nvGrpSpPr>
            <p:cNvPr id="40" name="Group 39">
              <a:extLst>
                <a:ext uri="{FF2B5EF4-FFF2-40B4-BE49-F238E27FC236}">
                  <a16:creationId xmlns:a16="http://schemas.microsoft.com/office/drawing/2014/main" id="{3F65DAB9-FD34-699A-487A-CD402A0EDEB5}"/>
                </a:ext>
              </a:extLst>
            </p:cNvPr>
            <p:cNvGrpSpPr/>
            <p:nvPr/>
          </p:nvGrpSpPr>
          <p:grpSpPr>
            <a:xfrm>
              <a:off x="1373032" y="5582412"/>
              <a:ext cx="6524264" cy="338554"/>
              <a:chOff x="1373032" y="5582412"/>
              <a:chExt cx="6524264" cy="338554"/>
            </a:xfrm>
          </p:grpSpPr>
          <p:sp>
            <p:nvSpPr>
              <p:cNvPr id="37" name="TextBox 36">
                <a:extLst>
                  <a:ext uri="{FF2B5EF4-FFF2-40B4-BE49-F238E27FC236}">
                    <a16:creationId xmlns:a16="http://schemas.microsoft.com/office/drawing/2014/main" id="{7A1C3E6F-3F04-E084-8477-46555D834C6F}"/>
                  </a:ext>
                </a:extLst>
              </p:cNvPr>
              <p:cNvSpPr txBox="1"/>
              <p:nvPr/>
            </p:nvSpPr>
            <p:spPr>
              <a:xfrm>
                <a:off x="1373032" y="5582412"/>
                <a:ext cx="595035" cy="338554"/>
              </a:xfrm>
              <a:prstGeom prst="rect">
                <a:avLst/>
              </a:prstGeom>
              <a:solidFill>
                <a:schemeClr val="bg1"/>
              </a:solidFill>
            </p:spPr>
            <p:txBody>
              <a:bodyPr wrap="none" rtlCol="0">
                <a:spAutoFit/>
              </a:bodyPr>
              <a:lstStyle/>
              <a:p>
                <a:r>
                  <a:rPr lang="en-US" sz="1600" b="1" dirty="0"/>
                  <a:t>34%</a:t>
                </a:r>
              </a:p>
            </p:txBody>
          </p:sp>
          <p:sp>
            <p:nvSpPr>
              <p:cNvPr id="38" name="TextBox 37">
                <a:extLst>
                  <a:ext uri="{FF2B5EF4-FFF2-40B4-BE49-F238E27FC236}">
                    <a16:creationId xmlns:a16="http://schemas.microsoft.com/office/drawing/2014/main" id="{58A68FF8-58DC-C6BD-AB77-BFB14E42B7CE}"/>
                  </a:ext>
                </a:extLst>
              </p:cNvPr>
              <p:cNvSpPr txBox="1"/>
              <p:nvPr/>
            </p:nvSpPr>
            <p:spPr>
              <a:xfrm>
                <a:off x="4337646" y="5582412"/>
                <a:ext cx="595035" cy="338554"/>
              </a:xfrm>
              <a:prstGeom prst="rect">
                <a:avLst/>
              </a:prstGeom>
              <a:solidFill>
                <a:schemeClr val="bg1"/>
              </a:solidFill>
            </p:spPr>
            <p:txBody>
              <a:bodyPr wrap="none" rtlCol="0">
                <a:spAutoFit/>
              </a:bodyPr>
              <a:lstStyle/>
              <a:p>
                <a:r>
                  <a:rPr lang="en-US" sz="1600" b="1" dirty="0"/>
                  <a:t>35%</a:t>
                </a:r>
              </a:p>
            </p:txBody>
          </p:sp>
          <p:sp>
            <p:nvSpPr>
              <p:cNvPr id="39" name="TextBox 38">
                <a:extLst>
                  <a:ext uri="{FF2B5EF4-FFF2-40B4-BE49-F238E27FC236}">
                    <a16:creationId xmlns:a16="http://schemas.microsoft.com/office/drawing/2014/main" id="{B6D2EAF6-41CC-659C-40C3-8A1EEE921A54}"/>
                  </a:ext>
                </a:extLst>
              </p:cNvPr>
              <p:cNvSpPr txBox="1"/>
              <p:nvPr/>
            </p:nvSpPr>
            <p:spPr>
              <a:xfrm>
                <a:off x="7302261" y="5582412"/>
                <a:ext cx="595035" cy="338554"/>
              </a:xfrm>
              <a:prstGeom prst="rect">
                <a:avLst/>
              </a:prstGeom>
              <a:solidFill>
                <a:schemeClr val="bg1"/>
              </a:solidFill>
            </p:spPr>
            <p:txBody>
              <a:bodyPr wrap="none" rtlCol="0">
                <a:spAutoFit/>
              </a:bodyPr>
              <a:lstStyle/>
              <a:p>
                <a:r>
                  <a:rPr lang="en-US" sz="1600" b="1" dirty="0"/>
                  <a:t>36%</a:t>
                </a:r>
              </a:p>
            </p:txBody>
          </p:sp>
        </p:grpSp>
        <p:grpSp>
          <p:nvGrpSpPr>
            <p:cNvPr id="44" name="Group 43">
              <a:extLst>
                <a:ext uri="{FF2B5EF4-FFF2-40B4-BE49-F238E27FC236}">
                  <a16:creationId xmlns:a16="http://schemas.microsoft.com/office/drawing/2014/main" id="{9DF6008C-9EBA-FDB3-0C58-C7D1B29E7A7D}"/>
                </a:ext>
              </a:extLst>
            </p:cNvPr>
            <p:cNvGrpSpPr/>
            <p:nvPr/>
          </p:nvGrpSpPr>
          <p:grpSpPr>
            <a:xfrm>
              <a:off x="650062" y="5167055"/>
              <a:ext cx="7862873" cy="276999"/>
              <a:chOff x="650062" y="5167055"/>
              <a:chExt cx="7862873" cy="276999"/>
            </a:xfrm>
          </p:grpSpPr>
          <p:sp>
            <p:nvSpPr>
              <p:cNvPr id="41" name="TextBox 40">
                <a:extLst>
                  <a:ext uri="{FF2B5EF4-FFF2-40B4-BE49-F238E27FC236}">
                    <a16:creationId xmlns:a16="http://schemas.microsoft.com/office/drawing/2014/main" id="{F87A7B0E-6E76-D733-0F41-808E9C6EB211}"/>
                  </a:ext>
                </a:extLst>
              </p:cNvPr>
              <p:cNvSpPr txBox="1"/>
              <p:nvPr/>
            </p:nvSpPr>
            <p:spPr>
              <a:xfrm>
                <a:off x="650062" y="5167055"/>
                <a:ext cx="2026517" cy="276999"/>
              </a:xfrm>
              <a:prstGeom prst="rect">
                <a:avLst/>
              </a:prstGeom>
              <a:noFill/>
            </p:spPr>
            <p:txBody>
              <a:bodyPr wrap="none" rtlCol="0">
                <a:spAutoFit/>
              </a:bodyPr>
              <a:lstStyle/>
              <a:p>
                <a:r>
                  <a:rPr lang="en-US" sz="1200" b="1" u="sng" dirty="0"/>
                  <a:t>CY2021</a:t>
                </a:r>
                <a:r>
                  <a:rPr lang="en-US" sz="1200" b="1" dirty="0"/>
                  <a:t>                 </a:t>
                </a:r>
                <a:r>
                  <a:rPr lang="en-US" sz="1200" b="1" u="sng" dirty="0"/>
                  <a:t>CY2022</a:t>
                </a:r>
              </a:p>
            </p:txBody>
          </p:sp>
          <p:sp>
            <p:nvSpPr>
              <p:cNvPr id="42" name="TextBox 41">
                <a:extLst>
                  <a:ext uri="{FF2B5EF4-FFF2-40B4-BE49-F238E27FC236}">
                    <a16:creationId xmlns:a16="http://schemas.microsoft.com/office/drawing/2014/main" id="{778D2223-CCB9-9E31-AE8C-D641C05FF000}"/>
                  </a:ext>
                </a:extLst>
              </p:cNvPr>
              <p:cNvSpPr txBox="1"/>
              <p:nvPr/>
            </p:nvSpPr>
            <p:spPr>
              <a:xfrm>
                <a:off x="3568240" y="5167055"/>
                <a:ext cx="2026517" cy="276999"/>
              </a:xfrm>
              <a:prstGeom prst="rect">
                <a:avLst/>
              </a:prstGeom>
              <a:noFill/>
            </p:spPr>
            <p:txBody>
              <a:bodyPr wrap="none" rtlCol="0">
                <a:spAutoFit/>
              </a:bodyPr>
              <a:lstStyle/>
              <a:p>
                <a:r>
                  <a:rPr lang="en-US" sz="1200" b="1" u="sng" dirty="0"/>
                  <a:t>CY2021</a:t>
                </a:r>
                <a:r>
                  <a:rPr lang="en-US" sz="1200" b="1" dirty="0"/>
                  <a:t>                 </a:t>
                </a:r>
                <a:r>
                  <a:rPr lang="en-US" sz="1200" b="1" u="sng" dirty="0"/>
                  <a:t>CY2022</a:t>
                </a:r>
              </a:p>
            </p:txBody>
          </p:sp>
          <p:sp>
            <p:nvSpPr>
              <p:cNvPr id="43" name="TextBox 42">
                <a:extLst>
                  <a:ext uri="{FF2B5EF4-FFF2-40B4-BE49-F238E27FC236}">
                    <a16:creationId xmlns:a16="http://schemas.microsoft.com/office/drawing/2014/main" id="{36DEBF9C-E536-D316-054D-D2B10C090FD8}"/>
                  </a:ext>
                </a:extLst>
              </p:cNvPr>
              <p:cNvSpPr txBox="1"/>
              <p:nvPr/>
            </p:nvSpPr>
            <p:spPr>
              <a:xfrm>
                <a:off x="6486418" y="5167055"/>
                <a:ext cx="2026517" cy="276999"/>
              </a:xfrm>
              <a:prstGeom prst="rect">
                <a:avLst/>
              </a:prstGeom>
              <a:noFill/>
            </p:spPr>
            <p:txBody>
              <a:bodyPr wrap="none" rtlCol="0">
                <a:spAutoFit/>
              </a:bodyPr>
              <a:lstStyle/>
              <a:p>
                <a:r>
                  <a:rPr lang="en-US" sz="1200" b="1" u="sng" dirty="0"/>
                  <a:t>CY2021</a:t>
                </a:r>
                <a:r>
                  <a:rPr lang="en-US" sz="1200" b="1" dirty="0"/>
                  <a:t>                 </a:t>
                </a:r>
                <a:r>
                  <a:rPr lang="en-US" sz="1200" b="1" u="sng" dirty="0"/>
                  <a:t>CY2022</a:t>
                </a:r>
              </a:p>
            </p:txBody>
          </p:sp>
        </p:grpSp>
        <p:sp>
          <p:nvSpPr>
            <p:cNvPr id="45" name="TextBox 44">
              <a:extLst>
                <a:ext uri="{FF2B5EF4-FFF2-40B4-BE49-F238E27FC236}">
                  <a16:creationId xmlns:a16="http://schemas.microsoft.com/office/drawing/2014/main" id="{516A141D-4E4A-E2F3-8581-1D2564C795C0}"/>
                </a:ext>
              </a:extLst>
            </p:cNvPr>
            <p:cNvSpPr txBox="1"/>
            <p:nvPr/>
          </p:nvSpPr>
          <p:spPr>
            <a:xfrm>
              <a:off x="709068" y="5920966"/>
              <a:ext cx="705642" cy="338554"/>
            </a:xfrm>
            <a:prstGeom prst="rect">
              <a:avLst/>
            </a:prstGeom>
            <a:noFill/>
          </p:spPr>
          <p:txBody>
            <a:bodyPr wrap="none" rtlCol="0">
              <a:spAutoFit/>
            </a:bodyPr>
            <a:lstStyle/>
            <a:p>
              <a:r>
                <a:rPr lang="en-US" sz="800" dirty="0"/>
                <a:t>52.8 million</a:t>
              </a:r>
            </a:p>
            <a:p>
              <a:r>
                <a:rPr lang="en-US" sz="800" dirty="0"/>
                <a:t>claim lines</a:t>
              </a:r>
            </a:p>
          </p:txBody>
        </p:sp>
        <p:sp>
          <p:nvSpPr>
            <p:cNvPr id="46" name="TextBox 45">
              <a:extLst>
                <a:ext uri="{FF2B5EF4-FFF2-40B4-BE49-F238E27FC236}">
                  <a16:creationId xmlns:a16="http://schemas.microsoft.com/office/drawing/2014/main" id="{43ECFBA9-3B0E-B70F-F251-5F397284ADC4}"/>
                </a:ext>
              </a:extLst>
            </p:cNvPr>
            <p:cNvSpPr txBox="1"/>
            <p:nvPr/>
          </p:nvSpPr>
          <p:spPr>
            <a:xfrm>
              <a:off x="2012615" y="5920966"/>
              <a:ext cx="705642" cy="338554"/>
            </a:xfrm>
            <a:prstGeom prst="rect">
              <a:avLst/>
            </a:prstGeom>
            <a:noFill/>
          </p:spPr>
          <p:txBody>
            <a:bodyPr wrap="none" rtlCol="0">
              <a:spAutoFit/>
            </a:bodyPr>
            <a:lstStyle/>
            <a:p>
              <a:r>
                <a:rPr lang="en-US" sz="800" dirty="0"/>
                <a:t>54.7 million</a:t>
              </a:r>
            </a:p>
            <a:p>
              <a:r>
                <a:rPr lang="en-US" sz="800" dirty="0"/>
                <a:t>claim lines</a:t>
              </a:r>
            </a:p>
          </p:txBody>
        </p:sp>
        <p:sp>
          <p:nvSpPr>
            <p:cNvPr id="47" name="TextBox 46">
              <a:extLst>
                <a:ext uri="{FF2B5EF4-FFF2-40B4-BE49-F238E27FC236}">
                  <a16:creationId xmlns:a16="http://schemas.microsoft.com/office/drawing/2014/main" id="{B03685E1-5B6F-E521-CC9F-04CA3C8D1338}"/>
                </a:ext>
              </a:extLst>
            </p:cNvPr>
            <p:cNvSpPr txBox="1"/>
            <p:nvPr/>
          </p:nvSpPr>
          <p:spPr>
            <a:xfrm>
              <a:off x="3659255" y="5920966"/>
              <a:ext cx="678391" cy="338554"/>
            </a:xfrm>
            <a:prstGeom prst="rect">
              <a:avLst/>
            </a:prstGeom>
            <a:noFill/>
          </p:spPr>
          <p:txBody>
            <a:bodyPr wrap="none" rtlCol="0">
              <a:spAutoFit/>
            </a:bodyPr>
            <a:lstStyle/>
            <a:p>
              <a:r>
                <a:rPr lang="en-US" sz="800" dirty="0"/>
                <a:t>1.16 billion</a:t>
              </a:r>
            </a:p>
            <a:p>
              <a:r>
                <a:rPr lang="en-US" sz="800" dirty="0"/>
                <a:t>claim lines</a:t>
              </a:r>
            </a:p>
          </p:txBody>
        </p:sp>
        <p:sp>
          <p:nvSpPr>
            <p:cNvPr id="48" name="TextBox 47">
              <a:extLst>
                <a:ext uri="{FF2B5EF4-FFF2-40B4-BE49-F238E27FC236}">
                  <a16:creationId xmlns:a16="http://schemas.microsoft.com/office/drawing/2014/main" id="{67C96FB7-DA60-E933-5BAA-689AA23512A2}"/>
                </a:ext>
              </a:extLst>
            </p:cNvPr>
            <p:cNvSpPr txBox="1"/>
            <p:nvPr/>
          </p:nvSpPr>
          <p:spPr>
            <a:xfrm>
              <a:off x="4932681" y="5920966"/>
              <a:ext cx="678391" cy="338554"/>
            </a:xfrm>
            <a:prstGeom prst="rect">
              <a:avLst/>
            </a:prstGeom>
            <a:noFill/>
          </p:spPr>
          <p:txBody>
            <a:bodyPr wrap="none" rtlCol="0">
              <a:spAutoFit/>
            </a:bodyPr>
            <a:lstStyle/>
            <a:p>
              <a:r>
                <a:rPr lang="en-US" sz="800" dirty="0"/>
                <a:t>1.19 billion</a:t>
              </a:r>
            </a:p>
            <a:p>
              <a:r>
                <a:rPr lang="en-US" sz="800" dirty="0"/>
                <a:t>claim lines</a:t>
              </a:r>
            </a:p>
          </p:txBody>
        </p:sp>
        <p:sp>
          <p:nvSpPr>
            <p:cNvPr id="49" name="TextBox 48">
              <a:extLst>
                <a:ext uri="{FF2B5EF4-FFF2-40B4-BE49-F238E27FC236}">
                  <a16:creationId xmlns:a16="http://schemas.microsoft.com/office/drawing/2014/main" id="{EE8BFBE1-7F27-3FCC-12E3-2F397329A6D0}"/>
                </a:ext>
              </a:extLst>
            </p:cNvPr>
            <p:cNvSpPr txBox="1"/>
            <p:nvPr/>
          </p:nvSpPr>
          <p:spPr>
            <a:xfrm>
              <a:off x="6557192" y="5920966"/>
              <a:ext cx="678391" cy="338554"/>
            </a:xfrm>
            <a:prstGeom prst="rect">
              <a:avLst/>
            </a:prstGeom>
            <a:noFill/>
          </p:spPr>
          <p:txBody>
            <a:bodyPr wrap="none" rtlCol="0">
              <a:spAutoFit/>
            </a:bodyPr>
            <a:lstStyle/>
            <a:p>
              <a:r>
                <a:rPr lang="en-US" sz="800" dirty="0"/>
                <a:t>618 million</a:t>
              </a:r>
            </a:p>
            <a:p>
              <a:r>
                <a:rPr lang="en-US" sz="800" dirty="0"/>
                <a:t>claim lines</a:t>
              </a:r>
            </a:p>
          </p:txBody>
        </p:sp>
        <p:sp>
          <p:nvSpPr>
            <p:cNvPr id="50" name="TextBox 49">
              <a:extLst>
                <a:ext uri="{FF2B5EF4-FFF2-40B4-BE49-F238E27FC236}">
                  <a16:creationId xmlns:a16="http://schemas.microsoft.com/office/drawing/2014/main" id="{C382EAB4-2B69-7010-AF1B-F35B55CE3923}"/>
                </a:ext>
              </a:extLst>
            </p:cNvPr>
            <p:cNvSpPr txBox="1"/>
            <p:nvPr/>
          </p:nvSpPr>
          <p:spPr>
            <a:xfrm>
              <a:off x="7894417" y="5920966"/>
              <a:ext cx="678391" cy="338554"/>
            </a:xfrm>
            <a:prstGeom prst="rect">
              <a:avLst/>
            </a:prstGeom>
            <a:noFill/>
          </p:spPr>
          <p:txBody>
            <a:bodyPr wrap="none" rtlCol="0">
              <a:spAutoFit/>
            </a:bodyPr>
            <a:lstStyle/>
            <a:p>
              <a:r>
                <a:rPr lang="en-US" sz="800" dirty="0"/>
                <a:t>596 million</a:t>
              </a:r>
            </a:p>
            <a:p>
              <a:r>
                <a:rPr lang="en-US" sz="800" dirty="0"/>
                <a:t>claim lines</a:t>
              </a:r>
            </a:p>
          </p:txBody>
        </p:sp>
        <p:sp>
          <p:nvSpPr>
            <p:cNvPr id="58" name="TextBox 57">
              <a:extLst>
                <a:ext uri="{FF2B5EF4-FFF2-40B4-BE49-F238E27FC236}">
                  <a16:creationId xmlns:a16="http://schemas.microsoft.com/office/drawing/2014/main" id="{FC72D1EA-53AA-41D7-DCCD-4138A8B8918A}"/>
                </a:ext>
              </a:extLst>
            </p:cNvPr>
            <p:cNvSpPr txBox="1"/>
            <p:nvPr/>
          </p:nvSpPr>
          <p:spPr>
            <a:xfrm>
              <a:off x="1137126" y="3937780"/>
              <a:ext cx="7142810" cy="400110"/>
            </a:xfrm>
            <a:prstGeom prst="rect">
              <a:avLst/>
            </a:prstGeom>
            <a:noFill/>
          </p:spPr>
          <p:txBody>
            <a:bodyPr wrap="square">
              <a:spAutoFit/>
            </a:bodyPr>
            <a:lstStyle/>
            <a:p>
              <a:r>
                <a:rPr lang="en-US" sz="2000" b="1" u="sng" dirty="0">
                  <a:solidFill>
                    <a:schemeClr val="accent5">
                      <a:lumMod val="75000"/>
                    </a:schemeClr>
                  </a:solidFill>
                </a:rPr>
                <a:t>Percent of CY2021 and CY2022 Overlapping Claim Lines</a:t>
              </a:r>
            </a:p>
          </p:txBody>
        </p:sp>
        <p:sp>
          <p:nvSpPr>
            <p:cNvPr id="59" name="Rectangle 58">
              <a:extLst>
                <a:ext uri="{FF2B5EF4-FFF2-40B4-BE49-F238E27FC236}">
                  <a16:creationId xmlns:a16="http://schemas.microsoft.com/office/drawing/2014/main" id="{1BECB631-B87A-D2B5-0328-E6CC9B08B38C}"/>
                </a:ext>
              </a:extLst>
            </p:cNvPr>
            <p:cNvSpPr/>
            <p:nvPr/>
          </p:nvSpPr>
          <p:spPr>
            <a:xfrm>
              <a:off x="239777" y="3937780"/>
              <a:ext cx="8734890" cy="274524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7183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97004C-F85A-DC10-5D24-B1AE95A31F64}"/>
              </a:ext>
            </a:extLst>
          </p:cNvPr>
          <p:cNvSpPr/>
          <p:nvPr/>
        </p:nvSpPr>
        <p:spPr>
          <a:xfrm>
            <a:off x="259642" y="147190"/>
            <a:ext cx="864729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When CHIA lifted the limit on the number of diagnosis codes, the maximum number of codes appeared to hover under 100. Now the codes have exceeded 100 and I am torn about whether to create a cut-off lower than 100 when I </a:t>
            </a:r>
            <a:r>
              <a:rPr lang="en-US" sz="1600" b="1" dirty="0">
                <a:solidFill>
                  <a:srgbClr val="4472C4"/>
                </a:solidFill>
                <a:latin typeface="Calibri Light" panose="020F0302020204030204"/>
              </a:rPr>
              <a:t>store the data. Is there an expected distribution of diagnosis codes?</a:t>
            </a:r>
            <a:endPar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14" name="TextBox 13">
            <a:extLst>
              <a:ext uri="{FF2B5EF4-FFF2-40B4-BE49-F238E27FC236}">
                <a16:creationId xmlns:a16="http://schemas.microsoft.com/office/drawing/2014/main" id="{A9A776B7-882F-560D-1A7D-8479A79EA145}"/>
              </a:ext>
            </a:extLst>
          </p:cNvPr>
          <p:cNvSpPr txBox="1"/>
          <p:nvPr/>
        </p:nvSpPr>
        <p:spPr>
          <a:xfrm>
            <a:off x="259641" y="978187"/>
            <a:ext cx="8733987"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No, there is no expected distribution of diagnosis codes. The number of  diagnosis </a:t>
            </a:r>
            <a:r>
              <a:rPr lang="en-US" sz="1400" i="1" dirty="0">
                <a:solidFill>
                  <a:prstClr val="black"/>
                </a:solidFill>
                <a:latin typeface="Calibri" panose="020F0502020204030204"/>
              </a:rPr>
              <a:t>and procedure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codes </a:t>
            </a:r>
            <a:r>
              <a:rPr lang="en-US" sz="1400" i="1" dirty="0">
                <a:solidFill>
                  <a:prstClr val="black"/>
                </a:solidFill>
                <a:latin typeface="Calibri" panose="020F0502020204030204"/>
              </a:rPr>
              <a:t>submitted in any given year depends on the medical complexity of patients. Cutting off  the codes at any point would randomly dilute the scientific accuracy of  not only traditional risk adjustment tools, such as the Charlson Comorbid Index and  DXCG, but also newer tools such as Turner  Osler’s Trauma Mortality Prediction Model  and machine learning tools such as light and extreme gradient boosting. Even though the maximum number as gone up since the pandemic, as you can see from the quartile and outlier plots below, only a few patients contributed to that increase.</a:t>
            </a: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52418882-7272-7A7F-357C-2446BD6A538B}"/>
              </a:ext>
            </a:extLst>
          </p:cNvPr>
          <p:cNvPicPr>
            <a:picLocks noChangeAspect="1"/>
          </p:cNvPicPr>
          <p:nvPr/>
        </p:nvPicPr>
        <p:blipFill rotWithShape="1">
          <a:blip r:embed="rId2"/>
          <a:srcRect l="45250" t="13516" r="36329" b="44458"/>
          <a:stretch/>
        </p:blipFill>
        <p:spPr>
          <a:xfrm>
            <a:off x="494388" y="4109157"/>
            <a:ext cx="2394406" cy="2643395"/>
          </a:xfrm>
          <a:prstGeom prst="rect">
            <a:avLst/>
          </a:prstGeom>
          <a:ln w="15875">
            <a:solidFill>
              <a:schemeClr val="accent1">
                <a:lumMod val="75000"/>
              </a:schemeClr>
            </a:solidFill>
          </a:ln>
        </p:spPr>
      </p:pic>
      <p:graphicFrame>
        <p:nvGraphicFramePr>
          <p:cNvPr id="18" name="Table 19">
            <a:extLst>
              <a:ext uri="{FF2B5EF4-FFF2-40B4-BE49-F238E27FC236}">
                <a16:creationId xmlns:a16="http://schemas.microsoft.com/office/drawing/2014/main" id="{D5E687D0-4F0E-AA75-2E76-8CA35B5CEB48}"/>
              </a:ext>
            </a:extLst>
          </p:cNvPr>
          <p:cNvGraphicFramePr>
            <a:graphicFrameLocks noGrp="1"/>
          </p:cNvGraphicFramePr>
          <p:nvPr>
            <p:extLst>
              <p:ext uri="{D42A27DB-BD31-4B8C-83A1-F6EECF244321}">
                <p14:modId xmlns:p14="http://schemas.microsoft.com/office/powerpoint/2010/main" val="3044317181"/>
              </p:ext>
            </p:extLst>
          </p:nvPr>
        </p:nvGraphicFramePr>
        <p:xfrm>
          <a:off x="382660" y="2404533"/>
          <a:ext cx="2529873" cy="1593558"/>
        </p:xfrm>
        <a:graphic>
          <a:graphicData uri="http://schemas.openxmlformats.org/drawingml/2006/table">
            <a:tbl>
              <a:tblPr firstRow="1" bandRow="1">
                <a:tableStyleId>{21E4AEA4-8DFA-4A89-87EB-49C32662AFE0}</a:tableStyleId>
              </a:tblPr>
              <a:tblGrid>
                <a:gridCol w="1818673">
                  <a:extLst>
                    <a:ext uri="{9D8B030D-6E8A-4147-A177-3AD203B41FA5}">
                      <a16:colId xmlns:a16="http://schemas.microsoft.com/office/drawing/2014/main" val="1511449086"/>
                    </a:ext>
                  </a:extLst>
                </a:gridCol>
                <a:gridCol w="711200">
                  <a:extLst>
                    <a:ext uri="{9D8B030D-6E8A-4147-A177-3AD203B41FA5}">
                      <a16:colId xmlns:a16="http://schemas.microsoft.com/office/drawing/2014/main" val="4116905302"/>
                    </a:ext>
                  </a:extLst>
                </a:gridCol>
              </a:tblGrid>
              <a:tr h="265593">
                <a:tc gridSpan="2">
                  <a:txBody>
                    <a:bodyPr/>
                    <a:lstStyle/>
                    <a:p>
                      <a:pPr algn="ctr"/>
                      <a:r>
                        <a:rPr lang="en-US" sz="1000" dirty="0"/>
                        <a:t>FY2019 Summary of Diagnosis Codes</a:t>
                      </a:r>
                    </a:p>
                  </a:txBody>
                  <a:tcPr/>
                </a:tc>
                <a:tc hMerge="1">
                  <a:txBody>
                    <a:bodyPr/>
                    <a:lstStyle/>
                    <a:p>
                      <a:endParaRPr lang="en-US" dirty="0"/>
                    </a:p>
                  </a:txBody>
                  <a:tcPr/>
                </a:tc>
                <a:extLst>
                  <a:ext uri="{0D108BD9-81ED-4DB2-BD59-A6C34878D82A}">
                    <a16:rowId xmlns:a16="http://schemas.microsoft.com/office/drawing/2014/main" val="3623934525"/>
                  </a:ext>
                </a:extLst>
              </a:tr>
              <a:tr h="265593">
                <a:tc>
                  <a:txBody>
                    <a:bodyPr/>
                    <a:lstStyle/>
                    <a:p>
                      <a:r>
                        <a:rPr lang="en-US" sz="1000" dirty="0"/>
                        <a:t>Number of Discharges</a:t>
                      </a:r>
                    </a:p>
                  </a:txBody>
                  <a:tcPr/>
                </a:tc>
                <a:tc>
                  <a:txBody>
                    <a:bodyPr/>
                    <a:lstStyle/>
                    <a:p>
                      <a:pPr algn="ctr"/>
                      <a:r>
                        <a:rPr lang="en-US" sz="1000" dirty="0"/>
                        <a:t>809,331</a:t>
                      </a:r>
                    </a:p>
                  </a:txBody>
                  <a:tcPr/>
                </a:tc>
                <a:extLst>
                  <a:ext uri="{0D108BD9-81ED-4DB2-BD59-A6C34878D82A}">
                    <a16:rowId xmlns:a16="http://schemas.microsoft.com/office/drawing/2014/main" val="3536330544"/>
                  </a:ext>
                </a:extLst>
              </a:tr>
              <a:tr h="265593">
                <a:tc>
                  <a:txBody>
                    <a:bodyPr/>
                    <a:lstStyle/>
                    <a:p>
                      <a:r>
                        <a:rPr lang="en-US" sz="1000" dirty="0"/>
                        <a:t>Maximum Diagnosis Codes</a:t>
                      </a:r>
                    </a:p>
                  </a:txBody>
                  <a:tcPr/>
                </a:tc>
                <a:tc>
                  <a:txBody>
                    <a:bodyPr/>
                    <a:lstStyle/>
                    <a:p>
                      <a:pPr algn="ctr"/>
                      <a:r>
                        <a:rPr lang="en-US" sz="1000" dirty="0"/>
                        <a:t>98</a:t>
                      </a:r>
                    </a:p>
                  </a:txBody>
                  <a:tcPr/>
                </a:tc>
                <a:extLst>
                  <a:ext uri="{0D108BD9-81ED-4DB2-BD59-A6C34878D82A}">
                    <a16:rowId xmlns:a16="http://schemas.microsoft.com/office/drawing/2014/main" val="3422106265"/>
                  </a:ext>
                </a:extLst>
              </a:tr>
              <a:tr h="265593">
                <a:tc>
                  <a:txBody>
                    <a:bodyPr/>
                    <a:lstStyle/>
                    <a:p>
                      <a:r>
                        <a:rPr lang="en-US" sz="1000" dirty="0"/>
                        <a:t>Median Diagnosis Codes</a:t>
                      </a:r>
                    </a:p>
                  </a:txBody>
                  <a:tcPr/>
                </a:tc>
                <a:tc>
                  <a:txBody>
                    <a:bodyPr/>
                    <a:lstStyle/>
                    <a:p>
                      <a:pPr algn="ctr"/>
                      <a:r>
                        <a:rPr lang="en-US" sz="1000" dirty="0"/>
                        <a:t>12</a:t>
                      </a:r>
                    </a:p>
                  </a:txBody>
                  <a:tcPr/>
                </a:tc>
                <a:extLst>
                  <a:ext uri="{0D108BD9-81ED-4DB2-BD59-A6C34878D82A}">
                    <a16:rowId xmlns:a16="http://schemas.microsoft.com/office/drawing/2014/main" val="1028036267"/>
                  </a:ext>
                </a:extLst>
              </a:tr>
              <a:tr h="265593">
                <a:tc>
                  <a:txBody>
                    <a:bodyPr/>
                    <a:lstStyle/>
                    <a:p>
                      <a:r>
                        <a:rPr lang="en-US" sz="1000" dirty="0"/>
                        <a:t>Mean Diagnosis Codes</a:t>
                      </a:r>
                    </a:p>
                  </a:txBody>
                  <a:tcPr/>
                </a:tc>
                <a:tc>
                  <a:txBody>
                    <a:bodyPr/>
                    <a:lstStyle/>
                    <a:p>
                      <a:pPr algn="ctr"/>
                      <a:r>
                        <a:rPr lang="en-US" sz="1000" dirty="0"/>
                        <a:t>13</a:t>
                      </a:r>
                    </a:p>
                  </a:txBody>
                  <a:tcPr/>
                </a:tc>
                <a:extLst>
                  <a:ext uri="{0D108BD9-81ED-4DB2-BD59-A6C34878D82A}">
                    <a16:rowId xmlns:a16="http://schemas.microsoft.com/office/drawing/2014/main" val="1157544502"/>
                  </a:ext>
                </a:extLst>
              </a:tr>
              <a:tr h="265593">
                <a:tc>
                  <a:txBody>
                    <a:bodyPr/>
                    <a:lstStyle/>
                    <a:p>
                      <a:r>
                        <a:rPr lang="en-US" sz="1000" dirty="0"/>
                        <a:t>Mode Diagnosis Codes</a:t>
                      </a:r>
                    </a:p>
                  </a:txBody>
                  <a:tcPr/>
                </a:tc>
                <a:tc>
                  <a:txBody>
                    <a:bodyPr/>
                    <a:lstStyle/>
                    <a:p>
                      <a:pPr algn="ctr"/>
                      <a:r>
                        <a:rPr lang="en-US" sz="1000" dirty="0"/>
                        <a:t>16</a:t>
                      </a:r>
                    </a:p>
                  </a:txBody>
                  <a:tcPr/>
                </a:tc>
                <a:extLst>
                  <a:ext uri="{0D108BD9-81ED-4DB2-BD59-A6C34878D82A}">
                    <a16:rowId xmlns:a16="http://schemas.microsoft.com/office/drawing/2014/main" val="1305308595"/>
                  </a:ext>
                </a:extLst>
              </a:tr>
            </a:tbl>
          </a:graphicData>
        </a:graphic>
      </p:graphicFrame>
      <p:pic>
        <p:nvPicPr>
          <p:cNvPr id="20" name="Picture 19">
            <a:extLst>
              <a:ext uri="{FF2B5EF4-FFF2-40B4-BE49-F238E27FC236}">
                <a16:creationId xmlns:a16="http://schemas.microsoft.com/office/drawing/2014/main" id="{C87DAA00-8F75-DEDA-CA83-A1AB7A8129D3}"/>
              </a:ext>
            </a:extLst>
          </p:cNvPr>
          <p:cNvPicPr>
            <a:picLocks noChangeAspect="1"/>
          </p:cNvPicPr>
          <p:nvPr/>
        </p:nvPicPr>
        <p:blipFill rotWithShape="1">
          <a:blip r:embed="rId3"/>
          <a:srcRect l="49382" t="15053" r="30988" b="43141"/>
          <a:stretch/>
        </p:blipFill>
        <p:spPr>
          <a:xfrm>
            <a:off x="3350477" y="4109157"/>
            <a:ext cx="2394407" cy="2643396"/>
          </a:xfrm>
          <a:prstGeom prst="rect">
            <a:avLst/>
          </a:prstGeom>
          <a:ln w="15875">
            <a:solidFill>
              <a:schemeClr val="accent1">
                <a:lumMod val="75000"/>
              </a:schemeClr>
            </a:solidFill>
          </a:ln>
        </p:spPr>
      </p:pic>
      <p:sp>
        <p:nvSpPr>
          <p:cNvPr id="21" name="TextBox 20">
            <a:extLst>
              <a:ext uri="{FF2B5EF4-FFF2-40B4-BE49-F238E27FC236}">
                <a16:creationId xmlns:a16="http://schemas.microsoft.com/office/drawing/2014/main" id="{FDDA8A1C-A1D4-793F-A505-7C406145DA40}"/>
              </a:ext>
            </a:extLst>
          </p:cNvPr>
          <p:cNvSpPr txBox="1"/>
          <p:nvPr/>
        </p:nvSpPr>
        <p:spPr>
          <a:xfrm>
            <a:off x="1872652" y="6198553"/>
            <a:ext cx="904415" cy="553998"/>
          </a:xfrm>
          <a:prstGeom prst="rect">
            <a:avLst/>
          </a:prstGeom>
          <a:noFill/>
        </p:spPr>
        <p:txBody>
          <a:bodyPr wrap="none" rtlCol="0">
            <a:spAutoFit/>
          </a:bodyPr>
          <a:lstStyle/>
          <a:p>
            <a:pPr algn="ctr"/>
            <a:r>
              <a:rPr lang="en-US" sz="1000" b="1" dirty="0"/>
              <a:t>FY2019</a:t>
            </a:r>
          </a:p>
          <a:p>
            <a:pPr algn="ctr"/>
            <a:r>
              <a:rPr lang="en-US" sz="1000" b="1" dirty="0"/>
              <a:t>DX Code</a:t>
            </a:r>
          </a:p>
          <a:p>
            <a:pPr algn="ctr"/>
            <a:r>
              <a:rPr lang="en-US" sz="1000" b="1" dirty="0"/>
              <a:t>Distribution</a:t>
            </a:r>
          </a:p>
        </p:txBody>
      </p:sp>
      <p:sp>
        <p:nvSpPr>
          <p:cNvPr id="22" name="TextBox 21">
            <a:extLst>
              <a:ext uri="{FF2B5EF4-FFF2-40B4-BE49-F238E27FC236}">
                <a16:creationId xmlns:a16="http://schemas.microsoft.com/office/drawing/2014/main" id="{ABA5A9A6-83CC-18B8-D5F5-33545905FBC4}"/>
              </a:ext>
            </a:extLst>
          </p:cNvPr>
          <p:cNvSpPr txBox="1"/>
          <p:nvPr/>
        </p:nvSpPr>
        <p:spPr>
          <a:xfrm>
            <a:off x="4717453" y="6210795"/>
            <a:ext cx="904415" cy="553998"/>
          </a:xfrm>
          <a:prstGeom prst="rect">
            <a:avLst/>
          </a:prstGeom>
          <a:noFill/>
        </p:spPr>
        <p:txBody>
          <a:bodyPr wrap="none" rtlCol="0">
            <a:spAutoFit/>
          </a:bodyPr>
          <a:lstStyle/>
          <a:p>
            <a:pPr algn="ctr"/>
            <a:r>
              <a:rPr lang="en-US" sz="1000" b="1" dirty="0"/>
              <a:t>FY2020</a:t>
            </a:r>
          </a:p>
          <a:p>
            <a:pPr algn="ctr"/>
            <a:r>
              <a:rPr lang="en-US" sz="1000" b="1" dirty="0"/>
              <a:t>DX Code</a:t>
            </a:r>
          </a:p>
          <a:p>
            <a:pPr algn="ctr"/>
            <a:r>
              <a:rPr lang="en-US" sz="1000" b="1" dirty="0"/>
              <a:t>Distribution</a:t>
            </a:r>
          </a:p>
        </p:txBody>
      </p:sp>
      <p:graphicFrame>
        <p:nvGraphicFramePr>
          <p:cNvPr id="23" name="Table 19">
            <a:extLst>
              <a:ext uri="{FF2B5EF4-FFF2-40B4-BE49-F238E27FC236}">
                <a16:creationId xmlns:a16="http://schemas.microsoft.com/office/drawing/2014/main" id="{5FCF0C63-454B-6EB7-2F29-24FAFC0272D1}"/>
              </a:ext>
            </a:extLst>
          </p:cNvPr>
          <p:cNvGraphicFramePr>
            <a:graphicFrameLocks noGrp="1"/>
          </p:cNvGraphicFramePr>
          <p:nvPr>
            <p:extLst>
              <p:ext uri="{D42A27DB-BD31-4B8C-83A1-F6EECF244321}">
                <p14:modId xmlns:p14="http://schemas.microsoft.com/office/powerpoint/2010/main" val="2252548847"/>
              </p:ext>
            </p:extLst>
          </p:nvPr>
        </p:nvGraphicFramePr>
        <p:xfrm>
          <a:off x="3227461" y="2398888"/>
          <a:ext cx="2529873" cy="1593558"/>
        </p:xfrm>
        <a:graphic>
          <a:graphicData uri="http://schemas.openxmlformats.org/drawingml/2006/table">
            <a:tbl>
              <a:tblPr firstRow="1" bandRow="1">
                <a:tableStyleId>{21E4AEA4-8DFA-4A89-87EB-49C32662AFE0}</a:tableStyleId>
              </a:tblPr>
              <a:tblGrid>
                <a:gridCol w="1818673">
                  <a:extLst>
                    <a:ext uri="{9D8B030D-6E8A-4147-A177-3AD203B41FA5}">
                      <a16:colId xmlns:a16="http://schemas.microsoft.com/office/drawing/2014/main" val="1511449086"/>
                    </a:ext>
                  </a:extLst>
                </a:gridCol>
                <a:gridCol w="711200">
                  <a:extLst>
                    <a:ext uri="{9D8B030D-6E8A-4147-A177-3AD203B41FA5}">
                      <a16:colId xmlns:a16="http://schemas.microsoft.com/office/drawing/2014/main" val="4116905302"/>
                    </a:ext>
                  </a:extLst>
                </a:gridCol>
              </a:tblGrid>
              <a:tr h="265593">
                <a:tc gridSpan="2">
                  <a:txBody>
                    <a:bodyPr/>
                    <a:lstStyle/>
                    <a:p>
                      <a:pPr algn="ctr"/>
                      <a:r>
                        <a:rPr lang="en-US" sz="1000" dirty="0"/>
                        <a:t>FY2020 Summary of Diagnosis Codes</a:t>
                      </a:r>
                    </a:p>
                  </a:txBody>
                  <a:tcPr/>
                </a:tc>
                <a:tc hMerge="1">
                  <a:txBody>
                    <a:bodyPr/>
                    <a:lstStyle/>
                    <a:p>
                      <a:endParaRPr lang="en-US" dirty="0"/>
                    </a:p>
                  </a:txBody>
                  <a:tcPr/>
                </a:tc>
                <a:extLst>
                  <a:ext uri="{0D108BD9-81ED-4DB2-BD59-A6C34878D82A}">
                    <a16:rowId xmlns:a16="http://schemas.microsoft.com/office/drawing/2014/main" val="3623934525"/>
                  </a:ext>
                </a:extLst>
              </a:tr>
              <a:tr h="265593">
                <a:tc>
                  <a:txBody>
                    <a:bodyPr/>
                    <a:lstStyle/>
                    <a:p>
                      <a:r>
                        <a:rPr lang="en-US" sz="1000" dirty="0"/>
                        <a:t>Number of Discharges</a:t>
                      </a:r>
                    </a:p>
                  </a:txBody>
                  <a:tcPr/>
                </a:tc>
                <a:tc>
                  <a:txBody>
                    <a:bodyPr/>
                    <a:lstStyle/>
                    <a:p>
                      <a:pPr algn="ctr"/>
                      <a:r>
                        <a:rPr lang="en-US" sz="1000" dirty="0"/>
                        <a:t>748,320</a:t>
                      </a:r>
                    </a:p>
                  </a:txBody>
                  <a:tcPr/>
                </a:tc>
                <a:extLst>
                  <a:ext uri="{0D108BD9-81ED-4DB2-BD59-A6C34878D82A}">
                    <a16:rowId xmlns:a16="http://schemas.microsoft.com/office/drawing/2014/main" val="3536330544"/>
                  </a:ext>
                </a:extLst>
              </a:tr>
              <a:tr h="265593">
                <a:tc>
                  <a:txBody>
                    <a:bodyPr/>
                    <a:lstStyle/>
                    <a:p>
                      <a:r>
                        <a:rPr lang="en-US" sz="1000" dirty="0"/>
                        <a:t>Maximum Diagnosis Codes</a:t>
                      </a:r>
                    </a:p>
                  </a:txBody>
                  <a:tcPr/>
                </a:tc>
                <a:tc>
                  <a:txBody>
                    <a:bodyPr/>
                    <a:lstStyle/>
                    <a:p>
                      <a:pPr algn="ctr"/>
                      <a:r>
                        <a:rPr lang="en-US" sz="1000" dirty="0"/>
                        <a:t>111</a:t>
                      </a:r>
                    </a:p>
                  </a:txBody>
                  <a:tcPr/>
                </a:tc>
                <a:extLst>
                  <a:ext uri="{0D108BD9-81ED-4DB2-BD59-A6C34878D82A}">
                    <a16:rowId xmlns:a16="http://schemas.microsoft.com/office/drawing/2014/main" val="3422106265"/>
                  </a:ext>
                </a:extLst>
              </a:tr>
              <a:tr h="265593">
                <a:tc>
                  <a:txBody>
                    <a:bodyPr/>
                    <a:lstStyle/>
                    <a:p>
                      <a:r>
                        <a:rPr lang="en-US" sz="1000" dirty="0"/>
                        <a:t>Median Diagnosis Codes</a:t>
                      </a:r>
                    </a:p>
                  </a:txBody>
                  <a:tcPr/>
                </a:tc>
                <a:tc>
                  <a:txBody>
                    <a:bodyPr/>
                    <a:lstStyle/>
                    <a:p>
                      <a:pPr algn="ctr"/>
                      <a:r>
                        <a:rPr lang="en-US" sz="1000" dirty="0"/>
                        <a:t>13</a:t>
                      </a:r>
                    </a:p>
                  </a:txBody>
                  <a:tcPr/>
                </a:tc>
                <a:extLst>
                  <a:ext uri="{0D108BD9-81ED-4DB2-BD59-A6C34878D82A}">
                    <a16:rowId xmlns:a16="http://schemas.microsoft.com/office/drawing/2014/main" val="1028036267"/>
                  </a:ext>
                </a:extLst>
              </a:tr>
              <a:tr h="265593">
                <a:tc>
                  <a:txBody>
                    <a:bodyPr/>
                    <a:lstStyle/>
                    <a:p>
                      <a:r>
                        <a:rPr lang="en-US" sz="1000" dirty="0"/>
                        <a:t>Mean Diagnosis Codes</a:t>
                      </a:r>
                    </a:p>
                  </a:txBody>
                  <a:tcPr/>
                </a:tc>
                <a:tc>
                  <a:txBody>
                    <a:bodyPr/>
                    <a:lstStyle/>
                    <a:p>
                      <a:pPr algn="ctr"/>
                      <a:r>
                        <a:rPr lang="en-US" sz="1000" dirty="0"/>
                        <a:t>14</a:t>
                      </a:r>
                    </a:p>
                  </a:txBody>
                  <a:tcPr/>
                </a:tc>
                <a:extLst>
                  <a:ext uri="{0D108BD9-81ED-4DB2-BD59-A6C34878D82A}">
                    <a16:rowId xmlns:a16="http://schemas.microsoft.com/office/drawing/2014/main" val="1157544502"/>
                  </a:ext>
                </a:extLst>
              </a:tr>
              <a:tr h="265593">
                <a:tc>
                  <a:txBody>
                    <a:bodyPr/>
                    <a:lstStyle/>
                    <a:p>
                      <a:r>
                        <a:rPr lang="en-US" sz="1000" dirty="0"/>
                        <a:t>Mode Diagnosis Codes</a:t>
                      </a:r>
                    </a:p>
                  </a:txBody>
                  <a:tcPr/>
                </a:tc>
                <a:tc>
                  <a:txBody>
                    <a:bodyPr/>
                    <a:lstStyle/>
                    <a:p>
                      <a:pPr algn="ctr"/>
                      <a:r>
                        <a:rPr lang="en-US" sz="1000" dirty="0"/>
                        <a:t>16</a:t>
                      </a:r>
                    </a:p>
                  </a:txBody>
                  <a:tcPr/>
                </a:tc>
                <a:extLst>
                  <a:ext uri="{0D108BD9-81ED-4DB2-BD59-A6C34878D82A}">
                    <a16:rowId xmlns:a16="http://schemas.microsoft.com/office/drawing/2014/main" val="1305308595"/>
                  </a:ext>
                </a:extLst>
              </a:tr>
            </a:tbl>
          </a:graphicData>
        </a:graphic>
      </p:graphicFrame>
      <p:graphicFrame>
        <p:nvGraphicFramePr>
          <p:cNvPr id="24" name="Table 19">
            <a:extLst>
              <a:ext uri="{FF2B5EF4-FFF2-40B4-BE49-F238E27FC236}">
                <a16:creationId xmlns:a16="http://schemas.microsoft.com/office/drawing/2014/main" id="{EE8E5797-8060-B942-41AE-6CF964267100}"/>
              </a:ext>
            </a:extLst>
          </p:cNvPr>
          <p:cNvGraphicFramePr>
            <a:graphicFrameLocks noGrp="1"/>
          </p:cNvGraphicFramePr>
          <p:nvPr>
            <p:extLst>
              <p:ext uri="{D42A27DB-BD31-4B8C-83A1-F6EECF244321}">
                <p14:modId xmlns:p14="http://schemas.microsoft.com/office/powerpoint/2010/main" val="4066466752"/>
              </p:ext>
            </p:extLst>
          </p:nvPr>
        </p:nvGraphicFramePr>
        <p:xfrm>
          <a:off x="6179506" y="2393243"/>
          <a:ext cx="2529873" cy="1593558"/>
        </p:xfrm>
        <a:graphic>
          <a:graphicData uri="http://schemas.openxmlformats.org/drawingml/2006/table">
            <a:tbl>
              <a:tblPr firstRow="1" bandRow="1">
                <a:tableStyleId>{21E4AEA4-8DFA-4A89-87EB-49C32662AFE0}</a:tableStyleId>
              </a:tblPr>
              <a:tblGrid>
                <a:gridCol w="1818673">
                  <a:extLst>
                    <a:ext uri="{9D8B030D-6E8A-4147-A177-3AD203B41FA5}">
                      <a16:colId xmlns:a16="http://schemas.microsoft.com/office/drawing/2014/main" val="1511449086"/>
                    </a:ext>
                  </a:extLst>
                </a:gridCol>
                <a:gridCol w="711200">
                  <a:extLst>
                    <a:ext uri="{9D8B030D-6E8A-4147-A177-3AD203B41FA5}">
                      <a16:colId xmlns:a16="http://schemas.microsoft.com/office/drawing/2014/main" val="4116905302"/>
                    </a:ext>
                  </a:extLst>
                </a:gridCol>
              </a:tblGrid>
              <a:tr h="265593">
                <a:tc gridSpan="2">
                  <a:txBody>
                    <a:bodyPr/>
                    <a:lstStyle/>
                    <a:p>
                      <a:pPr algn="ctr"/>
                      <a:r>
                        <a:rPr lang="en-US" sz="1000" dirty="0"/>
                        <a:t>FY2021 Summary of Diagnosis Codes</a:t>
                      </a:r>
                    </a:p>
                  </a:txBody>
                  <a:tcPr/>
                </a:tc>
                <a:tc hMerge="1">
                  <a:txBody>
                    <a:bodyPr/>
                    <a:lstStyle/>
                    <a:p>
                      <a:endParaRPr lang="en-US" dirty="0"/>
                    </a:p>
                  </a:txBody>
                  <a:tcPr/>
                </a:tc>
                <a:extLst>
                  <a:ext uri="{0D108BD9-81ED-4DB2-BD59-A6C34878D82A}">
                    <a16:rowId xmlns:a16="http://schemas.microsoft.com/office/drawing/2014/main" val="3623934525"/>
                  </a:ext>
                </a:extLst>
              </a:tr>
              <a:tr h="265593">
                <a:tc>
                  <a:txBody>
                    <a:bodyPr/>
                    <a:lstStyle/>
                    <a:p>
                      <a:r>
                        <a:rPr lang="en-US" sz="1000" dirty="0"/>
                        <a:t>Number of Discharges</a:t>
                      </a:r>
                    </a:p>
                  </a:txBody>
                  <a:tcPr/>
                </a:tc>
                <a:tc>
                  <a:txBody>
                    <a:bodyPr/>
                    <a:lstStyle/>
                    <a:p>
                      <a:pPr algn="ctr"/>
                      <a:r>
                        <a:rPr lang="en-US" sz="1000" dirty="0"/>
                        <a:t>752,107</a:t>
                      </a:r>
                    </a:p>
                  </a:txBody>
                  <a:tcPr/>
                </a:tc>
                <a:extLst>
                  <a:ext uri="{0D108BD9-81ED-4DB2-BD59-A6C34878D82A}">
                    <a16:rowId xmlns:a16="http://schemas.microsoft.com/office/drawing/2014/main" val="3536330544"/>
                  </a:ext>
                </a:extLst>
              </a:tr>
              <a:tr h="265593">
                <a:tc>
                  <a:txBody>
                    <a:bodyPr/>
                    <a:lstStyle/>
                    <a:p>
                      <a:r>
                        <a:rPr lang="en-US" sz="1000" dirty="0"/>
                        <a:t>Maximum Diagnosis Codes</a:t>
                      </a:r>
                    </a:p>
                  </a:txBody>
                  <a:tcPr/>
                </a:tc>
                <a:tc>
                  <a:txBody>
                    <a:bodyPr/>
                    <a:lstStyle/>
                    <a:p>
                      <a:pPr algn="ctr"/>
                      <a:r>
                        <a:rPr lang="en-US" sz="1000" dirty="0"/>
                        <a:t>159</a:t>
                      </a:r>
                    </a:p>
                  </a:txBody>
                  <a:tcPr/>
                </a:tc>
                <a:extLst>
                  <a:ext uri="{0D108BD9-81ED-4DB2-BD59-A6C34878D82A}">
                    <a16:rowId xmlns:a16="http://schemas.microsoft.com/office/drawing/2014/main" val="3422106265"/>
                  </a:ext>
                </a:extLst>
              </a:tr>
              <a:tr h="265593">
                <a:tc>
                  <a:txBody>
                    <a:bodyPr/>
                    <a:lstStyle/>
                    <a:p>
                      <a:r>
                        <a:rPr lang="en-US" sz="1000" dirty="0"/>
                        <a:t>Median Diagnosis Codes</a:t>
                      </a:r>
                    </a:p>
                  </a:txBody>
                  <a:tcPr/>
                </a:tc>
                <a:tc>
                  <a:txBody>
                    <a:bodyPr/>
                    <a:lstStyle/>
                    <a:p>
                      <a:pPr algn="ctr"/>
                      <a:r>
                        <a:rPr lang="en-US" sz="1000" dirty="0"/>
                        <a:t>14</a:t>
                      </a:r>
                    </a:p>
                  </a:txBody>
                  <a:tcPr/>
                </a:tc>
                <a:extLst>
                  <a:ext uri="{0D108BD9-81ED-4DB2-BD59-A6C34878D82A}">
                    <a16:rowId xmlns:a16="http://schemas.microsoft.com/office/drawing/2014/main" val="1028036267"/>
                  </a:ext>
                </a:extLst>
              </a:tr>
              <a:tr h="265593">
                <a:tc>
                  <a:txBody>
                    <a:bodyPr/>
                    <a:lstStyle/>
                    <a:p>
                      <a:r>
                        <a:rPr lang="en-US" sz="1000" dirty="0"/>
                        <a:t>Mean Diagnosis Codes</a:t>
                      </a:r>
                    </a:p>
                  </a:txBody>
                  <a:tcPr/>
                </a:tc>
                <a:tc>
                  <a:txBody>
                    <a:bodyPr/>
                    <a:lstStyle/>
                    <a:p>
                      <a:pPr algn="ctr"/>
                      <a:r>
                        <a:rPr lang="en-US" sz="1000" dirty="0"/>
                        <a:t>15</a:t>
                      </a:r>
                    </a:p>
                  </a:txBody>
                  <a:tcPr/>
                </a:tc>
                <a:extLst>
                  <a:ext uri="{0D108BD9-81ED-4DB2-BD59-A6C34878D82A}">
                    <a16:rowId xmlns:a16="http://schemas.microsoft.com/office/drawing/2014/main" val="1157544502"/>
                  </a:ext>
                </a:extLst>
              </a:tr>
              <a:tr h="265593">
                <a:tc>
                  <a:txBody>
                    <a:bodyPr/>
                    <a:lstStyle/>
                    <a:p>
                      <a:r>
                        <a:rPr lang="en-US" sz="1000" dirty="0"/>
                        <a:t>Mode Diagnosis Codes</a:t>
                      </a:r>
                    </a:p>
                  </a:txBody>
                  <a:tcPr/>
                </a:tc>
                <a:tc>
                  <a:txBody>
                    <a:bodyPr/>
                    <a:lstStyle/>
                    <a:p>
                      <a:pPr algn="ctr"/>
                      <a:r>
                        <a:rPr lang="en-US" sz="1000" dirty="0"/>
                        <a:t>16</a:t>
                      </a:r>
                    </a:p>
                  </a:txBody>
                  <a:tcPr/>
                </a:tc>
                <a:extLst>
                  <a:ext uri="{0D108BD9-81ED-4DB2-BD59-A6C34878D82A}">
                    <a16:rowId xmlns:a16="http://schemas.microsoft.com/office/drawing/2014/main" val="1305308595"/>
                  </a:ext>
                </a:extLst>
              </a:tr>
            </a:tbl>
          </a:graphicData>
        </a:graphic>
      </p:graphicFrame>
      <p:pic>
        <p:nvPicPr>
          <p:cNvPr id="26" name="Picture 25">
            <a:extLst>
              <a:ext uri="{FF2B5EF4-FFF2-40B4-BE49-F238E27FC236}">
                <a16:creationId xmlns:a16="http://schemas.microsoft.com/office/drawing/2014/main" id="{5D86F2FA-21F6-E077-B594-93B9693148C9}"/>
              </a:ext>
            </a:extLst>
          </p:cNvPr>
          <p:cNvPicPr>
            <a:picLocks noChangeAspect="1"/>
          </p:cNvPicPr>
          <p:nvPr/>
        </p:nvPicPr>
        <p:blipFill rotWithShape="1">
          <a:blip r:embed="rId4"/>
          <a:srcRect l="51591" t="13622" r="29012" b="45336"/>
          <a:stretch/>
        </p:blipFill>
        <p:spPr>
          <a:xfrm>
            <a:off x="6190798" y="4096915"/>
            <a:ext cx="2394407" cy="2655636"/>
          </a:xfrm>
          <a:prstGeom prst="rect">
            <a:avLst/>
          </a:prstGeom>
          <a:ln w="15875">
            <a:solidFill>
              <a:schemeClr val="accent1">
                <a:lumMod val="75000"/>
              </a:schemeClr>
            </a:solidFill>
          </a:ln>
        </p:spPr>
      </p:pic>
      <p:sp>
        <p:nvSpPr>
          <p:cNvPr id="27" name="TextBox 26">
            <a:extLst>
              <a:ext uri="{FF2B5EF4-FFF2-40B4-BE49-F238E27FC236}">
                <a16:creationId xmlns:a16="http://schemas.microsoft.com/office/drawing/2014/main" id="{B1CDE5E9-37FC-CE4D-993E-AB3486438D19}"/>
              </a:ext>
            </a:extLst>
          </p:cNvPr>
          <p:cNvSpPr txBox="1"/>
          <p:nvPr/>
        </p:nvSpPr>
        <p:spPr>
          <a:xfrm>
            <a:off x="7680790" y="6210795"/>
            <a:ext cx="904415" cy="553998"/>
          </a:xfrm>
          <a:prstGeom prst="rect">
            <a:avLst/>
          </a:prstGeom>
          <a:noFill/>
        </p:spPr>
        <p:txBody>
          <a:bodyPr wrap="none" rtlCol="0">
            <a:spAutoFit/>
          </a:bodyPr>
          <a:lstStyle/>
          <a:p>
            <a:pPr algn="ctr"/>
            <a:r>
              <a:rPr lang="en-US" sz="1000" b="1" dirty="0"/>
              <a:t>FY2021</a:t>
            </a:r>
          </a:p>
          <a:p>
            <a:pPr algn="ctr"/>
            <a:r>
              <a:rPr lang="en-US" sz="1000" b="1" dirty="0"/>
              <a:t>DX Code</a:t>
            </a:r>
          </a:p>
          <a:p>
            <a:pPr algn="ctr"/>
            <a:r>
              <a:rPr lang="en-US" sz="1000" b="1" dirty="0"/>
              <a:t>Distribution</a:t>
            </a:r>
          </a:p>
        </p:txBody>
      </p:sp>
    </p:spTree>
    <p:extLst>
      <p:ext uri="{BB962C8B-B14F-4D97-AF65-F5344CB8AC3E}">
        <p14:creationId xmlns:p14="http://schemas.microsoft.com/office/powerpoint/2010/main" val="87548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0" y="1608954"/>
            <a:ext cx="8726985" cy="810928"/>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dirty="0">
                <a:latin typeface="Arial" panose="020B0604020202020204" pitchFamily="34" charset="0"/>
                <a:cs typeface="Arial" panose="020B0604020202020204" pitchFamily="34" charset="0"/>
                <a:hlinkClick r:id="rId2"/>
              </a:rPr>
              <a:t>http://www.chiamass.gov/ma-apcd-and-case-mix-user-workgroup-information/</a:t>
            </a:r>
            <a:r>
              <a:rPr lang="en-US"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463429D-DD6F-975C-31B4-35A922DE30A4}"/>
              </a:ext>
            </a:extLst>
          </p:cNvPr>
          <p:cNvPicPr>
            <a:picLocks noChangeAspect="1"/>
          </p:cNvPicPr>
          <p:nvPr/>
        </p:nvPicPr>
        <p:blipFill rotWithShape="1">
          <a:blip r:embed="rId4"/>
          <a:srcRect l="9630" t="22620" r="9340" b="6050"/>
          <a:stretch/>
        </p:blipFill>
        <p:spPr>
          <a:xfrm>
            <a:off x="677333" y="2123293"/>
            <a:ext cx="7902223" cy="3912936"/>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203200" y="1600200"/>
            <a:ext cx="8692444" cy="4525963"/>
          </a:xfrm>
        </p:spPr>
        <p:txBody>
          <a:bodyPr>
            <a:normAutofit/>
          </a:bodyPr>
          <a:lstStyle/>
          <a:p>
            <a:r>
              <a:rPr lang="en-US" sz="2400" dirty="0"/>
              <a:t>The next User Group will meet Tuesday February 27, 2024.</a:t>
            </a:r>
            <a:endParaRPr lang="en-US" sz="2400" dirty="0">
              <a:hlinkClick r:id="rId2"/>
            </a:endParaRPr>
          </a:p>
          <a:p>
            <a:pPr marL="0" indent="0">
              <a:buNone/>
            </a:pPr>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spTree>
    <p:extLst>
      <p:ext uri="{BB962C8B-B14F-4D97-AF65-F5344CB8AC3E}">
        <p14:creationId xmlns:p14="http://schemas.microsoft.com/office/powerpoint/2010/main" val="146613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63090" y="1359791"/>
            <a:ext cx="8162910" cy="1651158"/>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53A55BF-E508-0D86-7CB7-2E681EE9DA37}"/>
              </a:ext>
            </a:extLst>
          </p:cNvPr>
          <p:cNvSpPr txBox="1"/>
          <p:nvPr/>
        </p:nvSpPr>
        <p:spPr>
          <a:xfrm>
            <a:off x="460756" y="3123305"/>
            <a:ext cx="8162910" cy="2431435"/>
          </a:xfrm>
          <a:prstGeom prst="rect">
            <a:avLst/>
          </a:prstGeom>
          <a:noFill/>
          <a:ln w="47625">
            <a:solidFill>
              <a:schemeClr val="accent1"/>
            </a:solidFill>
          </a:ln>
        </p:spPr>
        <p:txBody>
          <a:bodyPr wrap="square" rtlCol="0">
            <a:spAutoFit/>
          </a:bodyPr>
          <a:lstStyle/>
          <a:p>
            <a:endParaRPr lang="en-US" sz="800" dirty="0"/>
          </a:p>
          <a:p>
            <a:pPr algn="ctr"/>
            <a:r>
              <a:rPr lang="en-US" b="1" u="sng" dirty="0"/>
              <a:t>REMINDER</a:t>
            </a:r>
          </a:p>
          <a:p>
            <a:endParaRPr lang="en-US" sz="800" dirty="0"/>
          </a:p>
          <a:p>
            <a:endParaRPr lang="en-US" sz="1000" dirty="0"/>
          </a:p>
          <a:p>
            <a:r>
              <a:rPr lang="en-US" dirty="0"/>
              <a:t>CHIA still receives a high volume of email from data users who do not include their IRBNet ID. If you are in the process of or have already submitted a data application to CHIA through IRBNet </a:t>
            </a:r>
            <a:r>
              <a:rPr lang="en-US" dirty="0">
                <a:hlinkClick r:id="rId5"/>
              </a:rPr>
              <a:t>https://www.irbnet.org/release/home.html</a:t>
            </a:r>
            <a:r>
              <a:rPr lang="en-US" dirty="0"/>
              <a:t>, due to the volume of email CHIA receives, please remember to always include your IRBNET ID# in the subject line of your email.  Doing so facilitates tracking your application and expediting responses to any questions.</a:t>
            </a:r>
          </a:p>
        </p:txBody>
      </p:sp>
    </p:spTree>
    <p:extLst>
      <p:ext uri="{BB962C8B-B14F-4D97-AF65-F5344CB8AC3E}">
        <p14:creationId xmlns:p14="http://schemas.microsoft.com/office/powerpoint/2010/main" val="41528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676590" cy="3631763"/>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2000" dirty="0">
                <a:solidFill>
                  <a:srgbClr val="63666A"/>
                </a:solidFill>
                <a:latin typeface="Arial"/>
                <a:cs typeface="Arial"/>
              </a:rPr>
              <a:t>MA APCD Release CY 2021 Updates</a:t>
            </a:r>
          </a:p>
          <a:p>
            <a:pPr marL="742950" lvl="1" indent="-285750">
              <a:buClr>
                <a:schemeClr val="accent1"/>
              </a:buClr>
              <a:buFont typeface="Wingdings" charset="2"/>
              <a:buChar char="§"/>
            </a:pPr>
            <a:r>
              <a:rPr lang="en-US" sz="2000" b="1" dirty="0">
                <a:solidFill>
                  <a:srgbClr val="FF0000"/>
                </a:solidFill>
                <a:latin typeface="Arial"/>
                <a:cs typeface="Arial"/>
              </a:rPr>
              <a:t>New! </a:t>
            </a:r>
            <a:r>
              <a:rPr lang="en-US" sz="2000" dirty="0">
                <a:solidFill>
                  <a:srgbClr val="63666A"/>
                </a:solidFill>
                <a:latin typeface="Arial"/>
                <a:cs typeface="Arial"/>
              </a:rPr>
              <a:t>MA APCD Release CY 2022 Available</a:t>
            </a:r>
          </a:p>
          <a:p>
            <a:pPr marL="742950" lvl="1" indent="-285750">
              <a:buClr>
                <a:schemeClr val="accent1"/>
              </a:buClr>
              <a:buFont typeface="Wingdings" charset="2"/>
              <a:buChar char="§"/>
            </a:pPr>
            <a:r>
              <a:rPr lang="en-US" sz="2000" dirty="0">
                <a:solidFill>
                  <a:srgbClr val="63666A"/>
                </a:solidFill>
                <a:latin typeface="Arial"/>
                <a:cs typeface="Arial"/>
              </a:rPr>
              <a:t>FY22 Case Mix Release Updates</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742950" marR="0" lvl="1" indent="-285750">
              <a:spcBef>
                <a:spcPts val="0"/>
              </a:spcBef>
              <a:spcAft>
                <a:spcPts val="0"/>
              </a:spcAft>
              <a:buClr>
                <a:schemeClr val="accent1"/>
              </a:buClr>
              <a:buFont typeface="Wingdings" charset="2"/>
              <a:buChar char="§"/>
            </a:pPr>
            <a:r>
              <a:rPr lang="en-US" sz="2000" dirty="0">
                <a:solidFill>
                  <a:srgbClr val="63666A"/>
                </a:solidFill>
                <a:latin typeface="Arial"/>
                <a:cs typeface="Arial"/>
              </a:rPr>
              <a:t>ICD-10-CM Updates to Granularity in Cannabis Diagnosis Codes</a:t>
            </a:r>
          </a:p>
          <a:p>
            <a:pPr marL="742950" marR="0" lvl="1" indent="-285750">
              <a:spcBef>
                <a:spcPts val="0"/>
              </a:spcBef>
              <a:spcAft>
                <a:spcPts val="0"/>
              </a:spcAft>
              <a:buClr>
                <a:schemeClr val="accent1"/>
              </a:buClr>
              <a:buFont typeface="Wingdings" charset="2"/>
              <a:buChar char="§"/>
            </a:pPr>
            <a:r>
              <a:rPr lang="en-US" sz="2000" dirty="0">
                <a:solidFill>
                  <a:srgbClr val="63666A"/>
                </a:solidFill>
                <a:latin typeface="Arial"/>
                <a:cs typeface="Arial"/>
              </a:rPr>
              <a:t>Inpatient Accommodations Coding</a:t>
            </a:r>
          </a:p>
          <a:p>
            <a:pPr marL="742950" marR="0" lvl="1" indent="-285750">
              <a:spcBef>
                <a:spcPts val="0"/>
              </a:spcBef>
              <a:spcAft>
                <a:spcPts val="0"/>
              </a:spcAft>
              <a:buClr>
                <a:schemeClr val="accent1"/>
              </a:buClr>
              <a:buFont typeface="Wingdings" charset="2"/>
              <a:buChar char="§"/>
            </a:pPr>
            <a:r>
              <a:rPr lang="en-US" sz="2000" dirty="0">
                <a:solidFill>
                  <a:srgbClr val="63666A"/>
                </a:solidFill>
                <a:latin typeface="Arial"/>
                <a:cs typeface="Arial"/>
              </a:rPr>
              <a:t>Specific Fields to Use when Consolidating MA APCD Releases </a:t>
            </a:r>
          </a:p>
          <a:p>
            <a:pPr marL="742950" marR="0" lvl="1" indent="-285750">
              <a:spcBef>
                <a:spcPts val="0"/>
              </a:spcBef>
              <a:spcAft>
                <a:spcPts val="0"/>
              </a:spcAft>
              <a:buClr>
                <a:schemeClr val="accent1"/>
              </a:buClr>
              <a:buFont typeface="Wingdings" charset="2"/>
              <a:buChar char="§"/>
            </a:pPr>
            <a:r>
              <a:rPr lang="en-US" sz="2000" dirty="0">
                <a:solidFill>
                  <a:srgbClr val="63666A"/>
                </a:solidFill>
                <a:latin typeface="Arial"/>
                <a:cs typeface="Arial"/>
              </a:rPr>
              <a:t>Expected Distribution of Diagnosis and Procedure Codes </a:t>
            </a:r>
          </a:p>
          <a:p>
            <a:pPr marL="342900" indent="-342900">
              <a:buFont typeface="Wingdings" panose="05000000000000000000" pitchFamily="2" charset="2"/>
              <a:buChar char="Ø"/>
            </a:pPr>
            <a:r>
              <a:rPr lang="en-US" sz="2000" dirty="0">
                <a:solidFill>
                  <a:srgbClr val="63666A"/>
                </a:solidFill>
                <a:latin typeface="Arial"/>
                <a:cs typeface="Arial"/>
              </a:rPr>
              <a:t>Q&amp;A</a:t>
            </a: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5016758"/>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for request</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MA APCD data (CY 2021 Data)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CY 2021 Data </a:t>
            </a:r>
            <a:r>
              <a:rPr lang="en-US" sz="2000" dirty="0">
                <a:cs typeface="Arial"/>
              </a:rPr>
              <a:t>includes medical, pharmacy, and dental claims incurred between </a:t>
            </a:r>
            <a:r>
              <a:rPr lang="en-US" sz="2000" b="1" dirty="0">
                <a:cs typeface="Arial"/>
              </a:rPr>
              <a:t>January 1, 2017, and December 31, 2021, and it includes six (6) months of run-out (paid claims through June 30, 2022)</a:t>
            </a:r>
            <a:r>
              <a:rPr lang="en-US" sz="2000" dirty="0">
                <a:cs typeface="Arial"/>
              </a:rPr>
              <a:t>. In addition to claims data, the release contains relevant reference files including member eligibility, providers, products, and benefit plans. </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Calendar Year 2021</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5" y="1488691"/>
            <a:ext cx="8577366" cy="5016758"/>
          </a:xfrm>
          <a:prstGeom prst="rect">
            <a:avLst/>
          </a:prstGeom>
          <a:noFill/>
        </p:spPr>
        <p:txBody>
          <a:bodyPr wrap="square" rtlCol="0">
            <a:spAutoFit/>
          </a:bodyPr>
          <a:lstStyle/>
          <a:p>
            <a:pPr marL="742950" lvl="1" indent="-285750">
              <a:buClr>
                <a:schemeClr val="accent1"/>
              </a:buClr>
              <a:buFont typeface="Wingdings" charset="2"/>
              <a:buChar char="§"/>
            </a:pPr>
            <a:r>
              <a:rPr lang="en-US" sz="2000" b="1" dirty="0">
                <a:solidFill>
                  <a:srgbClr val="FF0000"/>
                </a:solidFill>
                <a:cs typeface="Arial"/>
              </a:rPr>
              <a:t>NEW! </a:t>
            </a:r>
            <a:r>
              <a:rPr lang="en-US" sz="2000" dirty="0">
                <a:cs typeface="Arial"/>
              </a:rPr>
              <a:t>MA APCD Calendar Year 2022 Available for request</a:t>
            </a:r>
          </a:p>
          <a:p>
            <a:pPr marL="742950" lvl="1" indent="-285750">
              <a:buClr>
                <a:schemeClr val="accent1"/>
              </a:buClr>
              <a:buFont typeface="Wingdings" charset="2"/>
              <a:buChar char="§"/>
            </a:pPr>
            <a:r>
              <a:rPr lang="en-US" sz="2000" b="1" dirty="0">
                <a:solidFill>
                  <a:srgbClr val="00B050"/>
                </a:solidFill>
                <a:cs typeface="Arial"/>
              </a:rPr>
              <a:t>Calendar Year (CY) 2022 data </a:t>
            </a:r>
            <a:r>
              <a:rPr lang="en-US" sz="2000" dirty="0">
                <a:cs typeface="Arial"/>
              </a:rPr>
              <a:t>holds data collected from health insurance payers licensed to operate in the Commonwealth of Massachusetts. The data includes on health care activity that occurred from January 1, 2018, through December 31, 2022. MA APCD CY 2022 includes medical, pharmacy, and dental claims incurred between January 1, 2018, and December 31, 2022. This release includes six (6) months of run-out (paid claims through June 30, 2023). This data encompasses public and private payers as well as fully-insured and self-insured plans. Keep mind that due to the Supreme Court decision, </a:t>
            </a:r>
            <a:r>
              <a:rPr lang="en-US" sz="2000" i="1" dirty="0">
                <a:cs typeface="Arial"/>
              </a:rPr>
              <a:t>Gobeille v. Liberty Mutual</a:t>
            </a:r>
            <a:r>
              <a:rPr lang="en-US" sz="2000" dirty="0">
                <a:cs typeface="Arial"/>
              </a:rPr>
              <a:t>, the self-insured plans are severely reduced starting in 2016. This release also includes MassHealth Medicaid data in the MA APCD for the period of calendar years 2018-2022. </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Calendar Year 2022</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900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73048" y="914902"/>
            <a:ext cx="8597904" cy="5288627"/>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Hospital Inpatient Discharge Data (HIDD) </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FY2022 Now 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Emergency Department  Visit Data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 FY2022 Now 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Observation Stay Data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 FY2022 Now Available for Request</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using previous years data (e.g., FY 20, FY21) that require newly available year(s) of  case mix data (e.g., FY 22)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226495"/>
            <a:ext cx="8030931" cy="523220"/>
          </a:xfrm>
          <a:prstGeom prst="rect">
            <a:avLst/>
          </a:prstGeom>
          <a:noFill/>
        </p:spPr>
        <p:txBody>
          <a:bodyPr wrap="square" rtlCol="0" anchor="b">
            <a:spAutoFit/>
          </a:bodyPr>
          <a:lstStyle/>
          <a:p>
            <a:r>
              <a:rPr lang="en-US" sz="2800" b="1" dirty="0">
                <a:solidFill>
                  <a:srgbClr val="005480"/>
                </a:solidFill>
                <a:cs typeface="Arial"/>
              </a:rPr>
              <a:t>Case Mix FY2022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7071" y="832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204" y="1768279"/>
            <a:ext cx="1858677" cy="1586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495520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MA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data extracts and releases.</a:t>
            </a:r>
          </a:p>
          <a:p>
            <a:pPr marL="800100" lvl="1" indent="-342900">
              <a:buClr>
                <a:srgbClr val="F8921E"/>
              </a:buClr>
              <a:buFont typeface="Wingdings" panose="05000000000000000000" pitchFamily="2" charset="2"/>
              <a:buChar char="§"/>
            </a:pPr>
            <a:endParaRPr lang="en-US" sz="2000" dirty="0"/>
          </a:p>
          <a:p>
            <a:pPr marL="800100" lvl="1" indent="-342900">
              <a:buClr>
                <a:srgbClr val="F8921E"/>
              </a:buClr>
              <a:buFont typeface="Wingdings" panose="05000000000000000000" pitchFamily="2" charset="2"/>
              <a:buChar char="§"/>
            </a:pPr>
            <a:r>
              <a:rPr lang="en-US" sz="2000" dirty="0"/>
              <a:t>You can also sign up to receive updates on the status of MA APCD and case mix data requests and data release information by filling out the form at the following link: </a:t>
            </a:r>
            <a:r>
              <a:rPr lang="en-US" sz="2000" dirty="0">
                <a:hlinkClick r:id="rId4"/>
              </a:rPr>
              <a:t>https://lp.constantcontactpages.com/su/NYBm5Bs</a:t>
            </a:r>
            <a:r>
              <a:rPr lang="en-US" sz="2000" dirty="0"/>
              <a:t>  </a:t>
            </a:r>
          </a:p>
          <a:p>
            <a:pPr lvl="1">
              <a:buClr>
                <a:srgbClr val="F8921E"/>
              </a:buClr>
            </a:pP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0" y="1162357"/>
            <a:ext cx="8953167" cy="646331"/>
          </a:xfrm>
          <a:prstGeom prst="rect">
            <a:avLst/>
          </a:prstGeom>
          <a:noFill/>
        </p:spPr>
        <p:txBody>
          <a:bodyPr wrap="square" rtlCol="0">
            <a:spAutoFit/>
          </a:bodyPr>
          <a:lstStyle/>
          <a:p>
            <a:pPr lvl="1">
              <a:buClr>
                <a:srgbClr val="F8921E"/>
              </a:buClr>
            </a:pPr>
            <a:r>
              <a:rPr lang="en-US" dirty="0">
                <a:cs typeface="Arial"/>
              </a:rPr>
              <a:t>Links to examples of resultant research using CHIA data can be found at the following link: </a:t>
            </a:r>
            <a:r>
              <a:rPr lang="en-US" dirty="0">
                <a:cs typeface="Arial"/>
                <a:hlinkClick r:id="rId3"/>
              </a:rPr>
              <a:t>https://www.chiamass.gov/resultant-research-using-chia-data/</a:t>
            </a: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 (continued)</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7</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2B83138-2C5D-49D0-FA68-DF9CC00970C2}"/>
              </a:ext>
            </a:extLst>
          </p:cNvPr>
          <p:cNvPicPr>
            <a:picLocks noChangeAspect="1"/>
          </p:cNvPicPr>
          <p:nvPr/>
        </p:nvPicPr>
        <p:blipFill rotWithShape="1">
          <a:blip r:embed="rId5"/>
          <a:srcRect l="19506" t="34827" r="21605" b="4597"/>
          <a:stretch/>
        </p:blipFill>
        <p:spPr>
          <a:xfrm>
            <a:off x="910941" y="1991641"/>
            <a:ext cx="7122758" cy="4121292"/>
          </a:xfrm>
          <a:prstGeom prst="rect">
            <a:avLst/>
          </a:prstGeom>
        </p:spPr>
      </p:pic>
    </p:spTree>
    <p:extLst>
      <p:ext uri="{BB962C8B-B14F-4D97-AF65-F5344CB8AC3E}">
        <p14:creationId xmlns:p14="http://schemas.microsoft.com/office/powerpoint/2010/main" val="287073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259642" y="143988"/>
            <a:ext cx="6897513"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I understand that since the original ICD-10-CM implementation, there have been updates </a:t>
            </a:r>
            <a:r>
              <a:rPr lang="en-US" sz="1600" b="1" dirty="0">
                <a:solidFill>
                  <a:srgbClr val="4472C4"/>
                </a:solidFill>
                <a:latin typeface="Calibri Light" panose="020F0302020204030204"/>
              </a:rPr>
              <a:t>in ICD-10-CM </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to increase the granularity in diagnosis codes associated with cannabis related morbidity. </a:t>
            </a:r>
            <a:r>
              <a:rPr lang="en-US" sz="1600" b="1" dirty="0">
                <a:solidFill>
                  <a:srgbClr val="4472C4"/>
                </a:solidFill>
                <a:latin typeface="Calibri Light" panose="020F0302020204030204"/>
              </a:rPr>
              <a:t>I am applying for the outpatient emergency department visit data and wanted to know to what extent the more granular codes are being used by hospital coders in the case mix data.</a:t>
            </a:r>
            <a:endPar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9" name="TextBox 8">
            <a:extLst>
              <a:ext uri="{FF2B5EF4-FFF2-40B4-BE49-F238E27FC236}">
                <a16:creationId xmlns:a16="http://schemas.microsoft.com/office/drawing/2014/main" id="{B477A5B5-BC6A-7592-BBA7-A056DB094122}"/>
              </a:ext>
            </a:extLst>
          </p:cNvPr>
          <p:cNvSpPr txBox="1"/>
          <p:nvPr/>
        </p:nvSpPr>
        <p:spPr>
          <a:xfrm>
            <a:off x="259642" y="1485744"/>
            <a:ext cx="8816624"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400" i="1" dirty="0">
                <a:solidFill>
                  <a:prstClr val="black"/>
                </a:solidFill>
                <a:latin typeface="Calibri" panose="020F0502020204030204"/>
              </a:rPr>
              <a:t>During a prior CHIA User Support Webinar after initial ICD-10-CM implementation, CHIA reported that cannabis diagnosis codes had increased from 8 codes in ICD-9-CM to </a:t>
            </a:r>
            <a:r>
              <a:rPr lang="en-US" sz="1400" b="1" i="1" dirty="0">
                <a:solidFill>
                  <a:prstClr val="black"/>
                </a:solidFill>
                <a:latin typeface="Calibri" panose="020F0502020204030204"/>
              </a:rPr>
              <a:t>78 diagnosis codes in ICD-10-CM</a:t>
            </a:r>
            <a:r>
              <a:rPr lang="en-US" sz="1400" i="1" dirty="0">
                <a:solidFill>
                  <a:prstClr val="black"/>
                </a:solidFill>
                <a:latin typeface="Calibri" panose="020F0502020204030204"/>
              </a:rPr>
              <a:t>.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Subsequent updates to ICD-10-CM </a:t>
            </a:r>
            <a:r>
              <a:rPr lang="en-US" sz="1400" i="1" dirty="0">
                <a:solidFill>
                  <a:prstClr val="black"/>
                </a:solidFill>
                <a:latin typeface="Calibri" panose="020F0502020204030204"/>
              </a:rPr>
              <a:t>have</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increased  in the</a:t>
            </a:r>
            <a:r>
              <a:rPr lang="en-US" sz="1400" i="1" dirty="0">
                <a:solidFill>
                  <a:prstClr val="black"/>
                </a:solidFill>
                <a:latin typeface="Calibri" panose="020F0502020204030204"/>
              </a:rPr>
              <a:t> granularity of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cannabis codes to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1</a:t>
            </a:r>
            <a:r>
              <a:rPr lang="en-US" sz="1400" b="1" i="1" dirty="0">
                <a:solidFill>
                  <a:prstClr val="black"/>
                </a:solidFill>
                <a:latin typeface="Calibri" panose="020F0502020204030204"/>
              </a:rPr>
              <a:t>30 diagnosis codes in ICD-10-CM</a:t>
            </a:r>
            <a:r>
              <a:rPr lang="en-US" sz="1400" i="1" dirty="0">
                <a:solidFill>
                  <a:prstClr val="black"/>
                </a:solidFill>
                <a:latin typeface="Calibri" panose="020F0502020204030204"/>
              </a:rPr>
              <a:t>. In reviewing the extent to which data submitters maximize the utility of the increased coding options in the outpatient emergency department visit (ED), outpatient observation stay (OS), and hospital inpatient discharge data coding (HIDD), the FY2022 for all three care settings revealed the highest ever use of granular cannabis coding options, with the highest number of distinct codes used in HIDD, followed by ED and OS. </a:t>
            </a:r>
            <a:r>
              <a:rPr lang="en-US" sz="1400" b="1" i="1" dirty="0">
                <a:solidFill>
                  <a:prstClr val="black"/>
                </a:solidFill>
                <a:latin typeface="Calibri" panose="020F0502020204030204"/>
              </a:rPr>
              <a:t>See Figure 1 below.</a:t>
            </a: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BC88E3D-ECDA-C875-D3BB-C0C3FDD845DA}"/>
              </a:ext>
            </a:extLst>
          </p:cNvPr>
          <p:cNvSpPr txBox="1"/>
          <p:nvPr/>
        </p:nvSpPr>
        <p:spPr>
          <a:xfrm>
            <a:off x="7247466" y="293512"/>
            <a:ext cx="1603023" cy="1077218"/>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a:t>Granularity in ICD-10-CM</a:t>
            </a:r>
          </a:p>
          <a:p>
            <a:pPr algn="ctr"/>
            <a:r>
              <a:rPr lang="en-US" sz="1600" b="1" dirty="0"/>
              <a:t>Cannabis Codes</a:t>
            </a:r>
          </a:p>
        </p:txBody>
      </p:sp>
      <p:graphicFrame>
        <p:nvGraphicFramePr>
          <p:cNvPr id="5" name="Chart 4">
            <a:extLst>
              <a:ext uri="{FF2B5EF4-FFF2-40B4-BE49-F238E27FC236}">
                <a16:creationId xmlns:a16="http://schemas.microsoft.com/office/drawing/2014/main" id="{4D79C626-A152-7DC2-194C-77A2DC554483}"/>
              </a:ext>
            </a:extLst>
          </p:cNvPr>
          <p:cNvGraphicFramePr/>
          <p:nvPr>
            <p:extLst>
              <p:ext uri="{D42A27DB-BD31-4B8C-83A1-F6EECF244321}">
                <p14:modId xmlns:p14="http://schemas.microsoft.com/office/powerpoint/2010/main" val="405094530"/>
              </p:ext>
            </p:extLst>
          </p:nvPr>
        </p:nvGraphicFramePr>
        <p:xfrm>
          <a:off x="169331" y="3251199"/>
          <a:ext cx="8816623" cy="3132667"/>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a:extLst>
              <a:ext uri="{FF2B5EF4-FFF2-40B4-BE49-F238E27FC236}">
                <a16:creationId xmlns:a16="http://schemas.microsoft.com/office/drawing/2014/main" id="{460AA8E9-4B3C-62AF-3566-61314C0DABE3}"/>
              </a:ext>
            </a:extLst>
          </p:cNvPr>
          <p:cNvGrpSpPr/>
          <p:nvPr/>
        </p:nvGrpSpPr>
        <p:grpSpPr>
          <a:xfrm>
            <a:off x="6491504" y="6466090"/>
            <a:ext cx="2494450" cy="369332"/>
            <a:chOff x="6491504" y="6466090"/>
            <a:chExt cx="2494450" cy="369332"/>
          </a:xfrm>
        </p:grpSpPr>
        <p:sp>
          <p:nvSpPr>
            <p:cNvPr id="6" name="Arrow: Right 5">
              <a:extLst>
                <a:ext uri="{FF2B5EF4-FFF2-40B4-BE49-F238E27FC236}">
                  <a16:creationId xmlns:a16="http://schemas.microsoft.com/office/drawing/2014/main" id="{C134CD4F-1B44-5DFC-834A-E2C8648872E7}"/>
                </a:ext>
              </a:extLst>
            </p:cNvPr>
            <p:cNvSpPr/>
            <p:nvPr/>
          </p:nvSpPr>
          <p:spPr>
            <a:xfrm>
              <a:off x="7676444" y="6561666"/>
              <a:ext cx="1309510"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1D8485-E7C1-15C3-4DD5-E3FEE0070A9C}"/>
                </a:ext>
              </a:extLst>
            </p:cNvPr>
            <p:cNvSpPr txBox="1"/>
            <p:nvPr/>
          </p:nvSpPr>
          <p:spPr>
            <a:xfrm>
              <a:off x="6491504" y="6466090"/>
              <a:ext cx="1184940" cy="369332"/>
            </a:xfrm>
            <a:prstGeom prst="rect">
              <a:avLst/>
            </a:prstGeom>
            <a:noFill/>
          </p:spPr>
          <p:txBody>
            <a:bodyPr wrap="none" rtlCol="0">
              <a:spAutoFit/>
            </a:bodyPr>
            <a:lstStyle/>
            <a:p>
              <a:r>
                <a:rPr lang="en-US" dirty="0"/>
                <a:t>continued</a:t>
              </a:r>
            </a:p>
          </p:txBody>
        </p:sp>
      </p:grpSp>
    </p:spTree>
    <p:extLst>
      <p:ext uri="{BB962C8B-B14F-4D97-AF65-F5344CB8AC3E}">
        <p14:creationId xmlns:p14="http://schemas.microsoft.com/office/powerpoint/2010/main" val="3096038662"/>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10853</TotalTime>
  <Words>2265</Words>
  <Application>Microsoft Macintosh PowerPoint</Application>
  <PresentationFormat>On-screen Show (4:3)</PresentationFormat>
  <Paragraphs>261</Paragraphs>
  <Slides>16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289</cp:revision>
  <cp:lastPrinted>2023-12-05T19:58:32Z</cp:lastPrinted>
  <dcterms:created xsi:type="dcterms:W3CDTF">2018-01-09T20:21:29Z</dcterms:created>
  <dcterms:modified xsi:type="dcterms:W3CDTF">2024-01-25T00:39:09Z</dcterms:modified>
</cp:coreProperties>
</file>