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1"/>
  </p:notesMasterIdLst>
  <p:handoutMasterIdLst>
    <p:handoutMasterId r:id="rId22"/>
  </p:handoutMasterIdLst>
  <p:sldIdLst>
    <p:sldId id="259" r:id="rId3"/>
    <p:sldId id="274" r:id="rId4"/>
    <p:sldId id="343" r:id="rId5"/>
    <p:sldId id="351" r:id="rId6"/>
    <p:sldId id="365" r:id="rId7"/>
    <p:sldId id="352" r:id="rId8"/>
    <p:sldId id="318" r:id="rId9"/>
    <p:sldId id="337" r:id="rId10"/>
    <p:sldId id="336" r:id="rId11"/>
    <p:sldId id="366" r:id="rId12"/>
    <p:sldId id="367" r:id="rId13"/>
    <p:sldId id="368" r:id="rId14"/>
    <p:sldId id="369" r:id="rId15"/>
    <p:sldId id="370" r:id="rId16"/>
    <p:sldId id="306" r:id="rId17"/>
    <p:sldId id="358" r:id="rId18"/>
    <p:sldId id="328" r:id="rId19"/>
    <p:sldId id="319"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4" autoAdjust="0"/>
    <p:restoredTop sz="81829" autoAdjust="0"/>
  </p:normalViewPr>
  <p:slideViewPr>
    <p:cSldViewPr snapToGrid="0" snapToObjects="1" showGuides="1">
      <p:cViewPr varScale="1">
        <p:scale>
          <a:sx n="57" d="100"/>
          <a:sy n="57" d="100"/>
        </p:scale>
        <p:origin x="1436"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08229-7E7E-4E45-9B27-D42EE9D4A8C1}"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C19C1D17-ACE2-492C-AA93-7AA9960E249A}">
      <dgm:prSet phldrT="[Text]" custT="1"/>
      <dgm:spPr/>
      <dgm:t>
        <a:bodyPr/>
        <a:lstStyle/>
        <a:p>
          <a:r>
            <a:rPr lang="en-US" sz="700" dirty="0" smtClean="0"/>
            <a:t>Multiple Years  of Data</a:t>
          </a:r>
          <a:endParaRPr lang="en-US" sz="700" dirty="0"/>
        </a:p>
      </dgm:t>
    </dgm:pt>
    <dgm:pt modelId="{DF1E96AA-E5A5-41CD-A86D-567F3206129A}" type="parTrans" cxnId="{F62B13FC-5F02-45F4-BCBC-645505705E68}">
      <dgm:prSet/>
      <dgm:spPr/>
      <dgm:t>
        <a:bodyPr/>
        <a:lstStyle/>
        <a:p>
          <a:endParaRPr lang="en-US"/>
        </a:p>
      </dgm:t>
    </dgm:pt>
    <dgm:pt modelId="{13CFC1D3-81A9-488C-9683-CF672B4E6EC1}" type="sibTrans" cxnId="{F62B13FC-5F02-45F4-BCBC-645505705E68}">
      <dgm:prSet/>
      <dgm:spPr/>
      <dgm:t>
        <a:bodyPr/>
        <a:lstStyle/>
        <a:p>
          <a:endParaRPr lang="en-US"/>
        </a:p>
      </dgm:t>
    </dgm:pt>
    <dgm:pt modelId="{8A63D3CB-18A2-4665-8DD7-374855709124}">
      <dgm:prSet phldrT="[Text]" custT="1"/>
      <dgm:spPr/>
      <dgm:t>
        <a:bodyPr/>
        <a:lstStyle/>
        <a:p>
          <a:r>
            <a:rPr lang="en-US" sz="700" dirty="0" smtClean="0"/>
            <a:t>DEMOGRAPHIC DATA</a:t>
          </a:r>
          <a:endParaRPr lang="en-US" sz="700" dirty="0"/>
        </a:p>
      </dgm:t>
    </dgm:pt>
    <dgm:pt modelId="{9E4B7CC5-238C-4974-8F88-0AC89C3074DD}" type="parTrans" cxnId="{D6F4DC4B-FBEE-4806-A243-6C95CF8D2ABD}">
      <dgm:prSet/>
      <dgm:spPr/>
      <dgm:t>
        <a:bodyPr/>
        <a:lstStyle/>
        <a:p>
          <a:endParaRPr lang="en-US"/>
        </a:p>
      </dgm:t>
    </dgm:pt>
    <dgm:pt modelId="{A15326EF-14CD-4FE4-9BC9-E551F41AE467}" type="sibTrans" cxnId="{D6F4DC4B-FBEE-4806-A243-6C95CF8D2ABD}">
      <dgm:prSet/>
      <dgm:spPr/>
      <dgm:t>
        <a:bodyPr/>
        <a:lstStyle/>
        <a:p>
          <a:endParaRPr lang="en-US"/>
        </a:p>
      </dgm:t>
    </dgm:pt>
    <dgm:pt modelId="{DD250AD8-06E5-4532-B752-FF6C8DAAA0E7}">
      <dgm:prSet phldrT="[Text]" custT="1"/>
      <dgm:spPr/>
      <dgm:t>
        <a:bodyPr/>
        <a:lstStyle/>
        <a:p>
          <a:r>
            <a:rPr lang="en-US" sz="700" dirty="0" smtClean="0"/>
            <a:t>Carriers Submitting Reliable Data</a:t>
          </a:r>
          <a:endParaRPr lang="en-US" sz="700" dirty="0"/>
        </a:p>
      </dgm:t>
    </dgm:pt>
    <dgm:pt modelId="{F4C77340-6C36-4599-B81A-C728E0614DE5}" type="parTrans" cxnId="{95C61279-39EC-4F74-AFE1-712A6160B463}">
      <dgm:prSet/>
      <dgm:spPr/>
      <dgm:t>
        <a:bodyPr/>
        <a:lstStyle/>
        <a:p>
          <a:endParaRPr lang="en-US"/>
        </a:p>
      </dgm:t>
    </dgm:pt>
    <dgm:pt modelId="{B06AEF4E-46FD-4411-B3E5-D072325E366B}" type="sibTrans" cxnId="{95C61279-39EC-4F74-AFE1-712A6160B463}">
      <dgm:prSet/>
      <dgm:spPr/>
      <dgm:t>
        <a:bodyPr/>
        <a:lstStyle/>
        <a:p>
          <a:endParaRPr lang="en-US"/>
        </a:p>
      </dgm:t>
    </dgm:pt>
    <dgm:pt modelId="{C3AF8E58-DB9B-4485-99A1-D4C13A133281}">
      <dgm:prSet phldrT="[Text]" custT="1"/>
      <dgm:spPr/>
      <dgm:t>
        <a:bodyPr/>
        <a:lstStyle/>
        <a:p>
          <a:r>
            <a:rPr lang="en-US" sz="1000" dirty="0" smtClean="0"/>
            <a:t>	</a:t>
          </a:r>
          <a:r>
            <a:rPr lang="en-US" sz="1600" b="1" dirty="0" smtClean="0">
              <a:solidFill>
                <a:schemeClr val="tx1"/>
              </a:solidFill>
            </a:rPr>
            <a:t>MEMBERLINKEID</a:t>
          </a:r>
          <a:endParaRPr lang="en-US" sz="1600" b="1" dirty="0">
            <a:solidFill>
              <a:schemeClr val="tx1"/>
            </a:solidFill>
          </a:endParaRPr>
        </a:p>
      </dgm:t>
    </dgm:pt>
    <dgm:pt modelId="{2B2BFF82-1572-4A63-AD7E-6C57C73B4524}" type="parTrans" cxnId="{4BE89B5D-0E93-4CF6-94ED-C4A4A0F6DA42}">
      <dgm:prSet/>
      <dgm:spPr/>
      <dgm:t>
        <a:bodyPr/>
        <a:lstStyle/>
        <a:p>
          <a:endParaRPr lang="en-US"/>
        </a:p>
      </dgm:t>
    </dgm:pt>
    <dgm:pt modelId="{ED925C2D-6ACB-4D47-AA2A-C05EF67B9F2A}" type="sibTrans" cxnId="{4BE89B5D-0E93-4CF6-94ED-C4A4A0F6DA42}">
      <dgm:prSet/>
      <dgm:spPr/>
      <dgm:t>
        <a:bodyPr/>
        <a:lstStyle/>
        <a:p>
          <a:endParaRPr lang="en-US"/>
        </a:p>
      </dgm:t>
    </dgm:pt>
    <dgm:pt modelId="{D2169FC1-9759-44D7-AFBD-F6F4AB456B61}" type="pres">
      <dgm:prSet presAssocID="{C1708229-7E7E-4E45-9B27-D42EE9D4A8C1}" presName="Name0" presStyleCnt="0">
        <dgm:presLayoutVars>
          <dgm:chMax val="4"/>
          <dgm:resizeHandles val="exact"/>
        </dgm:presLayoutVars>
      </dgm:prSet>
      <dgm:spPr/>
      <dgm:t>
        <a:bodyPr/>
        <a:lstStyle/>
        <a:p>
          <a:endParaRPr lang="en-US"/>
        </a:p>
      </dgm:t>
    </dgm:pt>
    <dgm:pt modelId="{B64FD34B-C637-461A-9A8F-DA1AA186FB1D}" type="pres">
      <dgm:prSet presAssocID="{C1708229-7E7E-4E45-9B27-D42EE9D4A8C1}" presName="ellipse" presStyleLbl="trBgShp" presStyleIdx="0" presStyleCnt="1"/>
      <dgm:spPr/>
    </dgm:pt>
    <dgm:pt modelId="{4BBE31D0-4651-4B34-8047-2A7AB7C1332A}" type="pres">
      <dgm:prSet presAssocID="{C1708229-7E7E-4E45-9B27-D42EE9D4A8C1}" presName="arrow1" presStyleLbl="fgShp" presStyleIdx="0" presStyleCnt="1"/>
      <dgm:spPr/>
    </dgm:pt>
    <dgm:pt modelId="{7E701D14-B2DD-4B1B-82E3-2B64A738E8A6}" type="pres">
      <dgm:prSet presAssocID="{C1708229-7E7E-4E45-9B27-D42EE9D4A8C1}" presName="rectangle" presStyleLbl="revTx" presStyleIdx="0" presStyleCnt="1" custScaleX="143005" custLinFactNeighborX="-15199">
        <dgm:presLayoutVars>
          <dgm:bulletEnabled val="1"/>
        </dgm:presLayoutVars>
      </dgm:prSet>
      <dgm:spPr/>
      <dgm:t>
        <a:bodyPr/>
        <a:lstStyle/>
        <a:p>
          <a:endParaRPr lang="en-US"/>
        </a:p>
      </dgm:t>
    </dgm:pt>
    <dgm:pt modelId="{F194766D-170B-4461-BB71-71056027F767}" type="pres">
      <dgm:prSet presAssocID="{8A63D3CB-18A2-4665-8DD7-374855709124}" presName="item1" presStyleLbl="node1" presStyleIdx="0" presStyleCnt="3">
        <dgm:presLayoutVars>
          <dgm:bulletEnabled val="1"/>
        </dgm:presLayoutVars>
      </dgm:prSet>
      <dgm:spPr/>
      <dgm:t>
        <a:bodyPr/>
        <a:lstStyle/>
        <a:p>
          <a:endParaRPr lang="en-US"/>
        </a:p>
      </dgm:t>
    </dgm:pt>
    <dgm:pt modelId="{7F70AE30-1BF9-4FE8-8018-11409210074C}" type="pres">
      <dgm:prSet presAssocID="{DD250AD8-06E5-4532-B752-FF6C8DAAA0E7}" presName="item2" presStyleLbl="node1" presStyleIdx="1" presStyleCnt="3">
        <dgm:presLayoutVars>
          <dgm:bulletEnabled val="1"/>
        </dgm:presLayoutVars>
      </dgm:prSet>
      <dgm:spPr/>
      <dgm:t>
        <a:bodyPr/>
        <a:lstStyle/>
        <a:p>
          <a:endParaRPr lang="en-US"/>
        </a:p>
      </dgm:t>
    </dgm:pt>
    <dgm:pt modelId="{B61287B1-A31B-4205-952C-81909BB49672}" type="pres">
      <dgm:prSet presAssocID="{C3AF8E58-DB9B-4485-99A1-D4C13A133281}" presName="item3" presStyleLbl="node1" presStyleIdx="2" presStyleCnt="3">
        <dgm:presLayoutVars>
          <dgm:bulletEnabled val="1"/>
        </dgm:presLayoutVars>
      </dgm:prSet>
      <dgm:spPr/>
      <dgm:t>
        <a:bodyPr/>
        <a:lstStyle/>
        <a:p>
          <a:endParaRPr lang="en-US"/>
        </a:p>
      </dgm:t>
    </dgm:pt>
    <dgm:pt modelId="{250B3017-00BA-47B4-8915-6E67EA5EEA4F}" type="pres">
      <dgm:prSet presAssocID="{C1708229-7E7E-4E45-9B27-D42EE9D4A8C1}" presName="funnel" presStyleLbl="trAlignAcc1" presStyleIdx="0" presStyleCnt="1" custLinFactNeighborX="629" custLinFactNeighborY="-3114"/>
      <dgm:spPr/>
    </dgm:pt>
  </dgm:ptLst>
  <dgm:cxnLst>
    <dgm:cxn modelId="{56F535FB-6098-455D-8E25-281232D13661}" type="presOf" srcId="{C1708229-7E7E-4E45-9B27-D42EE9D4A8C1}" destId="{D2169FC1-9759-44D7-AFBD-F6F4AB456B61}" srcOrd="0" destOrd="0" presId="urn:microsoft.com/office/officeart/2005/8/layout/funnel1"/>
    <dgm:cxn modelId="{F62B13FC-5F02-45F4-BCBC-645505705E68}" srcId="{C1708229-7E7E-4E45-9B27-D42EE9D4A8C1}" destId="{C19C1D17-ACE2-492C-AA93-7AA9960E249A}" srcOrd="0" destOrd="0" parTransId="{DF1E96AA-E5A5-41CD-A86D-567F3206129A}" sibTransId="{13CFC1D3-81A9-488C-9683-CF672B4E6EC1}"/>
    <dgm:cxn modelId="{4BE89B5D-0E93-4CF6-94ED-C4A4A0F6DA42}" srcId="{C1708229-7E7E-4E45-9B27-D42EE9D4A8C1}" destId="{C3AF8E58-DB9B-4485-99A1-D4C13A133281}" srcOrd="3" destOrd="0" parTransId="{2B2BFF82-1572-4A63-AD7E-6C57C73B4524}" sibTransId="{ED925C2D-6ACB-4D47-AA2A-C05EF67B9F2A}"/>
    <dgm:cxn modelId="{609E5A9B-5D25-4F69-91F9-52F46E5367E3}" type="presOf" srcId="{8A63D3CB-18A2-4665-8DD7-374855709124}" destId="{7F70AE30-1BF9-4FE8-8018-11409210074C}" srcOrd="0" destOrd="0" presId="urn:microsoft.com/office/officeart/2005/8/layout/funnel1"/>
    <dgm:cxn modelId="{397197A5-C390-45DE-BEE8-2B0175DB452C}" type="presOf" srcId="{C3AF8E58-DB9B-4485-99A1-D4C13A133281}" destId="{7E701D14-B2DD-4B1B-82E3-2B64A738E8A6}" srcOrd="0" destOrd="0" presId="urn:microsoft.com/office/officeart/2005/8/layout/funnel1"/>
    <dgm:cxn modelId="{95C61279-39EC-4F74-AFE1-712A6160B463}" srcId="{C1708229-7E7E-4E45-9B27-D42EE9D4A8C1}" destId="{DD250AD8-06E5-4532-B752-FF6C8DAAA0E7}" srcOrd="2" destOrd="0" parTransId="{F4C77340-6C36-4599-B81A-C728E0614DE5}" sibTransId="{B06AEF4E-46FD-4411-B3E5-D072325E366B}"/>
    <dgm:cxn modelId="{D6F4DC4B-FBEE-4806-A243-6C95CF8D2ABD}" srcId="{C1708229-7E7E-4E45-9B27-D42EE9D4A8C1}" destId="{8A63D3CB-18A2-4665-8DD7-374855709124}" srcOrd="1" destOrd="0" parTransId="{9E4B7CC5-238C-4974-8F88-0AC89C3074DD}" sibTransId="{A15326EF-14CD-4FE4-9BC9-E551F41AE467}"/>
    <dgm:cxn modelId="{FF5A59A8-C528-4E17-9FC7-150DE8D750C2}" type="presOf" srcId="{C19C1D17-ACE2-492C-AA93-7AA9960E249A}" destId="{B61287B1-A31B-4205-952C-81909BB49672}" srcOrd="0" destOrd="0" presId="urn:microsoft.com/office/officeart/2005/8/layout/funnel1"/>
    <dgm:cxn modelId="{4F9C5FB8-F431-46AA-8561-D816BF9A4646}" type="presOf" srcId="{DD250AD8-06E5-4532-B752-FF6C8DAAA0E7}" destId="{F194766D-170B-4461-BB71-71056027F767}" srcOrd="0" destOrd="0" presId="urn:microsoft.com/office/officeart/2005/8/layout/funnel1"/>
    <dgm:cxn modelId="{9758C005-4C8D-452A-B6C5-EA23839A54F7}" type="presParOf" srcId="{D2169FC1-9759-44D7-AFBD-F6F4AB456B61}" destId="{B64FD34B-C637-461A-9A8F-DA1AA186FB1D}" srcOrd="0" destOrd="0" presId="urn:microsoft.com/office/officeart/2005/8/layout/funnel1"/>
    <dgm:cxn modelId="{897040BD-9086-46AF-9841-92831E493D16}" type="presParOf" srcId="{D2169FC1-9759-44D7-AFBD-F6F4AB456B61}" destId="{4BBE31D0-4651-4B34-8047-2A7AB7C1332A}" srcOrd="1" destOrd="0" presId="urn:microsoft.com/office/officeart/2005/8/layout/funnel1"/>
    <dgm:cxn modelId="{BD21E4DE-78F2-497D-9654-9C05C8794488}" type="presParOf" srcId="{D2169FC1-9759-44D7-AFBD-F6F4AB456B61}" destId="{7E701D14-B2DD-4B1B-82E3-2B64A738E8A6}" srcOrd="2" destOrd="0" presId="urn:microsoft.com/office/officeart/2005/8/layout/funnel1"/>
    <dgm:cxn modelId="{D6D64FEF-E923-4B04-8ACA-AF517F887AB6}" type="presParOf" srcId="{D2169FC1-9759-44D7-AFBD-F6F4AB456B61}" destId="{F194766D-170B-4461-BB71-71056027F767}" srcOrd="3" destOrd="0" presId="urn:microsoft.com/office/officeart/2005/8/layout/funnel1"/>
    <dgm:cxn modelId="{5E1F59DB-4069-40EC-93B8-00984B9F1B18}" type="presParOf" srcId="{D2169FC1-9759-44D7-AFBD-F6F4AB456B61}" destId="{7F70AE30-1BF9-4FE8-8018-11409210074C}" srcOrd="4" destOrd="0" presId="urn:microsoft.com/office/officeart/2005/8/layout/funnel1"/>
    <dgm:cxn modelId="{3F20091F-E27E-452F-B291-09D448E74DA5}" type="presParOf" srcId="{D2169FC1-9759-44D7-AFBD-F6F4AB456B61}" destId="{B61287B1-A31B-4205-952C-81909BB49672}" srcOrd="5" destOrd="0" presId="urn:microsoft.com/office/officeart/2005/8/layout/funnel1"/>
    <dgm:cxn modelId="{50DBF061-52D4-4EBB-9A9F-DD840DB6CC5D}" type="presParOf" srcId="{D2169FC1-9759-44D7-AFBD-F6F4AB456B61}" destId="{250B3017-00BA-47B4-8915-6E67EA5EEA4F}"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9E06D-4337-490D-A4A7-0EEC07DF737F}" type="doc">
      <dgm:prSet loTypeId="urn:microsoft.com/office/officeart/2005/8/layout/target2" loCatId="relationship" qsTypeId="urn:microsoft.com/office/officeart/2005/8/quickstyle/3d1" qsCatId="3D" csTypeId="urn:microsoft.com/office/officeart/2005/8/colors/accent1_4" csCatId="accent1" phldr="1"/>
      <dgm:spPr/>
      <dgm:t>
        <a:bodyPr/>
        <a:lstStyle/>
        <a:p>
          <a:endParaRPr lang="en-US"/>
        </a:p>
      </dgm:t>
    </dgm:pt>
    <dgm:pt modelId="{902D9203-96A0-4976-A42E-D072BAC55F50}">
      <dgm:prSet phldrT="[Text]" custT="1"/>
      <dgm:spPr/>
      <dgm:t>
        <a:bodyPr/>
        <a:lstStyle/>
        <a:p>
          <a:r>
            <a:rPr lang="en-US" sz="1800" b="1" dirty="0" smtClean="0"/>
            <a:t>OrgID</a:t>
          </a:r>
          <a:endParaRPr lang="en-US" sz="1800" b="1" dirty="0"/>
        </a:p>
      </dgm:t>
    </dgm:pt>
    <dgm:pt modelId="{11D75846-1E7D-4D8C-8454-EADBE1B96DA9}" type="parTrans" cxnId="{F5A721AB-C8C4-49A9-A238-1EF8608421E1}">
      <dgm:prSet/>
      <dgm:spPr/>
      <dgm:t>
        <a:bodyPr/>
        <a:lstStyle/>
        <a:p>
          <a:endParaRPr lang="en-US"/>
        </a:p>
      </dgm:t>
    </dgm:pt>
    <dgm:pt modelId="{45AF8064-6D94-425B-80CF-E3BF726371FF}" type="sibTrans" cxnId="{F5A721AB-C8C4-49A9-A238-1EF8608421E1}">
      <dgm:prSet/>
      <dgm:spPr/>
      <dgm:t>
        <a:bodyPr/>
        <a:lstStyle/>
        <a:p>
          <a:endParaRPr lang="en-US"/>
        </a:p>
      </dgm:t>
    </dgm:pt>
    <dgm:pt modelId="{156FAF8F-1440-4BD1-A153-43D394F53C15}">
      <dgm:prSet phldrT="[Text]" custT="1"/>
      <dgm:spPr/>
      <dgm:t>
        <a:bodyPr/>
        <a:lstStyle/>
        <a:p>
          <a:r>
            <a:rPr lang="en-US" sz="1400" b="1" dirty="0" smtClean="0">
              <a:solidFill>
                <a:schemeClr val="tx1"/>
              </a:solidFill>
              <a:latin typeface="Calibri" panose="020F0502020204030204" pitchFamily="34" charset="0"/>
              <a:cs typeface="Calibri" panose="020F0502020204030204" pitchFamily="34" charset="0"/>
            </a:rPr>
            <a:t>Carrier Specific Unique Member ID</a:t>
          </a:r>
          <a:endParaRPr lang="en-US" sz="1400" b="1" dirty="0">
            <a:solidFill>
              <a:schemeClr val="tx1"/>
            </a:solidFill>
            <a:latin typeface="Calibri" panose="020F0502020204030204" pitchFamily="34" charset="0"/>
            <a:cs typeface="Calibri" panose="020F0502020204030204" pitchFamily="34" charset="0"/>
          </a:endParaRPr>
        </a:p>
      </dgm:t>
    </dgm:pt>
    <dgm:pt modelId="{5266AF8D-5099-4B4A-AC67-735BA13EFF5B}" type="parTrans" cxnId="{5F3FEB8A-44AD-4B58-8F50-6D4883FA42D0}">
      <dgm:prSet/>
      <dgm:spPr/>
      <dgm:t>
        <a:bodyPr/>
        <a:lstStyle/>
        <a:p>
          <a:endParaRPr lang="en-US"/>
        </a:p>
      </dgm:t>
    </dgm:pt>
    <dgm:pt modelId="{D910733B-37B5-414E-B340-A89CBFEDA55D}" type="sibTrans" cxnId="{5F3FEB8A-44AD-4B58-8F50-6D4883FA42D0}">
      <dgm:prSet/>
      <dgm:spPr/>
      <dgm:t>
        <a:bodyPr/>
        <a:lstStyle/>
        <a:p>
          <a:endParaRPr lang="en-US"/>
        </a:p>
      </dgm:t>
    </dgm:pt>
    <dgm:pt modelId="{D956FA49-96C4-4534-AC5F-16D213E93FF6}" type="pres">
      <dgm:prSet presAssocID="{EAD9E06D-4337-490D-A4A7-0EEC07DF737F}" presName="Name0" presStyleCnt="0">
        <dgm:presLayoutVars>
          <dgm:chMax val="3"/>
          <dgm:chPref val="1"/>
          <dgm:dir/>
          <dgm:animLvl val="lvl"/>
          <dgm:resizeHandles/>
        </dgm:presLayoutVars>
      </dgm:prSet>
      <dgm:spPr/>
      <dgm:t>
        <a:bodyPr/>
        <a:lstStyle/>
        <a:p>
          <a:endParaRPr lang="en-US"/>
        </a:p>
      </dgm:t>
    </dgm:pt>
    <dgm:pt modelId="{DF1FF25C-2830-4470-BFC8-BF778AA69E47}" type="pres">
      <dgm:prSet presAssocID="{EAD9E06D-4337-490D-A4A7-0EEC07DF737F}" presName="outerBox" presStyleCnt="0"/>
      <dgm:spPr/>
    </dgm:pt>
    <dgm:pt modelId="{E2B655B7-8E88-4356-9357-FA6ED41560E1}" type="pres">
      <dgm:prSet presAssocID="{EAD9E06D-4337-490D-A4A7-0EEC07DF737F}" presName="outerBoxParent" presStyleLbl="node1" presStyleIdx="0" presStyleCnt="2"/>
      <dgm:spPr/>
      <dgm:t>
        <a:bodyPr/>
        <a:lstStyle/>
        <a:p>
          <a:endParaRPr lang="en-US"/>
        </a:p>
      </dgm:t>
    </dgm:pt>
    <dgm:pt modelId="{6D3FAA22-CEEE-4953-8870-3A9731BD0268}" type="pres">
      <dgm:prSet presAssocID="{EAD9E06D-4337-490D-A4A7-0EEC07DF737F}" presName="outerBoxChildren" presStyleCnt="0"/>
      <dgm:spPr/>
    </dgm:pt>
    <dgm:pt modelId="{1423E114-80F4-48EB-BFDA-7F67A441079F}" type="pres">
      <dgm:prSet presAssocID="{EAD9E06D-4337-490D-A4A7-0EEC07DF737F}" presName="middleBox" presStyleCnt="0"/>
      <dgm:spPr/>
    </dgm:pt>
    <dgm:pt modelId="{CFC18EEB-F88F-4ECD-8A80-AD67105A729E}" type="pres">
      <dgm:prSet presAssocID="{EAD9E06D-4337-490D-A4A7-0EEC07DF737F}" presName="middleBoxParent" presStyleLbl="node1" presStyleIdx="1" presStyleCnt="2"/>
      <dgm:spPr/>
      <dgm:t>
        <a:bodyPr/>
        <a:lstStyle/>
        <a:p>
          <a:endParaRPr lang="en-US"/>
        </a:p>
      </dgm:t>
    </dgm:pt>
    <dgm:pt modelId="{D3D5F028-E496-4A3A-AF4D-6888F5EC3504}" type="pres">
      <dgm:prSet presAssocID="{EAD9E06D-4337-490D-A4A7-0EEC07DF737F}" presName="middleBoxChildren" presStyleCnt="0"/>
      <dgm:spPr/>
    </dgm:pt>
  </dgm:ptLst>
  <dgm:cxnLst>
    <dgm:cxn modelId="{F5A721AB-C8C4-49A9-A238-1EF8608421E1}" srcId="{EAD9E06D-4337-490D-A4A7-0EEC07DF737F}" destId="{902D9203-96A0-4976-A42E-D072BAC55F50}" srcOrd="0" destOrd="0" parTransId="{11D75846-1E7D-4D8C-8454-EADBE1B96DA9}" sibTransId="{45AF8064-6D94-425B-80CF-E3BF726371FF}"/>
    <dgm:cxn modelId="{ED2C9E43-C611-4502-8E69-06F4C7032BA0}" type="presOf" srcId="{EAD9E06D-4337-490D-A4A7-0EEC07DF737F}" destId="{D956FA49-96C4-4534-AC5F-16D213E93FF6}" srcOrd="0" destOrd="0" presId="urn:microsoft.com/office/officeart/2005/8/layout/target2"/>
    <dgm:cxn modelId="{5F3FEB8A-44AD-4B58-8F50-6D4883FA42D0}" srcId="{EAD9E06D-4337-490D-A4A7-0EEC07DF737F}" destId="{156FAF8F-1440-4BD1-A153-43D394F53C15}" srcOrd="1" destOrd="0" parTransId="{5266AF8D-5099-4B4A-AC67-735BA13EFF5B}" sibTransId="{D910733B-37B5-414E-B340-A89CBFEDA55D}"/>
    <dgm:cxn modelId="{E16A7556-7B01-4BA2-BFF3-A2C9CD1CB40A}" type="presOf" srcId="{156FAF8F-1440-4BD1-A153-43D394F53C15}" destId="{CFC18EEB-F88F-4ECD-8A80-AD67105A729E}" srcOrd="0" destOrd="0" presId="urn:microsoft.com/office/officeart/2005/8/layout/target2"/>
    <dgm:cxn modelId="{855444D8-7EF0-44A4-9ECD-DBF9EC8F7FB3}" type="presOf" srcId="{902D9203-96A0-4976-A42E-D072BAC55F50}" destId="{E2B655B7-8E88-4356-9357-FA6ED41560E1}" srcOrd="0" destOrd="0" presId="urn:microsoft.com/office/officeart/2005/8/layout/target2"/>
    <dgm:cxn modelId="{333B3FD7-806E-47E9-A8E2-73A4F0356081}" type="presParOf" srcId="{D956FA49-96C4-4534-AC5F-16D213E93FF6}" destId="{DF1FF25C-2830-4470-BFC8-BF778AA69E47}" srcOrd="0" destOrd="0" presId="urn:microsoft.com/office/officeart/2005/8/layout/target2"/>
    <dgm:cxn modelId="{B31AD593-70D4-4F4C-B232-07A60DC4EF26}" type="presParOf" srcId="{DF1FF25C-2830-4470-BFC8-BF778AA69E47}" destId="{E2B655B7-8E88-4356-9357-FA6ED41560E1}" srcOrd="0" destOrd="0" presId="urn:microsoft.com/office/officeart/2005/8/layout/target2"/>
    <dgm:cxn modelId="{14A9E030-F555-4861-8CE5-9F7C546DD782}" type="presParOf" srcId="{DF1FF25C-2830-4470-BFC8-BF778AA69E47}" destId="{6D3FAA22-CEEE-4953-8870-3A9731BD0268}" srcOrd="1" destOrd="0" presId="urn:microsoft.com/office/officeart/2005/8/layout/target2"/>
    <dgm:cxn modelId="{21575162-BE41-4A59-BFC7-67F39B5AEA39}" type="presParOf" srcId="{D956FA49-96C4-4534-AC5F-16D213E93FF6}" destId="{1423E114-80F4-48EB-BFDA-7F67A441079F}" srcOrd="1" destOrd="0" presId="urn:microsoft.com/office/officeart/2005/8/layout/target2"/>
    <dgm:cxn modelId="{9504CCFB-0108-4966-82A0-303F5F877DC1}" type="presParOf" srcId="{1423E114-80F4-48EB-BFDA-7F67A441079F}" destId="{CFC18EEB-F88F-4ECD-8A80-AD67105A729E}" srcOrd="0" destOrd="0" presId="urn:microsoft.com/office/officeart/2005/8/layout/target2"/>
    <dgm:cxn modelId="{95479A12-DB5C-4FC6-A0E5-5D98262218E3}" type="presParOf" srcId="{1423E114-80F4-48EB-BFDA-7F67A441079F}" destId="{D3D5F028-E496-4A3A-AF4D-6888F5EC3504}" srcOrd="1" destOrd="0" presId="urn:microsoft.com/office/officeart/2005/8/layout/targe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FD34B-C637-461A-9A8F-DA1AA186FB1D}">
      <dsp:nvSpPr>
        <dsp:cNvPr id="0" name=""/>
        <dsp:cNvSpPr/>
      </dsp:nvSpPr>
      <dsp:spPr>
        <a:xfrm>
          <a:off x="1251644" y="81471"/>
          <a:ext cx="1616889" cy="56152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BE31D0-4651-4B34-8047-2A7AB7C1332A}">
      <dsp:nvSpPr>
        <dsp:cNvPr id="0" name=""/>
        <dsp:cNvSpPr/>
      </dsp:nvSpPr>
      <dsp:spPr>
        <a:xfrm>
          <a:off x="1905920" y="1456453"/>
          <a:ext cx="313350" cy="20054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701D14-B2DD-4B1B-82E3-2B64A738E8A6}">
      <dsp:nvSpPr>
        <dsp:cNvPr id="0" name=""/>
        <dsp:cNvSpPr/>
      </dsp:nvSpPr>
      <dsp:spPr>
        <a:xfrm>
          <a:off x="758533" y="1616889"/>
          <a:ext cx="2150913" cy="37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	</a:t>
          </a:r>
          <a:r>
            <a:rPr lang="en-US" sz="1600" b="1" kern="1200" dirty="0" smtClean="0">
              <a:solidFill>
                <a:schemeClr val="tx1"/>
              </a:solidFill>
            </a:rPr>
            <a:t>MEMBERLINKEID</a:t>
          </a:r>
          <a:endParaRPr lang="en-US" sz="1600" b="1" kern="1200" dirty="0">
            <a:solidFill>
              <a:schemeClr val="tx1"/>
            </a:solidFill>
          </a:endParaRPr>
        </a:p>
      </dsp:txBody>
      <dsp:txXfrm>
        <a:off x="758533" y="1616889"/>
        <a:ext cx="2150913" cy="376020"/>
      </dsp:txXfrm>
    </dsp:sp>
    <dsp:sp modelId="{F194766D-170B-4461-BB71-71056027F767}">
      <dsp:nvSpPr>
        <dsp:cNvPr id="0" name=""/>
        <dsp:cNvSpPr/>
      </dsp:nvSpPr>
      <dsp:spPr>
        <a:xfrm>
          <a:off x="1839490" y="686363"/>
          <a:ext cx="564031" cy="5640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Carriers Submitting Reliable Data</a:t>
          </a:r>
          <a:endParaRPr lang="en-US" sz="700" kern="1200" dirty="0"/>
        </a:p>
      </dsp:txBody>
      <dsp:txXfrm>
        <a:off x="1922090" y="768963"/>
        <a:ext cx="398831" cy="398831"/>
      </dsp:txXfrm>
    </dsp:sp>
    <dsp:sp modelId="{7F70AE30-1BF9-4FE8-8018-11409210074C}">
      <dsp:nvSpPr>
        <dsp:cNvPr id="0" name=""/>
        <dsp:cNvSpPr/>
      </dsp:nvSpPr>
      <dsp:spPr>
        <a:xfrm>
          <a:off x="1435894" y="263214"/>
          <a:ext cx="564031" cy="5640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DEMOGRAPHIC DATA</a:t>
          </a:r>
          <a:endParaRPr lang="en-US" sz="700" kern="1200" dirty="0"/>
        </a:p>
      </dsp:txBody>
      <dsp:txXfrm>
        <a:off x="1518494" y="345814"/>
        <a:ext cx="398831" cy="398831"/>
      </dsp:txXfrm>
    </dsp:sp>
    <dsp:sp modelId="{B61287B1-A31B-4205-952C-81909BB49672}">
      <dsp:nvSpPr>
        <dsp:cNvPr id="0" name=""/>
        <dsp:cNvSpPr/>
      </dsp:nvSpPr>
      <dsp:spPr>
        <a:xfrm>
          <a:off x="2012459" y="126844"/>
          <a:ext cx="564031" cy="5640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Multiple Years  of Data</a:t>
          </a:r>
          <a:endParaRPr lang="en-US" sz="700" kern="1200" dirty="0"/>
        </a:p>
      </dsp:txBody>
      <dsp:txXfrm>
        <a:off x="2095059" y="209444"/>
        <a:ext cx="398831" cy="398831"/>
      </dsp:txXfrm>
    </dsp:sp>
    <dsp:sp modelId="{250B3017-00BA-47B4-8915-6E67EA5EEA4F}">
      <dsp:nvSpPr>
        <dsp:cNvPr id="0" name=""/>
        <dsp:cNvSpPr/>
      </dsp:nvSpPr>
      <dsp:spPr>
        <a:xfrm>
          <a:off x="1196251" y="0"/>
          <a:ext cx="1754763" cy="140381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655B7-8E88-4356-9357-FA6ED41560E1}">
      <dsp:nvSpPr>
        <dsp:cNvPr id="0" name=""/>
        <dsp:cNvSpPr/>
      </dsp:nvSpPr>
      <dsp:spPr>
        <a:xfrm>
          <a:off x="0" y="0"/>
          <a:ext cx="3044536" cy="1481281"/>
        </a:xfrm>
        <a:prstGeom prst="roundRect">
          <a:avLst>
            <a:gd name="adj" fmla="val 85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1149639" numCol="1" spcCol="1270" anchor="t" anchorCtr="0">
          <a:noAutofit/>
        </a:bodyPr>
        <a:lstStyle/>
        <a:p>
          <a:pPr lvl="0" algn="l" defTabSz="800100">
            <a:lnSpc>
              <a:spcPct val="90000"/>
            </a:lnSpc>
            <a:spcBef>
              <a:spcPct val="0"/>
            </a:spcBef>
            <a:spcAft>
              <a:spcPct val="35000"/>
            </a:spcAft>
          </a:pPr>
          <a:r>
            <a:rPr lang="en-US" sz="1800" b="1" kern="1200" dirty="0" smtClean="0"/>
            <a:t>OrgID</a:t>
          </a:r>
          <a:endParaRPr lang="en-US" sz="1800" b="1" kern="1200" dirty="0"/>
        </a:p>
      </dsp:txBody>
      <dsp:txXfrm>
        <a:off x="36877" y="36877"/>
        <a:ext cx="2970782" cy="1407527"/>
      </dsp:txXfrm>
    </dsp:sp>
    <dsp:sp modelId="{CFC18EEB-F88F-4ECD-8A80-AD67105A729E}">
      <dsp:nvSpPr>
        <dsp:cNvPr id="0" name=""/>
        <dsp:cNvSpPr/>
      </dsp:nvSpPr>
      <dsp:spPr>
        <a:xfrm>
          <a:off x="76113" y="370320"/>
          <a:ext cx="2892309" cy="1036896"/>
        </a:xfrm>
        <a:prstGeom prst="roundRect">
          <a:avLst>
            <a:gd name="adj" fmla="val 10500"/>
          </a:avLst>
        </a:prstGeom>
        <a:gradFill rotWithShape="0">
          <a:gsLst>
            <a:gs pos="0">
              <a:schemeClr val="accent1">
                <a:shade val="50000"/>
                <a:hueOff val="334258"/>
                <a:satOff val="8955"/>
                <a:lumOff val="39453"/>
                <a:alphaOff val="0"/>
                <a:satMod val="103000"/>
                <a:lumMod val="102000"/>
                <a:tint val="94000"/>
              </a:schemeClr>
            </a:gs>
            <a:gs pos="50000">
              <a:schemeClr val="accent1">
                <a:shade val="50000"/>
                <a:hueOff val="334258"/>
                <a:satOff val="8955"/>
                <a:lumOff val="39453"/>
                <a:alphaOff val="0"/>
                <a:satMod val="110000"/>
                <a:lumMod val="100000"/>
                <a:shade val="100000"/>
              </a:schemeClr>
            </a:gs>
            <a:gs pos="100000">
              <a:schemeClr val="accent1">
                <a:shade val="50000"/>
                <a:hueOff val="334258"/>
                <a:satOff val="8955"/>
                <a:lumOff val="394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658429"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latin typeface="Calibri" panose="020F0502020204030204" pitchFamily="34" charset="0"/>
              <a:cs typeface="Calibri" panose="020F0502020204030204" pitchFamily="34" charset="0"/>
            </a:rPr>
            <a:t>Carrier Specific Unique Member ID</a:t>
          </a:r>
          <a:endParaRPr lang="en-US" sz="1400" b="1" kern="1200" dirty="0">
            <a:solidFill>
              <a:schemeClr val="tx1"/>
            </a:solidFill>
            <a:latin typeface="Calibri" panose="020F0502020204030204" pitchFamily="34" charset="0"/>
            <a:cs typeface="Calibri" panose="020F0502020204030204" pitchFamily="34" charset="0"/>
          </a:endParaRPr>
        </a:p>
      </dsp:txBody>
      <dsp:txXfrm>
        <a:off x="108001" y="402208"/>
        <a:ext cx="2828533" cy="97312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1/26/2021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1/26/2021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10D86D-95CD-49FF-AFA2-978CBD2B210F}" type="datetimeFigureOut">
              <a:rPr lang="en-US" smtClean="0">
                <a:solidFill>
                  <a:prstClr val="black">
                    <a:tint val="75000"/>
                  </a:prstClr>
                </a:solidFill>
              </a: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0E34B9-D8EC-4042-A325-3B00F59AD5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81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10D86D-95CD-49FF-AFA2-978CBD2B210F}" type="datetimeFigureOut">
              <a:rPr lang="en-US" smtClean="0">
                <a:solidFill>
                  <a:prstClr val="black">
                    <a:tint val="75000"/>
                  </a:prstClr>
                </a:solidFill>
              </a: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0E34B9-D8EC-4042-A325-3B00F59AD5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579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10D86D-95CD-49FF-AFA2-978CBD2B210F}" type="datetimeFigureOut">
              <a:rPr lang="en-US" smtClean="0">
                <a:solidFill>
                  <a:prstClr val="black">
                    <a:tint val="75000"/>
                  </a:prstClr>
                </a:solidFill>
              </a: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0E34B9-D8EC-4042-A325-3B00F59AD5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843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10D86D-95CD-49FF-AFA2-978CBD2B210F}" type="datetimeFigureOut">
              <a:rPr lang="en-US" smtClean="0">
                <a:solidFill>
                  <a:prstClr val="black">
                    <a:tint val="75000"/>
                  </a:prstClr>
                </a:solidFill>
              </a: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0E34B9-D8EC-4042-A325-3B00F59AD5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91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10D86D-95CD-49FF-AFA2-978CBD2B210F}" type="datetimeFigureOut">
              <a:rPr lang="en-US" smtClean="0">
                <a:solidFill>
                  <a:prstClr val="black">
                    <a:tint val="75000"/>
                  </a:prstClr>
                </a:solidFill>
              </a:rPr>
              <a:pPr/>
              <a:t>1/26/2021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0E34B9-D8EC-4042-A325-3B00F59AD5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877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10D86D-95CD-49FF-AFA2-978CBD2B210F}" type="datetimeFigureOut">
              <a:rPr lang="en-US" smtClean="0">
                <a:solidFill>
                  <a:prstClr val="black">
                    <a:tint val="75000"/>
                  </a:prstClr>
                </a:solidFill>
              </a:rPr>
              <a:pPr/>
              <a:t>1/26/2021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0E34B9-D8EC-4042-A325-3B00F59AD5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457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0D86D-95CD-49FF-AFA2-978CBD2B210F}" type="datetimeFigureOut">
              <a:rPr lang="en-US" smtClean="0">
                <a:solidFill>
                  <a:prstClr val="black">
                    <a:tint val="75000"/>
                  </a:prstClr>
                </a:solidFill>
              </a:rPr>
              <a:pPr/>
              <a:t>1/26/2021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0E34B9-D8EC-4042-A325-3B00F59AD5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832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0D86D-95CD-49FF-AFA2-978CBD2B210F}" type="datetimeFigureOut">
              <a:rPr lang="en-US" smtClean="0">
                <a:solidFill>
                  <a:prstClr val="black">
                    <a:tint val="75000"/>
                  </a:prstClr>
                </a:solidFill>
              </a: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0E34B9-D8EC-4042-A325-3B00F59AD5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18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0D86D-95CD-49FF-AFA2-978CBD2B210F}" type="datetimeFigureOut">
              <a:rPr lang="en-US" smtClean="0">
                <a:solidFill>
                  <a:prstClr val="black">
                    <a:tint val="75000"/>
                  </a:prstClr>
                </a:solidFill>
              </a: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0E34B9-D8EC-4042-A325-3B00F59AD5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409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10D86D-95CD-49FF-AFA2-978CBD2B210F}" type="datetimeFigureOut">
              <a:rPr lang="en-US" smtClean="0">
                <a:solidFill>
                  <a:prstClr val="black">
                    <a:tint val="75000"/>
                  </a:prstClr>
                </a:solidFill>
              </a: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0E34B9-D8EC-4042-A325-3B00F59AD5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74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10D86D-95CD-49FF-AFA2-978CBD2B210F}" type="datetimeFigureOut">
              <a:rPr lang="en-US" smtClean="0">
                <a:solidFill>
                  <a:prstClr val="black">
                    <a:tint val="75000"/>
                  </a:prstClr>
                </a:solidFill>
              </a: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0E34B9-D8EC-4042-A325-3B00F59AD5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13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B10D86D-95CD-49FF-AFA2-978CBD2B210F}" type="datetimeFigureOut">
              <a:rPr lang="en-US" smtClean="0">
                <a:solidFill>
                  <a:prstClr val="black">
                    <a:tint val="75000"/>
                  </a:prstClr>
                </a:solidFill>
              </a:rPr>
              <a:pPr defTabSz="914400"/>
              <a:t>1/26/2021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C0E34B9-D8EC-4042-A325-3B00F59AD590}"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601493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hyperlink" Target="https://www.chiamass.gov/ma-apcd-documentation-archive/"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hyperlink" Target="https://www.chiamass.gov/assets/docs/p/apcd/MA-APCD-Release-6.0-MPI-Data-Exclusion-Overview.pdf" TargetMode="Externa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CHIA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smtClean="0">
                <a:solidFill>
                  <a:schemeClr val="bg2">
                    <a:lumMod val="50000"/>
                  </a:schemeClr>
                </a:solidFill>
                <a:latin typeface="Arial" charset="0"/>
                <a:ea typeface="Arial" charset="0"/>
                <a:cs typeface="Arial" charset="0"/>
              </a:rPr>
              <a:t>January 26, 2021</a:t>
            </a:r>
            <a:endParaRPr lang="en-US" sz="1800" b="0" cap="none" spc="20" dirty="0">
              <a:solidFill>
                <a:schemeClr val="bg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242464" y="124693"/>
            <a:ext cx="1683327" cy="1558636"/>
            <a:chOff x="6400800" y="93518"/>
            <a:chExt cx="2452256" cy="2345024"/>
          </a:xfrm>
        </p:grpSpPr>
        <p:pic>
          <p:nvPicPr>
            <p:cNvPr id="1028" name="Picture 4" descr="Archived Web Documents Remain Accessible to All | Department of Toxic  Substances Contr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2137" y="945573"/>
              <a:ext cx="2031250" cy="1492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32716" y="93519"/>
              <a:ext cx="1834905" cy="986148"/>
            </a:xfrm>
            <a:prstGeom prst="rect">
              <a:avLst/>
            </a:prstGeom>
            <a:noFill/>
          </p:spPr>
          <p:txBody>
            <a:bodyPr wrap="none" rtlCol="0">
              <a:spAutoFit/>
            </a:bodyPr>
            <a:lstStyle/>
            <a:p>
              <a:pPr algn="ctr" defTabSz="914400"/>
              <a:r>
                <a:rPr lang="en-US" b="1" dirty="0" smtClean="0">
                  <a:solidFill>
                    <a:srgbClr val="0070C0"/>
                  </a:solidFill>
                  <a:latin typeface="Tw Cen MT Condensed Extra Bold" panose="020B0803020202020204" pitchFamily="34" charset="0"/>
                </a:rPr>
                <a:t>ARCHIVED </a:t>
              </a:r>
            </a:p>
            <a:p>
              <a:pPr algn="ctr" defTabSz="914400"/>
              <a:r>
                <a:rPr lang="en-US" b="1" dirty="0" smtClean="0">
                  <a:solidFill>
                    <a:srgbClr val="0070C0"/>
                  </a:solidFill>
                  <a:latin typeface="Tw Cen MT Condensed Extra Bold" panose="020B0803020202020204" pitchFamily="34" charset="0"/>
                </a:rPr>
                <a:t>DOCUMENTS</a:t>
              </a:r>
              <a:endParaRPr lang="en-US" b="1" dirty="0">
                <a:solidFill>
                  <a:srgbClr val="0070C0"/>
                </a:solidFill>
                <a:latin typeface="Tw Cen MT Condensed Extra Bold" panose="020B0803020202020204" pitchFamily="34" charset="0"/>
              </a:endParaRPr>
            </a:p>
          </p:txBody>
        </p:sp>
        <p:sp>
          <p:nvSpPr>
            <p:cNvPr id="5" name="Rectangle 4"/>
            <p:cNvSpPr/>
            <p:nvPr/>
          </p:nvSpPr>
          <p:spPr>
            <a:xfrm>
              <a:off x="6400800" y="93518"/>
              <a:ext cx="2452256" cy="233795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grpSp>
      <p:sp>
        <p:nvSpPr>
          <p:cNvPr id="9" name="Rectangle 8"/>
          <p:cNvSpPr/>
          <p:nvPr/>
        </p:nvSpPr>
        <p:spPr>
          <a:xfrm>
            <a:off x="236596" y="91932"/>
            <a:ext cx="6839613" cy="1200329"/>
          </a:xfrm>
          <a:prstGeom prst="rect">
            <a:avLst/>
          </a:prstGeom>
        </p:spPr>
        <p:txBody>
          <a:bodyPr wrap="square">
            <a:spAutoFit/>
          </a:bodyPr>
          <a:lstStyle/>
          <a:p>
            <a:pPr defTabSz="914400">
              <a:spcBef>
                <a:spcPct val="0"/>
              </a:spcBef>
            </a:pPr>
            <a:r>
              <a:rPr lang="en-US" b="1" u="sng" dirty="0">
                <a:solidFill>
                  <a:srgbClr val="0070C0"/>
                </a:solidFill>
                <a:latin typeface="Calibri Light" panose="020F0302020204030204"/>
              </a:rPr>
              <a:t>Question</a:t>
            </a:r>
            <a:r>
              <a:rPr lang="en-US" b="1" dirty="0" smtClean="0">
                <a:solidFill>
                  <a:srgbClr val="0070C0"/>
                </a:solidFill>
                <a:latin typeface="Calibri Light" panose="020F0302020204030204"/>
              </a:rPr>
              <a:t>: I am using MA APCD Release 6.0 and will be doing so for several federally funded projects for the next three years.  I cannot find any documentation at all on MA APCD Release 6.0. Why does CHIA only post documentation on MA APCD Release 8.0 on its website? </a:t>
            </a:r>
            <a:endParaRPr lang="en-US" b="1" dirty="0">
              <a:solidFill>
                <a:srgbClr val="0070C0"/>
              </a:solidFill>
              <a:latin typeface="Calibri Light" panose="020F0302020204030204"/>
            </a:endParaRPr>
          </a:p>
        </p:txBody>
      </p:sp>
      <p:pic>
        <p:nvPicPr>
          <p:cNvPr id="12" name="Picture 11"/>
          <p:cNvPicPr>
            <a:picLocks noChangeAspect="1"/>
          </p:cNvPicPr>
          <p:nvPr/>
        </p:nvPicPr>
        <p:blipFill rotWithShape="1">
          <a:blip r:embed="rId3"/>
          <a:srcRect l="3523" t="18283" r="7955"/>
          <a:stretch/>
        </p:blipFill>
        <p:spPr>
          <a:xfrm>
            <a:off x="405245" y="2473035"/>
            <a:ext cx="8094519" cy="42031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TextBox 15"/>
          <p:cNvSpPr txBox="1"/>
          <p:nvPr/>
        </p:nvSpPr>
        <p:spPr>
          <a:xfrm>
            <a:off x="215812" y="1248603"/>
            <a:ext cx="8668416" cy="1107996"/>
          </a:xfrm>
          <a:prstGeom prst="rect">
            <a:avLst/>
          </a:prstGeom>
          <a:noFill/>
        </p:spPr>
        <p:txBody>
          <a:bodyPr wrap="square" rtlCol="0">
            <a:spAutoFit/>
          </a:bodyPr>
          <a:lstStyle/>
          <a:p>
            <a:pPr defTabSz="914400"/>
            <a:r>
              <a:rPr lang="en-US" sz="1400" b="1" i="1" u="sng" dirty="0" smtClean="0">
                <a:solidFill>
                  <a:prstClr val="black"/>
                </a:solidFill>
              </a:rPr>
              <a:t>Answer</a:t>
            </a:r>
            <a:r>
              <a:rPr lang="en-US" sz="1400" b="1" i="1" dirty="0" smtClean="0">
                <a:solidFill>
                  <a:prstClr val="black"/>
                </a:solidFill>
              </a:rPr>
              <a:t>: </a:t>
            </a:r>
            <a:r>
              <a:rPr lang="en-US" sz="1400" i="1" dirty="0" smtClean="0">
                <a:solidFill>
                  <a:prstClr val="black"/>
                </a:solidFill>
              </a:rPr>
              <a:t>Documentation on all prior Releases (7.0, 6.0, 5.0, 4.0, 3.0, 2.1, and 2.0) is available</a:t>
            </a:r>
          </a:p>
          <a:p>
            <a:pPr defTabSz="914400"/>
            <a:r>
              <a:rPr lang="en-US" sz="1400" i="1" dirty="0" smtClean="0">
                <a:solidFill>
                  <a:prstClr val="black"/>
                </a:solidFill>
              </a:rPr>
              <a:t>on the CHIA website. This includes documentation for non-Government and  Government data</a:t>
            </a:r>
          </a:p>
          <a:p>
            <a:pPr defTabSz="914400"/>
            <a:r>
              <a:rPr lang="en-US" sz="1400" i="1" dirty="0" smtClean="0">
                <a:solidFill>
                  <a:prstClr val="black"/>
                </a:solidFill>
              </a:rPr>
              <a:t>users, data specifications, and release notes. </a:t>
            </a:r>
            <a:r>
              <a:rPr lang="en-US" sz="1400" b="1" i="1" dirty="0" smtClean="0">
                <a:solidFill>
                  <a:prstClr val="black"/>
                </a:solidFill>
              </a:rPr>
              <a:t>The CHIA website link to archived MA APCD Release documents is:</a:t>
            </a:r>
          </a:p>
          <a:p>
            <a:pPr defTabSz="914400"/>
            <a:endParaRPr lang="en-US" sz="400" i="1" dirty="0" smtClean="0">
              <a:solidFill>
                <a:prstClr val="black"/>
              </a:solidFill>
            </a:endParaRPr>
          </a:p>
          <a:p>
            <a:pPr algn="ctr" defTabSz="914400"/>
            <a:r>
              <a:rPr lang="en-US" sz="2000" b="1" i="1" dirty="0">
                <a:solidFill>
                  <a:srgbClr val="FF0000"/>
                </a:solidFill>
                <a:hlinkClick r:id="rId4"/>
              </a:rPr>
              <a:t>https://</a:t>
            </a:r>
            <a:r>
              <a:rPr lang="en-US" sz="2000" b="1" i="1" dirty="0" smtClean="0">
                <a:solidFill>
                  <a:srgbClr val="FF0000"/>
                </a:solidFill>
                <a:hlinkClick r:id="rId4"/>
              </a:rPr>
              <a:t>www.chiamass.gov/ma-apcd-documentation-archive</a:t>
            </a:r>
            <a:endParaRPr lang="en-US" sz="2000" b="1" i="1" dirty="0">
              <a:solidFill>
                <a:srgbClr val="FF0000"/>
              </a:solidFill>
            </a:endParaRPr>
          </a:p>
        </p:txBody>
      </p:sp>
    </p:spTree>
    <p:extLst>
      <p:ext uri="{BB962C8B-B14F-4D97-AF65-F5344CB8AC3E}">
        <p14:creationId xmlns:p14="http://schemas.microsoft.com/office/powerpoint/2010/main" val="201334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ssing-data - Data Application 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209" y="303928"/>
            <a:ext cx="1780020" cy="1198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226202" y="206232"/>
            <a:ext cx="7681279" cy="1477328"/>
          </a:xfrm>
          <a:prstGeom prst="rect">
            <a:avLst/>
          </a:prstGeom>
        </p:spPr>
        <p:txBody>
          <a:bodyPr wrap="square">
            <a:spAutoFit/>
          </a:bodyPr>
          <a:lstStyle/>
          <a:p>
            <a:pPr defTabSz="914400"/>
            <a:r>
              <a:rPr lang="en-US" sz="1500" b="1" u="sng" dirty="0">
                <a:solidFill>
                  <a:srgbClr val="0070C0"/>
                </a:solidFill>
                <a:latin typeface="Calibri Light" panose="020F0302020204030204"/>
              </a:rPr>
              <a:t>Question</a:t>
            </a:r>
            <a:r>
              <a:rPr lang="en-US" sz="1500" b="1" dirty="0" smtClean="0">
                <a:solidFill>
                  <a:srgbClr val="0070C0"/>
                </a:solidFill>
                <a:latin typeface="Calibri Light" panose="020F0302020204030204"/>
              </a:rPr>
              <a:t>: We've </a:t>
            </a:r>
            <a:r>
              <a:rPr lang="en-US" sz="1500" b="1" dirty="0">
                <a:solidFill>
                  <a:srgbClr val="0070C0"/>
                </a:solidFill>
                <a:latin typeface="Calibri Light" panose="020F0302020204030204"/>
              </a:rPr>
              <a:t>noticed that there are a substantial number of lines with missing </a:t>
            </a:r>
            <a:endParaRPr lang="en-US" sz="1500" b="1" dirty="0" smtClean="0">
              <a:solidFill>
                <a:srgbClr val="0070C0"/>
              </a:solidFill>
              <a:latin typeface="Calibri Light" panose="020F0302020204030204"/>
            </a:endParaRPr>
          </a:p>
          <a:p>
            <a:pPr defTabSz="914400"/>
            <a:r>
              <a:rPr lang="en-US" sz="1500" b="1" dirty="0" smtClean="0">
                <a:solidFill>
                  <a:srgbClr val="0070C0"/>
                </a:solidFill>
                <a:latin typeface="Calibri Light" panose="020F0302020204030204"/>
              </a:rPr>
              <a:t>MEMBERLINKEIDs </a:t>
            </a:r>
            <a:r>
              <a:rPr lang="en-US" sz="1500" b="1" dirty="0">
                <a:solidFill>
                  <a:srgbClr val="0070C0"/>
                </a:solidFill>
                <a:latin typeface="Calibri Light" panose="020F0302020204030204"/>
              </a:rPr>
              <a:t>in both the Medical Claims and Membership Eligibility files. For </a:t>
            </a:r>
            <a:endParaRPr lang="en-US" sz="1500" b="1" dirty="0" smtClean="0">
              <a:solidFill>
                <a:srgbClr val="0070C0"/>
              </a:solidFill>
              <a:latin typeface="Calibri Light" panose="020F0302020204030204"/>
            </a:endParaRPr>
          </a:p>
          <a:p>
            <a:pPr defTabSz="914400"/>
            <a:r>
              <a:rPr lang="en-US" sz="1500" b="1" dirty="0" smtClean="0">
                <a:solidFill>
                  <a:srgbClr val="0070C0"/>
                </a:solidFill>
                <a:latin typeface="Calibri Light" panose="020F0302020204030204"/>
              </a:rPr>
              <a:t>example</a:t>
            </a:r>
            <a:r>
              <a:rPr lang="en-US" sz="1500" b="1" dirty="0">
                <a:solidFill>
                  <a:srgbClr val="0070C0"/>
                </a:solidFill>
                <a:latin typeface="Calibri Light" panose="020F0302020204030204"/>
              </a:rPr>
              <a:t>, in the Membership Eligibility file, about 18% of all lines are </a:t>
            </a:r>
            <a:r>
              <a:rPr lang="en-US" sz="1500" b="1" dirty="0" smtClean="0">
                <a:solidFill>
                  <a:srgbClr val="0070C0"/>
                </a:solidFill>
                <a:latin typeface="Calibri Light" panose="020F0302020204030204"/>
              </a:rPr>
              <a:t>with missing</a:t>
            </a:r>
            <a:r>
              <a:rPr lang="en-US" sz="1500" b="1" dirty="0">
                <a:solidFill>
                  <a:srgbClr val="0070C0"/>
                </a:solidFill>
                <a:latin typeface="Calibri Light" panose="020F0302020204030204"/>
              </a:rPr>
              <a:t> </a:t>
            </a:r>
            <a:endParaRPr lang="en-US" sz="1500" b="1" dirty="0" smtClean="0">
              <a:solidFill>
                <a:srgbClr val="0070C0"/>
              </a:solidFill>
              <a:latin typeface="Calibri Light" panose="020F0302020204030204"/>
            </a:endParaRPr>
          </a:p>
          <a:p>
            <a:pPr defTabSz="914400"/>
            <a:r>
              <a:rPr lang="en-US" sz="1500" b="1" dirty="0" smtClean="0">
                <a:solidFill>
                  <a:srgbClr val="0070C0"/>
                </a:solidFill>
                <a:latin typeface="Calibri Light" panose="020F0302020204030204"/>
              </a:rPr>
              <a:t>MEMBERLINKEID for Release </a:t>
            </a:r>
            <a:r>
              <a:rPr lang="en-US" sz="1500" b="1" dirty="0">
                <a:solidFill>
                  <a:srgbClr val="0070C0"/>
                </a:solidFill>
                <a:latin typeface="Calibri Light" panose="020F0302020204030204"/>
              </a:rPr>
              <a:t>6.0. I'm wondering if this is expected considering the ID </a:t>
            </a:r>
            <a:endParaRPr lang="en-US" sz="1500" b="1" dirty="0" smtClean="0">
              <a:solidFill>
                <a:srgbClr val="0070C0"/>
              </a:solidFill>
              <a:latin typeface="Calibri Light" panose="020F0302020204030204"/>
            </a:endParaRPr>
          </a:p>
          <a:p>
            <a:pPr defTabSz="914400"/>
            <a:r>
              <a:rPr lang="en-US" sz="1500" b="1" dirty="0" smtClean="0">
                <a:solidFill>
                  <a:srgbClr val="0070C0"/>
                </a:solidFill>
                <a:latin typeface="Calibri Light" panose="020F0302020204030204"/>
              </a:rPr>
              <a:t>assigning </a:t>
            </a:r>
            <a:r>
              <a:rPr lang="en-US" sz="1500" b="1" dirty="0">
                <a:solidFill>
                  <a:srgbClr val="0070C0"/>
                </a:solidFill>
                <a:latin typeface="Calibri Light" panose="020F0302020204030204"/>
              </a:rPr>
              <a:t>algorithm that CHIA </a:t>
            </a:r>
            <a:r>
              <a:rPr lang="en-US" sz="1500" b="1" dirty="0" smtClean="0">
                <a:solidFill>
                  <a:srgbClr val="0070C0"/>
                </a:solidFill>
                <a:latin typeface="Calibri Light" panose="020F0302020204030204"/>
              </a:rPr>
              <a:t>uses</a:t>
            </a:r>
            <a:r>
              <a:rPr lang="en-US" sz="1500" b="1" dirty="0">
                <a:solidFill>
                  <a:srgbClr val="0070C0"/>
                </a:solidFill>
                <a:latin typeface="Calibri Light" panose="020F0302020204030204"/>
              </a:rPr>
              <a:t>. In practice, </a:t>
            </a:r>
            <a:r>
              <a:rPr lang="en-US" sz="1500" b="1" dirty="0" smtClean="0">
                <a:solidFill>
                  <a:srgbClr val="0070C0"/>
                </a:solidFill>
                <a:latin typeface="Calibri Light" panose="020F0302020204030204"/>
              </a:rPr>
              <a:t>would </a:t>
            </a:r>
            <a:r>
              <a:rPr lang="en-US" sz="1500" b="1" dirty="0">
                <a:solidFill>
                  <a:srgbClr val="0070C0"/>
                </a:solidFill>
                <a:latin typeface="Calibri Light" panose="020F0302020204030204"/>
              </a:rPr>
              <a:t>you suggest </a:t>
            </a:r>
            <a:r>
              <a:rPr lang="en-US" sz="1500" b="1" dirty="0" smtClean="0">
                <a:solidFill>
                  <a:srgbClr val="0070C0"/>
                </a:solidFill>
                <a:latin typeface="Calibri Light" panose="020F0302020204030204"/>
              </a:rPr>
              <a:t>trying </a:t>
            </a:r>
            <a:r>
              <a:rPr lang="en-US" sz="1500" b="1" dirty="0">
                <a:solidFill>
                  <a:srgbClr val="0070C0"/>
                </a:solidFill>
                <a:latin typeface="Calibri Light" panose="020F0302020204030204"/>
              </a:rPr>
              <a:t>to fill in the </a:t>
            </a:r>
            <a:r>
              <a:rPr lang="en-US" sz="1500" b="1" dirty="0" smtClean="0">
                <a:solidFill>
                  <a:srgbClr val="0070C0"/>
                </a:solidFill>
                <a:latin typeface="Calibri Light" panose="020F0302020204030204"/>
              </a:rPr>
              <a:t>missing</a:t>
            </a:r>
            <a:r>
              <a:rPr lang="en-US" sz="1500" b="1" dirty="0">
                <a:solidFill>
                  <a:srgbClr val="0070C0"/>
                </a:solidFill>
                <a:latin typeface="Calibri Light" panose="020F0302020204030204"/>
              </a:rPr>
              <a:t> MEMBERLINKEIDs using data elements like C</a:t>
            </a:r>
            <a:r>
              <a:rPr lang="en-US" sz="1500" b="1" dirty="0" smtClean="0">
                <a:solidFill>
                  <a:srgbClr val="0070C0"/>
                </a:solidFill>
                <a:latin typeface="Calibri Light" panose="020F0302020204030204"/>
              </a:rPr>
              <a:t>arrier </a:t>
            </a:r>
            <a:r>
              <a:rPr lang="en-US" sz="1500" b="1" dirty="0">
                <a:solidFill>
                  <a:srgbClr val="0070C0"/>
                </a:solidFill>
                <a:latin typeface="Calibri Light" panose="020F0302020204030204"/>
              </a:rPr>
              <a:t>S</a:t>
            </a:r>
            <a:r>
              <a:rPr lang="en-US" sz="1500" b="1" dirty="0" smtClean="0">
                <a:solidFill>
                  <a:srgbClr val="0070C0"/>
                </a:solidFill>
                <a:latin typeface="Calibri Light" panose="020F0302020204030204"/>
              </a:rPr>
              <a:t>pecific Unique Member </a:t>
            </a:r>
            <a:r>
              <a:rPr lang="en-US" sz="1500" b="1" dirty="0">
                <a:solidFill>
                  <a:srgbClr val="0070C0"/>
                </a:solidFill>
                <a:latin typeface="Calibri Light" panose="020F0302020204030204"/>
              </a:rPr>
              <a:t>ID?</a:t>
            </a:r>
          </a:p>
        </p:txBody>
      </p:sp>
      <p:sp>
        <p:nvSpPr>
          <p:cNvPr id="7" name="TextBox 6"/>
          <p:cNvSpPr txBox="1"/>
          <p:nvPr/>
        </p:nvSpPr>
        <p:spPr>
          <a:xfrm>
            <a:off x="184640" y="1726586"/>
            <a:ext cx="8845060" cy="2400657"/>
          </a:xfrm>
          <a:prstGeom prst="rect">
            <a:avLst/>
          </a:prstGeom>
          <a:noFill/>
        </p:spPr>
        <p:txBody>
          <a:bodyPr wrap="square" rtlCol="0">
            <a:spAutoFit/>
          </a:bodyPr>
          <a:lstStyle/>
          <a:p>
            <a:pPr defTabSz="914400"/>
            <a:r>
              <a:rPr lang="en-US" sz="1200" b="1" i="1" u="sng" dirty="0" smtClean="0">
                <a:solidFill>
                  <a:prstClr val="black"/>
                </a:solidFill>
              </a:rPr>
              <a:t>Answer</a:t>
            </a:r>
            <a:r>
              <a:rPr lang="en-US" sz="1200" b="1" i="1" dirty="0" smtClean="0">
                <a:solidFill>
                  <a:prstClr val="black"/>
                </a:solidFill>
              </a:rPr>
              <a:t>: </a:t>
            </a:r>
            <a:r>
              <a:rPr lang="en-US" sz="1200" i="1" dirty="0">
                <a:solidFill>
                  <a:prstClr val="black"/>
                </a:solidFill>
              </a:rPr>
              <a:t>In October 2018, CHIA </a:t>
            </a:r>
            <a:r>
              <a:rPr lang="en-US" sz="1200" i="1" dirty="0" smtClean="0">
                <a:solidFill>
                  <a:prstClr val="black"/>
                </a:solidFill>
              </a:rPr>
              <a:t>published, “</a:t>
            </a:r>
            <a:r>
              <a:rPr lang="en-US" sz="1200" b="1" dirty="0" smtClean="0">
                <a:solidFill>
                  <a:prstClr val="black"/>
                </a:solidFill>
              </a:rPr>
              <a:t>MA APCD Release 6.0 Master Patient Index (MPI) Data Exclusion</a:t>
            </a:r>
            <a:r>
              <a:rPr lang="en-US" sz="1200" dirty="0" smtClean="0">
                <a:solidFill>
                  <a:prstClr val="black"/>
                </a:solidFill>
              </a:rPr>
              <a:t>” at the following link:</a:t>
            </a:r>
          </a:p>
          <a:p>
            <a:pPr defTabSz="914400"/>
            <a:endParaRPr lang="en-US" sz="800" i="1" dirty="0">
              <a:solidFill>
                <a:prstClr val="black"/>
              </a:solidFill>
            </a:endParaRPr>
          </a:p>
          <a:p>
            <a:pPr algn="ctr" defTabSz="914400"/>
            <a:r>
              <a:rPr lang="en-US" sz="1400" b="1" i="1" dirty="0">
                <a:solidFill>
                  <a:prstClr val="black"/>
                </a:solidFill>
                <a:hlinkClick r:id="rId3"/>
              </a:rPr>
              <a:t>https://</a:t>
            </a:r>
            <a:r>
              <a:rPr lang="en-US" sz="1400" b="1" i="1" dirty="0" smtClean="0">
                <a:solidFill>
                  <a:prstClr val="black"/>
                </a:solidFill>
                <a:hlinkClick r:id="rId3"/>
              </a:rPr>
              <a:t>www.chiamass.gov/assets/docs/p/apcd/MA-APCD-Release-6.0-MPI-Data-Exclusion-Overview.pdf</a:t>
            </a:r>
            <a:endParaRPr lang="en-US" sz="1400" b="1" i="1" dirty="0" smtClean="0">
              <a:solidFill>
                <a:prstClr val="black"/>
              </a:solidFill>
            </a:endParaRPr>
          </a:p>
          <a:p>
            <a:pPr defTabSz="914400"/>
            <a:endParaRPr lang="en-US" sz="800" i="1" dirty="0">
              <a:solidFill>
                <a:prstClr val="black"/>
              </a:solidFill>
            </a:endParaRPr>
          </a:p>
          <a:p>
            <a:pPr defTabSz="914400"/>
            <a:r>
              <a:rPr lang="en-US" sz="1200" i="1" dirty="0" smtClean="0">
                <a:solidFill>
                  <a:prstClr val="black"/>
                </a:solidFill>
              </a:rPr>
              <a:t>This document details </a:t>
            </a:r>
            <a:r>
              <a:rPr lang="en-US" sz="1200" dirty="0" smtClean="0">
                <a:solidFill>
                  <a:prstClr val="black"/>
                </a:solidFill>
              </a:rPr>
              <a:t>by OrgID, including Pharmacy Benefit Managers, data not included in the MPI process in order to improve the quality of the  MEMBERLINKID and decrease member data duplication. This document allows you to confirm from your data import what missing data should be expected by OrgID. In answer to your question, would one suggest trying to fill in the missing MEMBERLINKEIDs using the </a:t>
            </a:r>
            <a:r>
              <a:rPr lang="en-US" sz="1200" dirty="0">
                <a:solidFill>
                  <a:prstClr val="black"/>
                </a:solidFill>
              </a:rPr>
              <a:t>C</a:t>
            </a:r>
            <a:r>
              <a:rPr lang="en-US" sz="1200" dirty="0" smtClean="0">
                <a:solidFill>
                  <a:prstClr val="black"/>
                </a:solidFill>
              </a:rPr>
              <a:t>arrier specific unique member ID, it is important to note that the MEMBERLINKEID and the Carrier Specific </a:t>
            </a:r>
            <a:r>
              <a:rPr lang="en-US" sz="1200" dirty="0">
                <a:solidFill>
                  <a:prstClr val="black"/>
                </a:solidFill>
              </a:rPr>
              <a:t>U</a:t>
            </a:r>
            <a:r>
              <a:rPr lang="en-US" sz="1200" dirty="0" smtClean="0">
                <a:solidFill>
                  <a:prstClr val="black"/>
                </a:solidFill>
              </a:rPr>
              <a:t>nique </a:t>
            </a:r>
            <a:r>
              <a:rPr lang="en-US" sz="1200" dirty="0">
                <a:solidFill>
                  <a:prstClr val="black"/>
                </a:solidFill>
              </a:rPr>
              <a:t>M</a:t>
            </a:r>
            <a:r>
              <a:rPr lang="en-US" sz="1200" dirty="0" smtClean="0">
                <a:solidFill>
                  <a:prstClr val="black"/>
                </a:solidFill>
              </a:rPr>
              <a:t>ember ID serve different purposes. The Carrier </a:t>
            </a:r>
            <a:r>
              <a:rPr lang="en-US" sz="1200" dirty="0">
                <a:solidFill>
                  <a:prstClr val="black"/>
                </a:solidFill>
              </a:rPr>
              <a:t>S</a:t>
            </a:r>
            <a:r>
              <a:rPr lang="en-US" sz="1200" dirty="0" smtClean="0">
                <a:solidFill>
                  <a:prstClr val="black"/>
                </a:solidFill>
              </a:rPr>
              <a:t>pecific Unique </a:t>
            </a:r>
            <a:r>
              <a:rPr lang="en-US" sz="1200" dirty="0">
                <a:solidFill>
                  <a:prstClr val="black"/>
                </a:solidFill>
              </a:rPr>
              <a:t>M</a:t>
            </a:r>
            <a:r>
              <a:rPr lang="en-US" sz="1200" dirty="0" smtClean="0">
                <a:solidFill>
                  <a:prstClr val="black"/>
                </a:solidFill>
              </a:rPr>
              <a:t>ember ID in combination with the OrgID are used for </a:t>
            </a:r>
            <a:r>
              <a:rPr lang="en-US" sz="1200" b="1" u="sng" dirty="0" smtClean="0">
                <a:solidFill>
                  <a:srgbClr val="FF0000"/>
                </a:solidFill>
              </a:rPr>
              <a:t>within carrier</a:t>
            </a:r>
            <a:r>
              <a:rPr lang="en-US" sz="1200" dirty="0" smtClean="0">
                <a:solidFill>
                  <a:prstClr val="black"/>
                </a:solidFill>
              </a:rPr>
              <a:t> analysis and the MEMBERLINKEID is used for </a:t>
            </a:r>
            <a:r>
              <a:rPr lang="en-US" sz="1200" b="1" u="sng" dirty="0" smtClean="0">
                <a:solidFill>
                  <a:srgbClr val="FF0000"/>
                </a:solidFill>
              </a:rPr>
              <a:t>across carrier</a:t>
            </a:r>
            <a:r>
              <a:rPr lang="en-US" sz="1200" dirty="0" smtClean="0">
                <a:solidFill>
                  <a:prstClr val="black"/>
                </a:solidFill>
              </a:rPr>
              <a:t> analysis.  So the answer is no, the Carrier Specific Unique Member ID cannot be used for across carrier analysis.  Keep in mind the that the MEMBERLINKEID is a probabilistic enhancement for across carrier analysis created if demographic data is reliably populated. The missing MEMBERLINKEID add-on enhancement does preclude conducting routine within carrier analysis using the Carrier Specific Unique Member ID in combination with the OrgID.</a:t>
            </a:r>
            <a:endParaRPr lang="en-US" sz="1200" b="1" i="1" dirty="0">
              <a:solidFill>
                <a:prstClr val="black"/>
              </a:solidFill>
            </a:endParaRPr>
          </a:p>
        </p:txBody>
      </p:sp>
      <p:graphicFrame>
        <p:nvGraphicFramePr>
          <p:cNvPr id="6" name="Diagram 5"/>
          <p:cNvGraphicFramePr/>
          <p:nvPr>
            <p:extLst/>
          </p:nvPr>
        </p:nvGraphicFramePr>
        <p:xfrm>
          <a:off x="4675909" y="4634346"/>
          <a:ext cx="4125192" cy="20054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nvPr>
        </p:nvGraphicFramePr>
        <p:xfrm>
          <a:off x="1143000" y="4655127"/>
          <a:ext cx="3044536" cy="14812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Rectangle 8"/>
          <p:cNvSpPr/>
          <p:nvPr/>
        </p:nvSpPr>
        <p:spPr>
          <a:xfrm>
            <a:off x="912048" y="4110335"/>
            <a:ext cx="3599961" cy="523220"/>
          </a:xfrm>
          <a:prstGeom prst="rect">
            <a:avLst/>
          </a:prstGeom>
          <a:noFill/>
        </p:spPr>
        <p:txBody>
          <a:bodyPr wrap="none" lIns="91440" tIns="45720" rIns="91440" bIns="45720">
            <a:spAutoFit/>
          </a:bodyPr>
          <a:lstStyle/>
          <a:p>
            <a:pPr algn="ctr" defTabSz="914400"/>
            <a:r>
              <a:rPr lang="en-US" sz="2800" b="1" u="sng" dirty="0" smtClean="0">
                <a:ln w="0"/>
                <a:solidFill>
                  <a:srgbClr val="5B9BD5"/>
                </a:solidFill>
                <a:effectLst>
                  <a:outerShdw blurRad="38100" dist="25400" dir="5400000" algn="ctr" rotWithShape="0">
                    <a:srgbClr val="6E747A">
                      <a:alpha val="43000"/>
                    </a:srgbClr>
                  </a:outerShdw>
                </a:effectLst>
              </a:rPr>
              <a:t>Within Carrier Analysis</a:t>
            </a:r>
            <a:endParaRPr lang="en-US" sz="2800" b="1" u="sng" dirty="0">
              <a:ln w="0"/>
              <a:solidFill>
                <a:srgbClr val="5B9BD5"/>
              </a:solidFill>
              <a:effectLst>
                <a:outerShdw blurRad="38100" dist="25400" dir="5400000" algn="ctr" rotWithShape="0">
                  <a:srgbClr val="6E747A">
                    <a:alpha val="43000"/>
                  </a:srgbClr>
                </a:outerShdw>
              </a:effectLst>
            </a:endParaRPr>
          </a:p>
        </p:txBody>
      </p:sp>
      <p:sp>
        <p:nvSpPr>
          <p:cNvPr id="12" name="Rectangle 11"/>
          <p:cNvSpPr/>
          <p:nvPr/>
        </p:nvSpPr>
        <p:spPr>
          <a:xfrm>
            <a:off x="5033609" y="4096480"/>
            <a:ext cx="3558731" cy="523220"/>
          </a:xfrm>
          <a:prstGeom prst="rect">
            <a:avLst/>
          </a:prstGeom>
          <a:noFill/>
        </p:spPr>
        <p:txBody>
          <a:bodyPr wrap="none" lIns="91440" tIns="45720" rIns="91440" bIns="45720">
            <a:spAutoFit/>
          </a:bodyPr>
          <a:lstStyle/>
          <a:p>
            <a:pPr algn="ctr" defTabSz="914400"/>
            <a:r>
              <a:rPr lang="en-US" sz="2800" b="1" u="sng" dirty="0" smtClean="0">
                <a:ln w="0"/>
                <a:solidFill>
                  <a:srgbClr val="5B9BD5"/>
                </a:solidFill>
                <a:effectLst>
                  <a:outerShdw blurRad="38100" dist="25400" dir="5400000" algn="ctr" rotWithShape="0">
                    <a:srgbClr val="6E747A">
                      <a:alpha val="43000"/>
                    </a:srgbClr>
                  </a:outerShdw>
                </a:effectLst>
              </a:rPr>
              <a:t>Across Carrier Analysis</a:t>
            </a:r>
            <a:endParaRPr lang="en-US" sz="2800" b="1" u="sng" dirty="0">
              <a:ln w="0"/>
              <a:solidFill>
                <a:srgbClr val="5B9BD5"/>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02649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91844" y="145472"/>
            <a:ext cx="1468227" cy="1015663"/>
          </a:xfrm>
          <a:prstGeom prst="rect">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defTabSz="914400"/>
            <a:r>
              <a:rPr lang="en-US" sz="2000" b="1" dirty="0" smtClean="0">
                <a:ln w="0"/>
                <a:solidFill>
                  <a:prstClr val="white"/>
                </a:solidFill>
              </a:rPr>
              <a:t>CLAIM</a:t>
            </a:r>
          </a:p>
          <a:p>
            <a:pPr algn="ctr" defTabSz="914400"/>
            <a:r>
              <a:rPr lang="en-US" sz="2000" b="1" dirty="0" smtClean="0">
                <a:ln w="0"/>
                <a:solidFill>
                  <a:prstClr val="white"/>
                </a:solidFill>
              </a:rPr>
              <a:t> TYPE INDICATOR</a:t>
            </a:r>
            <a:endParaRPr lang="en-US" sz="2000" b="1" dirty="0">
              <a:ln w="0"/>
              <a:solidFill>
                <a:prstClr val="white"/>
              </a:solidFill>
            </a:endParaRPr>
          </a:p>
        </p:txBody>
      </p:sp>
      <p:sp>
        <p:nvSpPr>
          <p:cNvPr id="5" name="Rectangle 4"/>
          <p:cNvSpPr/>
          <p:nvPr/>
        </p:nvSpPr>
        <p:spPr>
          <a:xfrm>
            <a:off x="226203" y="206232"/>
            <a:ext cx="7286424" cy="1261884"/>
          </a:xfrm>
          <a:prstGeom prst="rect">
            <a:avLst/>
          </a:prstGeom>
        </p:spPr>
        <p:txBody>
          <a:bodyPr wrap="square">
            <a:spAutoFit/>
          </a:bodyPr>
          <a:lstStyle/>
          <a:p>
            <a:pPr defTabSz="914400"/>
            <a:r>
              <a:rPr lang="en-US" sz="1900" b="1" u="sng" dirty="0">
                <a:solidFill>
                  <a:srgbClr val="0070C0"/>
                </a:solidFill>
                <a:latin typeface="Calibri Light" panose="020F0302020204030204"/>
              </a:rPr>
              <a:t>Question</a:t>
            </a:r>
            <a:r>
              <a:rPr lang="en-US" sz="1900" b="1" dirty="0" smtClean="0">
                <a:solidFill>
                  <a:srgbClr val="0070C0"/>
                </a:solidFill>
                <a:latin typeface="Calibri Light" panose="020F0302020204030204"/>
              </a:rPr>
              <a:t>: What is the quality of completeness for the MassHealth Claim Type field (MC246)? Does the field only Include claims for the MassHealth payer ID or does it also include Health </a:t>
            </a:r>
            <a:r>
              <a:rPr lang="en-US" sz="1900" b="1" dirty="0">
                <a:solidFill>
                  <a:srgbClr val="0070C0"/>
                </a:solidFill>
                <a:latin typeface="Calibri Light" panose="020F0302020204030204"/>
              </a:rPr>
              <a:t>S</a:t>
            </a:r>
            <a:r>
              <a:rPr lang="en-US" sz="1900" b="1" dirty="0" smtClean="0">
                <a:solidFill>
                  <a:srgbClr val="0070C0"/>
                </a:solidFill>
                <a:latin typeface="Calibri Light" panose="020F0302020204030204"/>
              </a:rPr>
              <a:t>afety </a:t>
            </a:r>
            <a:r>
              <a:rPr lang="en-US" sz="1900" b="1" dirty="0">
                <a:solidFill>
                  <a:srgbClr val="0070C0"/>
                </a:solidFill>
                <a:latin typeface="Calibri Light" panose="020F0302020204030204"/>
              </a:rPr>
              <a:t>N</a:t>
            </a:r>
            <a:r>
              <a:rPr lang="en-US" sz="1900" b="1" dirty="0" smtClean="0">
                <a:solidFill>
                  <a:srgbClr val="0070C0"/>
                </a:solidFill>
                <a:latin typeface="Calibri Light" panose="020F0302020204030204"/>
              </a:rPr>
              <a:t>et, Massachusetts Behavioral Partnership, or other payers with Medicaid products?</a:t>
            </a:r>
          </a:p>
        </p:txBody>
      </p:sp>
      <p:pic>
        <p:nvPicPr>
          <p:cNvPr id="6" name="Picture 5"/>
          <p:cNvPicPr>
            <a:picLocks noChangeAspect="1"/>
          </p:cNvPicPr>
          <p:nvPr/>
        </p:nvPicPr>
        <p:blipFill>
          <a:blip r:embed="rId2"/>
          <a:stretch>
            <a:fillRect/>
          </a:stretch>
        </p:blipFill>
        <p:spPr>
          <a:xfrm>
            <a:off x="2951018" y="3898090"/>
            <a:ext cx="3401355" cy="2658272"/>
          </a:xfrm>
          <a:prstGeom prst="rect">
            <a:avLst/>
          </a:prstGeom>
        </p:spPr>
      </p:pic>
      <p:sp>
        <p:nvSpPr>
          <p:cNvPr id="7" name="TextBox 6"/>
          <p:cNvSpPr txBox="1"/>
          <p:nvPr/>
        </p:nvSpPr>
        <p:spPr>
          <a:xfrm>
            <a:off x="2473036" y="3574473"/>
            <a:ext cx="4960782" cy="338554"/>
          </a:xfrm>
          <a:prstGeom prst="rect">
            <a:avLst/>
          </a:prstGeom>
          <a:noFill/>
        </p:spPr>
        <p:txBody>
          <a:bodyPr wrap="none" rtlCol="0">
            <a:spAutoFit/>
          </a:bodyPr>
          <a:lstStyle/>
          <a:p>
            <a:pPr defTabSz="914400"/>
            <a:r>
              <a:rPr lang="en-US" sz="1600" b="1" dirty="0" smtClean="0">
                <a:solidFill>
                  <a:srgbClr val="4472C4">
                    <a:lumMod val="75000"/>
                  </a:srgbClr>
                </a:solidFill>
              </a:rPr>
              <a:t>Table 1. Definitions for MassHealth Claim Type (MC246) </a:t>
            </a:r>
            <a:endParaRPr lang="en-US" sz="1600" b="1" dirty="0">
              <a:solidFill>
                <a:srgbClr val="4472C4">
                  <a:lumMod val="75000"/>
                </a:srgbClr>
              </a:solidFill>
            </a:endParaRPr>
          </a:p>
        </p:txBody>
      </p:sp>
      <p:sp>
        <p:nvSpPr>
          <p:cNvPr id="9" name="TextBox 8"/>
          <p:cNvSpPr txBox="1"/>
          <p:nvPr/>
        </p:nvSpPr>
        <p:spPr>
          <a:xfrm>
            <a:off x="298940" y="1466812"/>
            <a:ext cx="8668416" cy="2062103"/>
          </a:xfrm>
          <a:prstGeom prst="rect">
            <a:avLst/>
          </a:prstGeom>
          <a:noFill/>
        </p:spPr>
        <p:txBody>
          <a:bodyPr wrap="square" rtlCol="0">
            <a:spAutoFit/>
          </a:bodyPr>
          <a:lstStyle/>
          <a:p>
            <a:pPr defTabSz="914400"/>
            <a:r>
              <a:rPr lang="en-US" sz="1600" b="1" i="1" u="sng" dirty="0" smtClean="0">
                <a:solidFill>
                  <a:prstClr val="black"/>
                </a:solidFill>
              </a:rPr>
              <a:t>Answer</a:t>
            </a:r>
            <a:r>
              <a:rPr lang="en-US" sz="1600" b="1" i="1" dirty="0" smtClean="0">
                <a:solidFill>
                  <a:prstClr val="black"/>
                </a:solidFill>
              </a:rPr>
              <a:t>:  </a:t>
            </a:r>
            <a:r>
              <a:rPr lang="en-US" sz="1600" i="1" dirty="0" smtClean="0">
                <a:solidFill>
                  <a:prstClr val="black"/>
                </a:solidFill>
              </a:rPr>
              <a:t>The MassHealth Claim Type has a high quality of completeness for the MassHealth payer ID where it is 100% populated. For Health Safety Net, it is 97% populated. For Boston Medical Center Health Plan which has seven different insurance products including Medicaid and MassHealth ACO products, it is populated on 74% of their claims. </a:t>
            </a:r>
            <a:r>
              <a:rPr lang="en-US" sz="1600" i="1" dirty="0">
                <a:solidFill>
                  <a:prstClr val="black"/>
                </a:solidFill>
              </a:rPr>
              <a:t>For Massachusetts Behavioral Partnership which manages behavioral health care for MassHealth, it is only populated on their hospital inpatient claims (using code ‘I’, see Table 1 below) which constitutes 1% of their claim volume.</a:t>
            </a:r>
            <a:r>
              <a:rPr lang="en-US" sz="1600" i="1" dirty="0" smtClean="0">
                <a:solidFill>
                  <a:prstClr val="black"/>
                </a:solidFill>
              </a:rPr>
              <a:t> For Health New England which twelve different insurance products, it is likewise only populated on a small percent of their hospital inpatient claims limited to Medicaid insurance product type.</a:t>
            </a:r>
          </a:p>
        </p:txBody>
      </p:sp>
    </p:spTree>
    <p:extLst>
      <p:ext uri="{BB962C8B-B14F-4D97-AF65-F5344CB8AC3E}">
        <p14:creationId xmlns:p14="http://schemas.microsoft.com/office/powerpoint/2010/main" val="397461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3" y="278970"/>
            <a:ext cx="8780317" cy="1938992"/>
          </a:xfrm>
          <a:prstGeom prst="rect">
            <a:avLst/>
          </a:prstGeom>
        </p:spPr>
        <p:txBody>
          <a:bodyPr wrap="square">
            <a:spAutoFit/>
          </a:bodyPr>
          <a:lstStyle/>
          <a:p>
            <a:pPr defTabSz="914400"/>
            <a:r>
              <a:rPr lang="en-US" sz="1500" b="1" u="sng" dirty="0">
                <a:solidFill>
                  <a:srgbClr val="0070C0"/>
                </a:solidFill>
                <a:latin typeface="Calibri Light" panose="020F0302020204030204"/>
              </a:rPr>
              <a:t>Question</a:t>
            </a:r>
            <a:r>
              <a:rPr lang="en-US" sz="1500" b="1" dirty="0" smtClean="0">
                <a:solidFill>
                  <a:srgbClr val="0070C0"/>
                </a:solidFill>
                <a:latin typeface="Calibri Light" panose="020F0302020204030204"/>
              </a:rPr>
              <a:t>: Please clarify how the naming of diagnosis and procedure codes </a:t>
            </a:r>
          </a:p>
          <a:p>
            <a:pPr defTabSz="914400"/>
            <a:r>
              <a:rPr lang="en-US" sz="1500" b="1" dirty="0" smtClean="0">
                <a:solidFill>
                  <a:srgbClr val="0070C0"/>
                </a:solidFill>
                <a:latin typeface="Calibri Light" panose="020F0302020204030204"/>
              </a:rPr>
              <a:t>in the MA </a:t>
            </a:r>
            <a:r>
              <a:rPr lang="en-US" sz="1500" b="1" dirty="0">
                <a:solidFill>
                  <a:srgbClr val="0070C0"/>
                </a:solidFill>
                <a:latin typeface="Calibri Light" panose="020F0302020204030204"/>
              </a:rPr>
              <a:t>APCD differs from </a:t>
            </a:r>
            <a:r>
              <a:rPr lang="en-US" sz="1500" b="1" dirty="0" smtClean="0">
                <a:solidFill>
                  <a:srgbClr val="0070C0"/>
                </a:solidFill>
                <a:latin typeface="Calibri Light" panose="020F0302020204030204"/>
              </a:rPr>
              <a:t>inpatient </a:t>
            </a:r>
            <a:r>
              <a:rPr lang="en-US" sz="1500" b="1" dirty="0">
                <a:solidFill>
                  <a:srgbClr val="0070C0"/>
                </a:solidFill>
                <a:latin typeface="Calibri Light" panose="020F0302020204030204"/>
              </a:rPr>
              <a:t>and </a:t>
            </a:r>
            <a:r>
              <a:rPr lang="en-US" sz="1500" b="1" dirty="0" smtClean="0">
                <a:solidFill>
                  <a:srgbClr val="0070C0"/>
                </a:solidFill>
                <a:latin typeface="Calibri Light" panose="020F0302020204030204"/>
              </a:rPr>
              <a:t>outpatient codes </a:t>
            </a:r>
            <a:r>
              <a:rPr lang="en-US" sz="1500" b="1" dirty="0">
                <a:solidFill>
                  <a:srgbClr val="0070C0"/>
                </a:solidFill>
                <a:latin typeface="Calibri Light" panose="020F0302020204030204"/>
              </a:rPr>
              <a:t>in case mix data. </a:t>
            </a:r>
            <a:endParaRPr lang="en-US" sz="1500" b="1" dirty="0" smtClean="0">
              <a:solidFill>
                <a:srgbClr val="0070C0"/>
              </a:solidFill>
              <a:latin typeface="Calibri Light" panose="020F0302020204030204"/>
            </a:endParaRPr>
          </a:p>
          <a:p>
            <a:pPr defTabSz="914400"/>
            <a:r>
              <a:rPr lang="en-US" sz="1500" b="1" dirty="0" smtClean="0">
                <a:solidFill>
                  <a:srgbClr val="0070C0"/>
                </a:solidFill>
                <a:latin typeface="Calibri Light" panose="020F0302020204030204"/>
              </a:rPr>
              <a:t>For </a:t>
            </a:r>
            <a:r>
              <a:rPr lang="en-US" sz="1500" b="1" dirty="0">
                <a:solidFill>
                  <a:srgbClr val="0070C0"/>
                </a:solidFill>
                <a:latin typeface="Calibri Light" panose="020F0302020204030204"/>
              </a:rPr>
              <a:t>example </a:t>
            </a:r>
            <a:r>
              <a:rPr lang="en-US" sz="1500" b="1" dirty="0" smtClean="0">
                <a:solidFill>
                  <a:srgbClr val="0070C0"/>
                </a:solidFill>
                <a:latin typeface="Calibri Light" panose="020F0302020204030204"/>
              </a:rPr>
              <a:t>in the </a:t>
            </a:r>
            <a:r>
              <a:rPr lang="en-US" sz="1500" b="1" dirty="0">
                <a:solidFill>
                  <a:srgbClr val="0070C0"/>
                </a:solidFill>
                <a:latin typeface="Calibri Light" panose="020F0302020204030204"/>
              </a:rPr>
              <a:t>MA APCD, there is admitting </a:t>
            </a:r>
            <a:r>
              <a:rPr lang="en-US" sz="1500" b="1" dirty="0" smtClean="0">
                <a:solidFill>
                  <a:srgbClr val="0070C0"/>
                </a:solidFill>
                <a:latin typeface="Calibri Light" panose="020F0302020204030204"/>
              </a:rPr>
              <a:t>diagnosis, </a:t>
            </a:r>
            <a:r>
              <a:rPr lang="en-US" sz="1500" b="1" dirty="0">
                <a:solidFill>
                  <a:srgbClr val="0070C0"/>
                </a:solidFill>
                <a:latin typeface="Calibri Light" panose="020F0302020204030204"/>
              </a:rPr>
              <a:t>discharge </a:t>
            </a:r>
            <a:r>
              <a:rPr lang="en-US" sz="1500" b="1" dirty="0" smtClean="0">
                <a:solidFill>
                  <a:srgbClr val="0070C0"/>
                </a:solidFill>
                <a:latin typeface="Calibri Light" panose="020F0302020204030204"/>
              </a:rPr>
              <a:t>diagnosis</a:t>
            </a:r>
          </a:p>
          <a:p>
            <a:pPr defTabSz="914400"/>
            <a:r>
              <a:rPr lang="en-US" sz="1500" b="1" dirty="0" smtClean="0">
                <a:solidFill>
                  <a:srgbClr val="0070C0"/>
                </a:solidFill>
                <a:latin typeface="Calibri Light" panose="020F0302020204030204"/>
              </a:rPr>
              <a:t>principal </a:t>
            </a:r>
            <a:r>
              <a:rPr lang="en-US" sz="1500" b="1" dirty="0">
                <a:solidFill>
                  <a:srgbClr val="0070C0"/>
                </a:solidFill>
                <a:latin typeface="Calibri Light" panose="020F0302020204030204"/>
              </a:rPr>
              <a:t>diagnosis code, and </a:t>
            </a:r>
            <a:r>
              <a:rPr lang="en-US" sz="1500" b="1" dirty="0" smtClean="0">
                <a:solidFill>
                  <a:srgbClr val="0070C0"/>
                </a:solidFill>
                <a:latin typeface="Calibri Light" panose="020F0302020204030204"/>
              </a:rPr>
              <a:t>24 </a:t>
            </a:r>
            <a:r>
              <a:rPr lang="en-US" sz="1500" b="1" dirty="0">
                <a:solidFill>
                  <a:srgbClr val="0070C0"/>
                </a:solidFill>
                <a:latin typeface="Calibri Light" panose="020F0302020204030204"/>
              </a:rPr>
              <a:t>other diagnosis codes. Yet in case mix, we </a:t>
            </a:r>
            <a:endParaRPr lang="en-US" sz="1500" b="1" dirty="0" smtClean="0">
              <a:solidFill>
                <a:srgbClr val="0070C0"/>
              </a:solidFill>
              <a:latin typeface="Calibri Light" panose="020F0302020204030204"/>
            </a:endParaRPr>
          </a:p>
          <a:p>
            <a:pPr defTabSz="914400"/>
            <a:r>
              <a:rPr lang="en-US" sz="1500" b="1" dirty="0" smtClean="0">
                <a:solidFill>
                  <a:srgbClr val="0070C0"/>
                </a:solidFill>
                <a:latin typeface="Calibri Light" panose="020F0302020204030204"/>
              </a:rPr>
              <a:t>can </a:t>
            </a:r>
            <a:r>
              <a:rPr lang="en-US" sz="1500" b="1" dirty="0">
                <a:solidFill>
                  <a:srgbClr val="0070C0"/>
                </a:solidFill>
                <a:latin typeface="Calibri Light" panose="020F0302020204030204"/>
              </a:rPr>
              <a:t>see primary diagnosis </a:t>
            </a:r>
            <a:r>
              <a:rPr lang="en-US" sz="1500" b="1" dirty="0" smtClean="0">
                <a:solidFill>
                  <a:srgbClr val="0070C0"/>
                </a:solidFill>
                <a:latin typeface="Calibri Light" panose="020F0302020204030204"/>
              </a:rPr>
              <a:t>code </a:t>
            </a:r>
            <a:r>
              <a:rPr lang="en-US" sz="1500" b="1" dirty="0">
                <a:solidFill>
                  <a:srgbClr val="0070C0"/>
                </a:solidFill>
                <a:latin typeface="Calibri Light" panose="020F0302020204030204"/>
              </a:rPr>
              <a:t>and others principal diagnoses code. Are </a:t>
            </a:r>
            <a:endParaRPr lang="en-US" sz="1500" b="1" dirty="0" smtClean="0">
              <a:solidFill>
                <a:srgbClr val="0070C0"/>
              </a:solidFill>
              <a:latin typeface="Calibri Light" panose="020F0302020204030204"/>
            </a:endParaRPr>
          </a:p>
          <a:p>
            <a:pPr defTabSz="914400"/>
            <a:r>
              <a:rPr lang="en-US" sz="1500" b="1" dirty="0" smtClean="0">
                <a:solidFill>
                  <a:srgbClr val="0070C0"/>
                </a:solidFill>
                <a:latin typeface="Calibri Light" panose="020F0302020204030204"/>
              </a:rPr>
              <a:t>these </a:t>
            </a:r>
            <a:r>
              <a:rPr lang="en-US" sz="1500" b="1" dirty="0">
                <a:solidFill>
                  <a:srgbClr val="0070C0"/>
                </a:solidFill>
                <a:latin typeface="Calibri Light" panose="020F0302020204030204"/>
              </a:rPr>
              <a:t>fields equivalent? </a:t>
            </a:r>
            <a:r>
              <a:rPr lang="en-US" sz="1500" b="1" dirty="0" smtClean="0">
                <a:solidFill>
                  <a:srgbClr val="0070C0"/>
                </a:solidFill>
                <a:latin typeface="Calibri Light" panose="020F0302020204030204"/>
              </a:rPr>
              <a:t>In </a:t>
            </a:r>
            <a:r>
              <a:rPr lang="en-US" sz="1500" b="1" dirty="0">
                <a:solidFill>
                  <a:srgbClr val="0070C0"/>
                </a:solidFill>
                <a:latin typeface="Calibri Light" panose="020F0302020204030204"/>
              </a:rPr>
              <a:t>the 2015 case mix hospital discharge data (HDD), </a:t>
            </a:r>
            <a:endParaRPr lang="en-US" sz="1500" b="1" dirty="0" smtClean="0">
              <a:solidFill>
                <a:srgbClr val="0070C0"/>
              </a:solidFill>
              <a:latin typeface="Calibri Light" panose="020F0302020204030204"/>
            </a:endParaRPr>
          </a:p>
          <a:p>
            <a:pPr defTabSz="914400"/>
            <a:r>
              <a:rPr lang="en-US" sz="1500" b="1" dirty="0" smtClean="0">
                <a:solidFill>
                  <a:srgbClr val="0070C0"/>
                </a:solidFill>
                <a:latin typeface="Calibri Light" panose="020F0302020204030204"/>
              </a:rPr>
              <a:t>the </a:t>
            </a:r>
            <a:r>
              <a:rPr lang="en-US" sz="1500" b="1" dirty="0">
                <a:solidFill>
                  <a:srgbClr val="0070C0"/>
                </a:solidFill>
                <a:latin typeface="Calibri Light" panose="020F0302020204030204"/>
              </a:rPr>
              <a:t>primary </a:t>
            </a:r>
            <a:r>
              <a:rPr lang="en-US" sz="1500" b="1" dirty="0" smtClean="0">
                <a:solidFill>
                  <a:srgbClr val="0070C0"/>
                </a:solidFill>
                <a:latin typeface="Calibri Light" panose="020F0302020204030204"/>
              </a:rPr>
              <a:t>diagnosis and </a:t>
            </a:r>
            <a:r>
              <a:rPr lang="en-US" sz="1500" b="1" dirty="0">
                <a:solidFill>
                  <a:srgbClr val="0070C0"/>
                </a:solidFill>
                <a:latin typeface="Calibri Light" panose="020F0302020204030204"/>
              </a:rPr>
              <a:t>principal procedure code are reported; </a:t>
            </a:r>
            <a:endParaRPr lang="en-US" sz="1500" b="1" dirty="0" smtClean="0">
              <a:solidFill>
                <a:srgbClr val="0070C0"/>
              </a:solidFill>
              <a:latin typeface="Calibri Light" panose="020F0302020204030204"/>
            </a:endParaRPr>
          </a:p>
          <a:p>
            <a:pPr defTabSz="914400"/>
            <a:r>
              <a:rPr lang="en-US" sz="1500" b="1" dirty="0" smtClean="0">
                <a:solidFill>
                  <a:srgbClr val="0070C0"/>
                </a:solidFill>
                <a:latin typeface="Calibri Light" panose="020F0302020204030204"/>
              </a:rPr>
              <a:t>but </a:t>
            </a:r>
            <a:r>
              <a:rPr lang="en-US" sz="1500" b="1" dirty="0">
                <a:solidFill>
                  <a:srgbClr val="0070C0"/>
                </a:solidFill>
                <a:latin typeface="Calibri Light" panose="020F0302020204030204"/>
              </a:rPr>
              <a:t>the 2013 and 2014 HDD files do not have those fields. </a:t>
            </a:r>
          </a:p>
        </p:txBody>
      </p:sp>
      <p:grpSp>
        <p:nvGrpSpPr>
          <p:cNvPr id="4" name="Group 3"/>
          <p:cNvGrpSpPr/>
          <p:nvPr/>
        </p:nvGrpSpPr>
        <p:grpSpPr>
          <a:xfrm>
            <a:off x="6213764" y="218209"/>
            <a:ext cx="2753589" cy="1704111"/>
            <a:chOff x="6213764" y="218209"/>
            <a:chExt cx="2753589" cy="1704111"/>
          </a:xfrm>
        </p:grpSpPr>
        <p:pic>
          <p:nvPicPr>
            <p:cNvPr id="1026" name="Picture 2" descr="Inpatient Coding Vs Outpatient Coding: Medical Coding Explained"/>
            <p:cNvPicPr>
              <a:picLocks noChangeAspect="1" noChangeArrowheads="1"/>
            </p:cNvPicPr>
            <p:nvPr/>
          </p:nvPicPr>
          <p:blipFill rotWithShape="1">
            <a:blip r:embed="rId2">
              <a:extLst>
                <a:ext uri="{28A0092B-C50C-407E-A947-70E740481C1C}">
                  <a14:useLocalDpi xmlns:a14="http://schemas.microsoft.com/office/drawing/2010/main" val="0"/>
                </a:ext>
              </a:extLst>
            </a:blip>
            <a:srcRect t="7653" b="12876"/>
            <a:stretch/>
          </p:blipFill>
          <p:spPr bwMode="auto">
            <a:xfrm>
              <a:off x="6213764" y="332510"/>
              <a:ext cx="2665845" cy="15898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30101" y="218209"/>
              <a:ext cx="1437252" cy="523220"/>
            </a:xfrm>
            <a:prstGeom prst="rect">
              <a:avLst/>
            </a:prstGeom>
            <a:noFill/>
          </p:spPr>
          <p:txBody>
            <a:bodyPr wrap="none" rtlCol="0">
              <a:spAutoFit/>
            </a:bodyPr>
            <a:lstStyle/>
            <a:p>
              <a:pPr algn="ctr" defTabSz="914400"/>
              <a:r>
                <a:rPr lang="en-US" sz="1400" b="1" dirty="0" smtClean="0">
                  <a:solidFill>
                    <a:srgbClr val="FF0000"/>
                  </a:solidFill>
                </a:rPr>
                <a:t>Diagnosis and </a:t>
              </a:r>
            </a:p>
            <a:p>
              <a:pPr algn="ctr" defTabSz="914400"/>
              <a:r>
                <a:rPr lang="en-US" sz="1400" b="1" dirty="0" smtClean="0">
                  <a:solidFill>
                    <a:srgbClr val="FF0000"/>
                  </a:solidFill>
                </a:rPr>
                <a:t>Procedure Codes</a:t>
              </a:r>
              <a:endParaRPr lang="en-US" sz="1400" b="1" dirty="0">
                <a:solidFill>
                  <a:srgbClr val="FF0000"/>
                </a:solidFill>
              </a:endParaRPr>
            </a:p>
          </p:txBody>
        </p:sp>
      </p:grpSp>
      <p:sp>
        <p:nvSpPr>
          <p:cNvPr id="6" name="TextBox 5"/>
          <p:cNvSpPr txBox="1"/>
          <p:nvPr/>
        </p:nvSpPr>
        <p:spPr>
          <a:xfrm>
            <a:off x="246985" y="2318867"/>
            <a:ext cx="8668416" cy="2031325"/>
          </a:xfrm>
          <a:prstGeom prst="rect">
            <a:avLst/>
          </a:prstGeom>
          <a:noFill/>
        </p:spPr>
        <p:txBody>
          <a:bodyPr wrap="square" rtlCol="0">
            <a:spAutoFit/>
          </a:bodyPr>
          <a:lstStyle/>
          <a:p>
            <a:pPr defTabSz="914400"/>
            <a:r>
              <a:rPr lang="en-US" sz="1400" b="1" i="1" u="sng" dirty="0" smtClean="0">
                <a:solidFill>
                  <a:prstClr val="black"/>
                </a:solidFill>
              </a:rPr>
              <a:t>Answer</a:t>
            </a:r>
            <a:r>
              <a:rPr lang="en-US" sz="1400" b="1" i="1" dirty="0" smtClean="0">
                <a:solidFill>
                  <a:prstClr val="black"/>
                </a:solidFill>
              </a:rPr>
              <a:t>: </a:t>
            </a:r>
            <a:r>
              <a:rPr lang="en-US" sz="1400" i="1" dirty="0" smtClean="0">
                <a:solidFill>
                  <a:prstClr val="black"/>
                </a:solidFill>
              </a:rPr>
              <a:t>In the MA APCD, the admitting and discharge diagnosis fields are only populated on inpatient claims. The trigger for populating these field is if MC069 (Discharge Date) is populated. In case mix, the outpatient ED visit data and outpatient observation do not have admitting and discharge diagnoses, only HDD. When CHIA lifted the limit on diagnosis and procedure codes for the case mix HDD and ED Visit data, to accommodate unlimited one-to-many relationship, the diagnosis are reported in a separate table (see example in Table 1 below) which also accommodates the reporting of admitting and discharge diagnosis (see Table 2 definitions), that were not reported in HDD prior to FY2015. There is confusion in HDD case mix main discharge table around the field named “primary diagnosis” that in the filing specifications is called principal diagnosis and prior to 2015 was called principal diagnosis. Yes, that field is intended to be the principal diagnosis. To avoid confusion in their inpatient analysis, many users rename it as such. </a:t>
            </a:r>
            <a:endParaRPr lang="en-US" sz="2000" i="1" dirty="0">
              <a:solidFill>
                <a:srgbClr val="FF0000"/>
              </a:solidFill>
            </a:endParaRPr>
          </a:p>
        </p:txBody>
      </p:sp>
      <p:graphicFrame>
        <p:nvGraphicFramePr>
          <p:cNvPr id="5" name="Table 4"/>
          <p:cNvGraphicFramePr>
            <a:graphicFrameLocks noGrp="1"/>
          </p:cNvGraphicFramePr>
          <p:nvPr>
            <p:extLst/>
          </p:nvPr>
        </p:nvGraphicFramePr>
        <p:xfrm>
          <a:off x="312882" y="4882790"/>
          <a:ext cx="4487718" cy="1524000"/>
        </p:xfrm>
        <a:graphic>
          <a:graphicData uri="http://schemas.openxmlformats.org/drawingml/2006/table">
            <a:tbl>
              <a:tblPr firstRow="1" firstCol="1" bandRow="1">
                <a:tableStyleId>{5C22544A-7EE6-4342-B048-85BDC9FD1C3A}</a:tableStyleId>
              </a:tblPr>
              <a:tblGrid>
                <a:gridCol w="1216550"/>
                <a:gridCol w="756964"/>
                <a:gridCol w="1148964"/>
                <a:gridCol w="1365240"/>
              </a:tblGrid>
              <a:tr h="190500">
                <a:tc>
                  <a:txBody>
                    <a:bodyPr/>
                    <a:lstStyle/>
                    <a:p>
                      <a:pPr marL="0" marR="0" algn="ctr">
                        <a:lnSpc>
                          <a:spcPct val="107000"/>
                        </a:lnSpc>
                        <a:spcBef>
                          <a:spcPts val="0"/>
                        </a:spcBef>
                        <a:spcAft>
                          <a:spcPts val="0"/>
                        </a:spcAft>
                      </a:pPr>
                      <a:r>
                        <a:rPr lang="en-US" sz="1100" dirty="0">
                          <a:effectLst/>
                        </a:rPr>
                        <a:t>RecordType20ID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Indicator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DiagnosisCode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AssociatedIndicator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a:effectLst/>
                        </a:rPr>
                        <a:t>XXXXXXXX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J84116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a:effectLst/>
                        </a:rPr>
                        <a:t>XXXXXXXX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J84116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a:effectLst/>
                        </a:rPr>
                        <a:t>XXXXXXXX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E785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a:effectLst/>
                        </a:rPr>
                        <a:t>XXXXXXXX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E8342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a:effectLst/>
                        </a:rPr>
                        <a:t>XXXXXXXX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G2581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a:effectLst/>
                        </a:rPr>
                        <a:t>XXXXXXXX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E039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a:effectLst/>
                        </a:rPr>
                        <a:t>XXXXXXXX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I739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7" name="Table 6"/>
          <p:cNvGraphicFramePr>
            <a:graphicFrameLocks noGrp="1"/>
          </p:cNvGraphicFramePr>
          <p:nvPr>
            <p:extLst/>
          </p:nvPr>
        </p:nvGraphicFramePr>
        <p:xfrm>
          <a:off x="5341505" y="4877593"/>
          <a:ext cx="3136900" cy="762000"/>
        </p:xfrm>
        <a:graphic>
          <a:graphicData uri="http://schemas.openxmlformats.org/drawingml/2006/table">
            <a:tbl>
              <a:tblPr firstRow="1" firstCol="1" bandRow="1">
                <a:tableStyleId>{5C22544A-7EE6-4342-B048-85BDC9FD1C3A}</a:tableStyleId>
              </a:tblPr>
              <a:tblGrid>
                <a:gridCol w="787400"/>
                <a:gridCol w="2349500"/>
              </a:tblGrid>
              <a:tr h="190500">
                <a:tc>
                  <a:txBody>
                    <a:bodyPr/>
                    <a:lstStyle/>
                    <a:p>
                      <a:pPr marL="0" marR="0" algn="ctr">
                        <a:lnSpc>
                          <a:spcPct val="107000"/>
                        </a:lnSpc>
                        <a:spcBef>
                          <a:spcPts val="0"/>
                        </a:spcBef>
                        <a:spcAft>
                          <a:spcPts val="0"/>
                        </a:spcAft>
                      </a:pPr>
                      <a:r>
                        <a:rPr lang="en-US" sz="1100">
                          <a:effectLst/>
                        </a:rPr>
                        <a:t>Indicator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Definition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Admitting Diagnosis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a:effectLst/>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Discharge Diagnosis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a:effectLst/>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Secondary (Associated) Diagnosis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10" name="TextBox 9"/>
          <p:cNvSpPr txBox="1"/>
          <p:nvPr/>
        </p:nvSpPr>
        <p:spPr>
          <a:xfrm>
            <a:off x="713510" y="4589319"/>
            <a:ext cx="3201133" cy="307777"/>
          </a:xfrm>
          <a:prstGeom prst="rect">
            <a:avLst/>
          </a:prstGeom>
          <a:noFill/>
        </p:spPr>
        <p:txBody>
          <a:bodyPr wrap="none" rtlCol="0">
            <a:spAutoFit/>
          </a:bodyPr>
          <a:lstStyle/>
          <a:p>
            <a:pPr defTabSz="914400"/>
            <a:r>
              <a:rPr lang="en-US" sz="1400" b="1" dirty="0" smtClean="0">
                <a:solidFill>
                  <a:prstClr val="black"/>
                </a:solidFill>
              </a:rPr>
              <a:t>Table 1. Example of HDD Diagnosis fields</a:t>
            </a:r>
            <a:endParaRPr lang="en-US" sz="1400" b="1" dirty="0">
              <a:solidFill>
                <a:prstClr val="black"/>
              </a:solidFill>
            </a:endParaRPr>
          </a:p>
        </p:txBody>
      </p:sp>
      <p:sp>
        <p:nvSpPr>
          <p:cNvPr id="11" name="TextBox 10"/>
          <p:cNvSpPr txBox="1"/>
          <p:nvPr/>
        </p:nvSpPr>
        <p:spPr>
          <a:xfrm>
            <a:off x="5146965" y="4585856"/>
            <a:ext cx="3646447" cy="307777"/>
          </a:xfrm>
          <a:prstGeom prst="rect">
            <a:avLst/>
          </a:prstGeom>
          <a:noFill/>
        </p:spPr>
        <p:txBody>
          <a:bodyPr wrap="none" rtlCol="0">
            <a:spAutoFit/>
          </a:bodyPr>
          <a:lstStyle/>
          <a:p>
            <a:pPr defTabSz="914400"/>
            <a:r>
              <a:rPr lang="en-US" sz="1400" b="1" dirty="0" smtClean="0">
                <a:solidFill>
                  <a:prstClr val="black"/>
                </a:solidFill>
              </a:rPr>
              <a:t>Table 2. Definition of HDD Diagnosis Indicators</a:t>
            </a:r>
            <a:endParaRPr lang="en-US" sz="1400" b="1" dirty="0">
              <a:solidFill>
                <a:prstClr val="black"/>
              </a:solidFill>
            </a:endParaRPr>
          </a:p>
        </p:txBody>
      </p:sp>
    </p:spTree>
    <p:extLst>
      <p:ext uri="{BB962C8B-B14F-4D97-AF65-F5344CB8AC3E}">
        <p14:creationId xmlns:p14="http://schemas.microsoft.com/office/powerpoint/2010/main" val="2851343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367155" y="93518"/>
            <a:ext cx="1462739" cy="1735281"/>
            <a:chOff x="6839919" y="176646"/>
            <a:chExt cx="1969193" cy="2216438"/>
          </a:xfrm>
        </p:grpSpPr>
        <p:pic>
          <p:nvPicPr>
            <p:cNvPr id="2050" name="Picture 2" descr="Women Population Icons - Download Free Vector Icons | Noun 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518" y="581892"/>
              <a:ext cx="1811192" cy="18111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9919" y="176646"/>
              <a:ext cx="1969193" cy="646331"/>
            </a:xfrm>
            <a:prstGeom prst="rect">
              <a:avLst/>
            </a:prstGeom>
            <a:noFill/>
          </p:spPr>
          <p:txBody>
            <a:bodyPr wrap="none" rtlCol="0">
              <a:spAutoFit/>
            </a:bodyPr>
            <a:lstStyle/>
            <a:p>
              <a:pPr algn="ctr" defTabSz="914400"/>
              <a:r>
                <a:rPr lang="en-US" b="1" dirty="0" smtClean="0">
                  <a:solidFill>
                    <a:srgbClr val="7030A0"/>
                  </a:solidFill>
                </a:rPr>
                <a:t>Female Population</a:t>
              </a:r>
            </a:p>
            <a:p>
              <a:pPr algn="ctr" defTabSz="914400"/>
              <a:r>
                <a:rPr lang="en-US" b="1" dirty="0" smtClean="0">
                  <a:solidFill>
                    <a:srgbClr val="7030A0"/>
                  </a:solidFill>
                </a:rPr>
                <a:t>Age 20 to 44</a:t>
              </a:r>
              <a:endParaRPr lang="en-US" b="1" dirty="0">
                <a:solidFill>
                  <a:srgbClr val="7030A0"/>
                </a:solidFill>
              </a:endParaRPr>
            </a:p>
          </p:txBody>
        </p:sp>
      </p:grpSp>
      <p:graphicFrame>
        <p:nvGraphicFramePr>
          <p:cNvPr id="4" name="Table 3"/>
          <p:cNvGraphicFramePr>
            <a:graphicFrameLocks noGrp="1"/>
          </p:cNvGraphicFramePr>
          <p:nvPr>
            <p:extLst/>
          </p:nvPr>
        </p:nvGraphicFramePr>
        <p:xfrm>
          <a:off x="871105" y="3607594"/>
          <a:ext cx="7277100" cy="3133725"/>
        </p:xfrm>
        <a:graphic>
          <a:graphicData uri="http://schemas.openxmlformats.org/drawingml/2006/table">
            <a:tbl>
              <a:tblPr firstRow="1" firstCol="1" bandRow="1">
                <a:tableStyleId>{5C22544A-7EE6-4342-B048-85BDC9FD1C3A}</a:tableStyleId>
              </a:tblPr>
              <a:tblGrid>
                <a:gridCol w="1129030"/>
                <a:gridCol w="1014730"/>
                <a:gridCol w="977265"/>
                <a:gridCol w="635000"/>
                <a:gridCol w="651452"/>
                <a:gridCol w="547428"/>
                <a:gridCol w="1028065"/>
                <a:gridCol w="621665"/>
                <a:gridCol w="672465"/>
              </a:tblGrid>
              <a:tr h="457200">
                <a:tc>
                  <a:txBody>
                    <a:bodyPr/>
                    <a:lstStyle/>
                    <a:p>
                      <a:pPr marL="0" marR="0" algn="ctr">
                        <a:lnSpc>
                          <a:spcPct val="107000"/>
                        </a:lnSpc>
                        <a:spcBef>
                          <a:spcPts val="0"/>
                        </a:spcBef>
                        <a:spcAft>
                          <a:spcPts val="0"/>
                        </a:spcAft>
                      </a:pPr>
                      <a:r>
                        <a:rPr lang="en-US" sz="1100" dirty="0">
                          <a:effectLst/>
                        </a:rPr>
                        <a:t>Member County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Unknown/ Not Applicable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Fully Insured Commercial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Self-Insured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GIC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MCO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Supplemental Policy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ICO or SCO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ACO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nSpc>
                          <a:spcPct val="107000"/>
                        </a:lnSpc>
                        <a:spcBef>
                          <a:spcPts val="0"/>
                        </a:spcBef>
                        <a:spcAft>
                          <a:spcPts val="0"/>
                        </a:spcAft>
                      </a:pPr>
                      <a:r>
                        <a:rPr lang="en-US" sz="1100">
                          <a:effectLst/>
                        </a:rPr>
                        <a:t>Barnstable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16,811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16,609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8,058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839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11,909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US" sz="1100">
                          <a:effectLst/>
                        </a:rPr>
                        <a:t>Berkshire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11,866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9,462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7,959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9,179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5,234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US" sz="1100">
                          <a:effectLst/>
                        </a:rPr>
                        <a:t>Bristol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55,018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47,616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18,162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4,271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43,553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US" sz="1100">
                          <a:effectLst/>
                        </a:rPr>
                        <a:t>Dukes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1,786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1,148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US" sz="1100">
                          <a:effectLst/>
                        </a:rPr>
                        <a:t>Essex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75,350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75,856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26,050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7,162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54,299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536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11,449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US" sz="1100">
                          <a:effectLst/>
                        </a:rPr>
                        <a:t>Franklin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5,251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7,285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1,955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4,893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931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US" sz="1100">
                          <a:effectLst/>
                        </a:rPr>
                        <a:t>Hampden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47,030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37,975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16,433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5,606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47,890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25,083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US" sz="1100">
                          <a:effectLst/>
                        </a:rPr>
                        <a:t>Hampshire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10,503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17,725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8,455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2,977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8,096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1,895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US" sz="1100">
                          <a:effectLst/>
                        </a:rPr>
                        <a:t>Middlesex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124,366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184,035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82,734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13,595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73,922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867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28,219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US" sz="1100">
                          <a:effectLst/>
                        </a:rPr>
                        <a:t>Nantucket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1,798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1,435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US" sz="1100">
                          <a:effectLst/>
                        </a:rPr>
                        <a:t>Norfolk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46,111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79,967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31,362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6,385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29,551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12,686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US" sz="1100">
                          <a:effectLst/>
                        </a:rPr>
                        <a:t>Plymouth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41,699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48,111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19,181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30,392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13,404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US" sz="1100">
                          <a:effectLst/>
                        </a:rPr>
                        <a:t>Suffolk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93,686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106,491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38,256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4,843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63,957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911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28,606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US" sz="1100">
                          <a:effectLst/>
                        </a:rPr>
                        <a:t>Worcester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73,157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78,779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44,272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7,922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56,615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822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12,578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angle 1"/>
          <p:cNvSpPr>
            <a:spLocks noChangeArrowheads="1"/>
          </p:cNvSpPr>
          <p:nvPr/>
        </p:nvSpPr>
        <p:spPr bwMode="auto">
          <a:xfrm>
            <a:off x="197427" y="118115"/>
            <a:ext cx="866601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b="1" dirty="0" smtClean="0">
                <a:solidFill>
                  <a:srgbClr val="0070C0"/>
                </a:solidFill>
                <a:latin typeface="Calibri Light" panose="020F0302020204030204"/>
              </a:rPr>
              <a:t>Question</a:t>
            </a:r>
            <a:r>
              <a:rPr lang="en-US" altLang="en-US" sz="1400" dirty="0" smtClean="0">
                <a:solidFill>
                  <a:srgbClr val="0070C0"/>
                </a:solidFill>
                <a:latin typeface="Calibri Light" panose="020F0302020204030204"/>
              </a:rPr>
              <a:t>: In </a:t>
            </a:r>
            <a:r>
              <a:rPr lang="en-US" altLang="en-US" sz="1400" dirty="0">
                <a:solidFill>
                  <a:srgbClr val="0070C0"/>
                </a:solidFill>
                <a:latin typeface="Calibri Light" panose="020F0302020204030204"/>
              </a:rPr>
              <a:t>order to study the MA Infertility Mandate, we are interested in determining </a:t>
            </a:r>
            <a:r>
              <a:rPr lang="en-US" altLang="en-US" sz="1400" dirty="0" smtClean="0">
                <a:solidFill>
                  <a:srgbClr val="0070C0"/>
                </a:solidFill>
                <a:latin typeface="Calibri Light" panose="020F0302020204030204"/>
              </a:rPr>
              <a:t>the</a:t>
            </a:r>
          </a:p>
          <a:p>
            <a:pPr defTabSz="914400"/>
            <a:r>
              <a:rPr lang="en-US" altLang="en-US" sz="1400" dirty="0" smtClean="0">
                <a:solidFill>
                  <a:srgbClr val="0070C0"/>
                </a:solidFill>
                <a:latin typeface="Calibri Light" panose="020F0302020204030204"/>
              </a:rPr>
              <a:t>volume </a:t>
            </a:r>
            <a:r>
              <a:rPr lang="en-US" altLang="en-US" sz="1400" dirty="0">
                <a:solidFill>
                  <a:srgbClr val="0070C0"/>
                </a:solidFill>
                <a:latin typeface="Calibri Light" panose="020F0302020204030204"/>
              </a:rPr>
              <a:t>of female population in 2018 and 2019 aged 20 to 44 years who fell into the </a:t>
            </a:r>
            <a:r>
              <a:rPr lang="en-US" altLang="en-US" sz="1400" dirty="0" smtClean="0">
                <a:solidFill>
                  <a:srgbClr val="0070C0"/>
                </a:solidFill>
                <a:latin typeface="Calibri Light" panose="020F0302020204030204"/>
              </a:rPr>
              <a:t>following</a:t>
            </a:r>
          </a:p>
          <a:p>
            <a:pPr defTabSz="914400"/>
            <a:r>
              <a:rPr lang="en-US" altLang="en-US" sz="1400" dirty="0" smtClean="0">
                <a:solidFill>
                  <a:srgbClr val="0070C0"/>
                </a:solidFill>
                <a:latin typeface="Calibri Light" panose="020F0302020204030204"/>
              </a:rPr>
              <a:t>categories</a:t>
            </a:r>
            <a:r>
              <a:rPr lang="en-US" altLang="en-US" sz="1400" dirty="0">
                <a:solidFill>
                  <a:srgbClr val="0070C0"/>
                </a:solidFill>
                <a:latin typeface="Calibri Light" panose="020F0302020204030204"/>
              </a:rPr>
              <a:t>, a) Private, fully-insured (MA Infertility Mandate), b.  Private, self-insured, c) </a:t>
            </a:r>
            <a:r>
              <a:rPr lang="en-US" altLang="en-US" sz="1400" dirty="0" smtClean="0">
                <a:solidFill>
                  <a:srgbClr val="0070C0"/>
                </a:solidFill>
                <a:latin typeface="Calibri Light" panose="020F0302020204030204"/>
              </a:rPr>
              <a:t>Publicly</a:t>
            </a:r>
          </a:p>
          <a:p>
            <a:pPr defTabSz="914400"/>
            <a:r>
              <a:rPr lang="en-US" altLang="en-US" sz="1400" dirty="0" smtClean="0">
                <a:solidFill>
                  <a:srgbClr val="0070C0"/>
                </a:solidFill>
                <a:latin typeface="Calibri Light" panose="020F0302020204030204"/>
              </a:rPr>
              <a:t>insured </a:t>
            </a:r>
            <a:r>
              <a:rPr lang="en-US" altLang="en-US" sz="1400" dirty="0">
                <a:solidFill>
                  <a:srgbClr val="0070C0"/>
                </a:solidFill>
                <a:latin typeface="Calibri Light" panose="020F0302020204030204"/>
              </a:rPr>
              <a:t>(Medicaid, Medicare), d) Not insured. In addition we would like to determine </a:t>
            </a:r>
            <a:endParaRPr lang="en-US" altLang="en-US" sz="1400" dirty="0" smtClean="0">
              <a:solidFill>
                <a:srgbClr val="0070C0"/>
              </a:solidFill>
              <a:latin typeface="Calibri Light" panose="020F0302020204030204"/>
            </a:endParaRPr>
          </a:p>
          <a:p>
            <a:pPr defTabSz="914400"/>
            <a:r>
              <a:rPr lang="en-US" altLang="en-US" sz="1400" dirty="0" smtClean="0">
                <a:solidFill>
                  <a:srgbClr val="0070C0"/>
                </a:solidFill>
                <a:latin typeface="Calibri Light" panose="020F0302020204030204"/>
              </a:rPr>
              <a:t>demographics </a:t>
            </a:r>
            <a:r>
              <a:rPr lang="en-US" altLang="en-US" sz="1400" dirty="0">
                <a:solidFill>
                  <a:srgbClr val="0070C0"/>
                </a:solidFill>
                <a:latin typeface="Calibri Light" panose="020F0302020204030204"/>
              </a:rPr>
              <a:t>of the women aged 20 to 44 years old that fall into each group in 2019</a:t>
            </a:r>
            <a:r>
              <a:rPr lang="en-US" altLang="en-US" sz="1400" dirty="0" smtClean="0">
                <a:solidFill>
                  <a:srgbClr val="0070C0"/>
                </a:solidFill>
                <a:latin typeface="Calibri Light" panose="020F0302020204030204"/>
              </a:rPr>
              <a:t>?</a:t>
            </a:r>
          </a:p>
          <a:p>
            <a:pPr lvl="3" defTabSz="914400"/>
            <a:r>
              <a:rPr lang="en-US" altLang="en-US" sz="1400" dirty="0" smtClean="0">
                <a:solidFill>
                  <a:srgbClr val="0070C0"/>
                </a:solidFill>
                <a:latin typeface="Calibri Light" panose="020F0302020204030204"/>
              </a:rPr>
              <a:t>a</a:t>
            </a:r>
            <a:r>
              <a:rPr lang="en-US" altLang="en-US" sz="1400" dirty="0">
                <a:solidFill>
                  <a:srgbClr val="0070C0"/>
                </a:solidFill>
                <a:latin typeface="Calibri Light" panose="020F0302020204030204"/>
              </a:rPr>
              <a:t>.     Age distribution </a:t>
            </a:r>
          </a:p>
          <a:p>
            <a:pPr lvl="3" defTabSz="914400"/>
            <a:r>
              <a:rPr lang="en-US" altLang="en-US" sz="1400" dirty="0">
                <a:solidFill>
                  <a:srgbClr val="0070C0"/>
                </a:solidFill>
                <a:latin typeface="Calibri Light" panose="020F0302020204030204"/>
              </a:rPr>
              <a:t>b.     Race distribution</a:t>
            </a:r>
          </a:p>
          <a:p>
            <a:pPr lvl="3" defTabSz="914400"/>
            <a:r>
              <a:rPr lang="en-US" altLang="en-US" sz="1400" dirty="0">
                <a:solidFill>
                  <a:srgbClr val="0070C0"/>
                </a:solidFill>
                <a:latin typeface="Calibri Light" panose="020F0302020204030204"/>
              </a:rPr>
              <a:t>c.      Ethnic distribution</a:t>
            </a:r>
          </a:p>
          <a:p>
            <a:pPr lvl="3" defTabSz="914400"/>
            <a:r>
              <a:rPr lang="en-US" altLang="en-US" sz="1400" dirty="0">
                <a:solidFill>
                  <a:srgbClr val="0070C0"/>
                </a:solidFill>
                <a:latin typeface="Calibri Light" panose="020F0302020204030204"/>
              </a:rPr>
              <a:t>d.     Language distribution</a:t>
            </a:r>
          </a:p>
          <a:p>
            <a:pPr lvl="3" defTabSz="914400"/>
            <a:r>
              <a:rPr lang="en-US" altLang="en-US" sz="1400" dirty="0">
                <a:solidFill>
                  <a:srgbClr val="0070C0"/>
                </a:solidFill>
                <a:latin typeface="Calibri Light" panose="020F0302020204030204"/>
              </a:rPr>
              <a:t>e.     Zip code </a:t>
            </a:r>
            <a:r>
              <a:rPr lang="en-US" altLang="en-US" sz="1400" dirty="0" smtClean="0">
                <a:solidFill>
                  <a:srgbClr val="0070C0"/>
                </a:solidFill>
                <a:latin typeface="Calibri Light" panose="020F0302020204030204"/>
              </a:rPr>
              <a:t>distribution for </a:t>
            </a:r>
            <a:r>
              <a:rPr lang="en-US" altLang="en-US" sz="1400" dirty="0">
                <a:solidFill>
                  <a:srgbClr val="0070C0"/>
                </a:solidFill>
                <a:latin typeface="Calibri Light" panose="020F0302020204030204"/>
              </a:rPr>
              <a:t>geographical evaluation and integration into deprivation index</a:t>
            </a:r>
          </a:p>
        </p:txBody>
      </p:sp>
      <p:sp>
        <p:nvSpPr>
          <p:cNvPr id="7" name="TextBox 6"/>
          <p:cNvSpPr txBox="1"/>
          <p:nvPr/>
        </p:nvSpPr>
        <p:spPr>
          <a:xfrm>
            <a:off x="205421" y="2381212"/>
            <a:ext cx="8668416" cy="954107"/>
          </a:xfrm>
          <a:prstGeom prst="rect">
            <a:avLst/>
          </a:prstGeom>
          <a:noFill/>
        </p:spPr>
        <p:txBody>
          <a:bodyPr wrap="square" rtlCol="0">
            <a:spAutoFit/>
          </a:bodyPr>
          <a:lstStyle/>
          <a:p>
            <a:pPr defTabSz="914400"/>
            <a:r>
              <a:rPr lang="en-US" sz="1400" b="1" i="1" u="sng" dirty="0" smtClean="0">
                <a:solidFill>
                  <a:prstClr val="black"/>
                </a:solidFill>
              </a:rPr>
              <a:t>Answer</a:t>
            </a:r>
            <a:r>
              <a:rPr lang="en-US" sz="1400" b="1" i="1" dirty="0" smtClean="0">
                <a:solidFill>
                  <a:prstClr val="black"/>
                </a:solidFill>
              </a:rPr>
              <a:t>:  </a:t>
            </a:r>
            <a:r>
              <a:rPr lang="en-US" sz="1400" i="1" dirty="0" smtClean="0">
                <a:solidFill>
                  <a:prstClr val="black"/>
                </a:solidFill>
              </a:rPr>
              <a:t>The data is available to conduct this type of study (see Table 1 example below). However, in order to obtain detailed race, ethnicity, and language data by ZIP Code, age, and gender, you would have to link to the census ZIP code tabulation area measures data. This requires that you apply for the MA APCD data so that your project can be reviewed for privacy protection and by the Data </a:t>
            </a:r>
            <a:r>
              <a:rPr lang="en-US" sz="1400" i="1" smtClean="0">
                <a:solidFill>
                  <a:prstClr val="black"/>
                </a:solidFill>
              </a:rPr>
              <a:t>Release Committee.</a:t>
            </a:r>
            <a:endParaRPr lang="en-US" sz="1400" i="1" dirty="0" smtClean="0">
              <a:solidFill>
                <a:prstClr val="black"/>
              </a:solidFill>
            </a:endParaRPr>
          </a:p>
        </p:txBody>
      </p:sp>
      <p:sp>
        <p:nvSpPr>
          <p:cNvPr id="6" name="TextBox 5"/>
          <p:cNvSpPr txBox="1"/>
          <p:nvPr/>
        </p:nvSpPr>
        <p:spPr>
          <a:xfrm>
            <a:off x="872837" y="3335482"/>
            <a:ext cx="6851876" cy="307777"/>
          </a:xfrm>
          <a:prstGeom prst="rect">
            <a:avLst/>
          </a:prstGeom>
          <a:noFill/>
        </p:spPr>
        <p:txBody>
          <a:bodyPr wrap="none" rtlCol="0">
            <a:spAutoFit/>
          </a:bodyPr>
          <a:lstStyle/>
          <a:p>
            <a:pPr defTabSz="914400"/>
            <a:r>
              <a:rPr lang="en-US" sz="1400" b="1" dirty="0" smtClean="0">
                <a:solidFill>
                  <a:srgbClr val="7030A0"/>
                </a:solidFill>
              </a:rPr>
              <a:t>Table 1. Calendar 2018 Females Ages 20 to 44 by County and Product Enrollment Category</a:t>
            </a:r>
            <a:endParaRPr lang="en-US" sz="1400" b="1" dirty="0">
              <a:solidFill>
                <a:srgbClr val="7030A0"/>
              </a:solidFill>
            </a:endParaRPr>
          </a:p>
        </p:txBody>
      </p:sp>
    </p:spTree>
    <p:extLst>
      <p:ext uri="{BB962C8B-B14F-4D97-AF65-F5344CB8AC3E}">
        <p14:creationId xmlns:p14="http://schemas.microsoft.com/office/powerpoint/2010/main" val="3216730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past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solidFill>
                  <a:srgbClr val="005480"/>
                </a:solidFill>
                <a:cs typeface="Arial"/>
              </a:rPr>
              <a:t/>
            </a:r>
            <a:br>
              <a:rPr lang="en-US" sz="3100" b="1" dirty="0" smtClean="0">
                <a:solidFill>
                  <a:srgbClr val="005480"/>
                </a:solidFill>
                <a:cs typeface="Arial"/>
              </a:rPr>
            </a:br>
            <a:r>
              <a:rPr lang="en-US" sz="3100" b="1" dirty="0" smtClean="0">
                <a:solidFill>
                  <a:srgbClr val="005480"/>
                </a:solidFill>
                <a:cs typeface="Arial"/>
              </a:rPr>
              <a:t>When is the next User Group meeting?</a:t>
            </a:r>
            <a:r>
              <a:rPr lang="en-US" b="1" dirty="0">
                <a:solidFill>
                  <a:srgbClr val="005480"/>
                </a:solidFill>
                <a:cs typeface="Arial"/>
              </a:rPr>
              <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smtClean="0"/>
              <a:t>The next User Group will meet Tuesday, February 23.</a:t>
            </a:r>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r>
              <a:rPr lang="en-US" sz="2000" dirty="0">
                <a:latin typeface="Arial" panose="020B0604020202020204" pitchFamily="34" charset="0"/>
                <a:cs typeface="Arial" panose="020B0604020202020204" pitchFamily="34" charset="0"/>
              </a:rPr>
              <a:t>]</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a:t>
            </a:r>
            <a:r>
              <a:rPr lang="en-US" sz="2000" dirty="0" smtClean="0">
                <a:latin typeface="Arial" panose="020B0604020202020204" pitchFamily="34" charset="0"/>
                <a:cs typeface="Arial" panose="020B0604020202020204" pitchFamily="34" charset="0"/>
              </a:rPr>
              <a:t>CHIA</a:t>
            </a:r>
          </a:p>
          <a:p>
            <a:pPr marL="342900" indent="-342900">
              <a:lnSpc>
                <a:spcPct val="130000"/>
              </a:lnSpc>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We may be reaching out to some data users with invitations to present, and hope you will consider this!</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87798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solidFill>
                  <a:srgbClr val="63666A"/>
                </a:solidFill>
                <a:latin typeface="Arial" panose="020B0604020202020204" pitchFamily="34" charset="0"/>
                <a:cs typeface="Arial" panose="020B0604020202020204" pitchFamily="34" charset="0"/>
              </a:rPr>
              <a:t>Announcements</a:t>
            </a:r>
            <a:r>
              <a:rPr lang="en-US" sz="2400" dirty="0" smtClean="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smtClean="0">
                <a:solidFill>
                  <a:srgbClr val="63666A"/>
                </a:solidFill>
                <a:latin typeface="Arial"/>
                <a:cs typeface="Arial"/>
              </a:rPr>
              <a:t>APCD Release 8.0 Updates</a:t>
            </a:r>
          </a:p>
          <a:p>
            <a:pPr marL="742950" lvl="1" indent="-285750">
              <a:buClr>
                <a:schemeClr val="accent1"/>
              </a:buClr>
              <a:buFont typeface="Wingdings" charset="2"/>
              <a:buChar char="§"/>
            </a:pPr>
            <a:r>
              <a:rPr lang="en-US" sz="2000" dirty="0" smtClean="0">
                <a:solidFill>
                  <a:srgbClr val="63666A"/>
                </a:solidFill>
                <a:latin typeface="Arial"/>
                <a:cs typeface="Arial"/>
              </a:rPr>
              <a:t>FY19 Case Mix Release Projections</a:t>
            </a:r>
          </a:p>
          <a:p>
            <a:pPr marL="742950" lvl="1" indent="-285750">
              <a:buClr>
                <a:schemeClr val="accent1"/>
              </a:buClr>
              <a:buFont typeface="Wingdings" charset="2"/>
              <a:buChar char="§"/>
            </a:pPr>
            <a:r>
              <a:rPr lang="en-US" sz="2000" dirty="0" smtClean="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000" dirty="0" smtClean="0">
                <a:solidFill>
                  <a:srgbClr val="63666A"/>
                </a:solidFill>
                <a:latin typeface="Arial"/>
                <a:cs typeface="Arial"/>
              </a:rPr>
              <a:t>Website Updates</a:t>
            </a:r>
          </a:p>
          <a:p>
            <a:pPr marL="342900" indent="-342900">
              <a:buFont typeface="Wingdings" panose="05000000000000000000" pitchFamily="2" charset="2"/>
              <a:buChar char="Ø"/>
            </a:pPr>
            <a:r>
              <a:rPr lang="en-US" sz="2000" dirty="0" smtClean="0">
                <a:solidFill>
                  <a:srgbClr val="63666A"/>
                </a:solidFill>
                <a:latin typeface="Arial"/>
                <a:cs typeface="Arial"/>
              </a:rPr>
              <a:t>Application Reminders</a:t>
            </a:r>
          </a:p>
          <a:p>
            <a:pPr marL="342900" indent="-342900">
              <a:buFont typeface="Wingdings" panose="05000000000000000000" pitchFamily="2" charset="2"/>
              <a:buChar char="Ø"/>
            </a:pPr>
            <a:r>
              <a:rPr lang="en-US" sz="2000" dirty="0" smtClean="0">
                <a:solidFill>
                  <a:srgbClr val="63666A"/>
                </a:solidFill>
                <a:latin typeface="Arial"/>
                <a:cs typeface="Arial"/>
              </a:rPr>
              <a:t>User Support Questions</a:t>
            </a:r>
          </a:p>
          <a:p>
            <a:pPr marL="800100" lvl="1" indent="-342900">
              <a:buFont typeface="Wingdings" panose="05000000000000000000" pitchFamily="2" charset="2"/>
              <a:buChar char="Ø"/>
            </a:pPr>
            <a:r>
              <a:rPr lang="en-US" dirty="0" smtClean="0">
                <a:solidFill>
                  <a:srgbClr val="63666A"/>
                </a:solidFill>
              </a:rPr>
              <a:t>Gender </a:t>
            </a:r>
            <a:r>
              <a:rPr lang="en-US" dirty="0">
                <a:solidFill>
                  <a:srgbClr val="63666A"/>
                </a:solidFill>
              </a:rPr>
              <a:t>and Age</a:t>
            </a:r>
          </a:p>
          <a:p>
            <a:pPr marL="800100" lvl="1" indent="-342900">
              <a:buFont typeface="Wingdings" panose="05000000000000000000" pitchFamily="2" charset="2"/>
              <a:buChar char="Ø"/>
            </a:pPr>
            <a:r>
              <a:rPr lang="en-US" dirty="0" smtClean="0">
                <a:solidFill>
                  <a:srgbClr val="63666A"/>
                </a:solidFill>
              </a:rPr>
              <a:t>Diagnosis </a:t>
            </a:r>
            <a:r>
              <a:rPr lang="en-US" dirty="0">
                <a:solidFill>
                  <a:srgbClr val="63666A"/>
                </a:solidFill>
              </a:rPr>
              <a:t>and Procedure codes in MA APCD compared to Case Mix</a:t>
            </a:r>
          </a:p>
          <a:p>
            <a:pPr marL="800100" lvl="1" indent="-342900">
              <a:buFont typeface="Wingdings" panose="05000000000000000000" pitchFamily="2" charset="2"/>
              <a:buChar char="Ø"/>
            </a:pPr>
            <a:r>
              <a:rPr lang="en-US" dirty="0" smtClean="0">
                <a:solidFill>
                  <a:srgbClr val="63666A"/>
                </a:solidFill>
              </a:rPr>
              <a:t>MEID </a:t>
            </a:r>
            <a:r>
              <a:rPr lang="en-US" dirty="0">
                <a:solidFill>
                  <a:srgbClr val="63666A"/>
                </a:solidFill>
              </a:rPr>
              <a:t>completeness</a:t>
            </a:r>
          </a:p>
          <a:p>
            <a:pPr marL="800100" lvl="1" indent="-342900">
              <a:buFont typeface="Wingdings" panose="05000000000000000000" pitchFamily="2" charset="2"/>
              <a:buChar char="Ø"/>
            </a:pPr>
            <a:r>
              <a:rPr lang="en-US" dirty="0" err="1" smtClean="0">
                <a:solidFill>
                  <a:srgbClr val="63666A"/>
                </a:solidFill>
              </a:rPr>
              <a:t>MassHealth</a:t>
            </a:r>
            <a:r>
              <a:rPr lang="en-US" dirty="0" smtClean="0">
                <a:solidFill>
                  <a:srgbClr val="63666A"/>
                </a:solidFill>
              </a:rPr>
              <a:t> </a:t>
            </a:r>
            <a:r>
              <a:rPr lang="en-US" dirty="0">
                <a:solidFill>
                  <a:srgbClr val="63666A"/>
                </a:solidFill>
              </a:rPr>
              <a:t>Claim Type Indicator</a:t>
            </a:r>
          </a:p>
          <a:p>
            <a:pPr marL="342900" indent="-342900">
              <a:buFont typeface="Wingdings" panose="05000000000000000000" pitchFamily="2" charset="2"/>
              <a:buChar char="Ø"/>
            </a:pPr>
            <a:r>
              <a:rPr lang="en-US" sz="2000" dirty="0" smtClean="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Workgroup |  CHIA User 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cs typeface="Arial"/>
              </a:rPr>
              <a:t>NOW</a:t>
            </a:r>
          </a:p>
          <a:p>
            <a:pPr marL="742950" lvl="1" indent="-285750">
              <a:buClr>
                <a:schemeClr val="accent1"/>
              </a:buClr>
              <a:buFont typeface="Wingdings" charset="2"/>
              <a:buChar char="§"/>
            </a:pPr>
            <a:r>
              <a:rPr lang="en-US" sz="2000" dirty="0" smtClean="0">
                <a:cs typeface="Arial"/>
              </a:rPr>
              <a:t>Applicants with </a:t>
            </a:r>
            <a:r>
              <a:rPr lang="en-US" sz="2000" i="1" dirty="0" smtClean="0">
                <a:cs typeface="Arial"/>
              </a:rPr>
              <a:t>approved projects</a:t>
            </a:r>
            <a:r>
              <a:rPr lang="en-US" sz="2000" dirty="0" smtClean="0">
                <a:cs typeface="Arial"/>
              </a:rPr>
              <a:t> that require updated APCD data (Release 8.0) should submit to CHIA a completed Exhibit B (</a:t>
            </a:r>
            <a:r>
              <a:rPr lang="en-US" sz="2000" i="1" dirty="0" smtClean="0">
                <a:cs typeface="Arial"/>
              </a:rPr>
              <a:t>Certificate of Continued Need and Compliance</a:t>
            </a:r>
            <a:r>
              <a:rPr lang="en-US" sz="2000" dirty="0" smtClean="0">
                <a:cs typeface="Arial"/>
              </a:rPr>
              <a:t>) of the Data Use Agreement. After submitting a completed Exhibit B you will receive an invoice (if applicable) for the requested data.  Upon payment of the invoice the order for the data will be placed.</a:t>
            </a:r>
            <a:endParaRPr lang="en-US" sz="2000" dirty="0">
              <a:cs typeface="Arial"/>
            </a:endParaRPr>
          </a:p>
          <a:p>
            <a:pPr marL="742950" lvl="1" indent="-285750">
              <a:buClr>
                <a:schemeClr val="accent1"/>
              </a:buClr>
              <a:buFont typeface="Wingdings" charset="2"/>
              <a:buChar char="§"/>
            </a:pPr>
            <a:r>
              <a:rPr lang="en-US" sz="2000" b="1" dirty="0" smtClean="0">
                <a:solidFill>
                  <a:srgbClr val="00B050"/>
                </a:solidFill>
                <a:cs typeface="Arial"/>
              </a:rPr>
              <a:t>Release 8.0 </a:t>
            </a:r>
            <a:r>
              <a:rPr lang="en-US" sz="2000" dirty="0" smtClean="0">
                <a:cs typeface="Arial"/>
              </a:rPr>
              <a:t>includes </a:t>
            </a:r>
            <a:r>
              <a:rPr lang="en-US" sz="2000" dirty="0">
                <a:cs typeface="Arial"/>
              </a:rPr>
              <a:t>data </a:t>
            </a:r>
            <a:r>
              <a:rPr lang="en-US" sz="2000" dirty="0" smtClean="0">
                <a:cs typeface="Arial"/>
              </a:rPr>
              <a:t>on services from </a:t>
            </a:r>
            <a:r>
              <a:rPr lang="en-US" sz="2000" dirty="0">
                <a:cs typeface="Arial"/>
              </a:rPr>
              <a:t>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smtClean="0">
                <a:solidFill>
                  <a:srgbClr val="000000"/>
                </a:solidFill>
                <a:cs typeface="Arial"/>
              </a:rPr>
              <a:t>Inpatient (HIDD</a:t>
            </a:r>
            <a:r>
              <a:rPr lang="en-US" dirty="0">
                <a:solidFill>
                  <a:srgbClr val="000000"/>
                </a:solidFill>
                <a:cs typeface="Arial"/>
              </a:rPr>
              <a:t>)</a:t>
            </a:r>
            <a:endParaRPr lang="en-US" dirty="0" smtClean="0">
              <a:solidFill>
                <a:srgbClr val="000000"/>
              </a:solidFill>
              <a:cs typeface="Arial"/>
            </a:endParaRP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smtClean="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smtClean="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smtClean="0">
                <a:solidFill>
                  <a:schemeClr val="accent6"/>
                </a:solidFill>
                <a:cs typeface="Arial"/>
              </a:rPr>
              <a:t>Available for request</a:t>
            </a:r>
          </a:p>
          <a:p>
            <a:pPr marL="742950" lvl="1" indent="-285750" algn="just">
              <a:buClr>
                <a:srgbClr val="F8921E"/>
              </a:buClr>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Applicants </a:t>
            </a:r>
            <a:r>
              <a:rPr lang="en-US" dirty="0">
                <a:latin typeface="Calibri" panose="020F0502020204030204" pitchFamily="34" charset="0"/>
                <a:ea typeface="Times New Roman" panose="02020603050405020304" pitchFamily="18" charset="0"/>
              </a:rPr>
              <a:t>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FY19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r>
              <a:rPr lang="en-US" sz="1600" dirty="0"/>
              <a:t>Due to </a:t>
            </a:r>
            <a:r>
              <a:rPr lang="en-US" sz="1600" dirty="0" smtClean="0"/>
              <a:t>Governor Baker’s emergency actions to limit the spread of COVID-19 CHIA’s </a:t>
            </a:r>
            <a:r>
              <a:rPr lang="en-US" sz="1600" dirty="0"/>
              <a:t>workforce will be remote, for </a:t>
            </a:r>
            <a:r>
              <a:rPr lang="en-US" sz="1600" dirty="0" smtClean="0"/>
              <a:t>now. </a:t>
            </a:r>
            <a:r>
              <a:rPr lang="en-US" sz="1600" dirty="0"/>
              <a:t>This arrangement </a:t>
            </a:r>
            <a:r>
              <a:rPr lang="en-US" sz="1600" dirty="0" smtClean="0"/>
              <a:t>will limit </a:t>
            </a:r>
            <a:r>
              <a:rPr lang="en-US" sz="1600" dirty="0"/>
              <a:t>CHIA’s ability to produce and deliver data extracts. </a:t>
            </a:r>
            <a:r>
              <a:rPr lang="en-US" sz="1600" dirty="0" smtClean="0"/>
              <a:t>At this time, CHIA is releasing data and providing extracts to requestors. </a:t>
            </a:r>
          </a:p>
          <a:p>
            <a:endParaRPr lang="en-US" sz="1600" dirty="0" smtClean="0"/>
          </a:p>
          <a:p>
            <a:r>
              <a:rPr lang="en-US" sz="1600" dirty="0" smtClean="0"/>
              <a:t>During this time, CHIA will continue to accept and review data </a:t>
            </a:r>
            <a:r>
              <a:rPr lang="en-US" sz="1600" dirty="0"/>
              <a:t>applications for both Case Mix and All-Payer Claims Database (MA APCD) datasets. </a:t>
            </a:r>
            <a:r>
              <a:rPr lang="en-US" sz="1600" dirty="0" smtClean="0"/>
              <a:t>Review committees, DRC and DPC, will continue their meetings remotely as necessary.</a:t>
            </a:r>
          </a:p>
          <a:p>
            <a:endParaRPr lang="en-US" sz="1600" dirty="0"/>
          </a:p>
          <a:p>
            <a:r>
              <a:rPr lang="en-US" sz="1600" dirty="0" smtClean="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smtClean="0"/>
              <a:t>If you are a Data User that has a CHIA hard drive in your possession, please keep the hard drive at this time while CHIA’s physical office is closed.</a:t>
            </a:r>
            <a:endParaRPr lang="en-US" sz="1600" dirty="0"/>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#1 </a:t>
            </a:r>
            <a:r>
              <a:rPr lang="en-US" sz="1600" dirty="0" smtClean="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#2 </a:t>
            </a:r>
            <a:r>
              <a:rPr lang="en-US" sz="1600" dirty="0" smtClean="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smtClean="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smtClean="0">
                <a:cs typeface="Arial"/>
              </a:rPr>
              <a:t>Please visit </a:t>
            </a:r>
            <a:r>
              <a:rPr lang="en-US" sz="2000" dirty="0">
                <a:hlinkClick r:id="rId3"/>
              </a:rPr>
              <a:t>http://www.chiamass.gov/status-of-data-requests</a:t>
            </a:r>
            <a:r>
              <a:rPr lang="en-US" sz="2000" dirty="0" smtClean="0">
                <a:hlinkClick r:id="rId3"/>
              </a:rPr>
              <a:t>/</a:t>
            </a:r>
            <a:r>
              <a:rPr lang="en-US" sz="2000" dirty="0" smtClean="0"/>
              <a:t> to see the current status of releases.</a:t>
            </a:r>
            <a:endParaRPr lang="en-US" sz="2000" dirty="0">
              <a:solidFill>
                <a:schemeClr val="accent6"/>
              </a:solidFill>
              <a:cs typeface="Arial"/>
            </a:endParaRPr>
          </a:p>
          <a:p>
            <a:pPr lvl="1">
              <a:buClr>
                <a:srgbClr val="F8921E"/>
              </a:buClr>
            </a:pPr>
            <a:endParaRPr lang="en-US" sz="2000" dirty="0" smtClean="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smtClean="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5427</TotalTime>
  <Words>2027</Words>
  <Application>Microsoft Office PowerPoint</Application>
  <PresentationFormat>On-screen Show (4:3)</PresentationFormat>
  <Paragraphs>337</Paragraphs>
  <Slides>18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Arial Narrow</vt:lpstr>
      <vt:lpstr>Calibri</vt:lpstr>
      <vt:lpstr>Calibri Light</vt:lpstr>
      <vt:lpstr>Times New Roman</vt:lpstr>
      <vt:lpstr>Tw Cen MT Condensed Extra Bold</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PowerPoint Presentation</vt:lpstr>
      <vt:lpstr>PowerPoint Presentation</vt:lpstr>
    </vt:vector>
  </TitlesOfParts>
  <Company>CHIA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Kirkwood, Donald</cp:lastModifiedBy>
  <cp:revision>171</cp:revision>
  <cp:lastPrinted>2019-07-23T18:41:08Z</cp:lastPrinted>
  <dcterms:created xsi:type="dcterms:W3CDTF">2018-01-09T20:21:29Z</dcterms:created>
  <dcterms:modified xsi:type="dcterms:W3CDTF">2021-01-26T18:33:08Z</dcterms:modified>
</cp:coreProperties>
</file>