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3" r:id="rId2"/>
    <p:sldMasterId id="2147483696" r:id="rId3"/>
  </p:sldMasterIdLst>
  <p:notesMasterIdLst>
    <p:notesMasterId r:id="rId21"/>
  </p:notesMasterIdLst>
  <p:handoutMasterIdLst>
    <p:handoutMasterId r:id="rId22"/>
  </p:handoutMasterIdLst>
  <p:sldIdLst>
    <p:sldId id="317" r:id="rId4"/>
    <p:sldId id="264" r:id="rId5"/>
    <p:sldId id="507" r:id="rId6"/>
    <p:sldId id="552" r:id="rId7"/>
    <p:sldId id="553" r:id="rId8"/>
    <p:sldId id="563" r:id="rId9"/>
    <p:sldId id="554" r:id="rId10"/>
    <p:sldId id="562" r:id="rId11"/>
    <p:sldId id="542" r:id="rId12"/>
    <p:sldId id="555" r:id="rId13"/>
    <p:sldId id="556" r:id="rId14"/>
    <p:sldId id="557" r:id="rId15"/>
    <p:sldId id="560" r:id="rId16"/>
    <p:sldId id="558" r:id="rId17"/>
    <p:sldId id="566" r:id="rId18"/>
    <p:sldId id="565" r:id="rId19"/>
    <p:sldId id="296" r:id="rId20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3">
          <p15:clr>
            <a:srgbClr val="A4A3A4"/>
          </p15:clr>
        </p15:guide>
        <p15:guide id="2" pos="11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65" autoAdjust="0"/>
    <p:restoredTop sz="88407" autoAdjust="0"/>
  </p:normalViewPr>
  <p:slideViewPr>
    <p:cSldViewPr snapToGrid="0" snapToObjects="1" showGuides="1">
      <p:cViewPr>
        <p:scale>
          <a:sx n="97" d="100"/>
          <a:sy n="97" d="100"/>
        </p:scale>
        <p:origin x="-2076" y="-216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73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r">
              <a:defRPr sz="1200"/>
            </a:lvl1pPr>
          </a:lstStyle>
          <a:p>
            <a:fld id="{68947E9A-3C6F-41DD-BBC5-2694D84AAA9E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r">
              <a:defRPr sz="1200"/>
            </a:lvl1pPr>
          </a:lstStyle>
          <a:p>
            <a:fld id="{85CE1E24-110A-4009-8ADF-6D5C1F3C4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9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6" rIns="93170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6" rIns="93170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Cumulative number of extracts released since 2013:</a:t>
            </a:r>
          </a:p>
          <a:p>
            <a:r>
              <a:rPr lang="en-US" dirty="0" smtClean="0"/>
              <a:t>		MA APCD = 90</a:t>
            </a:r>
          </a:p>
          <a:p>
            <a:r>
              <a:rPr lang="en-US" dirty="0" smtClean="0"/>
              <a:t>		Case Mix = 79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1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96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484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77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115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04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91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91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91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05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69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53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02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2FAB8-EA4C-40AD-B402-01320D3702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2F965-628F-418B-BD47-EC130A31B51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97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FA142-355D-4A63-AC6B-62147FCB458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28205-BB43-45FB-90D2-E6E655ADF32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41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DBCA2-B091-44E7-B65D-76B45E102D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D8C89-FA30-4243-9F2E-A1A7E2319D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486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82D98-1758-47DA-A828-0E3E6CB03C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73B03-0773-402B-ABE8-C5674F1051F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962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22B0-DFD6-42E1-9E09-2126072A81D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0B940-2ECA-4711-9B6B-3511FEBF25A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471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C5F5D-FE7A-4B56-AE6A-F24D39F106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11CAA-CDEA-45F4-B5AB-B70F10CD68D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42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2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0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0F04-F23D-4CE9-9D22-BBF8503305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D64F6-DBB1-4F47-AAC8-C18B3F74943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87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32EBD-D590-4A16-B969-D7CF7C6980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CB165-4473-4958-B974-7C633AEE6C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88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CAB4-7372-4935-AD98-8BEA1CD5675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35903-6EB2-4F65-9CFB-65C2C9D58C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39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A521-AC25-452B-B97F-70A566AC8C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9BEE4-A82F-491B-A9A4-78B5323ED5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11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B8629-6E1C-4340-BA19-52275F481F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128DA-1B97-43AA-830B-33B7B50B544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0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CD15980C-6FC7-4553-9E81-9274626B70D1}" type="datetimeFigureOut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1/26/2016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47F82316-4C69-4E9E-BFFD-C3C00F659317}" type="slidenum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4558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pcd.data@state.ma.u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casemix.data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assets/docs/g/chia-ab/16-02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assets/Uploads/casemix/acute-hospital-case-mix-database-whitepaper-2016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MA APCD / Case Mix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January 26, 2016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Separate APCD and </a:t>
            </a:r>
            <a:br>
              <a:rPr lang="en-US" dirty="0" smtClean="0"/>
            </a:br>
            <a:r>
              <a:rPr lang="en-US" dirty="0" smtClean="0"/>
              <a:t>Case Mix User Workgroups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APCD and Case Mix will have separate workgroups that will take place on alternating months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Still 4</a:t>
            </a:r>
            <a:r>
              <a:rPr lang="en-US" sz="1800" baseline="30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Tuesday of the month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Why?</a:t>
            </a:r>
            <a:endParaRPr lang="en-US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Both user communities are large and </a:t>
            </a: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 to request for topic-based interest groups</a:t>
            </a: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7962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Logistics of Splitting into </a:t>
            </a:r>
            <a:br>
              <a:rPr lang="en-US" dirty="0" smtClean="0"/>
            </a:br>
            <a:r>
              <a:rPr lang="en-US" dirty="0" smtClean="0"/>
              <a:t>Two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1" algn="l"/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next week, you will receive:</a:t>
            </a:r>
            <a:b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Cancellation of the current 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 registration/invite </a:t>
            </a:r>
            <a:endParaRPr lang="en-US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Registration 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links for new </a:t>
            </a: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webinars 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</a:t>
            </a: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welcome to register for either </a:t>
            </a: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APCD or Case Mix (or both!)</a:t>
            </a: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eblast</a:t>
            </a:r>
            <a:r>
              <a:rPr lang="en-US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the 2016 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91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User Workgroup Changes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Each user workgroup meeting will be more focused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Sessions will be more like interest groups, with a rotating schedule of topics to be published in advance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Topics are suggested by the user community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guest presentations from CHIA’s users and external users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ontent from future and past presentations will be categorized by topic and posted to the CHIA website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Easier to find information</a:t>
            </a:r>
          </a:p>
        </p:txBody>
      </p:sp>
    </p:spTree>
    <p:extLst>
      <p:ext uri="{BB962C8B-B14F-4D97-AF65-F5344CB8AC3E}">
        <p14:creationId xmlns:p14="http://schemas.microsoft.com/office/powerpoint/2010/main" val="2307282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Call for Topics and Presenters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sz="2400" dirty="0"/>
              <a:t>If </a:t>
            </a:r>
            <a:r>
              <a:rPr lang="en-US" sz="2400" dirty="0" smtClean="0"/>
              <a:t>there is a </a:t>
            </a:r>
            <a:r>
              <a:rPr lang="en-US" sz="2400" b="1" dirty="0" smtClean="0"/>
              <a:t>TOPIC</a:t>
            </a:r>
            <a:r>
              <a:rPr lang="en-US" sz="2400" dirty="0" smtClean="0"/>
              <a:t> that you would like to see discussed at an MA </a:t>
            </a:r>
            <a:r>
              <a:rPr lang="en-US" sz="2400" dirty="0"/>
              <a:t>APCD or Case Mix </a:t>
            </a:r>
            <a:r>
              <a:rPr lang="en-US" sz="2400" dirty="0" smtClean="0"/>
              <a:t>workgroup, contact </a:t>
            </a:r>
            <a:r>
              <a:rPr lang="en-US" sz="2400" dirty="0"/>
              <a:t>Adam Tapply [adam.tapply@state.ma.us</a:t>
            </a:r>
            <a:r>
              <a:rPr lang="en-US" sz="2400" dirty="0" smtClean="0"/>
              <a:t>]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If you are interested in </a:t>
            </a:r>
            <a:r>
              <a:rPr lang="en-US" sz="2400" b="1" dirty="0"/>
              <a:t>PRESENTING</a:t>
            </a:r>
            <a:r>
              <a:rPr lang="en-US" sz="2400" dirty="0"/>
              <a:t> at an MA APCD or Case Mix </a:t>
            </a:r>
            <a:r>
              <a:rPr lang="en-US" sz="2400" dirty="0" smtClean="0"/>
              <a:t>workgroup, contact </a:t>
            </a:r>
            <a:r>
              <a:rPr lang="en-US" sz="2400" dirty="0"/>
              <a:t>Adam Tapply [adam.tapply@state.ma.us]</a:t>
            </a:r>
          </a:p>
          <a:p>
            <a:pPr lvl="1" algn="l"/>
            <a:r>
              <a:rPr lang="en-US" sz="2000" dirty="0" smtClean="0">
                <a:solidFill>
                  <a:srgbClr val="0043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present </a:t>
            </a:r>
            <a:r>
              <a:rPr lang="en-US" sz="2000" dirty="0">
                <a:solidFill>
                  <a:srgbClr val="0043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remotely from your own office, or in-person at CHIA.</a:t>
            </a:r>
          </a:p>
          <a:p>
            <a:pPr lvl="0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56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Also Coming in 2016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Quarterly workshops with overviews of our data assets and the application process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Geared towards prospective applicants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June – </a:t>
            </a:r>
            <a:r>
              <a:rPr lang="en-US" dirty="0"/>
              <a:t>Release of APCD Release 5.0 (CY 2015 data</a:t>
            </a:r>
            <a:r>
              <a:rPr lang="en-US" dirty="0" smtClean="0"/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June -  Release of Case Mix HIDD dataset</a:t>
            </a:r>
          </a:p>
          <a:p>
            <a:pPr marL="342900" lvl="1" indent="119063" algn="l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4178"/>
                </a:solidFill>
                <a:latin typeface="Arial"/>
                <a:cs typeface="Arial"/>
              </a:rPr>
              <a:t>  Moving </a:t>
            </a:r>
            <a:r>
              <a:rPr lang="en-US" sz="2000" dirty="0">
                <a:solidFill>
                  <a:srgbClr val="004178"/>
                </a:solidFill>
                <a:latin typeface="Arial"/>
                <a:cs typeface="Arial"/>
              </a:rPr>
              <a:t>to LDS similar to APCD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1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742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Reminder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If you are requesting </a:t>
            </a:r>
            <a:r>
              <a:rPr lang="en-US" b="1" dirty="0" smtClean="0"/>
              <a:t>Unencrypted NPI </a:t>
            </a:r>
            <a:r>
              <a:rPr lang="en-US" dirty="0" smtClean="0"/>
              <a:t>(in the Medical Claims file, for example), but are NOT requesting the Provider File, please make sure you provide a justification for this on the application.</a:t>
            </a:r>
          </a:p>
          <a:p>
            <a:r>
              <a:rPr lang="en-US" dirty="0" smtClean="0"/>
              <a:t>[You will not be charged for the Provider File in this situation]</a:t>
            </a:r>
          </a:p>
          <a:p>
            <a:endParaRPr lang="en-US" dirty="0"/>
          </a:p>
          <a:p>
            <a:r>
              <a:rPr lang="en-US" dirty="0" smtClean="0"/>
              <a:t>The formatting will be fixed in an upcoming revision to the application.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81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09625"/>
          </a:xfrm>
        </p:spPr>
        <p:txBody>
          <a:bodyPr/>
          <a:lstStyle/>
          <a:p>
            <a:pPr eaLnBrk="1" hangingPunct="1"/>
            <a:r>
              <a:rPr lang="en-US" altLang="en-US" u="sng" smtClean="0"/>
              <a:t>File Upload to IRBNet</a:t>
            </a:r>
          </a:p>
        </p:txBody>
      </p:sp>
      <p:pic>
        <p:nvPicPr>
          <p:cNvPr id="2051" name="Picture 2" descr="https://media.licdn.com/media/p/1/005/067/086/2ed16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87899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4572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1600" smtClean="0">
                <a:solidFill>
                  <a:prstClr val="black"/>
                </a:solidFill>
                <a:ea typeface="+mn-ea"/>
                <a:cs typeface="Arial" charset="0"/>
              </a:rPr>
              <a:t>Please </a:t>
            </a:r>
            <a:r>
              <a:rPr lang="en-US" altLang="en-US" sz="1600" u="sng" smtClean="0">
                <a:solidFill>
                  <a:prstClr val="black"/>
                </a:solidFill>
                <a:ea typeface="+mn-ea"/>
                <a:cs typeface="Arial" charset="0"/>
              </a:rPr>
              <a:t>avoid</a:t>
            </a:r>
            <a:r>
              <a:rPr lang="en-US" altLang="en-US" sz="1600" smtClean="0">
                <a:solidFill>
                  <a:prstClr val="black"/>
                </a:solidFill>
                <a:ea typeface="+mn-ea"/>
                <a:cs typeface="Arial" charset="0"/>
              </a:rPr>
              <a:t> uploading  compressed or zipped files to IRBNet.  Through IRBNet, reviewers can read application materials completely online.  File compression requires that the file be extracted to a local directory before reading and increases the risk of an inadvertent transfer of files not intended for upload or of a virus.  IRBNet has the capacity to hold all of CHIA required application materials.</a:t>
            </a:r>
          </a:p>
        </p:txBody>
      </p:sp>
      <p:pic>
        <p:nvPicPr>
          <p:cNvPr id="2053" name="Picture 4" descr="http://www.theeldergeek.com/images/Compressed-Files/CF0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213" y="990600"/>
            <a:ext cx="411321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35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 smtClean="0">
                <a:latin typeface="+mn-lt"/>
              </a:rPr>
              <a:t>Questions </a:t>
            </a:r>
            <a:r>
              <a:rPr lang="en-US" sz="3200" dirty="0">
                <a:latin typeface="+mn-lt"/>
              </a:rPr>
              <a:t>related to APCD </a:t>
            </a:r>
            <a:r>
              <a:rPr lang="en-US" sz="3200" dirty="0" smtClean="0">
                <a:latin typeface="+mn-lt"/>
              </a:rPr>
              <a:t>: </a:t>
            </a:r>
            <a:r>
              <a:rPr lang="en-US" sz="3200" dirty="0">
                <a:latin typeface="+mn-lt"/>
              </a:rPr>
              <a:t>(</a:t>
            </a:r>
            <a:r>
              <a:rPr lang="en-US" sz="3200" dirty="0">
                <a:latin typeface="+mn-lt"/>
                <a:hlinkClick r:id="rId3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</a:t>
            </a:r>
            <a:r>
              <a:rPr lang="en-US" sz="3200" dirty="0" smtClean="0">
                <a:latin typeface="+mn-lt"/>
              </a:rPr>
              <a:t>Case Mix</a:t>
            </a:r>
            <a:r>
              <a:rPr lang="en-US" sz="3200" dirty="0">
                <a:latin typeface="+mn-lt"/>
              </a:rPr>
              <a:t>: (</a:t>
            </a:r>
            <a:r>
              <a:rPr lang="en-US" sz="3200" dirty="0">
                <a:latin typeface="+mn-lt"/>
                <a:hlinkClick r:id="rId4"/>
              </a:rPr>
              <a:t>casemix.data@state.ma.us</a:t>
            </a:r>
            <a:r>
              <a:rPr lang="en-US" sz="3200" dirty="0" smtClean="0">
                <a:latin typeface="+mn-lt"/>
              </a:rPr>
              <a:t>)</a:t>
            </a:r>
            <a:br>
              <a:rPr lang="en-US" sz="3200" dirty="0" smtClean="0">
                <a:latin typeface="+mn-lt"/>
              </a:rPr>
            </a:br>
            <a:endParaRPr lang="en-US" sz="3200" dirty="0" smtClean="0">
              <a:latin typeface="+mn-lt"/>
            </a:endParaRPr>
          </a:p>
          <a:p>
            <a:pPr lvl="0" fontAlgn="auto">
              <a:spcAft>
                <a:spcPts val="0"/>
              </a:spcAft>
            </a:pPr>
            <a:r>
              <a:rPr lang="en-US" sz="3200" u="sng" dirty="0" smtClean="0">
                <a:latin typeface="+mn-lt"/>
              </a:rPr>
              <a:t>REMINDER</a:t>
            </a:r>
            <a:r>
              <a:rPr lang="en-US" sz="3200" dirty="0" smtClean="0">
                <a:latin typeface="+mn-lt"/>
              </a:rPr>
              <a:t>: Please include your </a:t>
            </a:r>
            <a:r>
              <a:rPr lang="en-US" sz="3200" b="1" dirty="0" smtClean="0">
                <a:latin typeface="+mn-lt"/>
              </a:rPr>
              <a:t>IRBNet ID#</a:t>
            </a:r>
            <a:r>
              <a:rPr lang="en-US" sz="3200" dirty="0" smtClean="0">
                <a:latin typeface="+mn-lt"/>
              </a:rPr>
              <a:t>, if you currently have a project using CHIA data</a:t>
            </a:r>
            <a:endParaRPr lang="en-US" sz="32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 Schedule Changes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Mix White Paper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Upcoming Changes to the MA APCD / Case Mix User Workgroup</a:t>
            </a:r>
          </a:p>
          <a:p>
            <a:pPr marL="571500" lvl="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Reminders</a:t>
            </a:r>
          </a:p>
          <a:p>
            <a:pPr marL="571500" lvl="0" indent="-5715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2800" dirty="0" smtClean="0">
              <a:latin typeface="Calibri"/>
            </a:endParaRPr>
          </a:p>
          <a:p>
            <a:pPr marL="571500" lvl="0" indent="-571500">
              <a:buFont typeface="+mj-lt"/>
              <a:buAutoNum type="romanUcPeriod"/>
            </a:pPr>
            <a:endParaRPr lang="en-US" sz="2800" dirty="0" smtClean="0">
              <a:latin typeface="Calibri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 APCD Fee Schedule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Administrative Bulletin 16-02</a:t>
            </a:r>
          </a:p>
          <a:p>
            <a:r>
              <a:rPr lang="en-US" sz="1400" dirty="0"/>
              <a:t>957 CMR 5.00: Health Care Claims, </a:t>
            </a:r>
            <a:r>
              <a:rPr lang="en-US" sz="1400" dirty="0" smtClean="0"/>
              <a:t>Case </a:t>
            </a:r>
            <a:r>
              <a:rPr lang="en-US" sz="1400" dirty="0"/>
              <a:t>Mix </a:t>
            </a:r>
            <a:r>
              <a:rPr lang="en-US" sz="1400" dirty="0" smtClean="0"/>
              <a:t>and </a:t>
            </a:r>
            <a:r>
              <a:rPr lang="en-US" sz="1400" dirty="0"/>
              <a:t>Charge Data Release </a:t>
            </a:r>
            <a:r>
              <a:rPr lang="en-US" sz="1400" dirty="0" smtClean="0"/>
              <a:t>Procedures</a:t>
            </a:r>
          </a:p>
          <a:p>
            <a:r>
              <a:rPr lang="en-US" dirty="0" smtClean="0"/>
              <a:t>Effective </a:t>
            </a:r>
            <a:r>
              <a:rPr lang="en-US" u="sng" dirty="0" smtClean="0"/>
              <a:t>January 21, 2016</a:t>
            </a:r>
          </a:p>
          <a:p>
            <a:endParaRPr lang="en-US" dirty="0"/>
          </a:p>
          <a:p>
            <a:r>
              <a:rPr lang="en-US" dirty="0" smtClean="0"/>
              <a:t>Available Here: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www.chiamass.gov/assets/docs/g/chia-ab/16-02.pdf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63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 APCD Fee Schedule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/>
              <a:t>Notable Changes</a:t>
            </a:r>
            <a:r>
              <a:rPr lang="en-US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Fee category for “Academic Researchers” has been redefined as “Researchers”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“Student-directed research” no longer qualifies for a fee waiver.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Faculty advisors must apply as the “Researcher”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b="1" dirty="0"/>
              <a:t>development of a product </a:t>
            </a:r>
            <a:r>
              <a:rPr lang="en-US" dirty="0"/>
              <a:t>is </a:t>
            </a:r>
            <a:r>
              <a:rPr lang="en-US" dirty="0" smtClean="0"/>
              <a:t>considered a “single use”; “multiple use” </a:t>
            </a:r>
            <a:r>
              <a:rPr lang="en-US" dirty="0"/>
              <a:t>applies to the sale or general release of a </a:t>
            </a:r>
            <a:r>
              <a:rPr lang="en-US" dirty="0" smtClean="0"/>
              <a:t>product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Level 1 MA APCD data is no longer included in the fee schedule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35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Fee Waiver Provision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CHIA may </a:t>
            </a:r>
            <a:r>
              <a:rPr lang="en-US" dirty="0"/>
              <a:t>consider partial fee waivers or may enter into alternative payment arrangements with:  </a:t>
            </a:r>
            <a:endParaRPr lang="en-US" dirty="0" smtClean="0"/>
          </a:p>
          <a:p>
            <a:pPr marL="514350" indent="-514350">
              <a:buAutoNum type="romanLcParenBoth"/>
            </a:pPr>
            <a:r>
              <a:rPr lang="en-US" dirty="0" smtClean="0"/>
              <a:t>Researchers </a:t>
            </a:r>
            <a:r>
              <a:rPr lang="en-US" dirty="0"/>
              <a:t>who wish to use the Data for a commercial purpose; and </a:t>
            </a:r>
            <a:endParaRPr lang="en-US" dirty="0" smtClean="0"/>
          </a:p>
          <a:p>
            <a:pPr marL="514350" indent="-514350">
              <a:buAutoNum type="romanLcParenBoth"/>
            </a:pPr>
            <a:r>
              <a:rPr lang="en-US" dirty="0" smtClean="0"/>
              <a:t>other </a:t>
            </a:r>
            <a:r>
              <a:rPr lang="en-US" dirty="0"/>
              <a:t>Applicants who can </a:t>
            </a:r>
            <a:r>
              <a:rPr lang="en-US" dirty="0" smtClean="0"/>
              <a:t>demonstrate: </a:t>
            </a:r>
          </a:p>
          <a:p>
            <a:pPr marL="971550" lvl="1" indent="-514350" algn="l">
              <a:buFont typeface="+mj-lt"/>
              <a:buAutoNum type="alphaUcPeriod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will be used to fulfil a </a:t>
            </a:r>
            <a:r>
              <a:rPr 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purpose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endParaRPr lang="en-US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l">
              <a:buFont typeface="+mj-lt"/>
              <a:buAutoNum type="alphaUcPeriod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 of fees would constitute an </a:t>
            </a:r>
            <a:r>
              <a:rPr 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undue financial </a:t>
            </a:r>
            <a:r>
              <a:rPr lang="en-US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hardship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1" algn="l"/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Such 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payment arrangements may include licensing arrangements or other payment mechanisms.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25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Case Mix White Paper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65523" y="1895499"/>
            <a:ext cx="3881707" cy="4118804"/>
          </a:xfrm>
        </p:spPr>
        <p:txBody>
          <a:bodyPr/>
          <a:lstStyle/>
          <a:p>
            <a:r>
              <a:rPr lang="en-US" dirty="0" smtClean="0"/>
              <a:t>High-level overview of the Case Mix database, and how CHIA uses it to promote the public interest.</a:t>
            </a:r>
          </a:p>
          <a:p>
            <a:endParaRPr lang="en-US" dirty="0"/>
          </a:p>
          <a:p>
            <a:r>
              <a:rPr lang="en-US" dirty="0" smtClean="0"/>
              <a:t>Available </a:t>
            </a:r>
            <a:r>
              <a:rPr lang="en-US" dirty="0"/>
              <a:t>here: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www.chiamass.gov/assets/Uploads/casemix/acute-hospital-case-mix-database-whitepaper-2016.pdf</a:t>
            </a: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68" t="12329" r="34232" b="13007"/>
          <a:stretch/>
        </p:blipFill>
        <p:spPr bwMode="auto">
          <a:xfrm>
            <a:off x="717488" y="1895499"/>
            <a:ext cx="3185918" cy="412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777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4178"/>
                </a:solidFill>
                <a:latin typeface="Arial"/>
                <a:cs typeface="Arial"/>
              </a:rPr>
              <a:t>User Workgroup Changes for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078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Informed By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 APCD User Symposium – November </a:t>
            </a:r>
            <a:r>
              <a:rPr lang="en-US" dirty="0" smtClean="0"/>
              <a:t>2015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Informal </a:t>
            </a:r>
            <a:r>
              <a:rPr lang="en-US" dirty="0"/>
              <a:t>feedback from </a:t>
            </a:r>
            <a:r>
              <a:rPr lang="en-US" dirty="0" smtClean="0"/>
              <a:t>users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Review </a:t>
            </a:r>
            <a:r>
              <a:rPr lang="en-US" dirty="0"/>
              <a:t>of </a:t>
            </a:r>
            <a:r>
              <a:rPr lang="en-US" dirty="0" err="1"/>
              <a:t>ResDAC</a:t>
            </a:r>
            <a:r>
              <a:rPr lang="en-US" dirty="0"/>
              <a:t> </a:t>
            </a:r>
            <a:r>
              <a:rPr lang="en-US" dirty="0" smtClean="0"/>
              <a:t>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Outreach </a:t>
            </a:r>
            <a:r>
              <a:rPr lang="en-US" dirty="0"/>
              <a:t>to Colorado and Utah </a:t>
            </a:r>
            <a:r>
              <a:rPr lang="en-US" dirty="0" smtClean="0"/>
              <a:t>APCDs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Analysis of CHIA website traffic</a:t>
            </a:r>
          </a:p>
        </p:txBody>
      </p:sp>
    </p:spTree>
    <p:extLst>
      <p:ext uri="{BB962C8B-B14F-4D97-AF65-F5344CB8AC3E}">
        <p14:creationId xmlns:p14="http://schemas.microsoft.com/office/powerpoint/2010/main" val="1074395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u="sng" dirty="0" smtClean="0"/>
              <a:t>2015 MA APCD User Symposium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Key </a:t>
            </a:r>
            <a:r>
              <a:rPr lang="en-US" sz="2800" dirty="0"/>
              <a:t>Takeaways and Recommendations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u="sng" dirty="0" smtClean="0"/>
              <a:t>Expand User Knowledge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current user workgroups, but also consider development of additional “interest groups” based on specific issues/areas of interest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e.g., prescription drugs, complex patients, methods, etc.) to identify opportunities for sharing best practices for coding, algorithm development, etc.</a:t>
            </a: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CMS’s Research Data Assistance Center (</a:t>
            </a:r>
            <a:r>
              <a:rPr lang="en-US" sz="20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ResDAC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as an example of a useful resource for user support and training</a:t>
            </a:r>
          </a:p>
        </p:txBody>
      </p:sp>
    </p:spTree>
    <p:extLst>
      <p:ext uri="{BB962C8B-B14F-4D97-AF65-F5344CB8AC3E}">
        <p14:creationId xmlns:p14="http://schemas.microsoft.com/office/powerpoint/2010/main" val="132516136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14072</TotalTime>
  <Words>777</Words>
  <Application>Microsoft Office PowerPoint</Application>
  <PresentationFormat>On-screen Show (4:3)</PresentationFormat>
  <Paragraphs>108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content option A</vt:lpstr>
      <vt:lpstr>HIT January 2014</vt:lpstr>
      <vt:lpstr>Office Theme</vt:lpstr>
      <vt:lpstr>Monthly MA APCD / Case Mix User Workgroup Webinar</vt:lpstr>
      <vt:lpstr>Agenda</vt:lpstr>
      <vt:lpstr>MA APCD Fee Schedule</vt:lpstr>
      <vt:lpstr>MA APCD Fee Schedule</vt:lpstr>
      <vt:lpstr>New Fee Waiver Provision</vt:lpstr>
      <vt:lpstr>Case Mix White Paper</vt:lpstr>
      <vt:lpstr>User Workgroup Changes for 2016</vt:lpstr>
      <vt:lpstr>Informed By</vt:lpstr>
      <vt:lpstr>2015 MA APCD User Symposium Key Takeaways and Recommendations</vt:lpstr>
      <vt:lpstr>Separate APCD and  Case Mix User Workgroups</vt:lpstr>
      <vt:lpstr>Logistics of Splitting into  Two Groups</vt:lpstr>
      <vt:lpstr>User Workgroup Changes</vt:lpstr>
      <vt:lpstr>Call for Topics and Presenters</vt:lpstr>
      <vt:lpstr>Also Coming in 2016</vt:lpstr>
      <vt:lpstr>Application Reminder</vt:lpstr>
      <vt:lpstr>File Upload to IRBNet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sysadmin</cp:lastModifiedBy>
  <cp:revision>355</cp:revision>
  <cp:lastPrinted>2016-01-26T18:34:18Z</cp:lastPrinted>
  <dcterms:created xsi:type="dcterms:W3CDTF">2014-04-22T00:14:56Z</dcterms:created>
  <dcterms:modified xsi:type="dcterms:W3CDTF">2016-01-26T19:42:48Z</dcterms:modified>
</cp:coreProperties>
</file>