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7"/>
  </p:notesMasterIdLst>
  <p:handoutMasterIdLst>
    <p:handoutMasterId r:id="rId28"/>
  </p:handoutMasterIdLst>
  <p:sldIdLst>
    <p:sldId id="259" r:id="rId2"/>
    <p:sldId id="274" r:id="rId3"/>
    <p:sldId id="343" r:id="rId4"/>
    <p:sldId id="416" r:id="rId5"/>
    <p:sldId id="422" r:id="rId6"/>
    <p:sldId id="423" r:id="rId7"/>
    <p:sldId id="351" r:id="rId8"/>
    <p:sldId id="352" r:id="rId9"/>
    <p:sldId id="417" r:id="rId10"/>
    <p:sldId id="336" r:id="rId11"/>
    <p:sldId id="427" r:id="rId12"/>
    <p:sldId id="425" r:id="rId13"/>
    <p:sldId id="426" r:id="rId14"/>
    <p:sldId id="260" r:id="rId15"/>
    <p:sldId id="415" r:id="rId16"/>
    <p:sldId id="430" r:id="rId17"/>
    <p:sldId id="433" r:id="rId18"/>
    <p:sldId id="431" r:id="rId19"/>
    <p:sldId id="429" r:id="rId20"/>
    <p:sldId id="428" r:id="rId21"/>
    <p:sldId id="432" r:id="rId22"/>
    <p:sldId id="306" r:id="rId23"/>
    <p:sldId id="358" r:id="rId24"/>
    <p:sldId id="366" r:id="rId25"/>
    <p:sldId id="328"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45" autoAdjust="0"/>
    <p:restoredTop sz="96327" autoAdjust="0"/>
  </p:normalViewPr>
  <p:slideViewPr>
    <p:cSldViewPr snapToGrid="0" snapToObjects="1" showGuides="1">
      <p:cViewPr varScale="1">
        <p:scale>
          <a:sx n="128" d="100"/>
          <a:sy n="128" d="100"/>
        </p:scale>
        <p:origin x="151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Frequency</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Point-of-Service Plan</c:v>
                </c:pt>
                <c:pt idx="1">
                  <c:v>Exclusive Provider Organization</c:v>
                </c:pt>
                <c:pt idx="2">
                  <c:v>Other Non-Managed Care Plans</c:v>
                </c:pt>
                <c:pt idx="3">
                  <c:v>Auto Insurance</c:v>
                </c:pt>
                <c:pt idx="4">
                  <c:v>Worker's Compensation</c:v>
                </c:pt>
                <c:pt idx="5">
                  <c:v>Free Care</c:v>
                </c:pt>
                <c:pt idx="6">
                  <c:v>Health Safety Net</c:v>
                </c:pt>
                <c:pt idx="7">
                  <c:v>Other Government Payment</c:v>
                </c:pt>
                <c:pt idx="8">
                  <c:v>Commonwealth Care/ConnectorCare Plans</c:v>
                </c:pt>
                <c:pt idx="9">
                  <c:v>PPO</c:v>
                </c:pt>
                <c:pt idx="10">
                  <c:v>Commercial Accountable Care Organization</c:v>
                </c:pt>
                <c:pt idx="11">
                  <c:v>Commercial Managed Care</c:v>
                </c:pt>
                <c:pt idx="12">
                  <c:v>HMO</c:v>
                </c:pt>
                <c:pt idx="13">
                  <c:v>Medicaid</c:v>
                </c:pt>
                <c:pt idx="14">
                  <c:v>Medicare Managed Care (includes Medicare Advantage)</c:v>
                </c:pt>
                <c:pt idx="15">
                  <c:v>Self Pay</c:v>
                </c:pt>
                <c:pt idx="16">
                  <c:v>Other Commercial Insurance not listed elsewhere</c:v>
                </c:pt>
                <c:pt idx="17">
                  <c:v>Medicare</c:v>
                </c:pt>
                <c:pt idx="18">
                  <c:v>Medicaid Managed Care/MCO</c:v>
                </c:pt>
              </c:strCache>
            </c:strRef>
          </c:cat>
          <c:val>
            <c:numRef>
              <c:f>Sheet1!$B$2:$B$20</c:f>
              <c:numCache>
                <c:formatCode>0.000%</c:formatCode>
                <c:ptCount val="19"/>
                <c:pt idx="0">
                  <c:v>5.4742327862750038E-6</c:v>
                </c:pt>
                <c:pt idx="1">
                  <c:v>5.4742327862750038E-6</c:v>
                </c:pt>
                <c:pt idx="2">
                  <c:v>1.6422698358825012E-5</c:v>
                </c:pt>
                <c:pt idx="3">
                  <c:v>2.7371163931375018E-5</c:v>
                </c:pt>
                <c:pt idx="4">
                  <c:v>4.926809507647503E-5</c:v>
                </c:pt>
                <c:pt idx="5">
                  <c:v>1.4233005244315008E-4</c:v>
                </c:pt>
                <c:pt idx="6">
                  <c:v>4.5436132126082531E-4</c:v>
                </c:pt>
                <c:pt idx="7">
                  <c:v>2.3867654948159017E-3</c:v>
                </c:pt>
                <c:pt idx="8">
                  <c:v>6.788048654981004E-3</c:v>
                </c:pt>
                <c:pt idx="9">
                  <c:v>1.7178142483330962E-2</c:v>
                </c:pt>
                <c:pt idx="10">
                  <c:v>3.680326702212685E-2</c:v>
                </c:pt>
                <c:pt idx="11">
                  <c:v>4.1341406001948827E-2</c:v>
                </c:pt>
                <c:pt idx="12">
                  <c:v>5.3291656174387157E-2</c:v>
                </c:pt>
                <c:pt idx="13">
                  <c:v>5.8738517796730789E-2</c:v>
                </c:pt>
                <c:pt idx="14">
                  <c:v>5.9587023878603415E-2</c:v>
                </c:pt>
                <c:pt idx="15">
                  <c:v>6.3446357992927291E-2</c:v>
                </c:pt>
                <c:pt idx="16">
                  <c:v>0.10080252252646792</c:v>
                </c:pt>
                <c:pt idx="17">
                  <c:v>0.18974238260507789</c:v>
                </c:pt>
                <c:pt idx="18">
                  <c:v>0.36919320757195878</c:v>
                </c:pt>
              </c:numCache>
            </c:numRef>
          </c:val>
          <c:extLst>
            <c:ext xmlns:c16="http://schemas.microsoft.com/office/drawing/2014/chart" uri="{C3380CC4-5D6E-409C-BE32-E72D297353CC}">
              <c16:uniqueId val="{00000000-D43B-44DE-97ED-6D5295488435}"/>
            </c:ext>
          </c:extLst>
        </c:ser>
        <c:dLbls>
          <c:dLblPos val="outEnd"/>
          <c:showLegendKey val="0"/>
          <c:showVal val="1"/>
          <c:showCatName val="0"/>
          <c:showSerName val="0"/>
          <c:showPercent val="0"/>
          <c:showBubbleSize val="0"/>
        </c:dLbls>
        <c:gapWidth val="100"/>
        <c:axId val="902466000"/>
        <c:axId val="1038026608"/>
      </c:barChart>
      <c:valAx>
        <c:axId val="1038026608"/>
        <c:scaling>
          <c:orientation val="minMax"/>
        </c:scaling>
        <c:delete val="0"/>
        <c:axPos val="b"/>
        <c:majorGridlines>
          <c:spPr>
            <a:ln w="9525" cap="flat" cmpd="sng" algn="ctr">
              <a:solidFill>
                <a:schemeClr val="tx1">
                  <a:lumMod val="15000"/>
                  <a:lumOff val="85000"/>
                </a:schemeClr>
              </a:solidFill>
              <a:round/>
            </a:ln>
            <a:effectLst/>
          </c:spPr>
        </c:majorGridlines>
        <c:numFmt formatCode="0.0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902466000"/>
        <c:crosses val="autoZero"/>
        <c:crossBetween val="between"/>
      </c:valAx>
      <c:catAx>
        <c:axId val="9024660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802660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Unknown/ Not Applicable</c:v>
                </c:pt>
              </c:strCache>
            </c:strRef>
          </c:tx>
          <c:spPr>
            <a:solidFill>
              <a:schemeClr val="accent1"/>
            </a:solidFill>
            <a:ln>
              <a:noFill/>
            </a:ln>
            <a:effectLst/>
          </c:spPr>
          <c:invertIfNegative val="0"/>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0.0%</c:formatCode>
                <c:ptCount val="9"/>
                <c:pt idx="0">
                  <c:v>0.3099968794872332</c:v>
                </c:pt>
                <c:pt idx="1">
                  <c:v>0.34725549422507745</c:v>
                </c:pt>
                <c:pt idx="2">
                  <c:v>0.37146358633904603</c:v>
                </c:pt>
                <c:pt idx="3">
                  <c:v>0.35596179263288991</c:v>
                </c:pt>
                <c:pt idx="4">
                  <c:v>0.36018273320452482</c:v>
                </c:pt>
                <c:pt idx="5">
                  <c:v>0.3730324454549695</c:v>
                </c:pt>
                <c:pt idx="6">
                  <c:v>0.37211734086525405</c:v>
                </c:pt>
                <c:pt idx="7">
                  <c:v>0.41667214182136414</c:v>
                </c:pt>
                <c:pt idx="8">
                  <c:v>0.46448604753468559</c:v>
                </c:pt>
              </c:numCache>
            </c:numRef>
          </c:val>
          <c:extLst>
            <c:ext xmlns:c16="http://schemas.microsoft.com/office/drawing/2014/chart" uri="{C3380CC4-5D6E-409C-BE32-E72D297353CC}">
              <c16:uniqueId val="{00000000-1279-41B8-95D3-F6025A29281F}"/>
            </c:ext>
          </c:extLst>
        </c:ser>
        <c:ser>
          <c:idx val="1"/>
          <c:order val="1"/>
          <c:tx>
            <c:strRef>
              <c:f>Sheet1!$C$1</c:f>
              <c:strCache>
                <c:ptCount val="1"/>
                <c:pt idx="0">
                  <c:v>Fully-Insured Commercial</c:v>
                </c:pt>
              </c:strCache>
            </c:strRef>
          </c:tx>
          <c:spPr>
            <a:solidFill>
              <a:schemeClr val="accent2"/>
            </a:solidFill>
            <a:ln>
              <a:noFill/>
            </a:ln>
            <a:effectLst/>
          </c:spPr>
          <c:invertIfNegative val="0"/>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Sheet1!$C$2:$C$10</c:f>
              <c:numCache>
                <c:formatCode>0.0%</c:formatCode>
                <c:ptCount val="9"/>
                <c:pt idx="0">
                  <c:v>0.28593796498372603</c:v>
                </c:pt>
                <c:pt idx="1">
                  <c:v>0.30088901879560181</c:v>
                </c:pt>
                <c:pt idx="2">
                  <c:v>0.34355859184357951</c:v>
                </c:pt>
                <c:pt idx="3">
                  <c:v>0.36381008534463943</c:v>
                </c:pt>
                <c:pt idx="4">
                  <c:v>0.37298161328173457</c:v>
                </c:pt>
                <c:pt idx="5">
                  <c:v>0.3513620943936166</c:v>
                </c:pt>
                <c:pt idx="6">
                  <c:v>0.36534514069357127</c:v>
                </c:pt>
                <c:pt idx="7">
                  <c:v>0.34736047594162822</c:v>
                </c:pt>
                <c:pt idx="8">
                  <c:v>0.28634919840107487</c:v>
                </c:pt>
              </c:numCache>
            </c:numRef>
          </c:val>
          <c:extLst>
            <c:ext xmlns:c16="http://schemas.microsoft.com/office/drawing/2014/chart" uri="{C3380CC4-5D6E-409C-BE32-E72D297353CC}">
              <c16:uniqueId val="{00000001-1279-41B8-95D3-F6025A29281F}"/>
            </c:ext>
          </c:extLst>
        </c:ser>
        <c:ser>
          <c:idx val="2"/>
          <c:order val="2"/>
          <c:tx>
            <c:strRef>
              <c:f>Sheet1!$D$1</c:f>
              <c:strCache>
                <c:ptCount val="1"/>
                <c:pt idx="0">
                  <c:v>Self-Insured</c:v>
                </c:pt>
              </c:strCache>
            </c:strRef>
          </c:tx>
          <c:spPr>
            <a:solidFill>
              <a:srgbClr val="FF0000"/>
            </a:solidFill>
            <a:ln>
              <a:noFill/>
            </a:ln>
            <a:effectLst/>
          </c:spPr>
          <c:invertIfNegative val="0"/>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Sheet1!$D$2:$D$10</c:f>
              <c:numCache>
                <c:formatCode>0.0%</c:formatCode>
                <c:ptCount val="9"/>
                <c:pt idx="0">
                  <c:v>0.19929254158572254</c:v>
                </c:pt>
                <c:pt idx="1">
                  <c:v>6.9926805810510514E-2</c:v>
                </c:pt>
                <c:pt idx="2">
                  <c:v>7.3165515132217307E-2</c:v>
                </c:pt>
                <c:pt idx="3">
                  <c:v>7.0015423605726615E-2</c:v>
                </c:pt>
                <c:pt idx="4">
                  <c:v>4.9777298967068125E-2</c:v>
                </c:pt>
                <c:pt idx="5">
                  <c:v>4.5483225403438091E-2</c:v>
                </c:pt>
                <c:pt idx="6">
                  <c:v>4.3518248272304487E-2</c:v>
                </c:pt>
                <c:pt idx="7">
                  <c:v>4.4706528033857981E-2</c:v>
                </c:pt>
                <c:pt idx="8">
                  <c:v>3.8845681156569639E-2</c:v>
                </c:pt>
              </c:numCache>
            </c:numRef>
          </c:val>
          <c:extLst>
            <c:ext xmlns:c16="http://schemas.microsoft.com/office/drawing/2014/chart" uri="{C3380CC4-5D6E-409C-BE32-E72D297353CC}">
              <c16:uniqueId val="{00000002-1279-41B8-95D3-F6025A29281F}"/>
            </c:ext>
          </c:extLst>
        </c:ser>
        <c:ser>
          <c:idx val="3"/>
          <c:order val="3"/>
          <c:tx>
            <c:strRef>
              <c:f>Sheet1!$E$1</c:f>
              <c:strCache>
                <c:ptCount val="1"/>
                <c:pt idx="0">
                  <c:v>Group Insurance Commission</c:v>
                </c:pt>
              </c:strCache>
            </c:strRef>
          </c:tx>
          <c:spPr>
            <a:solidFill>
              <a:schemeClr val="accent4"/>
            </a:solidFill>
            <a:ln>
              <a:noFill/>
            </a:ln>
            <a:effectLst/>
          </c:spPr>
          <c:invertIfNegative val="0"/>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Sheet1!$E$2:$E$10</c:f>
              <c:numCache>
                <c:formatCode>0.0%</c:formatCode>
                <c:ptCount val="9"/>
                <c:pt idx="0">
                  <c:v>1.9400562325840722E-2</c:v>
                </c:pt>
                <c:pt idx="1">
                  <c:v>2.6966028399545792E-2</c:v>
                </c:pt>
                <c:pt idx="2">
                  <c:v>2.4169695780359528E-2</c:v>
                </c:pt>
                <c:pt idx="3">
                  <c:v>2.0117157343373323E-2</c:v>
                </c:pt>
                <c:pt idx="4">
                  <c:v>1.7706548670086728E-2</c:v>
                </c:pt>
                <c:pt idx="5">
                  <c:v>1.8764199477345443E-2</c:v>
                </c:pt>
                <c:pt idx="6">
                  <c:v>1.7391001942811173E-2</c:v>
                </c:pt>
                <c:pt idx="7">
                  <c:v>1.6046778019162371E-2</c:v>
                </c:pt>
                <c:pt idx="8">
                  <c:v>1.7994474254339917E-2</c:v>
                </c:pt>
              </c:numCache>
            </c:numRef>
          </c:val>
          <c:extLst>
            <c:ext xmlns:c16="http://schemas.microsoft.com/office/drawing/2014/chart" uri="{C3380CC4-5D6E-409C-BE32-E72D297353CC}">
              <c16:uniqueId val="{00000003-1279-41B8-95D3-F6025A29281F}"/>
            </c:ext>
          </c:extLst>
        </c:ser>
        <c:ser>
          <c:idx val="4"/>
          <c:order val="4"/>
          <c:tx>
            <c:strRef>
              <c:f>Sheet1!$F$1</c:f>
              <c:strCache>
                <c:ptCount val="1"/>
                <c:pt idx="0">
                  <c:v>MassHealth MCO</c:v>
                </c:pt>
              </c:strCache>
            </c:strRef>
          </c:tx>
          <c:spPr>
            <a:solidFill>
              <a:schemeClr val="accent5"/>
            </a:solidFill>
            <a:ln>
              <a:noFill/>
            </a:ln>
            <a:effectLst/>
          </c:spPr>
          <c:invertIfNegative val="0"/>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Sheet1!$F$2:$F$10</c:f>
              <c:numCache>
                <c:formatCode>0.0%</c:formatCode>
                <c:ptCount val="9"/>
                <c:pt idx="0">
                  <c:v>0.17188369806487036</c:v>
                </c:pt>
                <c:pt idx="1">
                  <c:v>0.24136173355401391</c:v>
                </c:pt>
                <c:pt idx="2">
                  <c:v>0.16439447597664825</c:v>
                </c:pt>
                <c:pt idx="3">
                  <c:v>0.12273268312988103</c:v>
                </c:pt>
                <c:pt idx="4">
                  <c:v>9.4808266272140965E-2</c:v>
                </c:pt>
                <c:pt idx="5">
                  <c:v>6.5108879857179683E-2</c:v>
                </c:pt>
                <c:pt idx="6">
                  <c:v>6.1279215548728797E-2</c:v>
                </c:pt>
                <c:pt idx="7">
                  <c:v>5.4810076560561513E-2</c:v>
                </c:pt>
                <c:pt idx="8">
                  <c:v>3.9445400516613792E-2</c:v>
                </c:pt>
              </c:numCache>
            </c:numRef>
          </c:val>
          <c:extLst>
            <c:ext xmlns:c16="http://schemas.microsoft.com/office/drawing/2014/chart" uri="{C3380CC4-5D6E-409C-BE32-E72D297353CC}">
              <c16:uniqueId val="{00000004-1279-41B8-95D3-F6025A29281F}"/>
            </c:ext>
          </c:extLst>
        </c:ser>
        <c:ser>
          <c:idx val="5"/>
          <c:order val="5"/>
          <c:tx>
            <c:strRef>
              <c:f>Sheet1!$G$1</c:f>
              <c:strCache>
                <c:ptCount val="1"/>
                <c:pt idx="0">
                  <c:v>Supplemental Policy Enrollee</c:v>
                </c:pt>
              </c:strCache>
            </c:strRef>
          </c:tx>
          <c:spPr>
            <a:solidFill>
              <a:schemeClr val="accent6"/>
            </a:solidFill>
            <a:ln>
              <a:noFill/>
            </a:ln>
            <a:effectLst/>
          </c:spPr>
          <c:invertIfNegative val="0"/>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Sheet1!$G$2:$G$10</c:f>
              <c:numCache>
                <c:formatCode>0.0%</c:formatCode>
                <c:ptCount val="9"/>
                <c:pt idx="0">
                  <c:v>1.184691101205697E-2</c:v>
                </c:pt>
                <c:pt idx="1">
                  <c:v>8.9234026364595782E-3</c:v>
                </c:pt>
                <c:pt idx="2">
                  <c:v>1.4420703811705746E-2</c:v>
                </c:pt>
                <c:pt idx="3">
                  <c:v>1.4933486307150282E-2</c:v>
                </c:pt>
                <c:pt idx="4">
                  <c:v>1.6195292658253754E-2</c:v>
                </c:pt>
                <c:pt idx="5">
                  <c:v>2.2380526596855656E-2</c:v>
                </c:pt>
                <c:pt idx="6">
                  <c:v>2.4747818138736759E-2</c:v>
                </c:pt>
                <c:pt idx="7">
                  <c:v>2.1822287698038983E-2</c:v>
                </c:pt>
                <c:pt idx="8">
                  <c:v>1.909544062267109E-2</c:v>
                </c:pt>
              </c:numCache>
            </c:numRef>
          </c:val>
          <c:extLst>
            <c:ext xmlns:c16="http://schemas.microsoft.com/office/drawing/2014/chart" uri="{C3380CC4-5D6E-409C-BE32-E72D297353CC}">
              <c16:uniqueId val="{00000005-1279-41B8-95D3-F6025A29281F}"/>
            </c:ext>
          </c:extLst>
        </c:ser>
        <c:ser>
          <c:idx val="6"/>
          <c:order val="6"/>
          <c:tx>
            <c:strRef>
              <c:f>Sheet1!$H$1</c:f>
              <c:strCache>
                <c:ptCount val="1"/>
                <c:pt idx="0">
                  <c:v>ICO or SCO</c:v>
                </c:pt>
              </c:strCache>
            </c:strRef>
          </c:tx>
          <c:spPr>
            <a:solidFill>
              <a:schemeClr val="accent1">
                <a:lumMod val="60000"/>
              </a:schemeClr>
            </a:solidFill>
            <a:ln>
              <a:noFill/>
            </a:ln>
            <a:effectLst/>
          </c:spPr>
          <c:invertIfNegative val="0"/>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Sheet1!$H$2:$H$10</c:f>
              <c:numCache>
                <c:formatCode>0.0%</c:formatCode>
                <c:ptCount val="9"/>
                <c:pt idx="0">
                  <c:v>1.6414425405501412E-3</c:v>
                </c:pt>
                <c:pt idx="1">
                  <c:v>3.3629142486412134E-3</c:v>
                </c:pt>
                <c:pt idx="2">
                  <c:v>4.3466493144361682E-3</c:v>
                </c:pt>
                <c:pt idx="3">
                  <c:v>6.7690974684374685E-3</c:v>
                </c:pt>
                <c:pt idx="4">
                  <c:v>8.5226389614810345E-3</c:v>
                </c:pt>
                <c:pt idx="5">
                  <c:v>1.3767876995777065E-2</c:v>
                </c:pt>
                <c:pt idx="6">
                  <c:v>1.0202357905563196E-2</c:v>
                </c:pt>
                <c:pt idx="7">
                  <c:v>9.6917823326747796E-3</c:v>
                </c:pt>
                <c:pt idx="8">
                  <c:v>1.1378146673880809E-2</c:v>
                </c:pt>
              </c:numCache>
            </c:numRef>
          </c:val>
          <c:extLst>
            <c:ext xmlns:c16="http://schemas.microsoft.com/office/drawing/2014/chart" uri="{C3380CC4-5D6E-409C-BE32-E72D297353CC}">
              <c16:uniqueId val="{00000006-1279-41B8-95D3-F6025A29281F}"/>
            </c:ext>
          </c:extLst>
        </c:ser>
        <c:ser>
          <c:idx val="7"/>
          <c:order val="7"/>
          <c:tx>
            <c:strRef>
              <c:f>Sheet1!$I$1</c:f>
              <c:strCache>
                <c:ptCount val="1"/>
                <c:pt idx="0">
                  <c:v>MassHealth ACO</c:v>
                </c:pt>
              </c:strCache>
            </c:strRef>
          </c:tx>
          <c:spPr>
            <a:solidFill>
              <a:schemeClr val="accent2">
                <a:lumMod val="60000"/>
              </a:schemeClr>
            </a:solidFill>
            <a:ln>
              <a:noFill/>
            </a:ln>
            <a:effectLst/>
          </c:spPr>
          <c:invertIfNegative val="0"/>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Sheet1!$I$2:$I$10</c:f>
              <c:numCache>
                <c:formatCode>0.0%</c:formatCode>
                <c:ptCount val="9"/>
                <c:pt idx="0">
                  <c:v>0</c:v>
                </c:pt>
                <c:pt idx="1">
                  <c:v>1.3146023301497734E-3</c:v>
                </c:pt>
                <c:pt idx="2">
                  <c:v>4.480781802007454E-3</c:v>
                </c:pt>
                <c:pt idx="3">
                  <c:v>4.566027416790195E-2</c:v>
                </c:pt>
                <c:pt idx="4">
                  <c:v>7.9825607984710001E-2</c:v>
                </c:pt>
                <c:pt idx="5">
                  <c:v>0.11010075182081798</c:v>
                </c:pt>
                <c:pt idx="6">
                  <c:v>0.10539887663303027</c:v>
                </c:pt>
                <c:pt idx="7">
                  <c:v>8.8889929592712011E-2</c:v>
                </c:pt>
                <c:pt idx="8">
                  <c:v>0.12240561084016431</c:v>
                </c:pt>
              </c:numCache>
            </c:numRef>
          </c:val>
          <c:extLst>
            <c:ext xmlns:c16="http://schemas.microsoft.com/office/drawing/2014/chart" uri="{C3380CC4-5D6E-409C-BE32-E72D297353CC}">
              <c16:uniqueId val="{00000007-1279-41B8-95D3-F6025A29281F}"/>
            </c:ext>
          </c:extLst>
        </c:ser>
        <c:dLbls>
          <c:showLegendKey val="0"/>
          <c:showVal val="0"/>
          <c:showCatName val="0"/>
          <c:showSerName val="0"/>
          <c:showPercent val="0"/>
          <c:showBubbleSize val="0"/>
        </c:dLbls>
        <c:gapWidth val="219"/>
        <c:overlap val="-27"/>
        <c:axId val="534301488"/>
        <c:axId val="651825552"/>
      </c:barChart>
      <c:catAx>
        <c:axId val="53430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1825552"/>
        <c:crosses val="autoZero"/>
        <c:auto val="1"/>
        <c:lblAlgn val="ctr"/>
        <c:lblOffset val="100"/>
        <c:noMultiLvlLbl val="0"/>
      </c:catAx>
      <c:valAx>
        <c:axId val="651825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43014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a:solidFill>
        <a:schemeClr val="accent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1400" dirty="0"/>
              <a:t>Figure</a:t>
            </a:r>
            <a:r>
              <a:rPr lang="en-US" sz="1400" baseline="0" dirty="0"/>
              <a:t> 1. </a:t>
            </a:r>
            <a:r>
              <a:rPr lang="en-US" sz="1400" dirty="0"/>
              <a:t>FY2022</a:t>
            </a:r>
            <a:r>
              <a:rPr lang="en-US" sz="1400" baseline="0" dirty="0"/>
              <a:t> Increase in Use of Distinct ICD-10-CM Diagnosis Codes for Alcohol Related Disorders</a:t>
            </a:r>
            <a:endParaRPr lang="en-US" sz="1400"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HIDD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45</c:v>
                </c:pt>
                <c:pt idx="1">
                  <c:v>45</c:v>
                </c:pt>
                <c:pt idx="2">
                  <c:v>44</c:v>
                </c:pt>
                <c:pt idx="3">
                  <c:v>53</c:v>
                </c:pt>
                <c:pt idx="4">
                  <c:v>54</c:v>
                </c:pt>
              </c:numCache>
            </c:numRef>
          </c:val>
          <c:extLst>
            <c:ext xmlns:c16="http://schemas.microsoft.com/office/drawing/2014/chart" uri="{C3380CC4-5D6E-409C-BE32-E72D297353CC}">
              <c16:uniqueId val="{00000000-E368-4484-AFA8-6DF0F0365F89}"/>
            </c:ext>
          </c:extLst>
        </c:ser>
        <c:ser>
          <c:idx val="1"/>
          <c:order val="1"/>
          <c:tx>
            <c:strRef>
              <c:f>Sheet1!$C$1</c:f>
              <c:strCache>
                <c:ptCount val="1"/>
                <c:pt idx="0">
                  <c:v>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Sheet1!$A$2:$A$6</c:f>
              <c:numCache>
                <c:formatCode>General</c:formatCode>
                <c:ptCount val="5"/>
                <c:pt idx="0">
                  <c:v>2018</c:v>
                </c:pt>
                <c:pt idx="1">
                  <c:v>2019</c:v>
                </c:pt>
                <c:pt idx="2">
                  <c:v>2020</c:v>
                </c:pt>
                <c:pt idx="3">
                  <c:v>2021</c:v>
                </c:pt>
                <c:pt idx="4">
                  <c:v>2022</c:v>
                </c:pt>
              </c:numCache>
            </c:numRef>
          </c:cat>
          <c:val>
            <c:numRef>
              <c:f>Sheet1!$C$2:$C$6</c:f>
              <c:numCache>
                <c:formatCode>General</c:formatCode>
                <c:ptCount val="5"/>
                <c:pt idx="0">
                  <c:v>43</c:v>
                </c:pt>
                <c:pt idx="1">
                  <c:v>44</c:v>
                </c:pt>
                <c:pt idx="2">
                  <c:v>44</c:v>
                </c:pt>
                <c:pt idx="3">
                  <c:v>52</c:v>
                </c:pt>
                <c:pt idx="4">
                  <c:v>54</c:v>
                </c:pt>
              </c:numCache>
            </c:numRef>
          </c:val>
          <c:extLst>
            <c:ext xmlns:c16="http://schemas.microsoft.com/office/drawing/2014/chart" uri="{C3380CC4-5D6E-409C-BE32-E72D297353CC}">
              <c16:uniqueId val="{00000001-E368-4484-AFA8-6DF0F0365F89}"/>
            </c:ext>
          </c:extLst>
        </c:ser>
        <c:dLbls>
          <c:showLegendKey val="0"/>
          <c:showVal val="0"/>
          <c:showCatName val="0"/>
          <c:showSerName val="0"/>
          <c:showPercent val="0"/>
          <c:showBubbleSize val="0"/>
        </c:dLbls>
        <c:gapWidth val="269"/>
        <c:axId val="1811132591"/>
        <c:axId val="1617709775"/>
      </c:barChart>
      <c:lineChart>
        <c:grouping val="standard"/>
        <c:varyColors val="0"/>
        <c:ser>
          <c:idx val="2"/>
          <c:order val="2"/>
          <c:tx>
            <c:strRef>
              <c:f>Sheet1!$D$1</c:f>
              <c:strCache>
                <c:ptCount val="1"/>
                <c:pt idx="0">
                  <c:v>OS</c:v>
                </c:pt>
              </c:strCache>
            </c:strRef>
          </c:tx>
          <c:spPr>
            <a:ln w="34925" cap="rnd">
              <a:solidFill>
                <a:schemeClr val="accent3"/>
              </a:solidFill>
              <a:round/>
            </a:ln>
            <a:effectLst>
              <a:outerShdw blurRad="40000" dist="23000" dir="5400000" rotWithShape="0">
                <a:srgbClr val="000000">
                  <a:alpha val="35000"/>
                </a:srgbClr>
              </a:outerShdw>
            </a:effectLst>
          </c:spPr>
          <c:marker>
            <c:symbol val="none"/>
          </c:marker>
          <c:cat>
            <c:numRef>
              <c:f>Sheet1!$A$2:$A$6</c:f>
              <c:numCache>
                <c:formatCode>General</c:formatCode>
                <c:ptCount val="5"/>
                <c:pt idx="0">
                  <c:v>2018</c:v>
                </c:pt>
                <c:pt idx="1">
                  <c:v>2019</c:v>
                </c:pt>
                <c:pt idx="2">
                  <c:v>2020</c:v>
                </c:pt>
                <c:pt idx="3">
                  <c:v>2021</c:v>
                </c:pt>
                <c:pt idx="4">
                  <c:v>2022</c:v>
                </c:pt>
              </c:numCache>
            </c:numRef>
          </c:cat>
          <c:val>
            <c:numRef>
              <c:f>Sheet1!$D$2:$D$6</c:f>
              <c:numCache>
                <c:formatCode>General</c:formatCode>
                <c:ptCount val="5"/>
                <c:pt idx="0">
                  <c:v>35</c:v>
                </c:pt>
                <c:pt idx="1">
                  <c:v>33</c:v>
                </c:pt>
                <c:pt idx="2">
                  <c:v>38</c:v>
                </c:pt>
                <c:pt idx="3">
                  <c:v>47</c:v>
                </c:pt>
                <c:pt idx="4">
                  <c:v>47</c:v>
                </c:pt>
              </c:numCache>
            </c:numRef>
          </c:val>
          <c:smooth val="0"/>
          <c:extLst>
            <c:ext xmlns:c16="http://schemas.microsoft.com/office/drawing/2014/chart" uri="{C3380CC4-5D6E-409C-BE32-E72D297353CC}">
              <c16:uniqueId val="{00000002-E368-4484-AFA8-6DF0F0365F89}"/>
            </c:ext>
          </c:extLst>
        </c:ser>
        <c:dLbls>
          <c:showLegendKey val="0"/>
          <c:showVal val="0"/>
          <c:showCatName val="0"/>
          <c:showSerName val="0"/>
          <c:showPercent val="0"/>
          <c:showBubbleSize val="0"/>
        </c:dLbls>
        <c:marker val="1"/>
        <c:smooth val="0"/>
        <c:axId val="1811132591"/>
        <c:axId val="1617709775"/>
      </c:lineChart>
      <c:catAx>
        <c:axId val="18111325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7709775"/>
        <c:crosses val="autoZero"/>
        <c:auto val="1"/>
        <c:lblAlgn val="ctr"/>
        <c:lblOffset val="100"/>
        <c:noMultiLvlLbl val="0"/>
      </c:catAx>
      <c:valAx>
        <c:axId val="1617709775"/>
        <c:scaling>
          <c:orientation val="minMax"/>
          <c:min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113259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2225">
      <a:solidFill>
        <a:schemeClr val="accent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2/27/24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2/27/24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D512A-9F32-76D9-25FB-550D896BA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A94BE5-2C51-8188-0FC3-DB277A702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E09A95-E016-DEBF-94B2-442348E8D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A41506-2380-B193-CD20-B88B2B7734F6}"/>
              </a:ext>
            </a:extLst>
          </p:cNvPr>
          <p:cNvSpPr>
            <a:spLocks noGrp="1"/>
          </p:cNvSpPr>
          <p:nvPr>
            <p:ph type="sldNum" sz="quarter" idx="5"/>
          </p:nvPr>
        </p:nvSpPr>
        <p:spPr/>
        <p:txBody>
          <a:bodyPr/>
          <a:lstStyle/>
          <a:p>
            <a:fld id="{7EC809B1-F9BB-4DFF-A65F-C33C0E523AA7}" type="slidenum">
              <a:rPr lang="en-US" smtClean="0"/>
              <a:t>17</a:t>
            </a:fld>
            <a:endParaRPr lang="en-US" dirty="0"/>
          </a:p>
        </p:txBody>
      </p:sp>
    </p:spTree>
    <p:extLst>
      <p:ext uri="{BB962C8B-B14F-4D97-AF65-F5344CB8AC3E}">
        <p14:creationId xmlns:p14="http://schemas.microsoft.com/office/powerpoint/2010/main" val="544194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FF096-5C9A-F988-B6EA-FD06C19D0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DCC7F-D257-42D5-6307-398CACC60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76FE2A-11E5-AFB1-568D-4C99E64AC2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670137-0A7F-7BFD-8B8D-6C2359720D03}"/>
              </a:ext>
            </a:extLst>
          </p:cNvPr>
          <p:cNvSpPr>
            <a:spLocks noGrp="1"/>
          </p:cNvSpPr>
          <p:nvPr>
            <p:ph type="sldNum" sz="quarter" idx="5"/>
          </p:nvPr>
        </p:nvSpPr>
        <p:spPr/>
        <p:txBody>
          <a:bodyPr/>
          <a:lstStyle/>
          <a:p>
            <a:fld id="{7EC809B1-F9BB-4DFF-A65F-C33C0E523AA7}" type="slidenum">
              <a:rPr lang="en-US" smtClean="0"/>
              <a:t>18</a:t>
            </a:fld>
            <a:endParaRPr lang="en-US" dirty="0"/>
          </a:p>
        </p:txBody>
      </p:sp>
    </p:spTree>
    <p:extLst>
      <p:ext uri="{BB962C8B-B14F-4D97-AF65-F5344CB8AC3E}">
        <p14:creationId xmlns:p14="http://schemas.microsoft.com/office/powerpoint/2010/main" val="2054568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19</a:t>
            </a:fld>
            <a:endParaRPr lang="en-US" dirty="0"/>
          </a:p>
        </p:txBody>
      </p:sp>
    </p:spTree>
    <p:extLst>
      <p:ext uri="{BB962C8B-B14F-4D97-AF65-F5344CB8AC3E}">
        <p14:creationId xmlns:p14="http://schemas.microsoft.com/office/powerpoint/2010/main" val="315408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20</a:t>
            </a:fld>
            <a:endParaRPr lang="en-US" dirty="0"/>
          </a:p>
        </p:txBody>
      </p:sp>
    </p:spTree>
    <p:extLst>
      <p:ext uri="{BB962C8B-B14F-4D97-AF65-F5344CB8AC3E}">
        <p14:creationId xmlns:p14="http://schemas.microsoft.com/office/powerpoint/2010/main" val="488156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40B78-3F4E-9741-43CF-0AF250A873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D58FBD-0CDC-3FE9-BC52-1D85DCD818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397A78-FF31-FB10-C2D0-0117463F9C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F678BB-A4F0-A42E-046B-B881A13B7B62}"/>
              </a:ext>
            </a:extLst>
          </p:cNvPr>
          <p:cNvSpPr>
            <a:spLocks noGrp="1"/>
          </p:cNvSpPr>
          <p:nvPr>
            <p:ph type="sldNum" sz="quarter" idx="5"/>
          </p:nvPr>
        </p:nvSpPr>
        <p:spPr/>
        <p:txBody>
          <a:bodyPr/>
          <a:lstStyle/>
          <a:p>
            <a:fld id="{7EC809B1-F9BB-4DFF-A65F-C33C0E523AA7}" type="slidenum">
              <a:rPr lang="en-US" smtClean="0"/>
              <a:t>21</a:t>
            </a:fld>
            <a:endParaRPr lang="en-US" dirty="0"/>
          </a:p>
        </p:txBody>
      </p:sp>
    </p:spTree>
    <p:extLst>
      <p:ext uri="{BB962C8B-B14F-4D97-AF65-F5344CB8AC3E}">
        <p14:creationId xmlns:p14="http://schemas.microsoft.com/office/powerpoint/2010/main" val="1360295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4</a:t>
            </a:fld>
            <a:endParaRPr lang="en-US" dirty="0"/>
          </a:p>
        </p:txBody>
      </p:sp>
    </p:spTree>
    <p:extLst>
      <p:ext uri="{BB962C8B-B14F-4D97-AF65-F5344CB8AC3E}">
        <p14:creationId xmlns:p14="http://schemas.microsoft.com/office/powerpoint/2010/main" val="251667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9DDD6-5C02-BAFE-C64F-0DD67138A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27B3D1-C94B-F972-F07D-B2D4E3C6E6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AE9F3C-E214-53A0-2DCC-BC0C4B4939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6E4B14-6798-2E68-2FE9-22D30EA3738A}"/>
              </a:ext>
            </a:extLst>
          </p:cNvPr>
          <p:cNvSpPr>
            <a:spLocks noGrp="1"/>
          </p:cNvSpPr>
          <p:nvPr>
            <p:ph type="sldNum" sz="quarter" idx="5"/>
          </p:nvPr>
        </p:nvSpPr>
        <p:spPr/>
        <p:txBody>
          <a:bodyPr/>
          <a:lstStyle/>
          <a:p>
            <a:fld id="{7EC809B1-F9BB-4DFF-A65F-C33C0E523AA7}" type="slidenum">
              <a:rPr lang="en-US" smtClean="0"/>
              <a:t>5</a:t>
            </a:fld>
            <a:endParaRPr lang="en-US" dirty="0"/>
          </a:p>
        </p:txBody>
      </p:sp>
    </p:spTree>
    <p:extLst>
      <p:ext uri="{BB962C8B-B14F-4D97-AF65-F5344CB8AC3E}">
        <p14:creationId xmlns:p14="http://schemas.microsoft.com/office/powerpoint/2010/main" val="928488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BC9AD-6B10-79AB-6EA9-82611DCF7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0E26B-B4B7-35A8-9592-E0A700FA9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B3CA7-E393-4AC3-C337-3846F5B7E3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06B12A-5C94-2C42-45CD-EE120E4FFE4E}"/>
              </a:ext>
            </a:extLst>
          </p:cNvPr>
          <p:cNvSpPr>
            <a:spLocks noGrp="1"/>
          </p:cNvSpPr>
          <p:nvPr>
            <p:ph type="sldNum" sz="quarter" idx="5"/>
          </p:nvPr>
        </p:nvSpPr>
        <p:spPr/>
        <p:txBody>
          <a:bodyPr/>
          <a:lstStyle/>
          <a:p>
            <a:fld id="{7EC809B1-F9BB-4DFF-A65F-C33C0E523AA7}" type="slidenum">
              <a:rPr lang="en-US" smtClean="0"/>
              <a:t>6</a:t>
            </a:fld>
            <a:endParaRPr lang="en-US" dirty="0"/>
          </a:p>
        </p:txBody>
      </p:sp>
    </p:spTree>
    <p:extLst>
      <p:ext uri="{BB962C8B-B14F-4D97-AF65-F5344CB8AC3E}">
        <p14:creationId xmlns:p14="http://schemas.microsoft.com/office/powerpoint/2010/main" val="3252414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8</a:t>
            </a:fld>
            <a:endParaRPr lang="en-US" dirty="0"/>
          </a:p>
        </p:txBody>
      </p:sp>
    </p:spTree>
    <p:extLst>
      <p:ext uri="{BB962C8B-B14F-4D97-AF65-F5344CB8AC3E}">
        <p14:creationId xmlns:p14="http://schemas.microsoft.com/office/powerpoint/2010/main" val="4050608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9</a:t>
            </a:fld>
            <a:endParaRPr lang="en-US" dirty="0"/>
          </a:p>
        </p:txBody>
      </p:sp>
    </p:spTree>
    <p:extLst>
      <p:ext uri="{BB962C8B-B14F-4D97-AF65-F5344CB8AC3E}">
        <p14:creationId xmlns:p14="http://schemas.microsoft.com/office/powerpoint/2010/main" val="352705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10</a:t>
            </a:fld>
            <a:endParaRPr lang="en-US" dirty="0"/>
          </a:p>
        </p:txBody>
      </p:sp>
    </p:spTree>
    <p:extLst>
      <p:ext uri="{BB962C8B-B14F-4D97-AF65-F5344CB8AC3E}">
        <p14:creationId xmlns:p14="http://schemas.microsoft.com/office/powerpoint/2010/main" val="381232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12</a:t>
            </a:fld>
            <a:endParaRPr lang="en-US" dirty="0"/>
          </a:p>
        </p:txBody>
      </p:sp>
    </p:spTree>
    <p:extLst>
      <p:ext uri="{BB962C8B-B14F-4D97-AF65-F5344CB8AC3E}">
        <p14:creationId xmlns:p14="http://schemas.microsoft.com/office/powerpoint/2010/main" val="1715749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16</a:t>
            </a:fld>
            <a:endParaRPr lang="en-US" dirty="0"/>
          </a:p>
        </p:txBody>
      </p:sp>
    </p:spTree>
    <p:extLst>
      <p:ext uri="{BB962C8B-B14F-4D97-AF65-F5344CB8AC3E}">
        <p14:creationId xmlns:p14="http://schemas.microsoft.com/office/powerpoint/2010/main" val="766340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2/27/24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2/27/24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2/27/24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2/27/24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hiamass.gov/assets/Uploads/casemix/Case-Mix-Whitepaper.pdf"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chiamass.gov/assets/docs/r/pubs/2023/Pediatric-Readmissions-Technical-Appendix-2023.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hiamass.gov/assets/docs/r/hospital-profiles/2022/FY22-Massachusetts-Hospital-Profiles-INTRO-to-Non-Acute-Hospital-Cohort.pdf"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mass.gov/doc/dmh-licensed-hospital-list-1/download"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nature.com/articles/s41537-024-00446-4"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5" Type="http://schemas.openxmlformats.org/officeDocument/2006/relationships/hyperlink" Target="https://www.irbnet.org/release/home.html" TargetMode="Externa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hyperlink" Target="https://lp.constantcontactpages.com/su/NYBm5B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hiamass.gov/resultant-research-using-chia-dat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Sylvia Hobbs (Associate Director of Data Strategy and User Support)</a:t>
            </a:r>
          </a:p>
          <a:p>
            <a:pPr>
              <a:lnSpc>
                <a:spcPct val="130000"/>
              </a:lnSpc>
            </a:pPr>
            <a:endParaRPr lang="en-US" sz="1800" b="0" cap="none" spc="20" dirty="0">
              <a:solidFill>
                <a:schemeClr val="bg2">
                  <a:lumMod val="50000"/>
                </a:schemeClr>
              </a:solidFill>
              <a:latin typeface="Arial" charset="0"/>
              <a:ea typeface="Arial" charset="0"/>
              <a:cs typeface="Arial" charset="0"/>
            </a:endParaRPr>
          </a:p>
          <a:p>
            <a:pPr>
              <a:lnSpc>
                <a:spcPct val="130000"/>
              </a:lnSpc>
            </a:pPr>
            <a:r>
              <a:rPr lang="en-US" sz="1800" b="0" cap="none" spc="20" dirty="0">
                <a:solidFill>
                  <a:schemeClr val="bg2">
                    <a:lumMod val="50000"/>
                  </a:schemeClr>
                </a:solidFill>
                <a:latin typeface="Arial" charset="0"/>
                <a:ea typeface="Arial" charset="0"/>
                <a:cs typeface="Arial" charset="0"/>
              </a:rPr>
              <a:t>February 27, 2024</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F045BA-FF4D-4F55-B6F6-3699DE280F51}"/>
              </a:ext>
            </a:extLst>
          </p:cNvPr>
          <p:cNvPicPr>
            <a:picLocks noChangeAspect="1"/>
          </p:cNvPicPr>
          <p:nvPr/>
        </p:nvPicPr>
        <p:blipFill>
          <a:blip r:embed="rId2"/>
          <a:stretch>
            <a:fillRect/>
          </a:stretch>
        </p:blipFill>
        <p:spPr>
          <a:xfrm>
            <a:off x="-1" y="-3048"/>
            <a:ext cx="9139939" cy="6861047"/>
          </a:xfrm>
          <a:prstGeom prst="rect">
            <a:avLst/>
          </a:prstGeom>
        </p:spPr>
      </p:pic>
      <p:sp>
        <p:nvSpPr>
          <p:cNvPr id="5" name="Rectangle 4">
            <a:extLst>
              <a:ext uri="{FF2B5EF4-FFF2-40B4-BE49-F238E27FC236}">
                <a16:creationId xmlns:a16="http://schemas.microsoft.com/office/drawing/2014/main" id="{644010F9-5CD4-5F82-2F25-00EDD54352EB}"/>
              </a:ext>
            </a:extLst>
          </p:cNvPr>
          <p:cNvSpPr/>
          <p:nvPr/>
        </p:nvSpPr>
        <p:spPr>
          <a:xfrm>
            <a:off x="723900" y="982133"/>
            <a:ext cx="5226757" cy="1624013"/>
          </a:xfrm>
          <a:prstGeom prst="rect">
            <a:avLst/>
          </a:prstGeom>
        </p:spPr>
        <p:txBody>
          <a:bodyPr wrap="square" anchor="t">
            <a:norm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lang="en-US" sz="2200" b="1" u="sng" dirty="0">
                <a:solidFill>
                  <a:srgbClr val="4472C4"/>
                </a:solidFill>
                <a:latin typeface="Calibri Light" panose="020F0302020204030204"/>
              </a:rPr>
              <a:t>Question</a:t>
            </a:r>
            <a:r>
              <a:rPr lang="en-US" sz="2200" b="1" dirty="0">
                <a:solidFill>
                  <a:srgbClr val="4472C4"/>
                </a:solidFill>
                <a:latin typeface="Calibri Light" panose="020F0302020204030204"/>
              </a:rPr>
              <a:t>: I am trying to track patients in the APCD. Why do I get inconsistent results when I use the Memberlinkeid and the Carrier Specific Unique Member Id?</a:t>
            </a:r>
          </a:p>
        </p:txBody>
      </p:sp>
      <p:sp>
        <p:nvSpPr>
          <p:cNvPr id="6" name="TextBox 5">
            <a:extLst>
              <a:ext uri="{FF2B5EF4-FFF2-40B4-BE49-F238E27FC236}">
                <a16:creationId xmlns:a16="http://schemas.microsoft.com/office/drawing/2014/main" id="{72F4C13C-3F95-11B0-88F2-559847A1A909}"/>
              </a:ext>
            </a:extLst>
          </p:cNvPr>
          <p:cNvSpPr txBox="1"/>
          <p:nvPr/>
        </p:nvSpPr>
        <p:spPr>
          <a:xfrm>
            <a:off x="723899" y="2647950"/>
            <a:ext cx="5970411" cy="3227388"/>
          </a:xfrm>
          <a:prstGeom prst="rect">
            <a:avLst/>
          </a:prstGeom>
          <a:noFill/>
        </p:spPr>
        <p:txBody>
          <a:bodyPr wrap="square" rtlCol="0" anchor="t">
            <a:normAutofit/>
          </a:bodyPr>
          <a:lstStyle/>
          <a:p>
            <a:pPr marL="0" indent="0">
              <a:lnSpc>
                <a:spcPct val="90000"/>
              </a:lnSpc>
              <a:spcAft>
                <a:spcPts val="600"/>
              </a:spcAft>
              <a:buNone/>
            </a:pPr>
            <a:r>
              <a:rPr kumimoji="0" lang="en-US" sz="20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000" dirty="0">
                <a:effectLst/>
                <a:latin typeface="Calibri" panose="020F0502020204030204" pitchFamily="34" charset="0"/>
                <a:ea typeface="Times New Roman" panose="02020603050405020304" pitchFamily="18" charset="0"/>
              </a:rPr>
              <a:t>CHIA created a Master Patient Index that assigns a single unique surrogate key </a:t>
            </a:r>
            <a:r>
              <a:rPr lang="en-US" sz="2000" dirty="0">
                <a:latin typeface="Calibri" panose="020F0502020204030204" pitchFamily="34" charset="0"/>
                <a:ea typeface="Times New Roman" panose="02020603050405020304" pitchFamily="18" charset="0"/>
              </a:rPr>
              <a:t>(</a:t>
            </a:r>
            <a:r>
              <a:rPr lang="en-US" sz="2000" dirty="0" err="1">
                <a:latin typeface="Calibri" panose="020F0502020204030204" pitchFamily="34" charset="0"/>
                <a:ea typeface="Times New Roman" panose="02020603050405020304" pitchFamily="18" charset="0"/>
              </a:rPr>
              <a:t>memberlinkeid</a:t>
            </a:r>
            <a:r>
              <a:rPr lang="en-US" sz="2000" dirty="0">
                <a:latin typeface="Calibri" panose="020F0502020204030204" pitchFamily="34" charset="0"/>
                <a:ea typeface="Times New Roman" panose="02020603050405020304" pitchFamily="18" charset="0"/>
              </a:rPr>
              <a:t>) </a:t>
            </a:r>
            <a:r>
              <a:rPr lang="en-US" sz="2000" dirty="0">
                <a:effectLst/>
                <a:latin typeface="Calibri" panose="020F0502020204030204" pitchFamily="34" charset="0"/>
                <a:ea typeface="Times New Roman" panose="02020603050405020304" pitchFamily="18" charset="0"/>
              </a:rPr>
              <a:t>to each person, regardless of how many different carriers have submitted data about that person.  Not all records will have an MEID.</a:t>
            </a:r>
          </a:p>
          <a:p>
            <a:pPr marL="0" indent="0">
              <a:lnSpc>
                <a:spcPct val="90000"/>
              </a:lnSpc>
              <a:spcAft>
                <a:spcPts val="600"/>
              </a:spcAft>
              <a:buNone/>
            </a:pPr>
            <a:endParaRPr lang="en-US" sz="2000" dirty="0">
              <a:latin typeface="Calibri" panose="020F0502020204030204" pitchFamily="34" charset="0"/>
              <a:ea typeface="Times New Roman" panose="02020603050405020304" pitchFamily="18" charset="0"/>
            </a:endParaRPr>
          </a:p>
          <a:p>
            <a:pPr marL="0" indent="0">
              <a:lnSpc>
                <a:spcPct val="90000"/>
              </a:lnSpc>
              <a:spcAft>
                <a:spcPts val="600"/>
              </a:spcAft>
              <a:buNone/>
            </a:pPr>
            <a:r>
              <a:rPr lang="en-US" sz="2000" dirty="0">
                <a:effectLst/>
                <a:latin typeface="Calibri" panose="020F0502020204030204" pitchFamily="34" charset="0"/>
                <a:ea typeface="Times New Roman" panose="02020603050405020304" pitchFamily="18" charset="0"/>
              </a:rPr>
              <a:t>The Carrier Specific Unique Member ID is a member ID specific to a carrier.</a:t>
            </a:r>
            <a:endPar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566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6DD6F-2CC4-A171-B77D-D83850E0481E}"/>
              </a:ext>
            </a:extLst>
          </p:cNvPr>
          <p:cNvPicPr>
            <a:picLocks noChangeAspect="1"/>
          </p:cNvPicPr>
          <p:nvPr/>
        </p:nvPicPr>
        <p:blipFill>
          <a:blip r:embed="rId3">
            <a:alphaModFix amt="25000"/>
          </a:blip>
          <a:stretch>
            <a:fillRect/>
          </a:stretch>
        </p:blipFill>
        <p:spPr>
          <a:xfrm>
            <a:off x="1" y="-1"/>
            <a:ext cx="3544709" cy="7177177"/>
          </a:xfrm>
          <a:prstGeom prst="rect">
            <a:avLst/>
          </a:prstGeom>
        </p:spPr>
      </p:pic>
      <p:sp>
        <p:nvSpPr>
          <p:cNvPr id="3" name="Rectangle 2">
            <a:extLst>
              <a:ext uri="{FF2B5EF4-FFF2-40B4-BE49-F238E27FC236}">
                <a16:creationId xmlns:a16="http://schemas.microsoft.com/office/drawing/2014/main" id="{C2CFC45F-B840-A912-DFBD-A469D39AAAAD}"/>
              </a:ext>
            </a:extLst>
          </p:cNvPr>
          <p:cNvSpPr/>
          <p:nvPr/>
        </p:nvSpPr>
        <p:spPr>
          <a:xfrm>
            <a:off x="3025421" y="512409"/>
            <a:ext cx="5339647"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lang="en-US" sz="2000" b="1" dirty="0">
                <a:solidFill>
                  <a:srgbClr val="4472C4"/>
                </a:solidFill>
                <a:latin typeface="Calibri Light" panose="020F0302020204030204"/>
              </a:rPr>
              <a:t>: What is the proper way to interpret the values of the Type of Bill on Facility (MC036)? </a:t>
            </a:r>
          </a:p>
        </p:txBody>
      </p:sp>
      <p:sp>
        <p:nvSpPr>
          <p:cNvPr id="5" name="TextBox 4">
            <a:extLst>
              <a:ext uri="{FF2B5EF4-FFF2-40B4-BE49-F238E27FC236}">
                <a16:creationId xmlns:a16="http://schemas.microsoft.com/office/drawing/2014/main" id="{FC1B1FF4-A892-65AA-B170-47CD37481800}"/>
              </a:ext>
            </a:extLst>
          </p:cNvPr>
          <p:cNvSpPr txBox="1"/>
          <p:nvPr/>
        </p:nvSpPr>
        <p:spPr>
          <a:xfrm>
            <a:off x="3127023" y="1465972"/>
            <a:ext cx="5892801" cy="5016758"/>
          </a:xfrm>
          <a:prstGeom prst="rect">
            <a:avLst/>
          </a:prstGeom>
          <a:noFill/>
        </p:spPr>
        <p:txBody>
          <a:bodyPr wrap="square">
            <a:spAutoFit/>
          </a:bodyPr>
          <a:lstStyle/>
          <a:p>
            <a:pPr marL="0" indent="0">
              <a:buNone/>
            </a:pPr>
            <a:r>
              <a:rPr lang="en-US" sz="2000" b="1" i="1" u="sng" dirty="0">
                <a:latin typeface="Calibri" panose="020F0502020204030204" pitchFamily="34" charset="0"/>
                <a:cs typeface="Calibri" panose="020F0502020204030204" pitchFamily="34" charset="0"/>
              </a:rPr>
              <a:t>Answer:</a:t>
            </a:r>
            <a:r>
              <a:rPr lang="en-US" sz="2000" b="1" i="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MC036 defines the type of bill on the facility claim. Type of Bill on Facility (MC036) should only be used if the Type of Claim is Facility (MC094 = 002). The leading zero is dropped. The first digit is the type of facility, and the second digit is where in the facility the service was provided.  </a:t>
            </a:r>
          </a:p>
          <a:p>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For example, if Type of Bill = 11, the first 1 digit represents “Hospital” and the second 1 digit represents “Inpatient”.  Similarly, if Type of Bill = 13, this would be interpreted as a Hospital Outpatient bill since the first digit represents “Hospital” and the second digit, ‘3’ represents “Outpatient”. This follows the National Uniform Billing Committee (NUBC) specifications.  More information can be found here: https://www.nubc.org/.</a:t>
            </a:r>
          </a:p>
        </p:txBody>
      </p:sp>
    </p:spTree>
    <p:extLst>
      <p:ext uri="{BB962C8B-B14F-4D97-AF65-F5344CB8AC3E}">
        <p14:creationId xmlns:p14="http://schemas.microsoft.com/office/powerpoint/2010/main" val="4046362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7B6B3C-8E48-0CEF-5CC1-4423166D8A4F}"/>
              </a:ext>
            </a:extLst>
          </p:cNvPr>
          <p:cNvPicPr>
            <a:picLocks noChangeAspect="1"/>
          </p:cNvPicPr>
          <p:nvPr/>
        </p:nvPicPr>
        <p:blipFill>
          <a:blip r:embed="rId2"/>
          <a:stretch>
            <a:fillRect/>
          </a:stretch>
        </p:blipFill>
        <p:spPr>
          <a:xfrm>
            <a:off x="7105" y="0"/>
            <a:ext cx="9129789" cy="6858000"/>
          </a:xfrm>
          <a:prstGeom prst="rect">
            <a:avLst/>
          </a:prstGeom>
        </p:spPr>
      </p:pic>
      <p:sp>
        <p:nvSpPr>
          <p:cNvPr id="10" name="Rectangle 9">
            <a:extLst>
              <a:ext uri="{FF2B5EF4-FFF2-40B4-BE49-F238E27FC236}">
                <a16:creationId xmlns:a16="http://schemas.microsoft.com/office/drawing/2014/main" id="{3697004C-F85A-DC10-5D24-B1AE95A31F64}"/>
              </a:ext>
            </a:extLst>
          </p:cNvPr>
          <p:cNvSpPr/>
          <p:nvPr/>
        </p:nvSpPr>
        <p:spPr>
          <a:xfrm>
            <a:off x="164057" y="394130"/>
            <a:ext cx="6902787" cy="1467126"/>
          </a:xfrm>
          <a:prstGeom prst="rect">
            <a:avLst/>
          </a:prstGeom>
        </p:spPr>
        <p:txBody>
          <a:bodyPr wrap="square" anchor="t">
            <a:noAutofit/>
          </a:bodyPr>
          <a:lstStyle/>
          <a:p>
            <a:pPr marL="0" marR="0" lvl="0" indent="0" algn="l" defTabSz="457200" rtl="0" eaLnBrk="1" fontAlgn="auto" latinLnBrk="0" hangingPunct="1">
              <a:lnSpc>
                <a:spcPct val="90000"/>
              </a:lnSpc>
              <a:spcBef>
                <a:spcPts val="0"/>
              </a:spcBef>
              <a:spcAft>
                <a:spcPts val="600"/>
              </a:spcAft>
              <a:buClrTx/>
              <a:buSzTx/>
              <a:buFontTx/>
              <a:buNone/>
              <a:tabLst/>
              <a:defRPr/>
            </a:pPr>
            <a:r>
              <a:rPr kumimoji="0" lang="en-US"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b="1" i="0" u="none" strike="noStrike" kern="1200" cap="none" spc="0" normalizeH="0" baseline="0" noProof="0" dirty="0">
                <a:ln>
                  <a:noFill/>
                </a:ln>
                <a:solidFill>
                  <a:srgbClr val="4472C4"/>
                </a:solidFill>
                <a:effectLst/>
                <a:uLnTx/>
                <a:uFillTx/>
                <a:latin typeface="Calibri Light" panose="020F0302020204030204"/>
                <a:ea typeface="+mn-ea"/>
                <a:cs typeface="+mn-cs"/>
              </a:rPr>
              <a:t>: We noticed from a recently published Tech Appendix that there's a step that involves identifying duplicates for the same hospitalization. But based on the Case Mix white paper, it seems that each line in the Case Mix HIDD is a unique hospitalization. We're wondering if the de-duplication process was before data releases. Do we have to worry about duplicates in the Case Mix data we have?</a:t>
            </a:r>
          </a:p>
        </p:txBody>
      </p:sp>
      <p:sp>
        <p:nvSpPr>
          <p:cNvPr id="14" name="TextBox 13">
            <a:extLst>
              <a:ext uri="{FF2B5EF4-FFF2-40B4-BE49-F238E27FC236}">
                <a16:creationId xmlns:a16="http://schemas.microsoft.com/office/drawing/2014/main" id="{A9A776B7-882F-560D-1A7D-8479A79EA145}"/>
              </a:ext>
            </a:extLst>
          </p:cNvPr>
          <p:cNvSpPr txBox="1"/>
          <p:nvPr/>
        </p:nvSpPr>
        <p:spPr>
          <a:xfrm>
            <a:off x="260012" y="2241691"/>
            <a:ext cx="7303543" cy="4118665"/>
          </a:xfrm>
          <a:prstGeom prst="rect">
            <a:avLst/>
          </a:prstGeom>
          <a:noFill/>
        </p:spPr>
        <p:txBody>
          <a:bodyPr wrap="square" rtlCol="0" anchor="t">
            <a:noAutofit/>
          </a:bodyPr>
          <a:lstStyle/>
          <a:p>
            <a:pPr marL="0" indent="0">
              <a:lnSpc>
                <a:spcPct val="90000"/>
              </a:lnSpc>
              <a:spcAft>
                <a:spcPts val="600"/>
              </a:spcAft>
              <a:buNone/>
            </a:pPr>
            <a:r>
              <a:rPr kumimoji="0" lang="en-US" sz="16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600" dirty="0">
                <a:effectLst/>
                <a:latin typeface="Calibri" panose="020F0502020204030204" pitchFamily="34" charset="0"/>
                <a:ea typeface="Calibri" panose="020F0502020204030204" pitchFamily="34" charset="0"/>
              </a:rPr>
              <a:t>Acute Care Hospitals are required to submit discharge data to CHIA in accordance with 957 CMR 8.00.  A RecordType20ID is assigned to each unique discharge.  Through this process, the file does not contain duplicate discharge records. In addition, hospitals verify the submission data midyear and at the end of the year.  The Case Mix White Paper is available here: </a:t>
            </a:r>
            <a:r>
              <a:rPr lang="en-US" sz="1600" dirty="0">
                <a:effectLst/>
                <a:latin typeface="Calibri" panose="020F0502020204030204" pitchFamily="34" charset="0"/>
                <a:ea typeface="Calibri" panose="020F0502020204030204" pitchFamily="34" charset="0"/>
                <a:hlinkClick r:id="rId3"/>
              </a:rPr>
              <a:t>https://www.chiamass.gov/assets/Uploads/casemix/Case-Mix-Whitepaper.pdf</a:t>
            </a:r>
            <a:r>
              <a:rPr lang="en-US" sz="1600" dirty="0">
                <a:effectLst/>
                <a:latin typeface="Calibri" panose="020F0502020204030204" pitchFamily="34" charset="0"/>
                <a:ea typeface="Calibri" panose="020F0502020204030204" pitchFamily="34" charset="0"/>
              </a:rPr>
              <a:t> </a:t>
            </a:r>
          </a:p>
          <a:p>
            <a:pPr marL="0" indent="0">
              <a:lnSpc>
                <a:spcPct val="90000"/>
              </a:lnSpc>
              <a:spcAft>
                <a:spcPts val="600"/>
              </a:spcAft>
              <a:buNone/>
            </a:pPr>
            <a:endParaRPr lang="en-US" sz="1600" dirty="0">
              <a:latin typeface="Calibri" panose="020F0502020204030204" pitchFamily="34" charset="0"/>
            </a:endParaRPr>
          </a:p>
          <a:p>
            <a:pPr marL="0" indent="0">
              <a:lnSpc>
                <a:spcPct val="90000"/>
              </a:lnSpc>
              <a:spcAft>
                <a:spcPts val="600"/>
              </a:spcAft>
              <a:buNone/>
            </a:pPr>
            <a:r>
              <a:rPr lang="en-US" sz="1600" dirty="0">
                <a:latin typeface="Calibri" panose="020F0502020204030204" pitchFamily="34" charset="0"/>
                <a:ea typeface="Calibri" panose="020F0502020204030204" pitchFamily="34" charset="0"/>
              </a:rPr>
              <a:t>The researcher is referencing the technical appendix here: </a:t>
            </a:r>
            <a:r>
              <a:rPr lang="en-US" sz="1600" dirty="0">
                <a:latin typeface="Calibri" panose="020F0502020204030204" pitchFamily="34" charset="0"/>
                <a:ea typeface="Calibri" panose="020F0502020204030204" pitchFamily="34" charset="0"/>
                <a:hlinkClick r:id="rId4"/>
              </a:rPr>
              <a:t>https://www.chiamass.gov/assets/docs/r/pubs/2023/Pediatric-Readmissions-Technical-Appendix-2023.pdf</a:t>
            </a:r>
            <a:r>
              <a:rPr lang="en-US" sz="1600" dirty="0">
                <a:latin typeface="Calibri" panose="020F0502020204030204" pitchFamily="34" charset="0"/>
                <a:ea typeface="Calibri" panose="020F0502020204030204" pitchFamily="34" charset="0"/>
              </a:rPr>
              <a:t> </a:t>
            </a:r>
          </a:p>
          <a:p>
            <a:pPr marL="0" indent="0">
              <a:lnSpc>
                <a:spcPct val="90000"/>
              </a:lnSpc>
              <a:spcAft>
                <a:spcPts val="600"/>
              </a:spcAft>
              <a:buNone/>
            </a:pPr>
            <a:endParaRPr lang="en-US" sz="1600" dirty="0">
              <a:latin typeface="Calibri" panose="020F0502020204030204" pitchFamily="34" charset="0"/>
            </a:endParaRPr>
          </a:p>
          <a:p>
            <a:pPr marL="0" indent="0">
              <a:lnSpc>
                <a:spcPct val="90000"/>
              </a:lnSpc>
              <a:spcAft>
                <a:spcPts val="600"/>
              </a:spcAft>
              <a:buNone/>
            </a:pPr>
            <a:r>
              <a:rPr lang="en-US" sz="1600" dirty="0">
                <a:latin typeface="Calibri" panose="020F0502020204030204" pitchFamily="34" charset="0"/>
              </a:rPr>
              <a:t>Both the adult and pediatric readmissions analyses conducted by CHIA are originally based on methodology that relies on claims data. While the program was adapted for use with Case Mix data, our goal was to maintain fidelity to the original program as much as possible. This deduplication step is required as part of the overall methodology for readmissions analysis but is not reflective of the integrity of Case Mix data or the existence of a large number of duplicate visits in HIDD, EDD, or OOD data</a:t>
            </a:r>
            <a:r>
              <a:rPr lang="en-US" sz="1400" dirty="0">
                <a:latin typeface="Calibri" panose="020F0502020204030204" pitchFamily="34" charset="0"/>
              </a:rPr>
              <a:t>.</a:t>
            </a:r>
            <a:endParaRPr lang="en-US" sz="1400" dirty="0"/>
          </a:p>
          <a:p>
            <a:pPr marL="0" marR="0" lvl="0" indent="0" algn="l" defTabSz="457200" rtl="0" eaLnBrk="1" fontAlgn="auto" latinLnBrk="0" hangingPunct="1">
              <a:lnSpc>
                <a:spcPct val="90000"/>
              </a:lnSpc>
              <a:spcBef>
                <a:spcPts val="0"/>
              </a:spcBef>
              <a:spcAft>
                <a:spcPts val="600"/>
              </a:spcAft>
              <a:buClrTx/>
              <a:buSzTx/>
              <a:buFontTx/>
              <a:buNone/>
              <a:tabLst/>
              <a:defRPr/>
            </a:pP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3549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 on document with pen">
            <a:extLst>
              <a:ext uri="{FF2B5EF4-FFF2-40B4-BE49-F238E27FC236}">
                <a16:creationId xmlns:a16="http://schemas.microsoft.com/office/drawing/2014/main" id="{1585503C-D281-2900-1FE5-3484EC437CD9}"/>
              </a:ext>
            </a:extLst>
          </p:cNvPr>
          <p:cNvPicPr>
            <a:picLocks noChangeAspect="1"/>
          </p:cNvPicPr>
          <p:nvPr/>
        </p:nvPicPr>
        <p:blipFill rotWithShape="1">
          <a:blip r:embed="rId2">
            <a:alphaModFix amt="25000"/>
          </a:blip>
          <a:srcRect l="21567" r="7845" b="-1"/>
          <a:stretch/>
        </p:blipFill>
        <p:spPr>
          <a:xfrm>
            <a:off x="20" y="10"/>
            <a:ext cx="7252212" cy="6857990"/>
          </a:xfrm>
          <a:prstGeom prst="rect">
            <a:avLst/>
          </a:prstGeom>
        </p:spPr>
      </p:pic>
      <p:sp>
        <p:nvSpPr>
          <p:cNvPr id="3" name="TextBox 2">
            <a:extLst>
              <a:ext uri="{FF2B5EF4-FFF2-40B4-BE49-F238E27FC236}">
                <a16:creationId xmlns:a16="http://schemas.microsoft.com/office/drawing/2014/main" id="{0CB76763-DF22-7B27-82FF-8E07AB71A449}"/>
              </a:ext>
            </a:extLst>
          </p:cNvPr>
          <p:cNvSpPr txBox="1"/>
          <p:nvPr/>
        </p:nvSpPr>
        <p:spPr>
          <a:xfrm>
            <a:off x="491705" y="862916"/>
            <a:ext cx="8039819" cy="3742762"/>
          </a:xfrm>
          <a:prstGeom prst="rect">
            <a:avLst/>
          </a:prstGeom>
        </p:spPr>
        <p:txBody>
          <a:bodyPr vert="horz" lIns="91440" tIns="45720" rIns="91440" bIns="45720" rtlCol="0">
            <a:noAutofit/>
          </a:bodyPr>
          <a:lstStyle/>
          <a:p>
            <a:pPr defTabSz="914400">
              <a:lnSpc>
                <a:spcPct val="90000"/>
              </a:lnSpc>
              <a:spcAft>
                <a:spcPts val="600"/>
              </a:spcAft>
            </a:pPr>
            <a:r>
              <a:rPr lang="en-US" b="1" u="sng" dirty="0">
                <a:solidFill>
                  <a:srgbClr val="4472C4"/>
                </a:solidFill>
                <a:latin typeface="Calibri Light" panose="020F0302020204030204"/>
              </a:rPr>
              <a:t>Question</a:t>
            </a:r>
            <a:r>
              <a:rPr lang="en-US" b="1" dirty="0">
                <a:solidFill>
                  <a:srgbClr val="4472C4"/>
                </a:solidFill>
                <a:latin typeface="Calibri Light" panose="020F0302020204030204"/>
              </a:rPr>
              <a:t>:  We recently saw a report on Provider Profile on the CHIA website and realized that the provider profile for the ED data for a hospital in that report is different from the raw numbers we received from CHIA. </a:t>
            </a:r>
          </a:p>
          <a:p>
            <a:pPr defTabSz="914400">
              <a:lnSpc>
                <a:spcPct val="90000"/>
              </a:lnSpc>
              <a:spcAft>
                <a:spcPts val="600"/>
              </a:spcAft>
            </a:pPr>
            <a:r>
              <a:rPr lang="en-US" dirty="0"/>
              <a:t> </a:t>
            </a:r>
          </a:p>
          <a:p>
            <a:pPr defTabSz="914400">
              <a:lnSpc>
                <a:spcPct val="90000"/>
              </a:lnSpc>
              <a:spcAft>
                <a:spcPts val="600"/>
              </a:spcAft>
            </a:pPr>
            <a:r>
              <a:rPr lang="en-US" b="1" i="1" u="sng" dirty="0">
                <a:latin typeface="Calibri" panose="020F0502020204030204" pitchFamily="34" charset="0"/>
                <a:cs typeface="Calibri" panose="020F0502020204030204" pitchFamily="34" charset="0"/>
              </a:rPr>
              <a:t>Answer:</a:t>
            </a:r>
            <a:r>
              <a:rPr lang="en-US" b="1" i="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 source of the emergency department data you received is CHIA’s Case Mix data.  The hospital profile report sources data from the Hospital Cost Report, the Hospital Discharge Database, and the Hospital Standardized Financial Statement Database.</a:t>
            </a:r>
          </a:p>
          <a:p>
            <a:pPr indent="-228600" defTabSz="914400">
              <a:lnSpc>
                <a:spcPct val="90000"/>
              </a:lnSpc>
              <a:spcAft>
                <a:spcPts val="600"/>
              </a:spcAft>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defTabSz="914400">
              <a:lnSpc>
                <a:spcPct val="90000"/>
              </a:lnSpc>
              <a:spcAft>
                <a:spcPts val="600"/>
              </a:spcAft>
            </a:pPr>
            <a:r>
              <a:rPr lang="en-US" dirty="0">
                <a:latin typeface="Calibri" panose="020F0502020204030204" pitchFamily="34" charset="0"/>
                <a:cs typeface="Calibri" panose="020F0502020204030204" pitchFamily="34" charset="0"/>
              </a:rPr>
              <a:t>Additionally, the FY 2020 Hospital Profile report on the CHIA website is based on each hospital’s Fiscal Year data reported on their cost report.  So, a hospital whose Fiscal Year ends on June 30</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for instance, details the hospital’s experience from July 1, 2019 to June 30, 2020.  The FY 2020 Emergency Department case mix data are based on the Hospital Fiscal Year October 1, 2019 to September 30, 2020.  </a:t>
            </a:r>
          </a:p>
        </p:txBody>
      </p:sp>
    </p:spTree>
    <p:extLst>
      <p:ext uri="{BB962C8B-B14F-4D97-AF65-F5344CB8AC3E}">
        <p14:creationId xmlns:p14="http://schemas.microsoft.com/office/powerpoint/2010/main" val="77645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259642" y="205543"/>
            <a:ext cx="6999114"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lang="en-US" sz="1600" b="1" dirty="0">
                <a:solidFill>
                  <a:srgbClr val="4472C4"/>
                </a:solidFill>
                <a:latin typeface="Calibri Light" panose="020F0302020204030204"/>
              </a:rPr>
              <a:t>The case mix </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hospital </a:t>
            </a:r>
            <a:r>
              <a:rPr lang="en-US" sz="1600" b="1" dirty="0">
                <a:solidFill>
                  <a:srgbClr val="4472C4"/>
                </a:solidFill>
                <a:latin typeface="Calibri Light" panose="020F0302020204030204"/>
              </a:rPr>
              <a:t>filing specifications available on the CHIA’s website indicate that CHIA is currently collecting case mix data from non-acute behavioral health hospitals. What is the difference between the inpatient behavioral health hospitals submitting case mix data and inpatient behavioral health hospitals submitted by insurance carriers available in the Massachusetts All Payer Claims Date?</a:t>
            </a:r>
            <a:endPar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9" name="TextBox 8">
            <a:extLst>
              <a:ext uri="{FF2B5EF4-FFF2-40B4-BE49-F238E27FC236}">
                <a16:creationId xmlns:a16="http://schemas.microsoft.com/office/drawing/2014/main" id="{B477A5B5-BC6A-7592-BBA7-A056DB094122}"/>
              </a:ext>
            </a:extLst>
          </p:cNvPr>
          <p:cNvSpPr txBox="1"/>
          <p:nvPr/>
        </p:nvSpPr>
        <p:spPr>
          <a:xfrm>
            <a:off x="259642" y="1926546"/>
            <a:ext cx="8726312"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If you review CHIA’s FY2022  </a:t>
            </a:r>
            <a:r>
              <a:rPr lang="en-US" sz="1400" b="1" i="1" dirty="0">
                <a:solidFill>
                  <a:prstClr val="black"/>
                </a:solidFill>
                <a:latin typeface="Calibri" panose="020F0502020204030204"/>
              </a:rPr>
              <a:t>Introduction to Non-acute Hospitals</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available online at: </a:t>
            </a:r>
            <a:r>
              <a:rPr kumimoji="0" lang="en-US" sz="1400" b="0" i="1" u="none" strike="noStrike" kern="1200" cap="none" spc="0" normalizeH="0" baseline="0" noProof="0" dirty="0">
                <a:ln>
                  <a:noFill/>
                </a:ln>
                <a:solidFill>
                  <a:schemeClr val="tx2"/>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https://www.chiamass.gov/assets/docs/r/hospital-profiles/2022/FY22-Massachusetts-Hospital-Profiles-INTRO-to-Non-Acute-Hospital-Cohort.pdf</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you will find a list of private behavioral health hospitals in Massachusetts licensed by the Department of Mental Health for psychiatric services and by the Department of Public Health for substances abuse services.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See below</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400" i="1" dirty="0">
                <a:solidFill>
                  <a:prstClr val="black"/>
                </a:solidFill>
                <a:latin typeface="Calibri" panose="020F0502020204030204"/>
              </a:rPr>
              <a:t>T</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he 13 Massachusetts hospitals in the list below are currently submitting data for the new  case mix behavioral health inpatient discharge database.</a:t>
            </a: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BC88E3D-ECDA-C875-D3BB-C0C3FDD845DA}"/>
              </a:ext>
            </a:extLst>
          </p:cNvPr>
          <p:cNvSpPr txBox="1"/>
          <p:nvPr/>
        </p:nvSpPr>
        <p:spPr>
          <a:xfrm>
            <a:off x="7360356" y="293512"/>
            <a:ext cx="1490133" cy="830997"/>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a:t>Behavioral Health Hospitals</a:t>
            </a:r>
          </a:p>
        </p:txBody>
      </p:sp>
      <p:grpSp>
        <p:nvGrpSpPr>
          <p:cNvPr id="10" name="Group 9">
            <a:extLst>
              <a:ext uri="{FF2B5EF4-FFF2-40B4-BE49-F238E27FC236}">
                <a16:creationId xmlns:a16="http://schemas.microsoft.com/office/drawing/2014/main" id="{460AA8E9-4B3C-62AF-3566-61314C0DABE3}"/>
              </a:ext>
            </a:extLst>
          </p:cNvPr>
          <p:cNvGrpSpPr/>
          <p:nvPr/>
        </p:nvGrpSpPr>
        <p:grpSpPr>
          <a:xfrm>
            <a:off x="6491504" y="6466090"/>
            <a:ext cx="2494450" cy="369332"/>
            <a:chOff x="6491504" y="6466090"/>
            <a:chExt cx="2494450" cy="369332"/>
          </a:xfrm>
        </p:grpSpPr>
        <p:sp>
          <p:nvSpPr>
            <p:cNvPr id="6" name="Arrow: Right 5">
              <a:extLst>
                <a:ext uri="{FF2B5EF4-FFF2-40B4-BE49-F238E27FC236}">
                  <a16:creationId xmlns:a16="http://schemas.microsoft.com/office/drawing/2014/main" id="{C134CD4F-1B44-5DFC-834A-E2C8648872E7}"/>
                </a:ext>
              </a:extLst>
            </p:cNvPr>
            <p:cNvSpPr/>
            <p:nvPr/>
          </p:nvSpPr>
          <p:spPr>
            <a:xfrm>
              <a:off x="7676444" y="6561666"/>
              <a:ext cx="1309510"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B1D8485-E7C1-15C3-4DD5-E3FEE0070A9C}"/>
                </a:ext>
              </a:extLst>
            </p:cNvPr>
            <p:cNvSpPr txBox="1"/>
            <p:nvPr/>
          </p:nvSpPr>
          <p:spPr>
            <a:xfrm>
              <a:off x="6491504" y="6466090"/>
              <a:ext cx="1184940" cy="369332"/>
            </a:xfrm>
            <a:prstGeom prst="rect">
              <a:avLst/>
            </a:prstGeom>
            <a:noFill/>
          </p:spPr>
          <p:txBody>
            <a:bodyPr wrap="none" rtlCol="0">
              <a:spAutoFit/>
            </a:bodyPr>
            <a:lstStyle/>
            <a:p>
              <a:r>
                <a:rPr lang="en-US" dirty="0"/>
                <a:t>continued</a:t>
              </a:r>
            </a:p>
          </p:txBody>
        </p:sp>
      </p:grpSp>
      <p:pic>
        <p:nvPicPr>
          <p:cNvPr id="11" name="Picture 10">
            <a:extLst>
              <a:ext uri="{FF2B5EF4-FFF2-40B4-BE49-F238E27FC236}">
                <a16:creationId xmlns:a16="http://schemas.microsoft.com/office/drawing/2014/main" id="{25258FBA-C4F9-A36A-D06E-F9ADCEF43DA0}"/>
              </a:ext>
            </a:extLst>
          </p:cNvPr>
          <p:cNvPicPr>
            <a:picLocks noChangeAspect="1"/>
          </p:cNvPicPr>
          <p:nvPr/>
        </p:nvPicPr>
        <p:blipFill rotWithShape="1">
          <a:blip r:embed="rId3"/>
          <a:srcRect l="31605" t="42951" r="22383" b="24705"/>
          <a:stretch/>
        </p:blipFill>
        <p:spPr>
          <a:xfrm>
            <a:off x="849520" y="3561643"/>
            <a:ext cx="7109146" cy="2810935"/>
          </a:xfrm>
          <a:prstGeom prst="rect">
            <a:avLst/>
          </a:prstGeom>
          <a:ln w="15875">
            <a:solidFill>
              <a:schemeClr val="accent1"/>
            </a:solidFill>
          </a:ln>
        </p:spPr>
      </p:pic>
    </p:spTree>
    <p:extLst>
      <p:ext uri="{BB962C8B-B14F-4D97-AF65-F5344CB8AC3E}">
        <p14:creationId xmlns:p14="http://schemas.microsoft.com/office/powerpoint/2010/main" val="3096038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37BDE-0C81-D82E-AA98-A223932DBBB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2E459EC-860E-45C1-CEC3-CDC813F91335}"/>
              </a:ext>
            </a:extLst>
          </p:cNvPr>
          <p:cNvSpPr txBox="1"/>
          <p:nvPr/>
        </p:nvSpPr>
        <p:spPr>
          <a:xfrm>
            <a:off x="597456" y="349957"/>
            <a:ext cx="8162722"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strike="noStrike" kern="1200" cap="none" spc="0" normalizeH="0" baseline="0" noProof="0" dirty="0">
                <a:ln>
                  <a:noFill/>
                </a:ln>
                <a:solidFill>
                  <a:prstClr val="black"/>
                </a:solidFill>
                <a:effectLst/>
                <a:uLnTx/>
                <a:uFillTx/>
                <a:latin typeface="Calibri" panose="020F0502020204030204"/>
                <a:ea typeface="+mn-ea"/>
                <a:cs typeface="+mn-cs"/>
              </a:rPr>
              <a:t>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The Massachusetts All Payer Claims Data (MA APCD) includes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claims data for all care settings regardless of geographic boundaries. This includes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a:t>
            </a:r>
            <a:r>
              <a:rPr lang="en-US" sz="1400" i="1" dirty="0">
                <a:solidFill>
                  <a:prstClr val="black"/>
                </a:solidFill>
                <a:latin typeface="Calibri" panose="020F0502020204030204"/>
              </a:rPr>
              <a:t>inpatient behavioral health data from the 13 hospitals listed on the previous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panose="020F0502020204030204"/>
              </a:rPr>
              <a:t>slide, but also from state operated facilities listed below with behavioral health beds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panose="020F0502020204030204"/>
              </a:rPr>
              <a:t>(</a:t>
            </a:r>
            <a:r>
              <a:rPr lang="en-US" sz="1400" b="1" i="1" dirty="0">
                <a:solidFill>
                  <a:prstClr val="black"/>
                </a:solidFill>
                <a:latin typeface="Calibri" panose="020F0502020204030204"/>
              </a:rPr>
              <a:t>see below</a:t>
            </a:r>
            <a:r>
              <a:rPr lang="en-US" sz="1400" i="1" dirty="0">
                <a:solidFill>
                  <a:prstClr val="black"/>
                </a:solidFill>
                <a:latin typeface="Calibri" panose="020F0502020204030204"/>
              </a:rPr>
              <a:t>) and inpatient behavioral health hospitals in other states such as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panose="020F0502020204030204"/>
              </a:rPr>
              <a:t>Natchaug Hospital in Connecticut and Butler Hospital in Rhode Island.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panose="020F0502020204030204"/>
              </a:rPr>
              <a:t>When analyzing inpatient behavioral health care, it is important to keep in mind that the some of the Massachusetts Hospitals submitting acute care case mix data also have licensed behavioral health beds.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panose="020F0502020204030204"/>
              </a:rPr>
              <a:t>As of December 12, 2023, the Massachusetts Department of Mental Health lists 65 sites as having licensed inpatient behavioral health beds, see</a:t>
            </a:r>
            <a:r>
              <a:rPr lang="en-US" sz="1400" b="1" i="1" dirty="0">
                <a:solidFill>
                  <a:prstClr val="black"/>
                </a:solidFill>
                <a:latin typeface="Calibri" panose="020F0502020204030204"/>
              </a:rPr>
              <a:t>: </a:t>
            </a:r>
            <a:r>
              <a:rPr lang="en-US" sz="1400" b="1" i="1" dirty="0">
                <a:solidFill>
                  <a:schemeClr val="tx2"/>
                </a:solidFill>
                <a:latin typeface="Calibri" panose="020F0502020204030204"/>
                <a:hlinkClick r:id="rId3">
                  <a:extLst>
                    <a:ext uri="{A12FA001-AC4F-418D-AE19-62706E023703}">
                      <ahyp:hlinkClr xmlns:ahyp="http://schemas.microsoft.com/office/drawing/2018/hyperlinkcolor" val="tx"/>
                    </a:ext>
                  </a:extLst>
                </a:hlinkClick>
              </a:rPr>
              <a:t>https://www.mass.gov/doc/dmh-licensed-hospital-list-1/download</a:t>
            </a:r>
            <a:r>
              <a:rPr lang="en-US" sz="1400" b="1" i="1" dirty="0">
                <a:solidFill>
                  <a:schemeClr val="tx2"/>
                </a:solidFill>
                <a:latin typeface="Calibri" panose="020F0502020204030204"/>
              </a:rPr>
              <a:t> </a:t>
            </a:r>
            <a:endParaRPr kumimoji="0" lang="en-US" sz="1400" b="1" i="1" u="none" strike="noStrike" kern="1200" cap="none" spc="0" normalizeH="0" baseline="0" noProof="0" dirty="0">
              <a:ln>
                <a:noFill/>
              </a:ln>
              <a:solidFill>
                <a:schemeClr val="tx2"/>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C6042A4-8F21-55B8-B99C-7ED3BD1E22BC}"/>
              </a:ext>
            </a:extLst>
          </p:cNvPr>
          <p:cNvSpPr txBox="1"/>
          <p:nvPr/>
        </p:nvSpPr>
        <p:spPr>
          <a:xfrm>
            <a:off x="7247466" y="293512"/>
            <a:ext cx="1603023" cy="830997"/>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a:t>Behavioral Health Hospitals</a:t>
            </a:r>
          </a:p>
        </p:txBody>
      </p:sp>
      <p:grpSp>
        <p:nvGrpSpPr>
          <p:cNvPr id="10" name="Group 9">
            <a:extLst>
              <a:ext uri="{FF2B5EF4-FFF2-40B4-BE49-F238E27FC236}">
                <a16:creationId xmlns:a16="http://schemas.microsoft.com/office/drawing/2014/main" id="{FADA32B3-8633-4585-77EC-9170C144B5CC}"/>
              </a:ext>
            </a:extLst>
          </p:cNvPr>
          <p:cNvGrpSpPr/>
          <p:nvPr/>
        </p:nvGrpSpPr>
        <p:grpSpPr>
          <a:xfrm>
            <a:off x="6491504" y="6466090"/>
            <a:ext cx="2494450" cy="369332"/>
            <a:chOff x="6491504" y="6466090"/>
            <a:chExt cx="2494450" cy="369332"/>
          </a:xfrm>
        </p:grpSpPr>
        <p:sp>
          <p:nvSpPr>
            <p:cNvPr id="6" name="Arrow: Right 5">
              <a:extLst>
                <a:ext uri="{FF2B5EF4-FFF2-40B4-BE49-F238E27FC236}">
                  <a16:creationId xmlns:a16="http://schemas.microsoft.com/office/drawing/2014/main" id="{5272B655-E9A4-5BA4-C459-D90B7827C8FD}"/>
                </a:ext>
              </a:extLst>
            </p:cNvPr>
            <p:cNvSpPr/>
            <p:nvPr/>
          </p:nvSpPr>
          <p:spPr>
            <a:xfrm>
              <a:off x="7676444" y="6561666"/>
              <a:ext cx="1309510"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2308FED-C0E9-05D9-7103-69132EE58EB8}"/>
                </a:ext>
              </a:extLst>
            </p:cNvPr>
            <p:cNvSpPr txBox="1"/>
            <p:nvPr/>
          </p:nvSpPr>
          <p:spPr>
            <a:xfrm>
              <a:off x="6491504" y="6466090"/>
              <a:ext cx="1184940" cy="369332"/>
            </a:xfrm>
            <a:prstGeom prst="rect">
              <a:avLst/>
            </a:prstGeom>
            <a:noFill/>
          </p:spPr>
          <p:txBody>
            <a:bodyPr wrap="none" rtlCol="0">
              <a:spAutoFit/>
            </a:bodyPr>
            <a:lstStyle/>
            <a:p>
              <a:r>
                <a:rPr lang="en-US" dirty="0"/>
                <a:t>continued</a:t>
              </a:r>
            </a:p>
          </p:txBody>
        </p:sp>
      </p:grpSp>
      <p:pic>
        <p:nvPicPr>
          <p:cNvPr id="3" name="Picture 2">
            <a:extLst>
              <a:ext uri="{FF2B5EF4-FFF2-40B4-BE49-F238E27FC236}">
                <a16:creationId xmlns:a16="http://schemas.microsoft.com/office/drawing/2014/main" id="{DF566D68-9730-38CB-6124-6835B098B86D}"/>
              </a:ext>
            </a:extLst>
          </p:cNvPr>
          <p:cNvPicPr>
            <a:picLocks noChangeAspect="1"/>
          </p:cNvPicPr>
          <p:nvPr/>
        </p:nvPicPr>
        <p:blipFill rotWithShape="1">
          <a:blip r:embed="rId4"/>
          <a:srcRect l="31975" t="54225" r="22346" b="18428"/>
          <a:stretch/>
        </p:blipFill>
        <p:spPr>
          <a:xfrm>
            <a:off x="597456" y="1840088"/>
            <a:ext cx="7609478" cy="2562577"/>
          </a:xfrm>
          <a:prstGeom prst="rect">
            <a:avLst/>
          </a:prstGeom>
          <a:ln w="15875">
            <a:solidFill>
              <a:schemeClr val="accent1"/>
            </a:solidFill>
          </a:ln>
        </p:spPr>
      </p:pic>
    </p:spTree>
    <p:extLst>
      <p:ext uri="{BB962C8B-B14F-4D97-AF65-F5344CB8AC3E}">
        <p14:creationId xmlns:p14="http://schemas.microsoft.com/office/powerpoint/2010/main" val="1874326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CA863-FF92-D786-3251-426EF89B881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7D8251B-DA18-82EB-2350-2644E2E23DAD}"/>
              </a:ext>
            </a:extLst>
          </p:cNvPr>
          <p:cNvSpPr txBox="1"/>
          <p:nvPr/>
        </p:nvSpPr>
        <p:spPr>
          <a:xfrm>
            <a:off x="7222106" y="327382"/>
            <a:ext cx="1597374" cy="646331"/>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200" b="1" dirty="0"/>
              <a:t>Behavioral Health Payer Type Comparison</a:t>
            </a:r>
          </a:p>
        </p:txBody>
      </p:sp>
      <p:grpSp>
        <p:nvGrpSpPr>
          <p:cNvPr id="21" name="Group 20">
            <a:extLst>
              <a:ext uri="{FF2B5EF4-FFF2-40B4-BE49-F238E27FC236}">
                <a16:creationId xmlns:a16="http://schemas.microsoft.com/office/drawing/2014/main" id="{AF607473-76B8-3C3E-1F87-EB03219E1B9F}"/>
              </a:ext>
            </a:extLst>
          </p:cNvPr>
          <p:cNvGrpSpPr/>
          <p:nvPr/>
        </p:nvGrpSpPr>
        <p:grpSpPr>
          <a:xfrm>
            <a:off x="259642" y="2065867"/>
            <a:ext cx="8444091" cy="4543777"/>
            <a:chOff x="259642" y="1865489"/>
            <a:chExt cx="8444091" cy="4744155"/>
          </a:xfrm>
        </p:grpSpPr>
        <p:graphicFrame>
          <p:nvGraphicFramePr>
            <p:cNvPr id="11" name="Chart 10">
              <a:extLst>
                <a:ext uri="{FF2B5EF4-FFF2-40B4-BE49-F238E27FC236}">
                  <a16:creationId xmlns:a16="http://schemas.microsoft.com/office/drawing/2014/main" id="{C47CD022-3FCC-C67B-A6C4-CCF250E4E210}"/>
                </a:ext>
              </a:extLst>
            </p:cNvPr>
            <p:cNvGraphicFramePr/>
            <p:nvPr>
              <p:extLst>
                <p:ext uri="{D42A27DB-BD31-4B8C-83A1-F6EECF244321}">
                  <p14:modId xmlns:p14="http://schemas.microsoft.com/office/powerpoint/2010/main" val="3910641576"/>
                </p:ext>
              </p:extLst>
            </p:nvPr>
          </p:nvGraphicFramePr>
          <p:xfrm>
            <a:off x="259642" y="1865489"/>
            <a:ext cx="8444091" cy="4744155"/>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a:extLst>
                <a:ext uri="{FF2B5EF4-FFF2-40B4-BE49-F238E27FC236}">
                  <a16:creationId xmlns:a16="http://schemas.microsoft.com/office/drawing/2014/main" id="{6E10AA2C-1034-E497-9F6D-4C07BB278C4F}"/>
                </a:ext>
              </a:extLst>
            </p:cNvPr>
            <p:cNvGrpSpPr/>
            <p:nvPr/>
          </p:nvGrpSpPr>
          <p:grpSpPr>
            <a:xfrm>
              <a:off x="857955" y="2291642"/>
              <a:ext cx="1365956" cy="3335869"/>
              <a:chOff x="508000" y="2133598"/>
              <a:chExt cx="1365956" cy="3335869"/>
            </a:xfrm>
          </p:grpSpPr>
          <p:sp>
            <p:nvSpPr>
              <p:cNvPr id="12" name="Arrow: Right 11">
                <a:extLst>
                  <a:ext uri="{FF2B5EF4-FFF2-40B4-BE49-F238E27FC236}">
                    <a16:creationId xmlns:a16="http://schemas.microsoft.com/office/drawing/2014/main" id="{DE305A1D-05DA-32F5-460B-FC124FFEBE88}"/>
                  </a:ext>
                </a:extLst>
              </p:cNvPr>
              <p:cNvSpPr/>
              <p:nvPr/>
            </p:nvSpPr>
            <p:spPr>
              <a:xfrm>
                <a:off x="508000" y="2133598"/>
                <a:ext cx="1365956" cy="101601"/>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DFCF1652-CAA0-7BE4-38B3-5812D3BE1D02}"/>
                  </a:ext>
                </a:extLst>
              </p:cNvPr>
              <p:cNvSpPr/>
              <p:nvPr/>
            </p:nvSpPr>
            <p:spPr>
              <a:xfrm>
                <a:off x="508000" y="2619021"/>
                <a:ext cx="1365956" cy="101601"/>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FA35A83-DFCE-8122-F786-C18E4FC698DA}"/>
                  </a:ext>
                </a:extLst>
              </p:cNvPr>
              <p:cNvSpPr/>
              <p:nvPr/>
            </p:nvSpPr>
            <p:spPr>
              <a:xfrm>
                <a:off x="508000" y="4442175"/>
                <a:ext cx="1365956" cy="101601"/>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BC0D1F39-7824-91B0-EB9B-63C8D7FA0E17}"/>
                  </a:ext>
                </a:extLst>
              </p:cNvPr>
              <p:cNvSpPr/>
              <p:nvPr/>
            </p:nvSpPr>
            <p:spPr>
              <a:xfrm>
                <a:off x="508000" y="4899377"/>
                <a:ext cx="1365956" cy="101601"/>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2D2274C-77DF-CA4D-D30B-C3F236E0455A}"/>
                  </a:ext>
                </a:extLst>
              </p:cNvPr>
              <p:cNvSpPr/>
              <p:nvPr/>
            </p:nvSpPr>
            <p:spPr>
              <a:xfrm>
                <a:off x="508000" y="5142088"/>
                <a:ext cx="1365956" cy="101601"/>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754DC348-99EF-08E0-86B9-92F3AA15D7D2}"/>
                  </a:ext>
                </a:extLst>
              </p:cNvPr>
              <p:cNvSpPr/>
              <p:nvPr/>
            </p:nvSpPr>
            <p:spPr>
              <a:xfrm>
                <a:off x="508000" y="5367866"/>
                <a:ext cx="1365956" cy="101601"/>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TextBox 18">
            <a:extLst>
              <a:ext uri="{FF2B5EF4-FFF2-40B4-BE49-F238E27FC236}">
                <a16:creationId xmlns:a16="http://schemas.microsoft.com/office/drawing/2014/main" id="{967FDA20-498A-153E-D5AC-2F3B0FF89C99}"/>
              </a:ext>
            </a:extLst>
          </p:cNvPr>
          <p:cNvSpPr txBox="1"/>
          <p:nvPr/>
        </p:nvSpPr>
        <p:spPr>
          <a:xfrm>
            <a:off x="228632" y="173494"/>
            <a:ext cx="8590848"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strike="noStrike" kern="1200" cap="none" spc="0" normalizeH="0" baseline="0" noProof="0" dirty="0">
                <a:ln>
                  <a:noFill/>
                </a:ln>
                <a:solidFill>
                  <a:prstClr val="black"/>
                </a:solidFill>
                <a:effectLst/>
                <a:uLnTx/>
                <a:uFillTx/>
                <a:latin typeface="Calibri" panose="020F0502020204030204"/>
                <a:ea typeface="+mn-ea"/>
                <a:cs typeface="+mn-cs"/>
              </a:rPr>
              <a:t>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400" b="0" i="0" dirty="0">
                <a:solidFill>
                  <a:srgbClr val="0D0D0D"/>
                </a:solidFill>
                <a:effectLst/>
                <a:latin typeface="Söhne"/>
              </a:rPr>
              <a:t>Although the MA APCD encompasses a vast array of inpatient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rgbClr val="0D0D0D"/>
                </a:solidFill>
                <a:effectLst/>
                <a:latin typeface="Söhne"/>
              </a:rPr>
              <a:t>behavioral health care facilities, it is important for data users to be aware of the limitations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rgbClr val="0D0D0D"/>
                </a:solidFill>
                <a:effectLst/>
                <a:latin typeface="Söhne"/>
              </a:rPr>
              <a:t> regarding the types of payers included and the count of beneficiaries who are self-insured.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rgbClr val="0D0D0D"/>
                </a:solidFill>
                <a:effectLst/>
                <a:latin typeface="Söhne"/>
              </a:rPr>
              <a:t>When examining the scope of payer types represented in the behavioral health case mix data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rgbClr val="0D0D0D"/>
                </a:solidFill>
                <a:effectLst/>
                <a:latin typeface="Söhne"/>
              </a:rPr>
              <a:t> collected thus far, it is evident that a significant proportion of patients are covered by payer types not accounted for in the MA APCD. This includes Medicare-Fee-for-Service and self-insured categories. Figure 1 below illustrates with red arrows the payer types present in the case mix behavioral health data that are absent from the MA APCD</a:t>
            </a:r>
            <a:endParaRPr kumimoji="0" lang="en-US" sz="1400" b="1" i="1" u="none" strike="noStrike" kern="1200" cap="none" spc="0" normalizeH="0" baseline="0" noProof="0" dirty="0">
              <a:ln>
                <a:noFill/>
              </a:ln>
              <a:solidFill>
                <a:schemeClr val="tx2"/>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693FAC3-4702-AE5F-A1A5-508DF0B564F5}"/>
              </a:ext>
            </a:extLst>
          </p:cNvPr>
          <p:cNvSpPr txBox="1"/>
          <p:nvPr/>
        </p:nvSpPr>
        <p:spPr>
          <a:xfrm>
            <a:off x="228632" y="1778667"/>
            <a:ext cx="8680581" cy="292388"/>
          </a:xfrm>
          <a:prstGeom prst="rect">
            <a:avLst/>
          </a:prstGeom>
          <a:noFill/>
        </p:spPr>
        <p:txBody>
          <a:bodyPr wrap="none" rtlCol="0">
            <a:spAutoFit/>
          </a:bodyPr>
          <a:lstStyle/>
          <a:p>
            <a:r>
              <a:rPr lang="en-US" sz="1300" b="1" u="sng" dirty="0"/>
              <a:t>Figure 1. FY2018 through FY202 Case Mix Inpatient Behavioral Health Payers by Frequency of Discharges</a:t>
            </a:r>
          </a:p>
        </p:txBody>
      </p:sp>
    </p:spTree>
    <p:extLst>
      <p:ext uri="{BB962C8B-B14F-4D97-AF65-F5344CB8AC3E}">
        <p14:creationId xmlns:p14="http://schemas.microsoft.com/office/powerpoint/2010/main" val="178670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8E271-C037-EAED-AAD1-CB44F31FFA9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71C300B-7FDB-F38F-7AC9-10E2198A793A}"/>
              </a:ext>
            </a:extLst>
          </p:cNvPr>
          <p:cNvSpPr txBox="1"/>
          <p:nvPr/>
        </p:nvSpPr>
        <p:spPr>
          <a:xfrm>
            <a:off x="372533" y="203202"/>
            <a:ext cx="6276623"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panose="020F0502020204030204"/>
              </a:rPr>
              <a:t>The most recent behavioral health study using the MA APCD is entitled </a:t>
            </a:r>
            <a:r>
              <a:rPr lang="en-US" sz="1400" b="1" i="1" dirty="0">
                <a:solidFill>
                  <a:prstClr val="black"/>
                </a:solidFill>
                <a:latin typeface="Calibri" panose="020F0502020204030204"/>
              </a:rPr>
              <a:t>Transitions in Health Insurance Among Continuously Insured Patients with Schizophrenia </a:t>
            </a:r>
            <a:r>
              <a:rPr lang="en-US" sz="1400" i="1" dirty="0">
                <a:solidFill>
                  <a:prstClr val="black"/>
                </a:solidFill>
                <a:latin typeface="Calibri" panose="020F0502020204030204"/>
              </a:rPr>
              <a:t>published this year in the journal </a:t>
            </a:r>
            <a:r>
              <a:rPr lang="en-US" sz="1400" b="1" i="1" dirty="0">
                <a:solidFill>
                  <a:prstClr val="black"/>
                </a:solidFill>
                <a:latin typeface="Calibri" panose="020F0502020204030204"/>
              </a:rPr>
              <a:t>Schizophrenia</a:t>
            </a:r>
            <a:r>
              <a:rPr lang="en-US" sz="1400" i="1" dirty="0">
                <a:solidFill>
                  <a:prstClr val="black"/>
                </a:solidFill>
                <a:latin typeface="Calibri" panose="020F0502020204030204"/>
              </a:rPr>
              <a:t> available at the following link: </a:t>
            </a:r>
            <a:r>
              <a:rPr lang="en-US" sz="1400" i="1" dirty="0">
                <a:solidFill>
                  <a:srgbClr val="0070C0"/>
                </a:solidFill>
                <a:latin typeface="Calibri" panose="020F0502020204030204"/>
                <a:hlinkClick r:id="rId3">
                  <a:extLst>
                    <a:ext uri="{A12FA001-AC4F-418D-AE19-62706E023703}">
                      <ahyp:hlinkClr xmlns:ahyp="http://schemas.microsoft.com/office/drawing/2018/hyperlinkcolor" val="tx"/>
                    </a:ext>
                  </a:extLst>
                </a:hlinkClick>
              </a:rPr>
              <a:t>https://www.nature.com/articles/s41537-024-00446-4</a:t>
            </a:r>
            <a:r>
              <a:rPr lang="en-US" sz="1400" i="1" dirty="0">
                <a:solidFill>
                  <a:srgbClr val="0070C0"/>
                </a:solidFill>
                <a:latin typeface="Calibri" panose="020F0502020204030204"/>
              </a:rPr>
              <a:t> </a:t>
            </a:r>
          </a:p>
        </p:txBody>
      </p:sp>
      <p:pic>
        <p:nvPicPr>
          <p:cNvPr id="1026" name="Picture 2" descr="CogBlog – A Cognitive Psychology Blog » The Fat Lady is Singing, but Nobody  is Listening: The Spotlight Effect">
            <a:extLst>
              <a:ext uri="{FF2B5EF4-FFF2-40B4-BE49-F238E27FC236}">
                <a16:creationId xmlns:a16="http://schemas.microsoft.com/office/drawing/2014/main" id="{794F9CE8-AA63-A103-E8B5-9B2933276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207" y="327380"/>
            <a:ext cx="2074460" cy="12101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18852A-90F8-B019-CE09-CB25096FDB44}"/>
              </a:ext>
            </a:extLst>
          </p:cNvPr>
          <p:cNvSpPr txBox="1"/>
          <p:nvPr/>
        </p:nvSpPr>
        <p:spPr>
          <a:xfrm>
            <a:off x="7340278" y="376467"/>
            <a:ext cx="1233030" cy="1077218"/>
          </a:xfrm>
          <a:prstGeom prst="rect">
            <a:avLst/>
          </a:prstGeom>
          <a:noFill/>
        </p:spPr>
        <p:txBody>
          <a:bodyPr wrap="none" rtlCol="0">
            <a:spAutoFit/>
          </a:bodyPr>
          <a:lstStyle/>
          <a:p>
            <a:pPr algn="ctr"/>
            <a:r>
              <a:rPr lang="en-US" sz="1600" b="1" dirty="0">
                <a:solidFill>
                  <a:srgbClr val="FFFF00"/>
                </a:solidFill>
                <a:highlight>
                  <a:srgbClr val="000080"/>
                </a:highlight>
              </a:rPr>
              <a:t>Behavioral</a:t>
            </a:r>
          </a:p>
          <a:p>
            <a:pPr algn="ctr"/>
            <a:r>
              <a:rPr lang="en-US" sz="1600" b="1" dirty="0">
                <a:solidFill>
                  <a:srgbClr val="FFFF00"/>
                </a:solidFill>
                <a:highlight>
                  <a:srgbClr val="000080"/>
                </a:highlight>
              </a:rPr>
              <a:t> Health</a:t>
            </a:r>
          </a:p>
          <a:p>
            <a:pPr algn="ctr"/>
            <a:r>
              <a:rPr lang="en-US" sz="1600" b="1" dirty="0">
                <a:solidFill>
                  <a:srgbClr val="FFFF00"/>
                </a:solidFill>
                <a:highlight>
                  <a:srgbClr val="000080"/>
                </a:highlight>
              </a:rPr>
              <a:t>Research </a:t>
            </a:r>
          </a:p>
          <a:p>
            <a:pPr algn="ctr"/>
            <a:r>
              <a:rPr lang="en-US" sz="1600" b="1" dirty="0">
                <a:solidFill>
                  <a:srgbClr val="FFFF00"/>
                </a:solidFill>
                <a:highlight>
                  <a:srgbClr val="000080"/>
                </a:highlight>
              </a:rPr>
              <a:t>Spotlight</a:t>
            </a:r>
          </a:p>
        </p:txBody>
      </p:sp>
      <p:sp>
        <p:nvSpPr>
          <p:cNvPr id="5" name="TextBox 4">
            <a:extLst>
              <a:ext uri="{FF2B5EF4-FFF2-40B4-BE49-F238E27FC236}">
                <a16:creationId xmlns:a16="http://schemas.microsoft.com/office/drawing/2014/main" id="{0E10EA5E-D05B-9863-C1EC-E9447C4B442F}"/>
              </a:ext>
            </a:extLst>
          </p:cNvPr>
          <p:cNvSpPr txBox="1"/>
          <p:nvPr/>
        </p:nvSpPr>
        <p:spPr>
          <a:xfrm>
            <a:off x="372533" y="5784294"/>
            <a:ext cx="8421511" cy="830997"/>
          </a:xfrm>
          <a:prstGeom prst="rect">
            <a:avLst/>
          </a:prstGeom>
          <a:noFill/>
        </p:spPr>
        <p:txBody>
          <a:bodyPr wrap="square">
            <a:spAutoFit/>
          </a:bodyPr>
          <a:lstStyle/>
          <a:p>
            <a:pPr algn="l"/>
            <a:r>
              <a:rPr lang="en-US" sz="1600" i="1" dirty="0">
                <a:solidFill>
                  <a:srgbClr val="222222"/>
                </a:solidFill>
                <a:effectLst/>
                <a:latin typeface="-apple-system"/>
              </a:rPr>
              <a:t>Citation for this article: </a:t>
            </a:r>
            <a:r>
              <a:rPr lang="en-US" sz="1600" i="1" dirty="0" err="1">
                <a:solidFill>
                  <a:srgbClr val="222222"/>
                </a:solidFill>
                <a:effectLst/>
                <a:latin typeface="-apple-system"/>
              </a:rPr>
              <a:t>Ranchoff</a:t>
            </a:r>
            <a:r>
              <a:rPr lang="en-US" sz="1600" i="1" dirty="0">
                <a:solidFill>
                  <a:srgbClr val="222222"/>
                </a:solidFill>
                <a:effectLst/>
                <a:latin typeface="-apple-system"/>
              </a:rPr>
              <a:t>, B.L., </a:t>
            </a:r>
            <a:r>
              <a:rPr lang="en-US" sz="1600" i="1" dirty="0" err="1">
                <a:solidFill>
                  <a:srgbClr val="222222"/>
                </a:solidFill>
                <a:effectLst/>
                <a:latin typeface="-apple-system"/>
              </a:rPr>
              <a:t>Jeung</a:t>
            </a:r>
            <a:r>
              <a:rPr lang="en-US" sz="1600" i="1" dirty="0">
                <a:solidFill>
                  <a:srgbClr val="222222"/>
                </a:solidFill>
                <a:effectLst/>
                <a:latin typeface="-apple-system"/>
              </a:rPr>
              <a:t>, C., </a:t>
            </a:r>
            <a:r>
              <a:rPr lang="en-US" sz="1600" i="1" dirty="0" err="1">
                <a:solidFill>
                  <a:srgbClr val="222222"/>
                </a:solidFill>
                <a:effectLst/>
                <a:latin typeface="-apple-system"/>
              </a:rPr>
              <a:t>Zeber</a:t>
            </a:r>
            <a:r>
              <a:rPr lang="en-US" sz="1600" i="1" dirty="0">
                <a:solidFill>
                  <a:srgbClr val="222222"/>
                </a:solidFill>
                <a:effectLst/>
                <a:latin typeface="-apple-system"/>
              </a:rPr>
              <a:t>, J.E. et al. Transitions in health insurance among continuously insured patients with schizophrenia. </a:t>
            </a:r>
            <a:r>
              <a:rPr lang="en-US" sz="1600" i="1" dirty="0" err="1">
                <a:solidFill>
                  <a:srgbClr val="222222"/>
                </a:solidFill>
                <a:effectLst/>
                <a:latin typeface="-apple-system"/>
              </a:rPr>
              <a:t>Schizophr</a:t>
            </a:r>
            <a:r>
              <a:rPr lang="en-US" sz="1600" i="1" dirty="0">
                <a:solidFill>
                  <a:srgbClr val="222222"/>
                </a:solidFill>
                <a:effectLst/>
                <a:latin typeface="-apple-system"/>
              </a:rPr>
              <a:t> 10, 25 (2024). https://doi.org/10.1038/s41537-024-00446-4</a:t>
            </a:r>
          </a:p>
        </p:txBody>
      </p:sp>
      <p:pic>
        <p:nvPicPr>
          <p:cNvPr id="12" name="Picture 11">
            <a:extLst>
              <a:ext uri="{FF2B5EF4-FFF2-40B4-BE49-F238E27FC236}">
                <a16:creationId xmlns:a16="http://schemas.microsoft.com/office/drawing/2014/main" id="{124C39CD-35E4-46F0-81A1-F22B980A4EB3}"/>
              </a:ext>
            </a:extLst>
          </p:cNvPr>
          <p:cNvPicPr>
            <a:picLocks noChangeAspect="1"/>
          </p:cNvPicPr>
          <p:nvPr/>
        </p:nvPicPr>
        <p:blipFill rotWithShape="1">
          <a:blip r:embed="rId5"/>
          <a:srcRect l="34258" t="18902" r="16452" b="4952"/>
          <a:stretch/>
        </p:blipFill>
        <p:spPr>
          <a:xfrm>
            <a:off x="1603022" y="1227678"/>
            <a:ext cx="5046134" cy="4385091"/>
          </a:xfrm>
          <a:prstGeom prst="rect">
            <a:avLst/>
          </a:prstGeom>
          <a:ln w="15875">
            <a:solidFill>
              <a:schemeClr val="accent1"/>
            </a:solidFill>
          </a:ln>
        </p:spPr>
      </p:pic>
    </p:spTree>
    <p:extLst>
      <p:ext uri="{BB962C8B-B14F-4D97-AF65-F5344CB8AC3E}">
        <p14:creationId xmlns:p14="http://schemas.microsoft.com/office/powerpoint/2010/main" val="2925351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28FA89C-5B40-D8BB-5E6E-7C6497BE11C7}"/>
              </a:ext>
            </a:extLst>
          </p:cNvPr>
          <p:cNvGrpSpPr/>
          <p:nvPr/>
        </p:nvGrpSpPr>
        <p:grpSpPr>
          <a:xfrm>
            <a:off x="261581" y="2052115"/>
            <a:ext cx="8647289" cy="4628443"/>
            <a:chOff x="261581" y="2002420"/>
            <a:chExt cx="8647289" cy="4628443"/>
          </a:xfrm>
        </p:grpSpPr>
        <p:graphicFrame>
          <p:nvGraphicFramePr>
            <p:cNvPr id="8" name="Chart 7">
              <a:extLst>
                <a:ext uri="{FF2B5EF4-FFF2-40B4-BE49-F238E27FC236}">
                  <a16:creationId xmlns:a16="http://schemas.microsoft.com/office/drawing/2014/main" id="{11720224-0681-008C-D81F-958144C92BCC}"/>
                </a:ext>
              </a:extLst>
            </p:cNvPr>
            <p:cNvGraphicFramePr/>
            <p:nvPr>
              <p:extLst>
                <p:ext uri="{D42A27DB-BD31-4B8C-83A1-F6EECF244321}">
                  <p14:modId xmlns:p14="http://schemas.microsoft.com/office/powerpoint/2010/main" val="3299483548"/>
                </p:ext>
              </p:extLst>
            </p:nvPr>
          </p:nvGraphicFramePr>
          <p:xfrm>
            <a:off x="261581" y="2002420"/>
            <a:ext cx="8647289" cy="462844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86E4713E-5330-C454-15F7-890CEFDCE5D6}"/>
                </a:ext>
              </a:extLst>
            </p:cNvPr>
            <p:cNvSpPr/>
            <p:nvPr/>
          </p:nvSpPr>
          <p:spPr>
            <a:xfrm>
              <a:off x="372533" y="5441244"/>
              <a:ext cx="8455378" cy="18062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21920F3-DD1F-784C-A5EF-FA7CBE9D0106}"/>
              </a:ext>
            </a:extLst>
          </p:cNvPr>
          <p:cNvGrpSpPr/>
          <p:nvPr/>
        </p:nvGrpSpPr>
        <p:grpSpPr>
          <a:xfrm>
            <a:off x="6269557" y="192305"/>
            <a:ext cx="2639313" cy="833745"/>
            <a:chOff x="6188598" y="314960"/>
            <a:chExt cx="2639313" cy="833745"/>
          </a:xfrm>
        </p:grpSpPr>
        <p:pic>
          <p:nvPicPr>
            <p:cNvPr id="3074" name="Picture 2" descr="What the Gobeille v. Liberty Mutual ruling means for healthcare  transparency - FierceHealthPayer">
              <a:extLst>
                <a:ext uri="{FF2B5EF4-FFF2-40B4-BE49-F238E27FC236}">
                  <a16:creationId xmlns:a16="http://schemas.microsoft.com/office/drawing/2014/main" id="{AAAC8809-F150-C367-868C-78F892AC6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022" y="324616"/>
              <a:ext cx="1128889" cy="82408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DBCCE93-DF55-3C5D-56CF-1DB24E4DB3B1}"/>
                </a:ext>
              </a:extLst>
            </p:cNvPr>
            <p:cNvSpPr txBox="1"/>
            <p:nvPr/>
          </p:nvSpPr>
          <p:spPr>
            <a:xfrm>
              <a:off x="6188598" y="314960"/>
              <a:ext cx="1659466" cy="830997"/>
            </a:xfrm>
            <a:prstGeom prst="rect">
              <a:avLst/>
            </a:prstGeom>
            <a:noFill/>
          </p:spPr>
          <p:txBody>
            <a:bodyPr wrap="square" rtlCol="0">
              <a:spAutoFit/>
            </a:bodyPr>
            <a:lstStyle/>
            <a:p>
              <a:r>
                <a:rPr lang="en-US" sz="1600" b="1" dirty="0"/>
                <a:t>Impact of Gobeille vs. Liberty Mutual</a:t>
              </a:r>
            </a:p>
          </p:txBody>
        </p:sp>
      </p:grpSp>
      <p:sp>
        <p:nvSpPr>
          <p:cNvPr id="12" name="Rectangle 11">
            <a:extLst>
              <a:ext uri="{FF2B5EF4-FFF2-40B4-BE49-F238E27FC236}">
                <a16:creationId xmlns:a16="http://schemas.microsoft.com/office/drawing/2014/main" id="{708B954D-D721-17F1-0BA7-B451700AD02E}"/>
              </a:ext>
            </a:extLst>
          </p:cNvPr>
          <p:cNvSpPr/>
          <p:nvPr/>
        </p:nvSpPr>
        <p:spPr>
          <a:xfrm>
            <a:off x="182558" y="192305"/>
            <a:ext cx="5667025"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lang="en-US" sz="1600" b="1" dirty="0">
                <a:solidFill>
                  <a:srgbClr val="4472C4"/>
                </a:solidFill>
                <a:latin typeface="Calibri Light" panose="020F0302020204030204"/>
              </a:rPr>
              <a:t> Due to the impact of Gobeille versus Liberty Mutual,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I understand that the MA APCD does not contain full reporting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by self-insured employers. Has that impact </a:t>
            </a:r>
            <a:r>
              <a:rPr lang="en-US" sz="1600" b="1" dirty="0">
                <a:solidFill>
                  <a:srgbClr val="4472C4"/>
                </a:solidFill>
                <a:latin typeface="Calibri Light" panose="020F0302020204030204"/>
              </a:rPr>
              <a:t>decreased on increased?</a:t>
            </a:r>
            <a:endPar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13" name="TextBox 12">
            <a:extLst>
              <a:ext uri="{FF2B5EF4-FFF2-40B4-BE49-F238E27FC236}">
                <a16:creationId xmlns:a16="http://schemas.microsoft.com/office/drawing/2014/main" id="{C646D60C-8247-B01C-A11A-D155E4D91348}"/>
              </a:ext>
            </a:extLst>
          </p:cNvPr>
          <p:cNvSpPr txBox="1"/>
          <p:nvPr/>
        </p:nvSpPr>
        <p:spPr>
          <a:xfrm>
            <a:off x="261581" y="1722361"/>
            <a:ext cx="8532464" cy="292388"/>
          </a:xfrm>
          <a:prstGeom prst="rect">
            <a:avLst/>
          </a:prstGeom>
          <a:noFill/>
        </p:spPr>
        <p:txBody>
          <a:bodyPr wrap="none" rtlCol="0">
            <a:spAutoFit/>
          </a:bodyPr>
          <a:lstStyle/>
          <a:p>
            <a:r>
              <a:rPr lang="en-US" sz="1300" b="1" u="sng" dirty="0"/>
              <a:t>Figure 1.  2015 through 2023 Proportion of Self-Insured Records in the MA APCD Member Eligibility Table</a:t>
            </a:r>
          </a:p>
        </p:txBody>
      </p:sp>
      <p:sp>
        <p:nvSpPr>
          <p:cNvPr id="14" name="TextBox 13">
            <a:extLst>
              <a:ext uri="{FF2B5EF4-FFF2-40B4-BE49-F238E27FC236}">
                <a16:creationId xmlns:a16="http://schemas.microsoft.com/office/drawing/2014/main" id="{1FAB123E-3725-A310-1F3F-87DA5D0790A8}"/>
              </a:ext>
            </a:extLst>
          </p:cNvPr>
          <p:cNvSpPr txBox="1"/>
          <p:nvPr/>
        </p:nvSpPr>
        <p:spPr>
          <a:xfrm>
            <a:off x="182558" y="1212143"/>
            <a:ext cx="872631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As your can see in Figure 1 below, during the pre-Gobeille year 2015,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i="1" dirty="0">
                <a:solidFill>
                  <a:prstClr val="black"/>
                </a:solidFill>
                <a:latin typeface="Calibri" panose="020F0502020204030204"/>
              </a:rPr>
              <a:t>the self-insured represent 19.9% of all eligibility records, in 2023 the proportion has decreased to 3.9%.</a:t>
            </a: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F299186B-51E6-7BDD-4864-8660D3B7D28B}"/>
              </a:ext>
            </a:extLst>
          </p:cNvPr>
          <p:cNvSpPr/>
          <p:nvPr/>
        </p:nvSpPr>
        <p:spPr>
          <a:xfrm>
            <a:off x="6269557" y="192305"/>
            <a:ext cx="2639313" cy="830997"/>
          </a:xfrm>
          <a:prstGeom prst="roundRect">
            <a:avLst/>
          </a:prstGeom>
          <a:solidFill>
            <a:schemeClr val="accent1">
              <a:alpha val="1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756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80285" y="841633"/>
            <a:ext cx="8676590" cy="5262979"/>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2000" dirty="0">
                <a:solidFill>
                  <a:srgbClr val="63666A"/>
                </a:solidFill>
                <a:latin typeface="Arial"/>
                <a:cs typeface="Arial"/>
              </a:rPr>
              <a:t>MA APCD Release CY 2021 Updates</a:t>
            </a:r>
          </a:p>
          <a:p>
            <a:pPr marL="742950" lvl="1" indent="-285750">
              <a:buClr>
                <a:schemeClr val="accent1"/>
              </a:buClr>
              <a:buFont typeface="Wingdings" charset="2"/>
              <a:buChar char="§"/>
            </a:pPr>
            <a:r>
              <a:rPr lang="en-US" sz="2000" b="1" dirty="0">
                <a:solidFill>
                  <a:srgbClr val="FF0000"/>
                </a:solidFill>
                <a:latin typeface="Arial"/>
                <a:cs typeface="Arial"/>
              </a:rPr>
              <a:t>New! </a:t>
            </a:r>
            <a:r>
              <a:rPr lang="en-US" sz="2000" dirty="0">
                <a:solidFill>
                  <a:srgbClr val="63666A"/>
                </a:solidFill>
                <a:latin typeface="Arial"/>
                <a:cs typeface="Arial"/>
              </a:rPr>
              <a:t>MA APCD Release CY 2022 Available</a:t>
            </a:r>
          </a:p>
          <a:p>
            <a:pPr marL="742950" lvl="1" indent="-285750">
              <a:buClr>
                <a:schemeClr val="accent1"/>
              </a:buClr>
              <a:buFont typeface="Wingdings" charset="2"/>
              <a:buChar char="§"/>
            </a:pPr>
            <a:r>
              <a:rPr lang="en-US" sz="2000" dirty="0">
                <a:solidFill>
                  <a:srgbClr val="63666A"/>
                </a:solidFill>
                <a:latin typeface="Arial"/>
                <a:cs typeface="Arial"/>
              </a:rPr>
              <a:t>Update to the MA APCD Application</a:t>
            </a:r>
          </a:p>
          <a:p>
            <a:pPr marL="742950" lvl="1" indent="-285750">
              <a:buClr>
                <a:schemeClr val="accent1"/>
              </a:buClr>
              <a:buFont typeface="Wingdings" charset="2"/>
              <a:buChar char="§"/>
            </a:pPr>
            <a:r>
              <a:rPr lang="en-US" sz="2000" dirty="0">
                <a:solidFill>
                  <a:srgbClr val="63666A"/>
                </a:solidFill>
                <a:latin typeface="Arial"/>
                <a:cs typeface="Arial"/>
              </a:rPr>
              <a:t>FY22 Case Mix Release Updates</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742950" lvl="1" indent="-285750">
              <a:buClr>
                <a:schemeClr val="accent1"/>
              </a:buClr>
              <a:buFont typeface="Wingdings" charset="2"/>
              <a:buChar char="§"/>
            </a:pPr>
            <a:r>
              <a:rPr lang="en-US" sz="2000" dirty="0">
                <a:solidFill>
                  <a:srgbClr val="63666A"/>
                </a:solidFill>
                <a:latin typeface="Arial"/>
                <a:cs typeface="Arial"/>
              </a:rPr>
              <a:t>MemberLinkEIDs</a:t>
            </a:r>
          </a:p>
          <a:p>
            <a:pPr marL="742950" lvl="1" indent="-285750">
              <a:buClr>
                <a:schemeClr val="accent1"/>
              </a:buClr>
              <a:buFont typeface="Wingdings" charset="2"/>
              <a:buChar char="§"/>
            </a:pPr>
            <a:r>
              <a:rPr lang="en-US" sz="2000" dirty="0">
                <a:solidFill>
                  <a:srgbClr val="63666A"/>
                </a:solidFill>
                <a:latin typeface="Arial"/>
                <a:cs typeface="Arial"/>
              </a:rPr>
              <a:t>Type of Bill on Facility Claims</a:t>
            </a:r>
          </a:p>
          <a:p>
            <a:pPr marL="742950" lvl="1" indent="-285750">
              <a:buClr>
                <a:schemeClr val="accent1"/>
              </a:buClr>
              <a:buFont typeface="Wingdings" charset="2"/>
              <a:buChar char="§"/>
            </a:pPr>
            <a:r>
              <a:rPr lang="en-US" sz="2000" dirty="0">
                <a:solidFill>
                  <a:srgbClr val="63666A"/>
                </a:solidFill>
                <a:latin typeface="Arial"/>
                <a:cs typeface="Arial"/>
              </a:rPr>
              <a:t>Duplicate Data</a:t>
            </a:r>
          </a:p>
          <a:p>
            <a:pPr marL="742950" lvl="1" indent="-285750">
              <a:buClr>
                <a:schemeClr val="accent1"/>
              </a:buClr>
              <a:buFont typeface="Wingdings" charset="2"/>
              <a:buChar char="§"/>
            </a:pPr>
            <a:r>
              <a:rPr lang="en-US" sz="1800" dirty="0">
                <a:solidFill>
                  <a:srgbClr val="000000"/>
                </a:solidFill>
                <a:effectLst/>
                <a:latin typeface="Arial" panose="020B0604020202020204" pitchFamily="34" charset="0"/>
                <a:ea typeface="Times New Roman" panose="02020603050405020304" pitchFamily="18" charset="0"/>
              </a:rPr>
              <a:t>ED Volume in Case Mix Data and Hospital Profile Reports</a:t>
            </a:r>
          </a:p>
          <a:p>
            <a:pPr marL="742950" lvl="1" indent="-285750">
              <a:buClr>
                <a:schemeClr val="accent1"/>
              </a:buClr>
              <a:buFont typeface="Wingdings" charset="2"/>
              <a:buChar char="§"/>
            </a:pPr>
            <a:r>
              <a:rPr lang="en-US" sz="2000" dirty="0">
                <a:solidFill>
                  <a:srgbClr val="63666A"/>
                </a:solidFill>
                <a:latin typeface="Arial"/>
                <a:cs typeface="Arial"/>
              </a:rPr>
              <a:t>Behavioral Health Hospitals</a:t>
            </a:r>
          </a:p>
          <a:p>
            <a:pPr marL="742950" lvl="1" indent="-285750">
              <a:buClr>
                <a:schemeClr val="accent1"/>
              </a:buClr>
              <a:buFont typeface="Wingdings" charset="2"/>
              <a:buChar char="§"/>
            </a:pPr>
            <a:r>
              <a:rPr lang="en-US" sz="2000" dirty="0">
                <a:solidFill>
                  <a:srgbClr val="63666A"/>
                </a:solidFill>
                <a:latin typeface="Arial"/>
                <a:cs typeface="Arial"/>
              </a:rPr>
              <a:t>Alcohol-Related Disorders</a:t>
            </a:r>
          </a:p>
          <a:p>
            <a:pPr marL="742950" lvl="1" indent="-285750">
              <a:buClr>
                <a:schemeClr val="accent1"/>
              </a:buClr>
              <a:buFont typeface="Wingdings" charset="2"/>
              <a:buChar char="§"/>
            </a:pPr>
            <a:r>
              <a:rPr lang="en-US" sz="2000" dirty="0">
                <a:solidFill>
                  <a:srgbClr val="63666A"/>
                </a:solidFill>
                <a:latin typeface="Arial"/>
                <a:cs typeface="Arial"/>
              </a:rPr>
              <a:t>Gobeille Impact on Latest Release</a:t>
            </a:r>
          </a:p>
          <a:p>
            <a:pPr marL="742950" lvl="1" indent="-285750">
              <a:buClr>
                <a:schemeClr val="accent1"/>
              </a:buClr>
              <a:buFont typeface="Wingdings" charset="2"/>
              <a:buChar char="§"/>
            </a:pPr>
            <a:r>
              <a:rPr lang="en-US" sz="2000" dirty="0">
                <a:solidFill>
                  <a:srgbClr val="63666A"/>
                </a:solidFill>
                <a:latin typeface="Arial"/>
                <a:cs typeface="Arial"/>
              </a:rPr>
              <a:t>MA APCD and Case Mix Payer Type Comparison</a:t>
            </a:r>
          </a:p>
          <a:p>
            <a:pPr marL="742950" lvl="1" indent="-285750">
              <a:buClr>
                <a:schemeClr val="accent1"/>
              </a:buClr>
              <a:buFont typeface="Wingdings" charset="2"/>
              <a:buChar char="§"/>
            </a:pPr>
            <a:endParaRPr lang="en-US" sz="800" dirty="0">
              <a:solidFill>
                <a:srgbClr val="000000"/>
              </a:solidFill>
              <a:effectLst/>
              <a:latin typeface="Calibri" panose="020F0502020204030204" pitchFamily="34" charset="0"/>
              <a:ea typeface="Calibri" panose="020F0502020204030204" pitchFamily="34" charset="0"/>
            </a:endParaRPr>
          </a:p>
          <a:p>
            <a:pPr marL="342900" indent="-342900">
              <a:buFont typeface="Wingdings" panose="05000000000000000000" pitchFamily="2" charset="2"/>
              <a:buChar char="Ø"/>
            </a:pPr>
            <a:r>
              <a:rPr lang="en-US" sz="2000" dirty="0">
                <a:solidFill>
                  <a:srgbClr val="63666A"/>
                </a:solidFill>
                <a:latin typeface="Arial"/>
                <a:cs typeface="Arial"/>
              </a:rPr>
              <a:t>Q&amp;A</a:t>
            </a: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63090" y="3184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3090" y="841633"/>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FE4992-F5B6-ECB6-6CC5-F05492BF5780}"/>
              </a:ext>
            </a:extLst>
          </p:cNvPr>
          <p:cNvSpPr txBox="1"/>
          <p:nvPr/>
        </p:nvSpPr>
        <p:spPr>
          <a:xfrm>
            <a:off x="7247466" y="293512"/>
            <a:ext cx="1603023" cy="830997"/>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a:t>Alcohol Related Disorders</a:t>
            </a:r>
          </a:p>
        </p:txBody>
      </p:sp>
      <p:sp>
        <p:nvSpPr>
          <p:cNvPr id="3" name="Rectangle 2">
            <a:extLst>
              <a:ext uri="{FF2B5EF4-FFF2-40B4-BE49-F238E27FC236}">
                <a16:creationId xmlns:a16="http://schemas.microsoft.com/office/drawing/2014/main" id="{F0209985-304F-D421-5F11-98212FEF0DB7}"/>
              </a:ext>
            </a:extLst>
          </p:cNvPr>
          <p:cNvSpPr/>
          <p:nvPr/>
        </p:nvSpPr>
        <p:spPr>
          <a:xfrm>
            <a:off x="259642" y="293512"/>
            <a:ext cx="8805336" cy="132343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During last month’s webinar,  updates </a:t>
            </a:r>
            <a:r>
              <a:rPr lang="en-US" sz="1600" b="1" dirty="0">
                <a:solidFill>
                  <a:srgbClr val="4472C4"/>
                </a:solidFill>
                <a:latin typeface="Calibri Light" panose="020F0302020204030204"/>
              </a:rPr>
              <a:t>in ICD-10-CM which </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increased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4472C4"/>
                </a:solidFill>
                <a:latin typeface="Calibri Light" panose="020F0302020204030204"/>
              </a:rPr>
              <a:t>the magnitude of </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granularity in specific substance use disorder diagnosis codes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4472C4"/>
                </a:solidFill>
                <a:latin typeface="Calibri Light" panose="020F0302020204030204"/>
              </a:rPr>
              <a:t>was</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discussed.  I have been using publicly available CDC data to analyze the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increase in alcohol related deaths and would like information on the use of more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granular coding </a:t>
            </a:r>
            <a:r>
              <a:rPr lang="en-US" sz="1600" b="1" dirty="0">
                <a:solidFill>
                  <a:srgbClr val="4472C4"/>
                </a:solidFill>
                <a:latin typeface="Calibri Light" panose="020F0302020204030204"/>
              </a:rPr>
              <a:t>in </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principal and associated diagnosis codes for alcohol related disorders.</a:t>
            </a:r>
          </a:p>
        </p:txBody>
      </p:sp>
      <p:sp>
        <p:nvSpPr>
          <p:cNvPr id="4" name="TextBox 3">
            <a:extLst>
              <a:ext uri="{FF2B5EF4-FFF2-40B4-BE49-F238E27FC236}">
                <a16:creationId xmlns:a16="http://schemas.microsoft.com/office/drawing/2014/main" id="{B8B47046-AA43-CC4D-3BA7-BD94D4F1C869}"/>
              </a:ext>
            </a:extLst>
          </p:cNvPr>
          <p:cNvSpPr txBox="1"/>
          <p:nvPr/>
        </p:nvSpPr>
        <p:spPr>
          <a:xfrm>
            <a:off x="259642" y="1611416"/>
            <a:ext cx="8590847"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Like</a:t>
            </a:r>
            <a:r>
              <a:rPr lang="en-US" sz="1400" i="1" dirty="0">
                <a:solidFill>
                  <a:prstClr val="black"/>
                </a:solidFill>
                <a:latin typeface="Calibri" panose="020F0502020204030204"/>
              </a:rPr>
              <a:t>wise,  for cannabis disorders discussed last month, there has been a surge in data submitters maximizing the utility of more granular ICD-10-CM codes for alcohol related disorders. There are </a:t>
            </a:r>
            <a:r>
              <a:rPr lang="en-US" sz="1400" b="1" i="1" dirty="0">
                <a:solidFill>
                  <a:prstClr val="black"/>
                </a:solidFill>
                <a:latin typeface="Calibri" panose="020F0502020204030204"/>
              </a:rPr>
              <a:t>74 diagnosis codes in ICD-10-CM in the F10 range for alcohol related disorders</a:t>
            </a:r>
            <a:r>
              <a:rPr lang="en-US" sz="1400" i="1" dirty="0">
                <a:solidFill>
                  <a:prstClr val="black"/>
                </a:solidFill>
                <a:latin typeface="Calibri" panose="020F0502020204030204"/>
              </a:rPr>
              <a:t>. In reviewing the extent to which data submitters increased using the range of coding options for alcohol related disorders from FY2018 to FY2022,  there was a 17% increase in use of distinct codes in hospital inpatient discharge data (HIDD), a 20% increase in outpatient emergency department visit data (ED), and a 26% increase in observation stay (OS) </a:t>
            </a:r>
            <a:r>
              <a:rPr lang="en-US" sz="1400" b="1" i="1" dirty="0">
                <a:solidFill>
                  <a:prstClr val="black"/>
                </a:solidFill>
                <a:latin typeface="Calibri" panose="020F0502020204030204"/>
              </a:rPr>
              <a:t>See Figure 1 below.</a:t>
            </a:r>
            <a:endPar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5E03F086-43F7-D13E-D9E1-9F48B417BBBC}"/>
              </a:ext>
            </a:extLst>
          </p:cNvPr>
          <p:cNvGraphicFramePr/>
          <p:nvPr>
            <p:extLst>
              <p:ext uri="{D42A27DB-BD31-4B8C-83A1-F6EECF244321}">
                <p14:modId xmlns:p14="http://schemas.microsoft.com/office/powerpoint/2010/main" val="602505439"/>
              </p:ext>
            </p:extLst>
          </p:nvPr>
        </p:nvGraphicFramePr>
        <p:xfrm>
          <a:off x="169331" y="3138310"/>
          <a:ext cx="8816623" cy="313266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C31128E7-F38D-5807-11FB-C9F699416BCD}"/>
              </a:ext>
            </a:extLst>
          </p:cNvPr>
          <p:cNvGrpSpPr/>
          <p:nvPr/>
        </p:nvGrpSpPr>
        <p:grpSpPr>
          <a:xfrm>
            <a:off x="6491504" y="6466090"/>
            <a:ext cx="2494450" cy="369332"/>
            <a:chOff x="6491504" y="6466090"/>
            <a:chExt cx="2494450" cy="369332"/>
          </a:xfrm>
        </p:grpSpPr>
        <p:sp>
          <p:nvSpPr>
            <p:cNvPr id="7" name="Arrow: Right 6">
              <a:extLst>
                <a:ext uri="{FF2B5EF4-FFF2-40B4-BE49-F238E27FC236}">
                  <a16:creationId xmlns:a16="http://schemas.microsoft.com/office/drawing/2014/main" id="{EDF046B4-A1C8-F989-4637-9FDE05FBD896}"/>
                </a:ext>
              </a:extLst>
            </p:cNvPr>
            <p:cNvSpPr/>
            <p:nvPr/>
          </p:nvSpPr>
          <p:spPr>
            <a:xfrm>
              <a:off x="7676444" y="6561666"/>
              <a:ext cx="1309510"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1BC3E79-9A08-3665-C7E6-FC65DBD369D9}"/>
                </a:ext>
              </a:extLst>
            </p:cNvPr>
            <p:cNvSpPr txBox="1"/>
            <p:nvPr/>
          </p:nvSpPr>
          <p:spPr>
            <a:xfrm>
              <a:off x="6491504" y="6466090"/>
              <a:ext cx="1184940" cy="369332"/>
            </a:xfrm>
            <a:prstGeom prst="rect">
              <a:avLst/>
            </a:prstGeom>
            <a:noFill/>
          </p:spPr>
          <p:txBody>
            <a:bodyPr wrap="none" rtlCol="0">
              <a:spAutoFit/>
            </a:bodyPr>
            <a:lstStyle/>
            <a:p>
              <a:r>
                <a:rPr lang="en-US" dirty="0"/>
                <a:t>continued</a:t>
              </a:r>
            </a:p>
          </p:txBody>
        </p:sp>
      </p:grpSp>
    </p:spTree>
    <p:extLst>
      <p:ext uri="{BB962C8B-B14F-4D97-AF65-F5344CB8AC3E}">
        <p14:creationId xmlns:p14="http://schemas.microsoft.com/office/powerpoint/2010/main" val="1426959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01A43-066D-CD86-C2CB-5A357621DD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9EBA921-A9A8-4393-03F3-9CCB49E7C37E}"/>
              </a:ext>
            </a:extLst>
          </p:cNvPr>
          <p:cNvSpPr txBox="1"/>
          <p:nvPr/>
        </p:nvSpPr>
        <p:spPr>
          <a:xfrm>
            <a:off x="6152444" y="293512"/>
            <a:ext cx="1603023" cy="830997"/>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a:t>Alcohol Related Disorders</a:t>
            </a:r>
          </a:p>
        </p:txBody>
      </p:sp>
      <p:graphicFrame>
        <p:nvGraphicFramePr>
          <p:cNvPr id="9" name="Table 8">
            <a:extLst>
              <a:ext uri="{FF2B5EF4-FFF2-40B4-BE49-F238E27FC236}">
                <a16:creationId xmlns:a16="http://schemas.microsoft.com/office/drawing/2014/main" id="{25D0D9ED-6EEA-D7ED-AACC-D46F98CB90D1}"/>
              </a:ext>
            </a:extLst>
          </p:cNvPr>
          <p:cNvGraphicFramePr>
            <a:graphicFrameLocks noGrp="1"/>
          </p:cNvGraphicFramePr>
          <p:nvPr>
            <p:extLst>
              <p:ext uri="{D42A27DB-BD31-4B8C-83A1-F6EECF244321}">
                <p14:modId xmlns:p14="http://schemas.microsoft.com/office/powerpoint/2010/main" val="3560459083"/>
              </p:ext>
            </p:extLst>
          </p:nvPr>
        </p:nvGraphicFramePr>
        <p:xfrm>
          <a:off x="406400" y="468895"/>
          <a:ext cx="4312356" cy="6058905"/>
        </p:xfrm>
        <a:graphic>
          <a:graphicData uri="http://schemas.openxmlformats.org/drawingml/2006/table">
            <a:tbl>
              <a:tblPr/>
              <a:tblGrid>
                <a:gridCol w="492014">
                  <a:extLst>
                    <a:ext uri="{9D8B030D-6E8A-4147-A177-3AD203B41FA5}">
                      <a16:colId xmlns:a16="http://schemas.microsoft.com/office/drawing/2014/main" val="3409379047"/>
                    </a:ext>
                  </a:extLst>
                </a:gridCol>
                <a:gridCol w="3820342">
                  <a:extLst>
                    <a:ext uri="{9D8B030D-6E8A-4147-A177-3AD203B41FA5}">
                      <a16:colId xmlns:a16="http://schemas.microsoft.com/office/drawing/2014/main" val="2462421322"/>
                    </a:ext>
                  </a:extLst>
                </a:gridCol>
              </a:tblGrid>
              <a:tr h="155991">
                <a:tc>
                  <a:txBody>
                    <a:bodyPr/>
                    <a:lstStyle/>
                    <a:p>
                      <a:pPr algn="ctr" fontAlgn="b"/>
                      <a:r>
                        <a:rPr lang="en-US" sz="1100" b="1" i="0" u="none" strike="noStrike">
                          <a:solidFill>
                            <a:srgbClr val="0070C0"/>
                          </a:solidFill>
                          <a:effectLst/>
                          <a:latin typeface="Calibri" panose="020F0502020204030204" pitchFamily="34" charset="0"/>
                        </a:rPr>
                        <a:t>Rank</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70C0"/>
                          </a:solidFill>
                          <a:effectLst/>
                          <a:latin typeface="Calibri" panose="020F0502020204030204" pitchFamily="34" charset="0"/>
                        </a:rPr>
                        <a:t>HIDD Top 10 Alcohol Diagnoses</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8188647"/>
                  </a:ext>
                </a:extLst>
              </a:tr>
              <a:tr h="85916">
                <a:tc>
                  <a:txBody>
                    <a:bodyPr/>
                    <a:lstStyle/>
                    <a:p>
                      <a:pPr algn="ctr" fontAlgn="b"/>
                      <a:r>
                        <a:rPr lang="en-US" sz="1100" b="0" i="0" u="none" strike="noStrike">
                          <a:solidFill>
                            <a:schemeClr val="tx1"/>
                          </a:solidFill>
                          <a:effectLst/>
                          <a:latin typeface="Calibri" panose="020F0502020204030204" pitchFamily="34" charset="0"/>
                        </a:rPr>
                        <a:t>1</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chemeClr val="tx1"/>
                          </a:solidFill>
                          <a:effectLst/>
                          <a:latin typeface="Calibri" panose="020F0502020204030204" pitchFamily="34" charset="0"/>
                        </a:rPr>
                        <a:t>Alcohol dependence with withdrawal, unspecified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3490412"/>
                  </a:ext>
                </a:extLst>
              </a:tr>
              <a:tr h="149751">
                <a:tc>
                  <a:txBody>
                    <a:bodyPr/>
                    <a:lstStyle/>
                    <a:p>
                      <a:pPr algn="ctr" fontAlgn="b"/>
                      <a:r>
                        <a:rPr lang="en-US" sz="1100" b="0" i="0" u="none" strike="noStrike">
                          <a:solidFill>
                            <a:srgbClr val="000000"/>
                          </a:solidFill>
                          <a:effectLst/>
                          <a:latin typeface="Calibri" panose="020F0502020204030204" pitchFamily="34" charset="0"/>
                        </a:rPr>
                        <a:t>2</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Calibri" panose="020F0502020204030204" pitchFamily="34" charset="0"/>
                        </a:rPr>
                        <a:t>Alcohol abuse, uncomplicated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9280032"/>
                  </a:ext>
                </a:extLst>
              </a:tr>
              <a:tr h="149751">
                <a:tc>
                  <a:txBody>
                    <a:bodyPr/>
                    <a:lstStyle/>
                    <a:p>
                      <a:pPr algn="ctr" fontAlgn="b"/>
                      <a:r>
                        <a:rPr lang="en-US" sz="1100" b="0" i="0" u="none" strike="noStrike">
                          <a:solidFill>
                            <a:srgbClr val="000000"/>
                          </a:solidFill>
                          <a:effectLst/>
                          <a:latin typeface="Calibri" panose="020F0502020204030204" pitchFamily="34" charset="0"/>
                        </a:rPr>
                        <a:t>3</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dependence, uncomplicated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3343344"/>
                  </a:ext>
                </a:extLst>
              </a:tr>
              <a:tr h="149751">
                <a:tc>
                  <a:txBody>
                    <a:bodyPr/>
                    <a:lstStyle/>
                    <a:p>
                      <a:pPr algn="ctr" fontAlgn="b"/>
                      <a:r>
                        <a:rPr lang="en-US" sz="1100" b="0" i="0" u="none" strike="noStrike">
                          <a:solidFill>
                            <a:srgbClr val="000000"/>
                          </a:solidFill>
                          <a:effectLst/>
                          <a:latin typeface="Calibri" panose="020F0502020204030204" pitchFamily="34" charset="0"/>
                        </a:rPr>
                        <a:t>4</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dependence with intoxication, unspecified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1457229"/>
                  </a:ext>
                </a:extLst>
              </a:tr>
              <a:tr h="149751">
                <a:tc>
                  <a:txBody>
                    <a:bodyPr/>
                    <a:lstStyle/>
                    <a:p>
                      <a:pPr algn="ctr" fontAlgn="b"/>
                      <a:r>
                        <a:rPr lang="en-US" sz="1100" b="0" i="0" u="none" strike="noStrike">
                          <a:solidFill>
                            <a:srgbClr val="FF0000"/>
                          </a:solidFill>
                          <a:effectLst/>
                          <a:latin typeface="Calibri" panose="020F0502020204030204" pitchFamily="34" charset="0"/>
                        </a:rPr>
                        <a:t>5</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FF0000"/>
                          </a:solidFill>
                          <a:effectLst/>
                          <a:latin typeface="Calibri" panose="020F0502020204030204" pitchFamily="34" charset="0"/>
                        </a:rPr>
                        <a:t>Alcohol dependence with withdrawal delirium</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7622155"/>
                  </a:ext>
                </a:extLst>
              </a:tr>
              <a:tr h="149751">
                <a:tc>
                  <a:txBody>
                    <a:bodyPr/>
                    <a:lstStyle/>
                    <a:p>
                      <a:pPr algn="ctr" fontAlgn="b"/>
                      <a:r>
                        <a:rPr lang="en-US" sz="1100" b="0" i="0" u="none" strike="noStrike">
                          <a:solidFill>
                            <a:srgbClr val="000000"/>
                          </a:solidFill>
                          <a:effectLst/>
                          <a:latin typeface="Calibri" panose="020F0502020204030204" pitchFamily="34" charset="0"/>
                        </a:rPr>
                        <a:t>6</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dependence with withdrawal, uncomplicated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7592189"/>
                  </a:ext>
                </a:extLst>
              </a:tr>
              <a:tr h="149751">
                <a:tc>
                  <a:txBody>
                    <a:bodyPr/>
                    <a:lstStyle/>
                    <a:p>
                      <a:pPr algn="ctr" fontAlgn="b"/>
                      <a:r>
                        <a:rPr lang="en-US" sz="1100" b="0" i="0" u="none" strike="noStrike">
                          <a:solidFill>
                            <a:srgbClr val="000000"/>
                          </a:solidFill>
                          <a:effectLst/>
                          <a:latin typeface="Calibri" panose="020F0502020204030204" pitchFamily="34" charset="0"/>
                        </a:rPr>
                        <a:t>7</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dependence, in remission</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9986688"/>
                  </a:ext>
                </a:extLst>
              </a:tr>
              <a:tr h="149751">
                <a:tc>
                  <a:txBody>
                    <a:bodyPr/>
                    <a:lstStyle/>
                    <a:p>
                      <a:pPr algn="ctr" fontAlgn="b"/>
                      <a:r>
                        <a:rPr lang="en-US" sz="1100" b="0" i="0" u="none" strike="noStrike">
                          <a:solidFill>
                            <a:srgbClr val="000000"/>
                          </a:solidFill>
                          <a:effectLst/>
                          <a:latin typeface="Calibri" panose="020F0502020204030204" pitchFamily="34" charset="0"/>
                        </a:rPr>
                        <a:t>8</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abuse with intoxication, unspecified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9794719"/>
                  </a:ext>
                </a:extLst>
              </a:tr>
              <a:tr h="149751">
                <a:tc>
                  <a:txBody>
                    <a:bodyPr/>
                    <a:lstStyle/>
                    <a:p>
                      <a:pPr algn="ctr" fontAlgn="b"/>
                      <a:r>
                        <a:rPr lang="en-US" sz="1100" b="0" i="0" u="none" strike="noStrike">
                          <a:solidFill>
                            <a:srgbClr val="000000"/>
                          </a:solidFill>
                          <a:effectLst/>
                          <a:latin typeface="Calibri" panose="020F0502020204030204" pitchFamily="34" charset="0"/>
                        </a:rPr>
                        <a:t>9</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abuse, in remission</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2321895"/>
                  </a:ext>
                </a:extLst>
              </a:tr>
              <a:tr h="149751">
                <a:tc>
                  <a:txBody>
                    <a:bodyPr/>
                    <a:lstStyle/>
                    <a:p>
                      <a:pPr algn="ctr" fontAlgn="b"/>
                      <a:r>
                        <a:rPr lang="en-US" sz="1100" b="0" i="0" u="none" strike="noStrike">
                          <a:solidFill>
                            <a:srgbClr val="000000"/>
                          </a:solidFill>
                          <a:effectLst/>
                          <a:latin typeface="Calibri" panose="020F0502020204030204" pitchFamily="34" charset="0"/>
                        </a:rPr>
                        <a:t>10</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Calibri" panose="020F0502020204030204" pitchFamily="34" charset="0"/>
                        </a:rPr>
                        <a:t>Alcohol abuse with withdrawal, unspecified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515753453"/>
                  </a:ext>
                </a:extLst>
              </a:tr>
              <a:tr h="147429">
                <a:tc>
                  <a:txBody>
                    <a:bodyPr/>
                    <a:lstStyle/>
                    <a:p>
                      <a:pPr algn="ctr" fontAlgn="b"/>
                      <a:r>
                        <a:rPr lang="en-US" sz="1100" b="0" i="0" u="none" strike="noStrike">
                          <a:solidFill>
                            <a:srgbClr val="000000"/>
                          </a:solidFill>
                          <a:effectLst/>
                          <a:latin typeface="Calibri" panose="020F0502020204030204" pitchFamily="34" charset="0"/>
                        </a:rPr>
                        <a:t> </a:t>
                      </a:r>
                    </a:p>
                  </a:txBody>
                  <a:tcPr marL="5388" marR="5388" marT="5388" marB="0" anchor="b">
                    <a:lnL w="190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5388" marR="5388" marT="5388" marB="0" anchor="b">
                    <a:lnL>
                      <a:noFill/>
                    </a:lnL>
                    <a:lnR w="190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4335476"/>
                  </a:ext>
                </a:extLst>
              </a:tr>
              <a:tr h="149751">
                <a:tc>
                  <a:txBody>
                    <a:bodyPr/>
                    <a:lstStyle/>
                    <a:p>
                      <a:pPr algn="ctr" fontAlgn="b"/>
                      <a:r>
                        <a:rPr lang="en-US" sz="1100" b="1" i="0" u="none" strike="noStrike">
                          <a:solidFill>
                            <a:srgbClr val="0070C0"/>
                          </a:solidFill>
                          <a:effectLst/>
                          <a:latin typeface="Calibri" panose="020F0502020204030204" pitchFamily="34" charset="0"/>
                        </a:rPr>
                        <a:t>Rank</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pt-BR" sz="1100" b="1" i="0" u="none" strike="noStrike">
                          <a:solidFill>
                            <a:srgbClr val="0070C0"/>
                          </a:solidFill>
                          <a:effectLst/>
                          <a:latin typeface="Calibri" panose="020F0502020204030204" pitchFamily="34" charset="0"/>
                        </a:rPr>
                        <a:t>OS Top 10 Alcohol Diagnoses</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0559877"/>
                  </a:ext>
                </a:extLst>
              </a:tr>
              <a:tr h="149751">
                <a:tc>
                  <a:txBody>
                    <a:bodyPr/>
                    <a:lstStyle/>
                    <a:p>
                      <a:pPr algn="ctr" fontAlgn="b"/>
                      <a:r>
                        <a:rPr lang="en-US" sz="1100" b="0" i="0" u="none" strike="noStrike">
                          <a:solidFill>
                            <a:srgbClr val="000000"/>
                          </a:solidFill>
                          <a:effectLst/>
                          <a:latin typeface="Calibri" panose="020F0502020204030204" pitchFamily="34" charset="0"/>
                        </a:rPr>
                        <a:t>1</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abuse, uncomplicated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2003559"/>
                  </a:ext>
                </a:extLst>
              </a:tr>
              <a:tr h="149751">
                <a:tc>
                  <a:txBody>
                    <a:bodyPr/>
                    <a:lstStyle/>
                    <a:p>
                      <a:pPr algn="ctr" fontAlgn="b"/>
                      <a:r>
                        <a:rPr lang="en-US" sz="1100" b="0" i="0" u="none" strike="noStrike">
                          <a:solidFill>
                            <a:srgbClr val="000000"/>
                          </a:solidFill>
                          <a:effectLst/>
                          <a:latin typeface="Calibri" panose="020F0502020204030204" pitchFamily="34" charset="0"/>
                        </a:rPr>
                        <a:t>2</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abuse with intoxication, unspecified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7194237"/>
                  </a:ext>
                </a:extLst>
              </a:tr>
              <a:tr h="149751">
                <a:tc>
                  <a:txBody>
                    <a:bodyPr/>
                    <a:lstStyle/>
                    <a:p>
                      <a:pPr algn="ctr" fontAlgn="b"/>
                      <a:r>
                        <a:rPr lang="en-US" sz="1100" b="0" i="0" u="none" strike="noStrike">
                          <a:solidFill>
                            <a:srgbClr val="000000"/>
                          </a:solidFill>
                          <a:effectLst/>
                          <a:latin typeface="Calibri" panose="020F0502020204030204" pitchFamily="34" charset="0"/>
                        </a:rPr>
                        <a:t>3</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dependence, uncomplicated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8008132"/>
                  </a:ext>
                </a:extLst>
              </a:tr>
              <a:tr h="149751">
                <a:tc>
                  <a:txBody>
                    <a:bodyPr/>
                    <a:lstStyle/>
                    <a:p>
                      <a:pPr algn="ctr" fontAlgn="b"/>
                      <a:r>
                        <a:rPr lang="en-US" sz="1100" b="0" i="0" u="none" strike="noStrike">
                          <a:solidFill>
                            <a:srgbClr val="000000"/>
                          </a:solidFill>
                          <a:effectLst/>
                          <a:latin typeface="Calibri" panose="020F0502020204030204" pitchFamily="34" charset="0"/>
                        </a:rPr>
                        <a:t>4</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dependence with intoxication, unspecified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9025706"/>
                  </a:ext>
                </a:extLst>
              </a:tr>
              <a:tr h="149751">
                <a:tc>
                  <a:txBody>
                    <a:bodyPr/>
                    <a:lstStyle/>
                    <a:p>
                      <a:pPr algn="ctr" fontAlgn="b"/>
                      <a:r>
                        <a:rPr lang="en-US" sz="1100" b="0" i="0" u="none" strike="noStrike">
                          <a:solidFill>
                            <a:srgbClr val="000000"/>
                          </a:solidFill>
                          <a:effectLst/>
                          <a:latin typeface="Calibri" panose="020F0502020204030204" pitchFamily="34" charset="0"/>
                        </a:rPr>
                        <a:t>5</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dependence with withdrawal, unspecified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4286867"/>
                  </a:ext>
                </a:extLst>
              </a:tr>
              <a:tr h="149751">
                <a:tc>
                  <a:txBody>
                    <a:bodyPr/>
                    <a:lstStyle/>
                    <a:p>
                      <a:pPr algn="ctr" fontAlgn="b"/>
                      <a:r>
                        <a:rPr lang="en-US" sz="1100" b="0" i="0" u="none" strike="noStrike">
                          <a:solidFill>
                            <a:srgbClr val="000000"/>
                          </a:solidFill>
                          <a:effectLst/>
                          <a:latin typeface="Calibri" panose="020F0502020204030204" pitchFamily="34" charset="0"/>
                        </a:rPr>
                        <a:t>6</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abuse, in remission</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2763790"/>
                  </a:ext>
                </a:extLst>
              </a:tr>
              <a:tr h="149751">
                <a:tc>
                  <a:txBody>
                    <a:bodyPr/>
                    <a:lstStyle/>
                    <a:p>
                      <a:pPr algn="ctr" fontAlgn="b"/>
                      <a:r>
                        <a:rPr lang="en-US" sz="1100" b="0" i="0" u="none" strike="noStrike">
                          <a:solidFill>
                            <a:srgbClr val="000000"/>
                          </a:solidFill>
                          <a:effectLst/>
                          <a:latin typeface="Calibri" panose="020F0502020204030204" pitchFamily="34" charset="0"/>
                        </a:rPr>
                        <a:t>7</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dependence, in remission</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851081"/>
                  </a:ext>
                </a:extLst>
              </a:tr>
              <a:tr h="149751">
                <a:tc>
                  <a:txBody>
                    <a:bodyPr/>
                    <a:lstStyle/>
                    <a:p>
                      <a:pPr algn="ctr" fontAlgn="b"/>
                      <a:r>
                        <a:rPr lang="en-US" sz="1100" b="0" i="0" u="none" strike="noStrike">
                          <a:solidFill>
                            <a:srgbClr val="000000"/>
                          </a:solidFill>
                          <a:effectLst/>
                          <a:latin typeface="Calibri" panose="020F0502020204030204" pitchFamily="34" charset="0"/>
                        </a:rPr>
                        <a:t>8</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abuse with intoxication, uncomplicated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5991700"/>
                  </a:ext>
                </a:extLst>
              </a:tr>
              <a:tr h="149751">
                <a:tc>
                  <a:txBody>
                    <a:bodyPr/>
                    <a:lstStyle/>
                    <a:p>
                      <a:pPr algn="ctr" fontAlgn="b"/>
                      <a:r>
                        <a:rPr lang="en-US" sz="1100" b="0" i="0" u="none" strike="noStrike">
                          <a:solidFill>
                            <a:srgbClr val="000000"/>
                          </a:solidFill>
                          <a:effectLst/>
                          <a:latin typeface="Calibri" panose="020F0502020204030204" pitchFamily="34" charset="0"/>
                        </a:rPr>
                        <a:t>9</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dependence with intoxication, uncomplicated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7643244"/>
                  </a:ext>
                </a:extLst>
              </a:tr>
              <a:tr h="149751">
                <a:tc>
                  <a:txBody>
                    <a:bodyPr/>
                    <a:lstStyle/>
                    <a:p>
                      <a:pPr algn="ctr" fontAlgn="b"/>
                      <a:r>
                        <a:rPr lang="en-US" sz="1100" b="0" i="0" u="none" strike="noStrike">
                          <a:solidFill>
                            <a:srgbClr val="000000"/>
                          </a:solidFill>
                          <a:effectLst/>
                          <a:latin typeface="Calibri" panose="020F0502020204030204" pitchFamily="34" charset="0"/>
                        </a:rPr>
                        <a:t>10</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Calibri" panose="020F0502020204030204" pitchFamily="34" charset="0"/>
                        </a:rPr>
                        <a:t>Alcohol dependence with withdrawal, uncomplicated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noFill/>
                  </a:tcPr>
                </a:tc>
                <a:extLst>
                  <a:ext uri="{0D108BD9-81ED-4DB2-BD59-A6C34878D82A}">
                    <a16:rowId xmlns:a16="http://schemas.microsoft.com/office/drawing/2014/main" val="2564826408"/>
                  </a:ext>
                </a:extLst>
              </a:tr>
              <a:tr h="147429">
                <a:tc>
                  <a:txBody>
                    <a:bodyPr/>
                    <a:lstStyle/>
                    <a:p>
                      <a:pPr algn="ctr" fontAlgn="b"/>
                      <a:r>
                        <a:rPr lang="en-US" sz="1100" b="0" i="0" u="none" strike="noStrike">
                          <a:solidFill>
                            <a:srgbClr val="000000"/>
                          </a:solidFill>
                          <a:effectLst/>
                          <a:latin typeface="Calibri" panose="020F0502020204030204" pitchFamily="34" charset="0"/>
                        </a:rPr>
                        <a:t> </a:t>
                      </a:r>
                    </a:p>
                  </a:txBody>
                  <a:tcPr marL="5388" marR="5388" marT="5388" marB="0" anchor="b">
                    <a:lnL w="190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5388" marR="5388" marT="5388" marB="0" anchor="b">
                    <a:lnL>
                      <a:noFill/>
                    </a:lnL>
                    <a:lnR w="19050" cap="flat" cmpd="sng" algn="ctr">
                      <a:solidFill>
                        <a:srgbClr val="000000"/>
                      </a:solidFill>
                      <a:prstDash val="solid"/>
                      <a:round/>
                      <a:headEnd type="none" w="med" len="med"/>
                      <a:tailEnd type="none" w="med" len="med"/>
                    </a:lnR>
                    <a:lnT w="6350" cap="flat" cmpd="sng" algn="ctr">
                      <a:solidFill>
                        <a:srgbClr val="C0C0C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930603850"/>
                  </a:ext>
                </a:extLst>
              </a:tr>
              <a:tr h="149751">
                <a:tc>
                  <a:txBody>
                    <a:bodyPr/>
                    <a:lstStyle/>
                    <a:p>
                      <a:pPr algn="ctr" fontAlgn="b"/>
                      <a:r>
                        <a:rPr lang="en-US" sz="1100" b="1" i="0" u="none" strike="noStrike">
                          <a:solidFill>
                            <a:srgbClr val="0070C0"/>
                          </a:solidFill>
                          <a:effectLst/>
                          <a:latin typeface="Calibri" panose="020F0502020204030204" pitchFamily="34" charset="0"/>
                        </a:rPr>
                        <a:t>Rank</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70C0"/>
                          </a:solidFill>
                          <a:effectLst/>
                          <a:latin typeface="Calibri" panose="020F0502020204030204" pitchFamily="34" charset="0"/>
                        </a:rPr>
                        <a:t>ED Top 10 Alcohol Diagnoses</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2796697"/>
                  </a:ext>
                </a:extLst>
              </a:tr>
              <a:tr h="149751">
                <a:tc>
                  <a:txBody>
                    <a:bodyPr/>
                    <a:lstStyle/>
                    <a:p>
                      <a:pPr algn="ctr" fontAlgn="b"/>
                      <a:r>
                        <a:rPr lang="en-US" sz="1100" b="0" i="0" u="none" strike="noStrike">
                          <a:solidFill>
                            <a:srgbClr val="000000"/>
                          </a:solidFill>
                          <a:effectLst/>
                          <a:latin typeface="Calibri" panose="020F0502020204030204" pitchFamily="34" charset="0"/>
                        </a:rPr>
                        <a:t>1</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abuse with intoxication, unspecified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2004269"/>
                  </a:ext>
                </a:extLst>
              </a:tr>
              <a:tr h="149751">
                <a:tc>
                  <a:txBody>
                    <a:bodyPr/>
                    <a:lstStyle/>
                    <a:p>
                      <a:pPr algn="ctr" fontAlgn="b"/>
                      <a:r>
                        <a:rPr lang="en-US" sz="1100" b="0" i="0" u="none" strike="noStrike">
                          <a:solidFill>
                            <a:srgbClr val="000000"/>
                          </a:solidFill>
                          <a:effectLst/>
                          <a:latin typeface="Calibri" panose="020F0502020204030204" pitchFamily="34" charset="0"/>
                        </a:rPr>
                        <a:t>2</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abuse, uncomplicated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8280147"/>
                  </a:ext>
                </a:extLst>
              </a:tr>
              <a:tr h="149751">
                <a:tc>
                  <a:txBody>
                    <a:bodyPr/>
                    <a:lstStyle/>
                    <a:p>
                      <a:pPr algn="ctr" fontAlgn="b"/>
                      <a:r>
                        <a:rPr lang="en-US" sz="1100" b="0" i="0" u="none" strike="noStrike">
                          <a:solidFill>
                            <a:srgbClr val="000000"/>
                          </a:solidFill>
                          <a:effectLst/>
                          <a:latin typeface="Calibri" panose="020F0502020204030204" pitchFamily="34" charset="0"/>
                        </a:rPr>
                        <a:t>3</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abuse with intoxication, uncomplicated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6376527"/>
                  </a:ext>
                </a:extLst>
              </a:tr>
              <a:tr h="149751">
                <a:tc>
                  <a:txBody>
                    <a:bodyPr/>
                    <a:lstStyle/>
                    <a:p>
                      <a:pPr algn="ctr" fontAlgn="b"/>
                      <a:r>
                        <a:rPr lang="en-US" sz="1100" b="0" i="0" u="none" strike="noStrike">
                          <a:solidFill>
                            <a:srgbClr val="000000"/>
                          </a:solidFill>
                          <a:effectLst/>
                          <a:latin typeface="Calibri" panose="020F0502020204030204" pitchFamily="34" charset="0"/>
                        </a:rPr>
                        <a:t>4</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dependence, uncomplicated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0555398"/>
                  </a:ext>
                </a:extLst>
              </a:tr>
              <a:tr h="149751">
                <a:tc>
                  <a:txBody>
                    <a:bodyPr/>
                    <a:lstStyle/>
                    <a:p>
                      <a:pPr algn="ctr" fontAlgn="b"/>
                      <a:r>
                        <a:rPr lang="en-US" sz="1100" b="0" i="0" u="none" strike="noStrike">
                          <a:solidFill>
                            <a:srgbClr val="000000"/>
                          </a:solidFill>
                          <a:effectLst/>
                          <a:latin typeface="Calibri" panose="020F0502020204030204" pitchFamily="34" charset="0"/>
                        </a:rPr>
                        <a:t>5</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dependence with intoxication, unspecified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138238"/>
                  </a:ext>
                </a:extLst>
              </a:tr>
              <a:tr h="175953">
                <a:tc>
                  <a:txBody>
                    <a:bodyPr/>
                    <a:lstStyle/>
                    <a:p>
                      <a:pPr algn="ctr" fontAlgn="b"/>
                      <a:r>
                        <a:rPr lang="en-US" sz="1100" b="0" i="0" u="none" strike="noStrike">
                          <a:solidFill>
                            <a:srgbClr val="FF0000"/>
                          </a:solidFill>
                          <a:effectLst/>
                          <a:latin typeface="Calibri" panose="020F0502020204030204" pitchFamily="34" charset="0"/>
                        </a:rPr>
                        <a:t>6</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FF0000"/>
                          </a:solidFill>
                          <a:effectLst/>
                          <a:latin typeface="Calibri" panose="020F0502020204030204" pitchFamily="34" charset="0"/>
                        </a:rPr>
                        <a:t>Alcohol use, unspecified with intoxication, uncomplicated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3439522"/>
                  </a:ext>
                </a:extLst>
              </a:tr>
              <a:tr h="149751">
                <a:tc>
                  <a:txBody>
                    <a:bodyPr/>
                    <a:lstStyle/>
                    <a:p>
                      <a:pPr algn="ctr" fontAlgn="b"/>
                      <a:r>
                        <a:rPr lang="en-US" sz="1100" b="0" i="0" u="none" strike="noStrike">
                          <a:solidFill>
                            <a:srgbClr val="000000"/>
                          </a:solidFill>
                          <a:effectLst/>
                          <a:latin typeface="Calibri" panose="020F0502020204030204" pitchFamily="34" charset="0"/>
                        </a:rPr>
                        <a:t>7</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Calibri" panose="020F0502020204030204" pitchFamily="34" charset="0"/>
                        </a:rPr>
                        <a:t>Alcohol dependence with intoxication, uncomplicated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7903906"/>
                  </a:ext>
                </a:extLst>
              </a:tr>
              <a:tr h="149751">
                <a:tc>
                  <a:txBody>
                    <a:bodyPr/>
                    <a:lstStyle/>
                    <a:p>
                      <a:pPr algn="ctr" fontAlgn="b"/>
                      <a:r>
                        <a:rPr lang="en-US" sz="1100" b="0" i="0" u="none" strike="noStrike">
                          <a:solidFill>
                            <a:srgbClr val="FF0000"/>
                          </a:solidFill>
                          <a:effectLst/>
                          <a:latin typeface="Calibri" panose="020F0502020204030204" pitchFamily="34" charset="0"/>
                        </a:rPr>
                        <a:t>8</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FF0000"/>
                          </a:solidFill>
                          <a:effectLst/>
                          <a:latin typeface="Calibri" panose="020F0502020204030204" pitchFamily="34" charset="0"/>
                        </a:rPr>
                        <a:t>Alcohol use, unspecified with intoxication, unspecified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8028138"/>
                  </a:ext>
                </a:extLst>
              </a:tr>
              <a:tr h="149751">
                <a:tc>
                  <a:txBody>
                    <a:bodyPr/>
                    <a:lstStyle/>
                    <a:p>
                      <a:pPr algn="ctr" fontAlgn="b"/>
                      <a:r>
                        <a:rPr lang="en-US" sz="1100" b="0" i="0" u="none" strike="noStrike">
                          <a:solidFill>
                            <a:srgbClr val="000000"/>
                          </a:solidFill>
                          <a:effectLst/>
                          <a:latin typeface="Calibri" panose="020F0502020204030204" pitchFamily="34" charset="0"/>
                        </a:rPr>
                        <a:t>9</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Alcohol dependence with withdrawal, unspecified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3173501"/>
                  </a:ext>
                </a:extLst>
              </a:tr>
              <a:tr h="155991">
                <a:tc>
                  <a:txBody>
                    <a:bodyPr/>
                    <a:lstStyle/>
                    <a:p>
                      <a:pPr algn="ctr" fontAlgn="b"/>
                      <a:r>
                        <a:rPr lang="en-US" sz="1100" b="0" i="0" u="none" strike="noStrike">
                          <a:solidFill>
                            <a:srgbClr val="000000"/>
                          </a:solidFill>
                          <a:effectLst/>
                          <a:latin typeface="Calibri" panose="020F0502020204030204" pitchFamily="34" charset="0"/>
                        </a:rPr>
                        <a:t>10</a:t>
                      </a:r>
                    </a:p>
                  </a:txBody>
                  <a:tcPr marL="5388" marR="5388" marT="5388"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Calibri" panose="020F0502020204030204" pitchFamily="34" charset="0"/>
                        </a:rPr>
                        <a:t>Alcohol dependence with withdrawal, uncomplicated</a:t>
                      </a:r>
                    </a:p>
                  </a:txBody>
                  <a:tcPr marL="5388" marR="5388" marT="5388"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1223313"/>
                  </a:ext>
                </a:extLst>
              </a:tr>
            </a:tbl>
          </a:graphicData>
        </a:graphic>
      </p:graphicFrame>
      <p:sp>
        <p:nvSpPr>
          <p:cNvPr id="10" name="TextBox 9">
            <a:extLst>
              <a:ext uri="{FF2B5EF4-FFF2-40B4-BE49-F238E27FC236}">
                <a16:creationId xmlns:a16="http://schemas.microsoft.com/office/drawing/2014/main" id="{E08BEF38-919D-154C-87EE-B2E6572A6083}"/>
              </a:ext>
            </a:extLst>
          </p:cNvPr>
          <p:cNvSpPr txBox="1"/>
          <p:nvPr/>
        </p:nvSpPr>
        <p:spPr>
          <a:xfrm>
            <a:off x="4876800" y="1256138"/>
            <a:ext cx="4030132" cy="33239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i="1" strike="noStrike" kern="1200" cap="none" spc="0" normalizeH="0" baseline="0" noProof="0" dirty="0">
                <a:ln>
                  <a:noFill/>
                </a:ln>
                <a:solidFill>
                  <a:prstClr val="black"/>
                </a:solidFill>
                <a:effectLst/>
                <a:uLnTx/>
                <a:uFillTx/>
                <a:latin typeface="Calibri" panose="020F0502020204030204"/>
                <a:ea typeface="+mn-ea"/>
                <a:cs typeface="+mn-cs"/>
              </a:rPr>
              <a:t>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In ranking the</a:t>
            </a:r>
            <a:r>
              <a:rPr lang="en-US" sz="1400" i="1" dirty="0">
                <a:solidFill>
                  <a:prstClr val="black"/>
                </a:solidFill>
                <a:latin typeface="Calibri" panose="020F0502020204030204"/>
              </a:rPr>
              <a:t> top ten alcohol ICD-10-CM ‘</a:t>
            </a:r>
            <a:r>
              <a:rPr lang="en-US" sz="1400" b="1" i="1" dirty="0">
                <a:solidFill>
                  <a:prstClr val="black"/>
                </a:solidFill>
                <a:latin typeface="Calibri" panose="020F0502020204030204"/>
              </a:rPr>
              <a:t>F10</a:t>
            </a:r>
            <a:r>
              <a:rPr lang="en-US" sz="1400" i="1" dirty="0">
                <a:solidFill>
                  <a:prstClr val="black"/>
                </a:solidFill>
                <a:latin typeface="Calibri" panose="020F0502020204030204"/>
              </a:rPr>
              <a:t>’ related diagnoses by care setting (</a:t>
            </a:r>
            <a:r>
              <a:rPr lang="en-US" sz="1400" b="1" i="1" dirty="0">
                <a:solidFill>
                  <a:prstClr val="black"/>
                </a:solidFill>
                <a:latin typeface="Calibri" panose="020F0502020204030204"/>
              </a:rPr>
              <a:t>See Table 1</a:t>
            </a:r>
            <a:r>
              <a:rPr lang="en-US" sz="1400" i="1" dirty="0">
                <a:solidFill>
                  <a:prstClr val="black"/>
                </a:solidFill>
                <a:latin typeface="Calibri" panose="020F0502020204030204"/>
              </a:rPr>
              <a:t>), alcohol dependence with withdrawal delirium only appears in the top ten diagnosis for inpatient care, and alcohol dependence in remission and abuse in remission only appear in the top ten for inpatient care and observation day. “Alcohol use” cases without dependence or abuse only appear in the top ten diagnosis for emergency department care.  There are also ICD-10-CM ‘Y90’ codes which specifically record toxicology results for </a:t>
            </a:r>
            <a:r>
              <a:rPr lang="en-US" sz="1400" b="1" i="1" dirty="0">
                <a:solidFill>
                  <a:srgbClr val="FF0000"/>
                </a:solidFill>
                <a:latin typeface="Calibri" panose="020F0502020204030204"/>
              </a:rPr>
              <a:t>blood alcohol levels</a:t>
            </a:r>
            <a:r>
              <a:rPr lang="en-US" sz="1400" i="1" dirty="0">
                <a:solidFill>
                  <a:prstClr val="black"/>
                </a:solidFill>
                <a:latin typeface="Calibri" panose="020F0502020204030204"/>
              </a:rPr>
              <a:t> (s</a:t>
            </a:r>
            <a:r>
              <a:rPr lang="en-US" sz="1400" b="1" i="1" dirty="0">
                <a:solidFill>
                  <a:prstClr val="black"/>
                </a:solidFill>
                <a:latin typeface="Calibri" panose="020F0502020204030204"/>
              </a:rPr>
              <a:t>ee Table 2 below) </a:t>
            </a:r>
            <a:r>
              <a:rPr lang="en-US" sz="1400" i="1" dirty="0">
                <a:solidFill>
                  <a:prstClr val="black"/>
                </a:solidFill>
                <a:latin typeface="Calibri" panose="020F0502020204030204"/>
              </a:rPr>
              <a:t>and  codes in the range of ‘O354*’ and ‘O9931*’ for the </a:t>
            </a:r>
            <a:r>
              <a:rPr lang="en-US" sz="1400" b="1" i="1" dirty="0">
                <a:solidFill>
                  <a:srgbClr val="FF0000"/>
                </a:solidFill>
                <a:latin typeface="Calibri" panose="020F0502020204030204"/>
              </a:rPr>
              <a:t>complicating effect of alcohol use on different trimesters of pregnancy</a:t>
            </a:r>
            <a:r>
              <a:rPr lang="en-US" sz="1400" i="1" dirty="0">
                <a:solidFill>
                  <a:prstClr val="black"/>
                </a:solidFill>
                <a:latin typeface="Calibri" panose="020F0502020204030204"/>
              </a:rPr>
              <a:t>.</a:t>
            </a:r>
            <a:endParaRPr kumimoji="0" lang="en-US" sz="140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2" name="Table 11">
            <a:extLst>
              <a:ext uri="{FF2B5EF4-FFF2-40B4-BE49-F238E27FC236}">
                <a16:creationId xmlns:a16="http://schemas.microsoft.com/office/drawing/2014/main" id="{DB16CB92-EA65-3E8D-C7A0-6F916F1379BD}"/>
              </a:ext>
            </a:extLst>
          </p:cNvPr>
          <p:cNvGraphicFramePr>
            <a:graphicFrameLocks noGrp="1"/>
          </p:cNvGraphicFramePr>
          <p:nvPr>
            <p:extLst>
              <p:ext uri="{D42A27DB-BD31-4B8C-83A1-F6EECF244321}">
                <p14:modId xmlns:p14="http://schemas.microsoft.com/office/powerpoint/2010/main" val="2107824071"/>
              </p:ext>
            </p:extLst>
          </p:nvPr>
        </p:nvGraphicFramePr>
        <p:xfrm>
          <a:off x="4960289" y="4889500"/>
          <a:ext cx="3850922" cy="1638300"/>
        </p:xfrm>
        <a:graphic>
          <a:graphicData uri="http://schemas.openxmlformats.org/drawingml/2006/table">
            <a:tbl>
              <a:tblPr/>
              <a:tblGrid>
                <a:gridCol w="800192">
                  <a:extLst>
                    <a:ext uri="{9D8B030D-6E8A-4147-A177-3AD203B41FA5}">
                      <a16:colId xmlns:a16="http://schemas.microsoft.com/office/drawing/2014/main" val="2079319103"/>
                    </a:ext>
                  </a:extLst>
                </a:gridCol>
                <a:gridCol w="3050730">
                  <a:extLst>
                    <a:ext uri="{9D8B030D-6E8A-4147-A177-3AD203B41FA5}">
                      <a16:colId xmlns:a16="http://schemas.microsoft.com/office/drawing/2014/main" val="1999774363"/>
                    </a:ext>
                  </a:extLst>
                </a:gridCol>
              </a:tblGrid>
              <a:tr h="190500">
                <a:tc>
                  <a:txBody>
                    <a:bodyPr/>
                    <a:lstStyle/>
                    <a:p>
                      <a:pPr algn="ctr" fontAlgn="b"/>
                      <a:r>
                        <a:rPr lang="en-US" sz="1100" b="0" i="0" u="none" strike="noStrike" dirty="0">
                          <a:solidFill>
                            <a:srgbClr val="000000"/>
                          </a:solidFill>
                          <a:effectLst/>
                          <a:latin typeface="Calibri" panose="020F0502020204030204" pitchFamily="34" charset="0"/>
                        </a:rPr>
                        <a:t>﻿DX Code</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dirty="0">
                          <a:solidFill>
                            <a:srgbClr val="000000"/>
                          </a:solidFill>
                          <a:effectLst/>
                          <a:latin typeface="Calibri" panose="020F0502020204030204" pitchFamily="34" charset="0"/>
                        </a:rPr>
                        <a:t>Description</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4283428941"/>
                  </a:ext>
                </a:extLst>
              </a:tr>
              <a:tr h="182880">
                <a:tc>
                  <a:txBody>
                    <a:bodyPr/>
                    <a:lstStyle/>
                    <a:p>
                      <a:pPr algn="ctr" fontAlgn="b"/>
                      <a:r>
                        <a:rPr lang="en-US" sz="1100" b="0" i="0" u="none" strike="noStrike">
                          <a:solidFill>
                            <a:srgbClr val="000000"/>
                          </a:solidFill>
                          <a:effectLst/>
                          <a:latin typeface="Calibri" panose="020F0502020204030204" pitchFamily="34" charset="0"/>
                        </a:rPr>
                        <a:t>Y90</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Evidence of alcohol involvement determined by blood alcohol level</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8365559"/>
                  </a:ext>
                </a:extLst>
              </a:tr>
              <a:tr h="182880">
                <a:tc>
                  <a:txBody>
                    <a:bodyPr/>
                    <a:lstStyle/>
                    <a:p>
                      <a:pPr algn="ctr" fontAlgn="b"/>
                      <a:r>
                        <a:rPr lang="en-US" sz="1100" b="0" i="0" u="none" strike="noStrike">
                          <a:solidFill>
                            <a:srgbClr val="000000"/>
                          </a:solidFill>
                          <a:effectLst/>
                          <a:latin typeface="Calibri" panose="020F0502020204030204" pitchFamily="34" charset="0"/>
                        </a:rPr>
                        <a:t>Y900</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Blood alcohol level of less than 20 mg/100 ml</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0175300"/>
                  </a:ext>
                </a:extLst>
              </a:tr>
              <a:tr h="182880">
                <a:tc>
                  <a:txBody>
                    <a:bodyPr/>
                    <a:lstStyle/>
                    <a:p>
                      <a:pPr algn="ctr" fontAlgn="b"/>
                      <a:r>
                        <a:rPr lang="en-US" sz="1100" b="0" i="0" u="none" strike="noStrike">
                          <a:solidFill>
                            <a:srgbClr val="000000"/>
                          </a:solidFill>
                          <a:effectLst/>
                          <a:latin typeface="Calibri" panose="020F0502020204030204" pitchFamily="34" charset="0"/>
                        </a:rPr>
                        <a:t>Y901</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Blood alcohol level of 20-39 mg/100 ml</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4784435"/>
                  </a:ext>
                </a:extLst>
              </a:tr>
              <a:tr h="182880">
                <a:tc>
                  <a:txBody>
                    <a:bodyPr/>
                    <a:lstStyle/>
                    <a:p>
                      <a:pPr algn="ctr" fontAlgn="b"/>
                      <a:r>
                        <a:rPr lang="en-US" sz="1100" b="0" i="0" u="none" strike="noStrike">
                          <a:solidFill>
                            <a:srgbClr val="000000"/>
                          </a:solidFill>
                          <a:effectLst/>
                          <a:latin typeface="Calibri" panose="020F0502020204030204" pitchFamily="34" charset="0"/>
                        </a:rPr>
                        <a:t>Y902</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Blood alcohol level of 40-59 mg/100 ml</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9690289"/>
                  </a:ext>
                </a:extLst>
              </a:tr>
              <a:tr h="182880">
                <a:tc>
                  <a:txBody>
                    <a:bodyPr/>
                    <a:lstStyle/>
                    <a:p>
                      <a:pPr algn="ctr" fontAlgn="b"/>
                      <a:r>
                        <a:rPr lang="en-US" sz="1100" b="0" i="0" u="none" strike="noStrike">
                          <a:solidFill>
                            <a:srgbClr val="000000"/>
                          </a:solidFill>
                          <a:effectLst/>
                          <a:latin typeface="Calibri" panose="020F0502020204030204" pitchFamily="34" charset="0"/>
                        </a:rPr>
                        <a:t>Y903</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Blood alcohol level of 60-79 mg/100 ml</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6772907"/>
                  </a:ext>
                </a:extLst>
              </a:tr>
              <a:tr h="182880">
                <a:tc>
                  <a:txBody>
                    <a:bodyPr/>
                    <a:lstStyle/>
                    <a:p>
                      <a:pPr algn="ctr" fontAlgn="b"/>
                      <a:r>
                        <a:rPr lang="en-US" sz="1100" b="0" i="0" u="none" strike="noStrike">
                          <a:solidFill>
                            <a:srgbClr val="000000"/>
                          </a:solidFill>
                          <a:effectLst/>
                          <a:latin typeface="Calibri" panose="020F0502020204030204" pitchFamily="34" charset="0"/>
                        </a:rPr>
                        <a:t>Y904</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Calibri" panose="020F0502020204030204" pitchFamily="34" charset="0"/>
                        </a:rPr>
                        <a:t>Blood alcohol level of 80-99 mg/100 ml</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1703995"/>
                  </a:ext>
                </a:extLst>
              </a:tr>
              <a:tr h="190500">
                <a:tc>
                  <a:txBody>
                    <a:bodyPr/>
                    <a:lstStyle/>
                    <a:p>
                      <a:pPr algn="ctr" fontAlgn="b"/>
                      <a:r>
                        <a:rPr lang="en-US" sz="1100" b="0" i="0" u="none" strike="noStrike">
                          <a:solidFill>
                            <a:srgbClr val="000000"/>
                          </a:solidFill>
                          <a:effectLst/>
                          <a:latin typeface="Calibri" panose="020F0502020204030204" pitchFamily="34" charset="0"/>
                        </a:rPr>
                        <a:t>Y905</a:t>
                      </a:r>
                    </a:p>
                  </a:txBody>
                  <a:tcPr marL="7620" marR="7620" marT="762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Calibri" panose="020F0502020204030204" pitchFamily="34" charset="0"/>
                        </a:rPr>
                        <a:t>Blood alcohol level of 100-119 mg/100 ml</a:t>
                      </a:r>
                    </a:p>
                  </a:txBody>
                  <a:tcPr marL="7620" marR="7620" marT="762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5884022"/>
                  </a:ext>
                </a:extLst>
              </a:tr>
            </a:tbl>
          </a:graphicData>
        </a:graphic>
      </p:graphicFrame>
      <p:sp>
        <p:nvSpPr>
          <p:cNvPr id="13" name="TextBox 12">
            <a:extLst>
              <a:ext uri="{FF2B5EF4-FFF2-40B4-BE49-F238E27FC236}">
                <a16:creationId xmlns:a16="http://schemas.microsoft.com/office/drawing/2014/main" id="{0AD61580-AB08-C68E-3093-445E03AB2D22}"/>
              </a:ext>
            </a:extLst>
          </p:cNvPr>
          <p:cNvSpPr txBox="1"/>
          <p:nvPr/>
        </p:nvSpPr>
        <p:spPr>
          <a:xfrm>
            <a:off x="4878211" y="4580125"/>
            <a:ext cx="3933000" cy="276999"/>
          </a:xfrm>
          <a:prstGeom prst="rect">
            <a:avLst/>
          </a:prstGeom>
          <a:noFill/>
        </p:spPr>
        <p:txBody>
          <a:bodyPr wrap="none" rtlCol="0">
            <a:spAutoFit/>
          </a:bodyPr>
          <a:lstStyle/>
          <a:p>
            <a:r>
              <a:rPr lang="en-US" sz="1200" b="1" dirty="0"/>
              <a:t>Table 2. ICD-10-CM Codes for Blood Alcohol Levels</a:t>
            </a:r>
          </a:p>
        </p:txBody>
      </p:sp>
      <p:sp>
        <p:nvSpPr>
          <p:cNvPr id="14" name="TextBox 13">
            <a:extLst>
              <a:ext uri="{FF2B5EF4-FFF2-40B4-BE49-F238E27FC236}">
                <a16:creationId xmlns:a16="http://schemas.microsoft.com/office/drawing/2014/main" id="{C49BE69F-E5EF-2641-156A-F3E7784A2D0B}"/>
              </a:ext>
            </a:extLst>
          </p:cNvPr>
          <p:cNvSpPr txBox="1"/>
          <p:nvPr/>
        </p:nvSpPr>
        <p:spPr>
          <a:xfrm>
            <a:off x="207124" y="130341"/>
            <a:ext cx="4669676" cy="338554"/>
          </a:xfrm>
          <a:prstGeom prst="rect">
            <a:avLst/>
          </a:prstGeom>
          <a:noFill/>
        </p:spPr>
        <p:txBody>
          <a:bodyPr wrap="none" rtlCol="0">
            <a:spAutoFit/>
          </a:bodyPr>
          <a:lstStyle/>
          <a:p>
            <a:r>
              <a:rPr lang="en-US" sz="1600" b="1" dirty="0"/>
              <a:t>Table 1. ICD-10-CM ‘F10’ Range Top 10 Codes </a:t>
            </a:r>
          </a:p>
        </p:txBody>
      </p:sp>
    </p:spTree>
    <p:extLst>
      <p:ext uri="{BB962C8B-B14F-4D97-AF65-F5344CB8AC3E}">
        <p14:creationId xmlns:p14="http://schemas.microsoft.com/office/powerpoint/2010/main" val="1202762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0" y="1608954"/>
            <a:ext cx="8726985" cy="810928"/>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dirty="0">
                <a:latin typeface="Arial" panose="020B0604020202020204" pitchFamily="34" charset="0"/>
                <a:cs typeface="Arial" panose="020B0604020202020204" pitchFamily="34" charset="0"/>
                <a:hlinkClick r:id="rId2"/>
              </a:rPr>
              <a:t>http://www.chiamass.gov/ma-apcd-and-case-mix-user-workgroup-information/</a:t>
            </a:r>
            <a:r>
              <a:rPr lang="en-US"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463429D-DD6F-975C-31B4-35A922DE30A4}"/>
              </a:ext>
            </a:extLst>
          </p:cNvPr>
          <p:cNvPicPr>
            <a:picLocks noChangeAspect="1"/>
          </p:cNvPicPr>
          <p:nvPr/>
        </p:nvPicPr>
        <p:blipFill rotWithShape="1">
          <a:blip r:embed="rId4"/>
          <a:srcRect l="9630" t="22620" r="9340" b="6050"/>
          <a:stretch/>
        </p:blipFill>
        <p:spPr>
          <a:xfrm>
            <a:off x="677333" y="2123293"/>
            <a:ext cx="7902223" cy="3912936"/>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203200" y="1600200"/>
            <a:ext cx="8692444" cy="4525963"/>
          </a:xfrm>
        </p:spPr>
        <p:txBody>
          <a:bodyPr>
            <a:normAutofit/>
          </a:bodyPr>
          <a:lstStyle/>
          <a:p>
            <a:r>
              <a:rPr lang="en-US" sz="2400" dirty="0"/>
              <a:t>The next User Group will meet </a:t>
            </a:r>
            <a:r>
              <a:rPr lang="en-US" sz="2400"/>
              <a:t>Tuesday March 26, </a:t>
            </a:r>
            <a:r>
              <a:rPr lang="en-US" sz="2400" dirty="0"/>
              <a:t>2024.</a:t>
            </a:r>
            <a:endParaRPr lang="en-US" sz="2400" dirty="0">
              <a:hlinkClick r:id="rId2"/>
            </a:endParaRPr>
          </a:p>
          <a:p>
            <a:pPr marL="0" indent="0">
              <a:buNone/>
            </a:pPr>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spTree>
    <p:extLst>
      <p:ext uri="{BB962C8B-B14F-4D97-AF65-F5344CB8AC3E}">
        <p14:creationId xmlns:p14="http://schemas.microsoft.com/office/powerpoint/2010/main" val="1466137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63090" y="1359791"/>
            <a:ext cx="8162910" cy="1651158"/>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apcd.data@chiamass.gov</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casemix.data@chiamass.gov</a:t>
            </a:r>
            <a:r>
              <a:rPr lang="en-US" sz="2000" dirty="0">
                <a:latin typeface="Arial" panose="020B0604020202020204" pitchFamily="34" charset="0"/>
                <a:cs typeface="Arial" panose="020B0604020202020204" pitchFamily="34" charset="0"/>
              </a:rPr>
              <a:t> </a:t>
            </a: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53A55BF-E508-0D86-7CB7-2E681EE9DA37}"/>
              </a:ext>
            </a:extLst>
          </p:cNvPr>
          <p:cNvSpPr txBox="1"/>
          <p:nvPr/>
        </p:nvSpPr>
        <p:spPr>
          <a:xfrm>
            <a:off x="460756" y="3123305"/>
            <a:ext cx="8162910" cy="2431435"/>
          </a:xfrm>
          <a:prstGeom prst="rect">
            <a:avLst/>
          </a:prstGeom>
          <a:noFill/>
          <a:ln w="47625">
            <a:solidFill>
              <a:schemeClr val="accent1"/>
            </a:solidFill>
          </a:ln>
        </p:spPr>
        <p:txBody>
          <a:bodyPr wrap="square" rtlCol="0">
            <a:spAutoFit/>
          </a:bodyPr>
          <a:lstStyle/>
          <a:p>
            <a:endParaRPr lang="en-US" sz="800" dirty="0"/>
          </a:p>
          <a:p>
            <a:pPr algn="ctr"/>
            <a:r>
              <a:rPr lang="en-US" b="1" u="sng" dirty="0"/>
              <a:t>REMINDER</a:t>
            </a:r>
          </a:p>
          <a:p>
            <a:endParaRPr lang="en-US" sz="800" dirty="0"/>
          </a:p>
          <a:p>
            <a:endParaRPr lang="en-US" sz="1000" dirty="0"/>
          </a:p>
          <a:p>
            <a:r>
              <a:rPr lang="en-US" dirty="0"/>
              <a:t>CHIA still receives a high volume of email from data users who do not include their IRBNet ID. If you are in the process of or have already submitted a data application to CHIA through IRBNet </a:t>
            </a:r>
            <a:r>
              <a:rPr lang="en-US" dirty="0">
                <a:hlinkClick r:id="rId5"/>
              </a:rPr>
              <a:t>https://www.irbnet.org/release/home.html</a:t>
            </a:r>
            <a:r>
              <a:rPr lang="en-US" dirty="0"/>
              <a:t>, due to the volume of email CHIA receives, please remember to always include your IRBNET ID# in the subject line of your email.  Doing so facilitates tracking your application and expediting responses to any questions.</a:t>
            </a:r>
          </a:p>
        </p:txBody>
      </p:sp>
    </p:spTree>
    <p:extLst>
      <p:ext uri="{BB962C8B-B14F-4D97-AF65-F5344CB8AC3E}">
        <p14:creationId xmlns:p14="http://schemas.microsoft.com/office/powerpoint/2010/main" val="41528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5201424"/>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for request</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MA APCD data (CY 2021 Data)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CY 2021 Data </a:t>
            </a:r>
            <a:r>
              <a:rPr lang="en-US" sz="2000" dirty="0">
                <a:cs typeface="Arial"/>
              </a:rPr>
              <a:t>includes medical, pharmacy, and dental claims incurred between </a:t>
            </a:r>
            <a:r>
              <a:rPr lang="en-US" sz="2000" b="1" dirty="0">
                <a:cs typeface="Arial"/>
              </a:rPr>
              <a:t>January 1, 2017, and December 31, 2021, and it includes six (6) months of run-out (paid claims through June 30, 2022)</a:t>
            </a:r>
            <a:r>
              <a:rPr lang="en-US" sz="2000" dirty="0">
                <a:cs typeface="Arial"/>
              </a:rPr>
              <a:t>. In addition to claims data, the release contains relevant reference files including member eligibility, providers, products, and benefit plans. </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Calendar Year 2021</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5" y="1488691"/>
            <a:ext cx="8577366" cy="5324535"/>
          </a:xfrm>
          <a:prstGeom prst="rect">
            <a:avLst/>
          </a:prstGeom>
          <a:noFill/>
        </p:spPr>
        <p:txBody>
          <a:bodyPr wrap="square" rtlCol="0">
            <a:spAutoFit/>
          </a:bodyPr>
          <a:lstStyle/>
          <a:p>
            <a:pPr marL="742950" lvl="1" indent="-285750">
              <a:buClr>
                <a:schemeClr val="accent1"/>
              </a:buClr>
              <a:buFont typeface="Wingdings" charset="2"/>
              <a:buChar char="§"/>
            </a:pPr>
            <a:r>
              <a:rPr lang="en-US" sz="2000" b="1" dirty="0">
                <a:solidFill>
                  <a:srgbClr val="FF0000"/>
                </a:solidFill>
                <a:cs typeface="Arial"/>
              </a:rPr>
              <a:t>NEW! </a:t>
            </a:r>
            <a:r>
              <a:rPr lang="en-US" sz="2000" dirty="0">
                <a:cs typeface="Arial"/>
              </a:rPr>
              <a:t>MA APCD Calendar Year 2022 Available for request</a:t>
            </a:r>
          </a:p>
          <a:p>
            <a:pPr lvl="1">
              <a:buClr>
                <a:schemeClr val="accent1"/>
              </a:buClr>
            </a:pPr>
            <a:endParaRPr lang="en-US" sz="2000" dirty="0">
              <a:cs typeface="Arial"/>
            </a:endParaRPr>
          </a:p>
          <a:p>
            <a:pPr marL="742950" lvl="1" indent="-285750">
              <a:buClr>
                <a:schemeClr val="accent1"/>
              </a:buClr>
              <a:buFont typeface="Wingdings" charset="2"/>
              <a:buChar char="§"/>
            </a:pPr>
            <a:r>
              <a:rPr lang="en-US" sz="2000" b="1" dirty="0">
                <a:solidFill>
                  <a:srgbClr val="00B050"/>
                </a:solidFill>
                <a:cs typeface="Arial"/>
              </a:rPr>
              <a:t>Calendar Year (CY) 2022 data </a:t>
            </a:r>
            <a:r>
              <a:rPr lang="en-US" sz="2000" dirty="0">
                <a:cs typeface="Arial"/>
              </a:rPr>
              <a:t>holds data collected from health insurance payers licensed to operate in the Commonwealth of Massachusetts. The data includes on health care activity that occurred from January 1, 2018, through December 31, 2022. MA APCD CY 2022 includes medical, pharmacy, and dental claims incurred between January 1, 2018, and December 31, 2022. This release includes six (6) months of run-out (paid claims through June 30, 2023). This data encompasses public and private payers as well as fully-insured and self-insured plans. Keep mind that due to the Supreme Court decision, </a:t>
            </a:r>
            <a:r>
              <a:rPr lang="en-US" sz="2000" i="1" dirty="0">
                <a:cs typeface="Arial"/>
              </a:rPr>
              <a:t>Gobeille v. Liberty Mutual</a:t>
            </a:r>
            <a:r>
              <a:rPr lang="en-US" sz="2000" dirty="0">
                <a:cs typeface="Arial"/>
              </a:rPr>
              <a:t>, the self-insured plans are severely reduced starting in 2016. This release also includes MassHealth Medicaid data in the MA APCD for the period of calendar years 2018-2022. </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Calendar Year 2022</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900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2ED49-D030-7320-E61D-CE4A4EE6A485}"/>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5506AB96-058A-E377-065B-675E6C92A151}"/>
              </a:ext>
            </a:extLst>
          </p:cNvPr>
          <p:cNvSpPr txBox="1"/>
          <p:nvPr/>
        </p:nvSpPr>
        <p:spPr>
          <a:xfrm>
            <a:off x="335171" y="281477"/>
            <a:ext cx="8030931" cy="523220"/>
          </a:xfrm>
          <a:prstGeom prst="rect">
            <a:avLst/>
          </a:prstGeom>
          <a:noFill/>
        </p:spPr>
        <p:txBody>
          <a:bodyPr wrap="square" rtlCol="0" anchor="b">
            <a:spAutoFit/>
          </a:bodyPr>
          <a:lstStyle/>
          <a:p>
            <a:r>
              <a:rPr lang="en-US" sz="2800" b="1" dirty="0">
                <a:solidFill>
                  <a:srgbClr val="005480"/>
                </a:solidFill>
                <a:latin typeface="Arial"/>
                <a:cs typeface="Arial"/>
              </a:rPr>
              <a:t>Updates to the MA APCD Application</a:t>
            </a:r>
          </a:p>
        </p:txBody>
      </p:sp>
      <p:sp>
        <p:nvSpPr>
          <p:cNvPr id="8" name="Date Placeholder 3">
            <a:extLst>
              <a:ext uri="{FF2B5EF4-FFF2-40B4-BE49-F238E27FC236}">
                <a16:creationId xmlns:a16="http://schemas.microsoft.com/office/drawing/2014/main" id="{3599BB2E-BC1B-DAE7-CEA7-508B3BDA1CFE}"/>
              </a:ext>
            </a:extLst>
          </p:cNvPr>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5</a:t>
            </a:fld>
            <a:endParaRPr lang="en-US" dirty="0"/>
          </a:p>
        </p:txBody>
      </p:sp>
      <p:sp>
        <p:nvSpPr>
          <p:cNvPr id="9" name="Footer Placeholder 4">
            <a:extLst>
              <a:ext uri="{FF2B5EF4-FFF2-40B4-BE49-F238E27FC236}">
                <a16:creationId xmlns:a16="http://schemas.microsoft.com/office/drawing/2014/main" id="{1F4687B1-53E2-7EF2-DC28-2F2BAA0BA9D5}"/>
              </a:ext>
            </a:extLst>
          </p:cNvPr>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a:extLst>
              <a:ext uri="{FF2B5EF4-FFF2-40B4-BE49-F238E27FC236}">
                <a16:creationId xmlns:a16="http://schemas.microsoft.com/office/drawing/2014/main" id="{669EB19C-D9B8-CF0B-6DFE-F1834B848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a:extLst>
              <a:ext uri="{FF2B5EF4-FFF2-40B4-BE49-F238E27FC236}">
                <a16:creationId xmlns:a16="http://schemas.microsoft.com/office/drawing/2014/main" id="{36D647AA-D386-F594-B08B-91C28DEF5AB9}"/>
              </a:ext>
            </a:extLst>
          </p:cNvPr>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E20526-E604-80DF-396A-7F5679D73AD6}"/>
              </a:ext>
            </a:extLst>
          </p:cNvPr>
          <p:cNvCxnSpPr/>
          <p:nvPr/>
        </p:nvCxnSpPr>
        <p:spPr>
          <a:xfrm>
            <a:off x="335171" y="807882"/>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1673DF3-8444-099D-ABEA-0F9C89DB86DE}"/>
              </a:ext>
            </a:extLst>
          </p:cNvPr>
          <p:cNvPicPr>
            <a:picLocks noChangeAspect="1"/>
          </p:cNvPicPr>
          <p:nvPr/>
        </p:nvPicPr>
        <p:blipFill rotWithShape="1">
          <a:blip r:embed="rId4"/>
          <a:srcRect l="30480" t="19022" r="16694" b="19967"/>
          <a:stretch/>
        </p:blipFill>
        <p:spPr>
          <a:xfrm>
            <a:off x="347867" y="2116917"/>
            <a:ext cx="6154533" cy="3998200"/>
          </a:xfrm>
          <a:prstGeom prst="rect">
            <a:avLst/>
          </a:prstGeom>
          <a:ln w="15875">
            <a:solidFill>
              <a:schemeClr val="accent1"/>
            </a:solidFill>
          </a:ln>
        </p:spPr>
      </p:pic>
      <p:sp>
        <p:nvSpPr>
          <p:cNvPr id="4" name="Arrow: Left 3">
            <a:extLst>
              <a:ext uri="{FF2B5EF4-FFF2-40B4-BE49-F238E27FC236}">
                <a16:creationId xmlns:a16="http://schemas.microsoft.com/office/drawing/2014/main" id="{860D3948-05A2-A8B4-BD47-64389DEF4777}"/>
              </a:ext>
            </a:extLst>
          </p:cNvPr>
          <p:cNvSpPr/>
          <p:nvPr/>
        </p:nvSpPr>
        <p:spPr>
          <a:xfrm>
            <a:off x="6886222" y="5441244"/>
            <a:ext cx="1287303" cy="44026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8CB7610-D76A-C296-9EBD-786C42303578}"/>
              </a:ext>
            </a:extLst>
          </p:cNvPr>
          <p:cNvSpPr txBox="1"/>
          <p:nvPr/>
        </p:nvSpPr>
        <p:spPr>
          <a:xfrm>
            <a:off x="325662" y="807882"/>
            <a:ext cx="8531213" cy="1308050"/>
          </a:xfrm>
          <a:prstGeom prst="rect">
            <a:avLst/>
          </a:prstGeom>
          <a:noFill/>
        </p:spPr>
        <p:txBody>
          <a:bodyPr wrap="square">
            <a:spAutoFit/>
          </a:bodyPr>
          <a:lstStyle/>
          <a:p>
            <a:r>
              <a:rPr lang="en-US" sz="1600" dirty="0">
                <a:cs typeface="Arial"/>
              </a:rPr>
              <a:t>When applying for CHIA data, always check the website to download and use the most recent version of the data request application. For example, the MA APCD application was last revised in December 2023 to update the full year date ranges available for purchase</a:t>
            </a:r>
            <a:r>
              <a:rPr lang="en-US" dirty="0">
                <a:cs typeface="Arial"/>
              </a:rPr>
              <a:t>.</a:t>
            </a:r>
          </a:p>
          <a:p>
            <a:endParaRPr lang="en-US" sz="1100" dirty="0">
              <a:cs typeface="Arial"/>
            </a:endParaRPr>
          </a:p>
          <a:p>
            <a:r>
              <a:rPr lang="en-US" sz="1800" b="1" i="1" dirty="0">
                <a:cs typeface="Arial"/>
              </a:rPr>
              <a:t>Se</a:t>
            </a:r>
            <a:r>
              <a:rPr lang="en-US" b="1" i="1" dirty="0">
                <a:cs typeface="Arial"/>
              </a:rPr>
              <a:t>e application excerpt below.</a:t>
            </a:r>
            <a:r>
              <a:rPr lang="en-US" sz="1800" b="1" i="1" dirty="0">
                <a:cs typeface="Arial"/>
              </a:rPr>
              <a:t> </a:t>
            </a:r>
            <a:endParaRPr lang="en-US" b="1" i="1" dirty="0"/>
          </a:p>
        </p:txBody>
      </p:sp>
    </p:spTree>
    <p:extLst>
      <p:ext uri="{BB962C8B-B14F-4D97-AF65-F5344CB8AC3E}">
        <p14:creationId xmlns:p14="http://schemas.microsoft.com/office/powerpoint/2010/main" val="134663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96934-4F2C-372F-7267-4DA21B657C0A}"/>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0AF79DC4-E953-F394-307D-710C7C37A719}"/>
              </a:ext>
            </a:extLst>
          </p:cNvPr>
          <p:cNvSpPr txBox="1"/>
          <p:nvPr/>
        </p:nvSpPr>
        <p:spPr>
          <a:xfrm>
            <a:off x="263090" y="374857"/>
            <a:ext cx="8030931" cy="523220"/>
          </a:xfrm>
          <a:prstGeom prst="rect">
            <a:avLst/>
          </a:prstGeom>
          <a:noFill/>
        </p:spPr>
        <p:txBody>
          <a:bodyPr wrap="square" rtlCol="0" anchor="b">
            <a:spAutoFit/>
          </a:bodyPr>
          <a:lstStyle/>
          <a:p>
            <a:r>
              <a:rPr lang="en-US" sz="2800" b="1" dirty="0">
                <a:solidFill>
                  <a:srgbClr val="005480"/>
                </a:solidFill>
                <a:latin typeface="Arial"/>
                <a:cs typeface="Arial"/>
              </a:rPr>
              <a:t>Updates to the MA APCD Application </a:t>
            </a:r>
            <a:r>
              <a:rPr lang="en-US" sz="2000" dirty="0">
                <a:solidFill>
                  <a:srgbClr val="005480"/>
                </a:solidFill>
                <a:latin typeface="Arial"/>
                <a:cs typeface="Arial"/>
              </a:rPr>
              <a:t>(continued)</a:t>
            </a:r>
          </a:p>
        </p:txBody>
      </p:sp>
      <p:sp>
        <p:nvSpPr>
          <p:cNvPr id="8" name="Date Placeholder 3">
            <a:extLst>
              <a:ext uri="{FF2B5EF4-FFF2-40B4-BE49-F238E27FC236}">
                <a16:creationId xmlns:a16="http://schemas.microsoft.com/office/drawing/2014/main" id="{F789EA22-2637-CB11-EF42-31B0AC1DD75B}"/>
              </a:ext>
            </a:extLst>
          </p:cNvPr>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6</a:t>
            </a:fld>
            <a:endParaRPr lang="en-US" dirty="0"/>
          </a:p>
        </p:txBody>
      </p:sp>
      <p:sp>
        <p:nvSpPr>
          <p:cNvPr id="9" name="Footer Placeholder 4">
            <a:extLst>
              <a:ext uri="{FF2B5EF4-FFF2-40B4-BE49-F238E27FC236}">
                <a16:creationId xmlns:a16="http://schemas.microsoft.com/office/drawing/2014/main" id="{84C2E291-80E0-388E-2C4A-006589071B3F}"/>
              </a:ext>
            </a:extLst>
          </p:cNvPr>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a:extLst>
              <a:ext uri="{FF2B5EF4-FFF2-40B4-BE49-F238E27FC236}">
                <a16:creationId xmlns:a16="http://schemas.microsoft.com/office/drawing/2014/main" id="{11BE5F3E-AD46-3A4F-C98E-BDFA3AB22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a:extLst>
              <a:ext uri="{FF2B5EF4-FFF2-40B4-BE49-F238E27FC236}">
                <a16:creationId xmlns:a16="http://schemas.microsoft.com/office/drawing/2014/main" id="{A5B33F01-A707-A4BC-D2C9-F5AC829AFA31}"/>
              </a:ext>
            </a:extLst>
          </p:cNvPr>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26D768-0026-ADCD-C4E8-45FDB0179E8F}"/>
              </a:ext>
            </a:extLst>
          </p:cNvPr>
          <p:cNvCxnSpPr/>
          <p:nvPr/>
        </p:nvCxnSpPr>
        <p:spPr>
          <a:xfrm>
            <a:off x="357377" y="917585"/>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4" name="Arrow: Left 3">
            <a:extLst>
              <a:ext uri="{FF2B5EF4-FFF2-40B4-BE49-F238E27FC236}">
                <a16:creationId xmlns:a16="http://schemas.microsoft.com/office/drawing/2014/main" id="{329080E6-DD17-821E-6832-7F3A49612ACE}"/>
              </a:ext>
            </a:extLst>
          </p:cNvPr>
          <p:cNvSpPr/>
          <p:nvPr/>
        </p:nvSpPr>
        <p:spPr>
          <a:xfrm>
            <a:off x="7604721" y="3234265"/>
            <a:ext cx="1287303" cy="44026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B9B2EBE-93D4-A0AF-5218-8697F9A40BA3}"/>
              </a:ext>
            </a:extLst>
          </p:cNvPr>
          <p:cNvSpPr txBox="1"/>
          <p:nvPr/>
        </p:nvSpPr>
        <p:spPr>
          <a:xfrm>
            <a:off x="335172" y="1023245"/>
            <a:ext cx="8368562" cy="1815882"/>
          </a:xfrm>
          <a:prstGeom prst="rect">
            <a:avLst/>
          </a:prstGeom>
          <a:noFill/>
        </p:spPr>
        <p:txBody>
          <a:bodyPr wrap="square">
            <a:spAutoFit/>
          </a:bodyPr>
          <a:lstStyle/>
          <a:p>
            <a:r>
              <a:rPr lang="en-US" sz="1600" dirty="0">
                <a:cs typeface="Arial"/>
              </a:rPr>
              <a:t>In addition, the December 2023 revision to MA APCD application specifies that the member ZIP code geographic data is now only released at the level of one ZIP code per person per year based on the member’s ZIP code reported in the member’s earliest submission year month.</a:t>
            </a:r>
          </a:p>
          <a:p>
            <a:endParaRPr lang="en-US" sz="1600" dirty="0">
              <a:cs typeface="Arial"/>
            </a:endParaRPr>
          </a:p>
          <a:p>
            <a:r>
              <a:rPr lang="en-US" sz="1600" b="1" i="1" dirty="0">
                <a:cs typeface="Arial"/>
              </a:rPr>
              <a:t>See application excerpt below. </a:t>
            </a:r>
            <a:endParaRPr lang="en-US" sz="1600" dirty="0">
              <a:cs typeface="Arial"/>
            </a:endParaRPr>
          </a:p>
          <a:p>
            <a:r>
              <a:rPr lang="en-US" sz="1600" dirty="0">
                <a:cs typeface="Arial"/>
              </a:rPr>
              <a:t> </a:t>
            </a:r>
            <a:endParaRPr lang="en-US" dirty="0"/>
          </a:p>
        </p:txBody>
      </p:sp>
      <p:pic>
        <p:nvPicPr>
          <p:cNvPr id="5" name="Picture 4">
            <a:extLst>
              <a:ext uri="{FF2B5EF4-FFF2-40B4-BE49-F238E27FC236}">
                <a16:creationId xmlns:a16="http://schemas.microsoft.com/office/drawing/2014/main" id="{66E866C3-790D-2E1B-81C3-08B9970478CB}"/>
              </a:ext>
            </a:extLst>
          </p:cNvPr>
          <p:cNvPicPr>
            <a:picLocks noChangeAspect="1"/>
          </p:cNvPicPr>
          <p:nvPr/>
        </p:nvPicPr>
        <p:blipFill rotWithShape="1">
          <a:blip r:embed="rId4"/>
          <a:srcRect l="30001" t="32496" r="16172" b="41605"/>
          <a:stretch/>
        </p:blipFill>
        <p:spPr>
          <a:xfrm>
            <a:off x="335171" y="2686756"/>
            <a:ext cx="7194518" cy="1998132"/>
          </a:xfrm>
          <a:prstGeom prst="rect">
            <a:avLst/>
          </a:prstGeom>
          <a:ln w="15875">
            <a:solidFill>
              <a:schemeClr val="accent1"/>
            </a:solidFill>
          </a:ln>
        </p:spPr>
      </p:pic>
    </p:spTree>
    <p:extLst>
      <p:ext uri="{BB962C8B-B14F-4D97-AF65-F5344CB8AC3E}">
        <p14:creationId xmlns:p14="http://schemas.microsoft.com/office/powerpoint/2010/main" val="728687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73048" y="914902"/>
            <a:ext cx="8597904" cy="5288627"/>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Hospital Inpatient Discharge Data (HIDD) </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FY2022 Now 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Emergency Department  Visit Data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 FY2022 Now 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Observation Stay Data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 FY2022 Now Available for Request</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using previous years data (e.g., FY 20, FY21) that require newly available year(s) of  case mix data (e.g., FY 22)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226495"/>
            <a:ext cx="8030931" cy="523220"/>
          </a:xfrm>
          <a:prstGeom prst="rect">
            <a:avLst/>
          </a:prstGeom>
          <a:noFill/>
        </p:spPr>
        <p:txBody>
          <a:bodyPr wrap="square" rtlCol="0" anchor="b">
            <a:spAutoFit/>
          </a:bodyPr>
          <a:lstStyle/>
          <a:p>
            <a:r>
              <a:rPr lang="en-US" sz="2800" b="1" dirty="0">
                <a:solidFill>
                  <a:srgbClr val="005480"/>
                </a:solidFill>
                <a:cs typeface="Arial"/>
              </a:rPr>
              <a:t>Case Mix FY2022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7</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7071" y="832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204" y="1768279"/>
            <a:ext cx="1858677" cy="1586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82235"/>
            <a:ext cx="8722969" cy="495520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MA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data extracts and releases.</a:t>
            </a:r>
          </a:p>
          <a:p>
            <a:pPr marL="800100" lvl="1" indent="-342900">
              <a:buClr>
                <a:srgbClr val="F8921E"/>
              </a:buClr>
              <a:buFont typeface="Wingdings" panose="05000000000000000000" pitchFamily="2" charset="2"/>
              <a:buChar char="§"/>
            </a:pPr>
            <a:endParaRPr lang="en-US" sz="2000" dirty="0"/>
          </a:p>
          <a:p>
            <a:pPr marL="800100" lvl="1" indent="-342900">
              <a:buClr>
                <a:srgbClr val="F8921E"/>
              </a:buClr>
              <a:buFont typeface="Wingdings" panose="05000000000000000000" pitchFamily="2" charset="2"/>
              <a:buChar char="§"/>
            </a:pPr>
            <a:r>
              <a:rPr lang="en-US" sz="2000" dirty="0"/>
              <a:t>You can also sign up to receive updates on the status of MA APCD and case mix data requests and data release information by filling out the form at the following link: </a:t>
            </a:r>
            <a:r>
              <a:rPr lang="en-US" sz="2000" dirty="0">
                <a:hlinkClick r:id="rId4"/>
              </a:rPr>
              <a:t>https://lp.constantcontactpages.com/su/NYBm5Bs</a:t>
            </a:r>
            <a:r>
              <a:rPr lang="en-US" sz="2000" dirty="0"/>
              <a:t>  </a:t>
            </a:r>
          </a:p>
          <a:p>
            <a:pPr lvl="1">
              <a:buClr>
                <a:srgbClr val="F8921E"/>
              </a:buClr>
            </a:pP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8</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0" y="1162357"/>
            <a:ext cx="8953167" cy="646331"/>
          </a:xfrm>
          <a:prstGeom prst="rect">
            <a:avLst/>
          </a:prstGeom>
          <a:noFill/>
        </p:spPr>
        <p:txBody>
          <a:bodyPr wrap="square" rtlCol="0">
            <a:spAutoFit/>
          </a:bodyPr>
          <a:lstStyle/>
          <a:p>
            <a:pPr lvl="1">
              <a:buClr>
                <a:srgbClr val="F8921E"/>
              </a:buClr>
            </a:pPr>
            <a:r>
              <a:rPr lang="en-US" dirty="0">
                <a:cs typeface="Arial"/>
              </a:rPr>
              <a:t>Links to examples of resultant research using CHIA data can be found at the following link: </a:t>
            </a:r>
            <a:r>
              <a:rPr lang="en-US" dirty="0">
                <a:cs typeface="Arial"/>
                <a:hlinkClick r:id="rId3"/>
              </a:rPr>
              <a:t>https://www.chiamass.gov/resultant-research-using-chia-data/</a:t>
            </a: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 (continued)</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9</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2B83138-2C5D-49D0-FA68-DF9CC00970C2}"/>
              </a:ext>
            </a:extLst>
          </p:cNvPr>
          <p:cNvPicPr>
            <a:picLocks noChangeAspect="1"/>
          </p:cNvPicPr>
          <p:nvPr/>
        </p:nvPicPr>
        <p:blipFill rotWithShape="1">
          <a:blip r:embed="rId5"/>
          <a:srcRect l="19506" t="34827" r="21605" b="4597"/>
          <a:stretch/>
        </p:blipFill>
        <p:spPr>
          <a:xfrm>
            <a:off x="910941" y="1991641"/>
            <a:ext cx="7122758" cy="4121292"/>
          </a:xfrm>
          <a:prstGeom prst="rect">
            <a:avLst/>
          </a:prstGeom>
        </p:spPr>
      </p:pic>
    </p:spTree>
    <p:extLst>
      <p:ext uri="{BB962C8B-B14F-4D97-AF65-F5344CB8AC3E}">
        <p14:creationId xmlns:p14="http://schemas.microsoft.com/office/powerpoint/2010/main" val="2870731119"/>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11592</TotalTime>
  <Words>3160</Words>
  <Application>Microsoft Macintosh PowerPoint</Application>
  <PresentationFormat>On-screen Show (4:3)</PresentationFormat>
  <Paragraphs>281</Paragraphs>
  <Slides>25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-apple-system</vt:lpstr>
      <vt:lpstr>Arial</vt:lpstr>
      <vt:lpstr>Arial Narrow</vt:lpstr>
      <vt:lpstr>Calibri</vt:lpstr>
      <vt:lpstr>Calibri Light</vt:lpstr>
      <vt:lpstr>Söhne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311</cp:revision>
  <cp:lastPrinted>2023-12-05T19:58:32Z</cp:lastPrinted>
  <dcterms:created xsi:type="dcterms:W3CDTF">2018-01-09T20:21:29Z</dcterms:created>
  <dcterms:modified xsi:type="dcterms:W3CDTF">2024-02-27T19:23:09Z</dcterms:modified>
</cp:coreProperties>
</file>