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xls" ContentType="application/vnd.ms-excel"/>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93" r:id="rId2"/>
    <p:sldMasterId id="2147483696" r:id="rId3"/>
  </p:sldMasterIdLst>
  <p:notesMasterIdLst>
    <p:notesMasterId r:id="rId25"/>
  </p:notesMasterIdLst>
  <p:handoutMasterIdLst>
    <p:handoutMasterId r:id="rId26"/>
  </p:handoutMasterIdLst>
  <p:sldIdLst>
    <p:sldId id="317" r:id="rId4"/>
    <p:sldId id="264" r:id="rId5"/>
    <p:sldId id="507" r:id="rId6"/>
    <p:sldId id="552" r:id="rId7"/>
    <p:sldId id="553" r:id="rId8"/>
    <p:sldId id="556" r:id="rId9"/>
    <p:sldId id="554" r:id="rId10"/>
    <p:sldId id="555" r:id="rId11"/>
    <p:sldId id="558" r:id="rId12"/>
    <p:sldId id="557" r:id="rId13"/>
    <p:sldId id="533" r:id="rId14"/>
    <p:sldId id="559" r:id="rId15"/>
    <p:sldId id="482" r:id="rId16"/>
    <p:sldId id="560" r:id="rId17"/>
    <p:sldId id="561" r:id="rId18"/>
    <p:sldId id="562" r:id="rId19"/>
    <p:sldId id="563" r:id="rId20"/>
    <p:sldId id="564" r:id="rId21"/>
    <p:sldId id="565" r:id="rId22"/>
    <p:sldId id="445" r:id="rId23"/>
    <p:sldId id="296" r:id="rId24"/>
  </p:sldIdLst>
  <p:sldSz cx="9144000" cy="6858000" type="screen4x3"/>
  <p:notesSz cx="7010400" cy="9296400"/>
  <p:defaultTextStyle>
    <a:defPPr>
      <a:defRPr lang="en-US"/>
    </a:defPPr>
    <a:lvl1pPr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5pPr>
    <a:lvl6pPr marL="2286000" algn="l" defTabSz="457200" rtl="0" eaLnBrk="1" latinLnBrk="0" hangingPunct="1">
      <a:defRPr kern="1200">
        <a:solidFill>
          <a:schemeClr val="tx1"/>
        </a:solidFill>
        <a:latin typeface="Calibri" charset="0"/>
        <a:ea typeface="ＭＳ Ｐゴシック" charset="0"/>
        <a:cs typeface="ＭＳ Ｐゴシック" charset="0"/>
      </a:defRPr>
    </a:lvl6pPr>
    <a:lvl7pPr marL="2743200" algn="l" defTabSz="457200" rtl="0" eaLnBrk="1" latinLnBrk="0" hangingPunct="1">
      <a:defRPr kern="1200">
        <a:solidFill>
          <a:schemeClr val="tx1"/>
        </a:solidFill>
        <a:latin typeface="Calibri" charset="0"/>
        <a:ea typeface="ＭＳ Ｐゴシック" charset="0"/>
        <a:cs typeface="ＭＳ Ｐゴシック" charset="0"/>
      </a:defRPr>
    </a:lvl7pPr>
    <a:lvl8pPr marL="3200400" algn="l" defTabSz="457200" rtl="0" eaLnBrk="1" latinLnBrk="0" hangingPunct="1">
      <a:defRPr kern="1200">
        <a:solidFill>
          <a:schemeClr val="tx1"/>
        </a:solidFill>
        <a:latin typeface="Calibri" charset="0"/>
        <a:ea typeface="ＭＳ Ｐゴシック" charset="0"/>
        <a:cs typeface="ＭＳ Ｐゴシック" charset="0"/>
      </a:defRPr>
    </a:lvl8pPr>
    <a:lvl9pPr marL="3657600" algn="l" defTabSz="457200" rtl="0" eaLnBrk="1" latinLnBrk="0" hangingPunct="1">
      <a:defRPr kern="1200">
        <a:solidFill>
          <a:schemeClr val="tx1"/>
        </a:solidFill>
        <a:latin typeface="Calibri" charset="0"/>
        <a:ea typeface="ＭＳ Ｐゴシック" charset="0"/>
        <a:cs typeface="ＭＳ Ｐゴシック" charset="0"/>
      </a:defRPr>
    </a:lvl9pPr>
  </p:defaultTextStyle>
  <p:extLst>
    <p:ext uri="{EFAFB233-063F-42B5-8137-9DF3F51BA10A}">
      <p15:sldGuideLst xmlns:p15="http://schemas.microsoft.com/office/powerpoint/2012/main" xmlns="">
        <p15:guide id="1" orient="horz" pos="973">
          <p15:clr>
            <a:srgbClr val="A4A3A4"/>
          </p15:clr>
        </p15:guide>
        <p15:guide id="2" pos="118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ramer, Marilyn" initials="KM" lastIdx="9"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36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65" autoAdjust="0"/>
    <p:restoredTop sz="88407" autoAdjust="0"/>
  </p:normalViewPr>
  <p:slideViewPr>
    <p:cSldViewPr snapToGrid="0" snapToObjects="1" showGuides="1">
      <p:cViewPr>
        <p:scale>
          <a:sx n="97" d="100"/>
          <a:sy n="97" d="100"/>
        </p:scale>
        <p:origin x="-1158" y="-72"/>
      </p:cViewPr>
      <p:guideLst>
        <p:guide orient="horz" pos="973"/>
        <p:guide pos="1188"/>
      </p:guideLst>
    </p:cSldViewPr>
  </p:slideViewPr>
  <p:outlineViewPr>
    <p:cViewPr>
      <p:scale>
        <a:sx n="33" d="100"/>
        <a:sy n="33" d="100"/>
      </p:scale>
      <p:origin x="0" y="440"/>
    </p:cViewPr>
  </p:outlineViewPr>
  <p:notesTextViewPr>
    <p:cViewPr>
      <p:scale>
        <a:sx n="100" d="100"/>
        <a:sy n="100" d="100"/>
      </p:scale>
      <p:origin x="0" y="0"/>
    </p:cViewPr>
  </p:notesTextViewPr>
  <p:sorterViewPr>
    <p:cViewPr>
      <p:scale>
        <a:sx n="150" d="100"/>
        <a:sy n="150" d="100"/>
      </p:scale>
      <p:origin x="0" y="592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commentAuthors" Target="commentAuthors.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hia-fs01\users\BHARNEY\APCDCurator\Pharmacy\bar%20chart%20final%20from%20barb.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APCD Release 3.0</a:t>
            </a:r>
            <a:r>
              <a:rPr lang="en-US" baseline="0"/>
              <a:t> Pharmacy Data</a:t>
            </a:r>
          </a:p>
          <a:p>
            <a:pPr>
              <a:defRPr/>
            </a:pPr>
            <a:r>
              <a:rPr lang="en-US" baseline="0"/>
              <a:t> Impact of Versioning</a:t>
            </a:r>
            <a:endParaRPr lang="en-US"/>
          </a:p>
        </c:rich>
      </c:tx>
      <c:layout/>
      <c:overlay val="0"/>
    </c:title>
    <c:autoTitleDeleted val="0"/>
    <c:plotArea>
      <c:layout/>
      <c:barChart>
        <c:barDir val="col"/>
        <c:grouping val="stacked"/>
        <c:varyColors val="0"/>
        <c:ser>
          <c:idx val="0"/>
          <c:order val="0"/>
          <c:tx>
            <c:strRef>
              <c:f>Chart!$C$1</c:f>
              <c:strCache>
                <c:ptCount val="1"/>
                <c:pt idx="0">
                  <c:v>Original</c:v>
                </c:pt>
              </c:strCache>
            </c:strRef>
          </c:tx>
          <c:invertIfNegative val="0"/>
          <c:dLbls>
            <c:dLbl>
              <c:idx val="11"/>
              <c:dLblPos val="inBase"/>
              <c:showLegendKey val="0"/>
              <c:showVal val="1"/>
              <c:showCatName val="0"/>
              <c:showSerName val="1"/>
              <c:showPercent val="0"/>
              <c:showBubbleSize val="0"/>
            </c:dLbl>
            <c:dLblPos val="inBase"/>
            <c:showLegendKey val="0"/>
            <c:showVal val="0"/>
            <c:showCatName val="0"/>
            <c:showSerName val="0"/>
            <c:showPercent val="0"/>
            <c:showBubbleSize val="0"/>
          </c:dLbls>
          <c:cat>
            <c:multiLvlStrRef>
              <c:f>Chart!$A$2:$B$12</c:f>
              <c:multiLvlStrCache>
                <c:ptCount val="11"/>
                <c:lvl>
                  <c:pt idx="0">
                    <c:v>2011</c:v>
                  </c:pt>
                  <c:pt idx="1">
                    <c:v>2012</c:v>
                  </c:pt>
                  <c:pt idx="2">
                    <c:v>2013</c:v>
                  </c:pt>
                  <c:pt idx="3">
                    <c:v>2011</c:v>
                  </c:pt>
                  <c:pt idx="4">
                    <c:v>2012</c:v>
                  </c:pt>
                  <c:pt idx="5">
                    <c:v>2013</c:v>
                  </c:pt>
                  <c:pt idx="6">
                    <c:v>2011</c:v>
                  </c:pt>
                  <c:pt idx="7">
                    <c:v>2012</c:v>
                  </c:pt>
                  <c:pt idx="8">
                    <c:v>2013</c:v>
                  </c:pt>
                  <c:pt idx="9">
                    <c:v>2012</c:v>
                  </c:pt>
                  <c:pt idx="10">
                    <c:v>2013</c:v>
                  </c:pt>
                </c:lvl>
                <c:lvl>
                  <c:pt idx="0">
                    <c:v>MassHealth</c:v>
                  </c:pt>
                  <c:pt idx="3">
                    <c:v>BCBS</c:v>
                  </c:pt>
                  <c:pt idx="6">
                    <c:v>HPHC</c:v>
                  </c:pt>
                  <c:pt idx="9">
                    <c:v>Tufts*</c:v>
                  </c:pt>
                </c:lvl>
              </c:multiLvlStrCache>
            </c:multiLvlStrRef>
          </c:cat>
          <c:val>
            <c:numRef>
              <c:f>Chart!$C$2:$C$12</c:f>
              <c:numCache>
                <c:formatCode>#,##0.00</c:formatCode>
                <c:ptCount val="11"/>
                <c:pt idx="0">
                  <c:v>13.075687</c:v>
                </c:pt>
                <c:pt idx="1">
                  <c:v>12.907886999999999</c:v>
                </c:pt>
                <c:pt idx="2">
                  <c:v>13.077143</c:v>
                </c:pt>
                <c:pt idx="3">
                  <c:v>17.194482999999998</c:v>
                </c:pt>
                <c:pt idx="4">
                  <c:v>16.373107999999998</c:v>
                </c:pt>
                <c:pt idx="5">
                  <c:v>16.182627999999998</c:v>
                </c:pt>
                <c:pt idx="6" formatCode="General">
                  <c:v>6.5177969999999998</c:v>
                </c:pt>
                <c:pt idx="7" formatCode="General">
                  <c:v>6.4298760000000001</c:v>
                </c:pt>
                <c:pt idx="8" formatCode="General">
                  <c:v>6.5011599999999996</c:v>
                </c:pt>
                <c:pt idx="9" formatCode="General">
                  <c:v>4.5609500000000001</c:v>
                </c:pt>
                <c:pt idx="10" formatCode="General">
                  <c:v>4.4630229999999997</c:v>
                </c:pt>
              </c:numCache>
            </c:numRef>
          </c:val>
        </c:ser>
        <c:ser>
          <c:idx val="1"/>
          <c:order val="1"/>
          <c:tx>
            <c:strRef>
              <c:f>Chart!$D$1</c:f>
              <c:strCache>
                <c:ptCount val="1"/>
                <c:pt idx="0">
                  <c:v>Squish</c:v>
                </c:pt>
              </c:strCache>
            </c:strRef>
          </c:tx>
          <c:invertIfNegative val="0"/>
          <c:dLbls>
            <c:dLbl>
              <c:idx val="11"/>
              <c:dLblPos val="inBase"/>
              <c:showLegendKey val="0"/>
              <c:showVal val="1"/>
              <c:showCatName val="0"/>
              <c:showSerName val="1"/>
              <c:showPercent val="0"/>
              <c:showBubbleSize val="0"/>
            </c:dLbl>
            <c:dLblPos val="inBase"/>
            <c:showLegendKey val="0"/>
            <c:showVal val="0"/>
            <c:showCatName val="0"/>
            <c:showSerName val="0"/>
            <c:showPercent val="0"/>
            <c:showBubbleSize val="0"/>
          </c:dLbls>
          <c:cat>
            <c:multiLvlStrRef>
              <c:f>Chart!$A$2:$B$12</c:f>
              <c:multiLvlStrCache>
                <c:ptCount val="11"/>
                <c:lvl>
                  <c:pt idx="0">
                    <c:v>2011</c:v>
                  </c:pt>
                  <c:pt idx="1">
                    <c:v>2012</c:v>
                  </c:pt>
                  <c:pt idx="2">
                    <c:v>2013</c:v>
                  </c:pt>
                  <c:pt idx="3">
                    <c:v>2011</c:v>
                  </c:pt>
                  <c:pt idx="4">
                    <c:v>2012</c:v>
                  </c:pt>
                  <c:pt idx="5">
                    <c:v>2013</c:v>
                  </c:pt>
                  <c:pt idx="6">
                    <c:v>2011</c:v>
                  </c:pt>
                  <c:pt idx="7">
                    <c:v>2012</c:v>
                  </c:pt>
                  <c:pt idx="8">
                    <c:v>2013</c:v>
                  </c:pt>
                  <c:pt idx="9">
                    <c:v>2012</c:v>
                  </c:pt>
                  <c:pt idx="10">
                    <c:v>2013</c:v>
                  </c:pt>
                </c:lvl>
                <c:lvl>
                  <c:pt idx="0">
                    <c:v>MassHealth</c:v>
                  </c:pt>
                  <c:pt idx="3">
                    <c:v>BCBS</c:v>
                  </c:pt>
                  <c:pt idx="6">
                    <c:v>HPHC</c:v>
                  </c:pt>
                  <c:pt idx="9">
                    <c:v>Tufts*</c:v>
                  </c:pt>
                </c:lvl>
              </c:multiLvlStrCache>
            </c:multiLvlStrRef>
          </c:cat>
          <c:val>
            <c:numRef>
              <c:f>Chart!$D$2:$D$12</c:f>
              <c:numCache>
                <c:formatCode>#,##0.00</c:formatCode>
                <c:ptCount val="11"/>
                <c:pt idx="0">
                  <c:v>0.313832</c:v>
                </c:pt>
                <c:pt idx="1">
                  <c:v>0.93869999999999998</c:v>
                </c:pt>
                <c:pt idx="2">
                  <c:v>1.4394389999999999</c:v>
                </c:pt>
                <c:pt idx="3">
                  <c:v>2.3214319999999997</c:v>
                </c:pt>
                <c:pt idx="4">
                  <c:v>1.5243709999999999</c:v>
                </c:pt>
                <c:pt idx="5">
                  <c:v>1.5046119999999998</c:v>
                </c:pt>
                <c:pt idx="6" formatCode="General">
                  <c:v>0.28002499999999997</c:v>
                </c:pt>
                <c:pt idx="7" formatCode="General">
                  <c:v>0.28391</c:v>
                </c:pt>
                <c:pt idx="8" formatCode="General">
                  <c:v>0.32303899999999997</c:v>
                </c:pt>
                <c:pt idx="9" formatCode="General">
                  <c:v>0.45155099999999998</c:v>
                </c:pt>
                <c:pt idx="10" formatCode="General">
                  <c:v>0.449714</c:v>
                </c:pt>
              </c:numCache>
            </c:numRef>
          </c:val>
        </c:ser>
        <c:dLbls>
          <c:dLblPos val="inBase"/>
          <c:showLegendKey val="0"/>
          <c:showVal val="1"/>
          <c:showCatName val="0"/>
          <c:showSerName val="0"/>
          <c:showPercent val="0"/>
          <c:showBubbleSize val="0"/>
        </c:dLbls>
        <c:gapWidth val="55"/>
        <c:overlap val="100"/>
        <c:axId val="127431040"/>
        <c:axId val="127432960"/>
      </c:barChart>
      <c:catAx>
        <c:axId val="127431040"/>
        <c:scaling>
          <c:orientation val="minMax"/>
        </c:scaling>
        <c:delete val="0"/>
        <c:axPos val="b"/>
        <c:title>
          <c:tx>
            <c:rich>
              <a:bodyPr/>
              <a:lstStyle/>
              <a:p>
                <a:pPr>
                  <a:defRPr/>
                </a:pPr>
                <a:r>
                  <a:rPr lang="en-US" baseline="0"/>
                  <a:t>Payers</a:t>
                </a:r>
                <a:endParaRPr lang="en-US"/>
              </a:p>
            </c:rich>
          </c:tx>
          <c:layout/>
          <c:overlay val="0"/>
        </c:title>
        <c:majorTickMark val="none"/>
        <c:minorTickMark val="none"/>
        <c:tickLblPos val="nextTo"/>
        <c:crossAx val="127432960"/>
        <c:crosses val="autoZero"/>
        <c:auto val="1"/>
        <c:lblAlgn val="ctr"/>
        <c:lblOffset val="100"/>
        <c:noMultiLvlLbl val="0"/>
      </c:catAx>
      <c:valAx>
        <c:axId val="127432960"/>
        <c:scaling>
          <c:orientation val="minMax"/>
          <c:max val="20"/>
          <c:min val="0"/>
        </c:scaling>
        <c:delete val="0"/>
        <c:axPos val="l"/>
        <c:majorGridlines/>
        <c:title>
          <c:tx>
            <c:rich>
              <a:bodyPr/>
              <a:lstStyle/>
              <a:p>
                <a:pPr>
                  <a:defRPr sz="1200"/>
                </a:pPr>
                <a:r>
                  <a:rPr lang="en-US" sz="1200"/>
                  <a:t>Line Count (in millions)</a:t>
                </a:r>
              </a:p>
            </c:rich>
          </c:tx>
          <c:layout/>
          <c:overlay val="0"/>
        </c:title>
        <c:numFmt formatCode="#,##0" sourceLinked="0"/>
        <c:majorTickMark val="none"/>
        <c:minorTickMark val="none"/>
        <c:tickLblPos val="nextTo"/>
        <c:crossAx val="127431040"/>
        <c:crosses val="autoZero"/>
        <c:crossBetween val="between"/>
      </c:valAx>
    </c:plotArea>
    <c:legend>
      <c:legendPos val="r"/>
      <c:layout/>
      <c:overlay val="0"/>
    </c:legend>
    <c:plotVisOnly val="1"/>
    <c:dispBlanksAs val="gap"/>
    <c:showDLblsOverMax val="0"/>
  </c:chart>
  <c:externalData r:id="rId1">
    <c:autoUpdate val="0"/>
  </c:externalData>
  <c:userShapes r:id="rId2"/>
</c:chartSpace>
</file>

<file path=ppt/drawings/_rels/vmlDrawing1.vml.rels><?xml version="1.0" encoding="UTF-8" standalone="yes"?>
<Relationships xmlns="http://schemas.openxmlformats.org/package/2006/relationships"><Relationship Id="rId1" Type="http://schemas.openxmlformats.org/officeDocument/2006/relationships/image" Target="../media/image4.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png"/></Relationships>
</file>

<file path=ppt/drawings/drawing1.xml><?xml version="1.0" encoding="utf-8"?>
<c:userShapes xmlns:c="http://schemas.openxmlformats.org/drawingml/2006/chart">
  <cdr:relSizeAnchor xmlns:cdr="http://schemas.openxmlformats.org/drawingml/2006/chartDrawing">
    <cdr:from>
      <cdr:x>0.68588</cdr:x>
      <cdr:y>0.92677</cdr:y>
    </cdr:from>
    <cdr:to>
      <cdr:x>0.91327</cdr:x>
      <cdr:y>1</cdr:y>
    </cdr:to>
    <cdr:sp macro="" textlink="">
      <cdr:nvSpPr>
        <cdr:cNvPr id="2" name="TextBox 1"/>
        <cdr:cNvSpPr txBox="1"/>
      </cdr:nvSpPr>
      <cdr:spPr>
        <a:xfrm xmlns:a="http://schemas.openxmlformats.org/drawingml/2006/main">
          <a:off x="6176964" y="3857625"/>
          <a:ext cx="2047875" cy="304799"/>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a:p>
      </cdr:txBody>
    </cdr:sp>
  </cdr:relSizeAnchor>
  <cdr:relSizeAnchor xmlns:cdr="http://schemas.openxmlformats.org/drawingml/2006/chartDrawing">
    <cdr:from>
      <cdr:x>0.73559</cdr:x>
      <cdr:y>0.15103</cdr:y>
    </cdr:from>
    <cdr:to>
      <cdr:x>0.9651</cdr:x>
      <cdr:y>0.37071</cdr:y>
    </cdr:to>
    <cdr:sp macro="" textlink="">
      <cdr:nvSpPr>
        <cdr:cNvPr id="3" name="TextBox 2"/>
        <cdr:cNvSpPr txBox="1"/>
      </cdr:nvSpPr>
      <cdr:spPr>
        <a:xfrm xmlns:a="http://schemas.openxmlformats.org/drawingml/2006/main">
          <a:off x="6624639" y="628651"/>
          <a:ext cx="2066925"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baseline="0"/>
        </a:p>
        <a:p xmlns:a="http://schemas.openxmlformats.org/drawingml/2006/main">
          <a:endParaRPr lang="en-US" sz="1100"/>
        </a:p>
      </cdr:txBody>
    </cdr:sp>
  </cdr:relSizeAnchor>
  <cdr:relSizeAnchor xmlns:cdr="http://schemas.openxmlformats.org/drawingml/2006/chartDrawing">
    <cdr:from>
      <cdr:x>0.81703</cdr:x>
      <cdr:y>0.92677</cdr:y>
    </cdr:from>
    <cdr:to>
      <cdr:x>0.91856</cdr:x>
      <cdr:y>1</cdr:y>
    </cdr:to>
    <cdr:sp macro="" textlink="">
      <cdr:nvSpPr>
        <cdr:cNvPr id="4" name="TextBox 3"/>
        <cdr:cNvSpPr txBox="1"/>
      </cdr:nvSpPr>
      <cdr:spPr>
        <a:xfrm xmlns:a="http://schemas.openxmlformats.org/drawingml/2006/main">
          <a:off x="7358064" y="3857625"/>
          <a:ext cx="914400" cy="304799"/>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a:p>
      </cdr:txBody>
    </cdr:sp>
  </cdr:relSizeAnchor>
  <cdr:relSizeAnchor xmlns:cdr="http://schemas.openxmlformats.org/drawingml/2006/chartDrawing">
    <cdr:from>
      <cdr:x>0.76309</cdr:x>
      <cdr:y>0.93135</cdr:y>
    </cdr:from>
    <cdr:to>
      <cdr:x>0.97144</cdr:x>
      <cdr:y>1</cdr:y>
    </cdr:to>
    <cdr:sp macro="" textlink="">
      <cdr:nvSpPr>
        <cdr:cNvPr id="5" name="TextBox 4"/>
        <cdr:cNvSpPr txBox="1"/>
      </cdr:nvSpPr>
      <cdr:spPr>
        <a:xfrm xmlns:a="http://schemas.openxmlformats.org/drawingml/2006/main">
          <a:off x="6872288" y="3876675"/>
          <a:ext cx="1876425" cy="285749"/>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900"/>
            <a:t>*Commercial</a:t>
          </a:r>
          <a:r>
            <a:rPr lang="en-US" sz="900" baseline="0"/>
            <a:t>  claims only </a:t>
          </a:r>
          <a:endParaRPr lang="en-US" sz="90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4980"/>
          </a:xfrm>
          <a:prstGeom prst="rect">
            <a:avLst/>
          </a:prstGeom>
        </p:spPr>
        <p:txBody>
          <a:bodyPr vert="horz" lIns="92647" tIns="46324" rIns="92647" bIns="46324" rtlCol="0"/>
          <a:lstStyle>
            <a:lvl1pPr algn="l">
              <a:defRPr sz="1200"/>
            </a:lvl1pPr>
          </a:lstStyle>
          <a:p>
            <a:endParaRPr lang="en-US"/>
          </a:p>
        </p:txBody>
      </p:sp>
      <p:sp>
        <p:nvSpPr>
          <p:cNvPr id="3" name="Date Placeholder 2"/>
          <p:cNvSpPr>
            <a:spLocks noGrp="1"/>
          </p:cNvSpPr>
          <p:nvPr>
            <p:ph type="dt" sz="quarter" idx="1"/>
          </p:nvPr>
        </p:nvSpPr>
        <p:spPr>
          <a:xfrm>
            <a:off x="3970938" y="1"/>
            <a:ext cx="3037840" cy="464980"/>
          </a:xfrm>
          <a:prstGeom prst="rect">
            <a:avLst/>
          </a:prstGeom>
        </p:spPr>
        <p:txBody>
          <a:bodyPr vert="horz" lIns="92647" tIns="46324" rIns="92647" bIns="46324" rtlCol="0"/>
          <a:lstStyle>
            <a:lvl1pPr algn="r">
              <a:defRPr sz="1200"/>
            </a:lvl1pPr>
          </a:lstStyle>
          <a:p>
            <a:fld id="{68947E9A-3C6F-41DD-BBC5-2694D84AAA9E}" type="datetimeFigureOut">
              <a:rPr lang="en-US" smtClean="0"/>
              <a:t>12/22/2015</a:t>
            </a:fld>
            <a:endParaRPr lang="en-US"/>
          </a:p>
        </p:txBody>
      </p:sp>
      <p:sp>
        <p:nvSpPr>
          <p:cNvPr id="4" name="Footer Placeholder 3"/>
          <p:cNvSpPr>
            <a:spLocks noGrp="1"/>
          </p:cNvSpPr>
          <p:nvPr>
            <p:ph type="ftr" sz="quarter" idx="2"/>
          </p:nvPr>
        </p:nvSpPr>
        <p:spPr>
          <a:xfrm>
            <a:off x="0" y="8829823"/>
            <a:ext cx="3037840" cy="464980"/>
          </a:xfrm>
          <a:prstGeom prst="rect">
            <a:avLst/>
          </a:prstGeom>
        </p:spPr>
        <p:txBody>
          <a:bodyPr vert="horz" lIns="92647" tIns="46324" rIns="92647" bIns="46324"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823"/>
            <a:ext cx="3037840" cy="464980"/>
          </a:xfrm>
          <a:prstGeom prst="rect">
            <a:avLst/>
          </a:prstGeom>
        </p:spPr>
        <p:txBody>
          <a:bodyPr vert="horz" lIns="92647" tIns="46324" rIns="92647" bIns="46324" rtlCol="0" anchor="b"/>
          <a:lstStyle>
            <a:lvl1pPr algn="r">
              <a:defRPr sz="1200"/>
            </a:lvl1pPr>
          </a:lstStyle>
          <a:p>
            <a:fld id="{85CE1E24-110A-4009-8ADF-6D5C1F3C4D72}" type="slidenum">
              <a:rPr lang="en-US" smtClean="0"/>
              <a:t>‹#›</a:t>
            </a:fld>
            <a:endParaRPr lang="en-US"/>
          </a:p>
        </p:txBody>
      </p:sp>
    </p:spTree>
    <p:extLst>
      <p:ext uri="{BB962C8B-B14F-4D97-AF65-F5344CB8AC3E}">
        <p14:creationId xmlns:p14="http://schemas.microsoft.com/office/powerpoint/2010/main" val="6587965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0" tIns="46586" rIns="93170" bIns="46586"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0" tIns="46586" rIns="93170" bIns="46586" rtlCol="0"/>
          <a:lstStyle>
            <a:lvl1pPr algn="r">
              <a:defRPr sz="1200"/>
            </a:lvl1pPr>
          </a:lstStyle>
          <a:p>
            <a:fld id="{2EB98B30-1BD2-4536-9459-AC41928C2B41}" type="datetimeFigureOut">
              <a:rPr lang="en-US" smtClean="0"/>
              <a:pPr/>
              <a:t>12/22/2015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0" tIns="46586" rIns="93170" bIns="46586" rtlCol="0" anchor="ctr"/>
          <a:lstStyle/>
          <a:p>
            <a:endParaRPr lang="en-US"/>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170" tIns="46586" rIns="93170" bIns="4658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0" tIns="46586" rIns="93170" bIns="46586"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0" tIns="46586" rIns="93170" bIns="46586" rtlCol="0" anchor="b"/>
          <a:lstStyle>
            <a:lvl1pPr algn="r">
              <a:defRPr sz="1200"/>
            </a:lvl1pPr>
          </a:lstStyle>
          <a:p>
            <a:fld id="{8904872D-EBD7-405C-8347-3ECF78F40970}" type="slidenum">
              <a:rPr lang="en-US" smtClean="0"/>
              <a:pPr/>
              <a:t>‹#›</a:t>
            </a:fld>
            <a:endParaRPr lang="en-US"/>
          </a:p>
        </p:txBody>
      </p:sp>
    </p:spTree>
    <p:extLst>
      <p:ext uri="{BB962C8B-B14F-4D97-AF65-F5344CB8AC3E}">
        <p14:creationId xmlns:p14="http://schemas.microsoft.com/office/powerpoint/2010/main" val="16361158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val="29181100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chart shows the impact of versioning across incurred years within carriers.  The blue portion of the bar represents original claim lines.  The red portion of the bar represents duplicates, voids, and originals that were adjusted.</a:t>
            </a:r>
          </a:p>
          <a:p>
            <a:endParaRPr lang="en-US" dirty="0"/>
          </a:p>
          <a:p>
            <a:r>
              <a:rPr lang="en-US" dirty="0" smtClean="0"/>
              <a:t>Couple observations:</a:t>
            </a:r>
          </a:p>
          <a:p>
            <a:endParaRPr lang="en-US" dirty="0"/>
          </a:p>
          <a:p>
            <a:r>
              <a:rPr lang="en-US" dirty="0" smtClean="0"/>
              <a:t>Well over 95% of  the claims are originals.  However, the process of identifying duplicates and voids is critical to the integrity of the data. </a:t>
            </a:r>
          </a:p>
          <a:p>
            <a:endParaRPr lang="en-US" dirty="0"/>
          </a:p>
          <a:p>
            <a:endParaRPr lang="en-US" dirty="0"/>
          </a:p>
          <a:p>
            <a:r>
              <a:rPr lang="en-US" dirty="0" smtClean="0"/>
              <a:t>The amount of squish varies by carrier.</a:t>
            </a:r>
          </a:p>
          <a:p>
            <a:endParaRPr lang="en-US" dirty="0"/>
          </a:p>
          <a:p>
            <a:endParaRPr lang="en-US" dirty="0" smtClean="0"/>
          </a:p>
        </p:txBody>
      </p:sp>
      <p:sp>
        <p:nvSpPr>
          <p:cNvPr id="4" name="Slide Number Placeholder 3"/>
          <p:cNvSpPr>
            <a:spLocks noGrp="1"/>
          </p:cNvSpPr>
          <p:nvPr>
            <p:ph type="sldNum" sz="quarter" idx="10"/>
          </p:nvPr>
        </p:nvSpPr>
        <p:spPr/>
        <p:txBody>
          <a:bodyPr/>
          <a:lstStyle/>
          <a:p>
            <a:fld id="{8904872D-EBD7-405C-8347-3ECF78F40970}" type="slidenum">
              <a:rPr lang="en-US" smtClean="0"/>
              <a:pPr/>
              <a:t>10</a:t>
            </a:fld>
            <a:endParaRPr lang="en-US" dirty="0"/>
          </a:p>
        </p:txBody>
      </p:sp>
    </p:spTree>
    <p:extLst>
      <p:ext uri="{BB962C8B-B14F-4D97-AF65-F5344CB8AC3E}">
        <p14:creationId xmlns:p14="http://schemas.microsoft.com/office/powerpoint/2010/main" val="14794245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11</a:t>
            </a:fld>
            <a:endParaRPr lang="en-US"/>
          </a:p>
        </p:txBody>
      </p:sp>
    </p:spTree>
    <p:extLst>
      <p:ext uri="{BB962C8B-B14F-4D97-AF65-F5344CB8AC3E}">
        <p14:creationId xmlns:p14="http://schemas.microsoft.com/office/powerpoint/2010/main" val="14672582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12</a:t>
            </a:fld>
            <a:endParaRPr lang="en-US"/>
          </a:p>
        </p:txBody>
      </p:sp>
    </p:spTree>
    <p:extLst>
      <p:ext uri="{BB962C8B-B14F-4D97-AF65-F5344CB8AC3E}">
        <p14:creationId xmlns:p14="http://schemas.microsoft.com/office/powerpoint/2010/main" val="14672582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13</a:t>
            </a:fld>
            <a:endParaRPr lang="en-US">
              <a:solidFill>
                <a:prstClr val="black"/>
              </a:solidFill>
            </a:endParaRPr>
          </a:p>
        </p:txBody>
      </p:sp>
    </p:spTree>
    <p:extLst>
      <p:ext uri="{BB962C8B-B14F-4D97-AF65-F5344CB8AC3E}">
        <p14:creationId xmlns:p14="http://schemas.microsoft.com/office/powerpoint/2010/main" val="30878836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20</a:t>
            </a:fld>
            <a:endParaRPr lang="en-US"/>
          </a:p>
        </p:txBody>
      </p:sp>
    </p:spTree>
    <p:extLst>
      <p:ext uri="{BB962C8B-B14F-4D97-AF65-F5344CB8AC3E}">
        <p14:creationId xmlns:p14="http://schemas.microsoft.com/office/powerpoint/2010/main" val="176092251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21</a:t>
            </a:fld>
            <a:endParaRPr lang="en-US">
              <a:solidFill>
                <a:prstClr val="black"/>
              </a:solidFill>
            </a:endParaRPr>
          </a:p>
        </p:txBody>
      </p:sp>
    </p:spTree>
    <p:extLst>
      <p:ext uri="{BB962C8B-B14F-4D97-AF65-F5344CB8AC3E}">
        <p14:creationId xmlns:p14="http://schemas.microsoft.com/office/powerpoint/2010/main" val="38305893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pPr/>
              <a:t>2</a:t>
            </a:fld>
            <a:endParaRPr lang="en-US" dirty="0"/>
          </a:p>
        </p:txBody>
      </p:sp>
    </p:spTree>
    <p:extLst>
      <p:ext uri="{BB962C8B-B14F-4D97-AF65-F5344CB8AC3E}">
        <p14:creationId xmlns:p14="http://schemas.microsoft.com/office/powerpoint/2010/main" val="28829208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3</a:t>
            </a:fld>
            <a:endParaRPr lang="en-US"/>
          </a:p>
        </p:txBody>
      </p:sp>
    </p:spTree>
    <p:extLst>
      <p:ext uri="{BB962C8B-B14F-4D97-AF65-F5344CB8AC3E}">
        <p14:creationId xmlns:p14="http://schemas.microsoft.com/office/powerpoint/2010/main" val="33748917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4</a:t>
            </a:fld>
            <a:endParaRPr lang="en-US"/>
          </a:p>
        </p:txBody>
      </p:sp>
    </p:spTree>
    <p:extLst>
      <p:ext uri="{BB962C8B-B14F-4D97-AF65-F5344CB8AC3E}">
        <p14:creationId xmlns:p14="http://schemas.microsoft.com/office/powerpoint/2010/main" val="33748917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5</a:t>
            </a:fld>
            <a:endParaRPr lang="en-US"/>
          </a:p>
        </p:txBody>
      </p:sp>
    </p:spTree>
    <p:extLst>
      <p:ext uri="{BB962C8B-B14F-4D97-AF65-F5344CB8AC3E}">
        <p14:creationId xmlns:p14="http://schemas.microsoft.com/office/powerpoint/2010/main" val="33748917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6</a:t>
            </a:fld>
            <a:endParaRPr lang="en-US"/>
          </a:p>
        </p:txBody>
      </p:sp>
    </p:spTree>
    <p:extLst>
      <p:ext uri="{BB962C8B-B14F-4D97-AF65-F5344CB8AC3E}">
        <p14:creationId xmlns:p14="http://schemas.microsoft.com/office/powerpoint/2010/main" val="33748917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7</a:t>
            </a:fld>
            <a:endParaRPr lang="en-US"/>
          </a:p>
        </p:txBody>
      </p:sp>
    </p:spTree>
    <p:extLst>
      <p:ext uri="{BB962C8B-B14F-4D97-AF65-F5344CB8AC3E}">
        <p14:creationId xmlns:p14="http://schemas.microsoft.com/office/powerpoint/2010/main" val="33748917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8</a:t>
            </a:fld>
            <a:endParaRPr lang="en-US"/>
          </a:p>
        </p:txBody>
      </p:sp>
    </p:spTree>
    <p:extLst>
      <p:ext uri="{BB962C8B-B14F-4D97-AF65-F5344CB8AC3E}">
        <p14:creationId xmlns:p14="http://schemas.microsoft.com/office/powerpoint/2010/main" val="33748917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9</a:t>
            </a:fld>
            <a:endParaRPr lang="en-US"/>
          </a:p>
        </p:txBody>
      </p:sp>
    </p:spTree>
    <p:extLst>
      <p:ext uri="{BB962C8B-B14F-4D97-AF65-F5344CB8AC3E}">
        <p14:creationId xmlns:p14="http://schemas.microsoft.com/office/powerpoint/2010/main" val="33748917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ntent text A">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04638" y="1195700"/>
            <a:ext cx="8147660" cy="455459"/>
          </a:xfrm>
          <a:prstGeom prst="rect">
            <a:avLst/>
          </a:prstGeom>
        </p:spPr>
        <p:txBody>
          <a:bodyPr rtlCol="0">
            <a:normAutofit/>
          </a:bodyPr>
          <a:lstStyle/>
          <a:p>
            <a:r>
              <a:rPr lang="en-US" dirty="0" smtClean="0"/>
              <a:t>Click to edit Master title style</a:t>
            </a:r>
            <a:endParaRPr lang="en-US" dirty="0"/>
          </a:p>
        </p:txBody>
      </p:sp>
      <p:sp>
        <p:nvSpPr>
          <p:cNvPr id="5" name="Text Placeholder 4"/>
          <p:cNvSpPr>
            <a:spLocks noGrp="1"/>
          </p:cNvSpPr>
          <p:nvPr>
            <p:ph type="body" sz="quarter" idx="11"/>
          </p:nvPr>
        </p:nvSpPr>
        <p:spPr>
          <a:xfrm>
            <a:off x="704638" y="1900590"/>
            <a:ext cx="7611814" cy="2687792"/>
          </a:xfrm>
        </p:spPr>
        <p:txBody>
          <a:bodyPr/>
          <a:lstStyle>
            <a:lvl2pPr>
              <a:defRPr>
                <a:latin typeface="Arial"/>
                <a:cs typeface="Arial"/>
              </a:defRPr>
            </a:lvl2pPr>
          </a:lstStyle>
          <a:p>
            <a:pPr lvl="0"/>
            <a:r>
              <a:rPr lang="en-US" dirty="0" smtClean="0"/>
              <a:t>Click to edit Master text styles</a:t>
            </a:r>
          </a:p>
          <a:p>
            <a:pPr lvl="1"/>
            <a:r>
              <a:rPr lang="en-US" dirty="0" smtClean="0"/>
              <a:t>Bullet</a:t>
            </a:r>
          </a:p>
        </p:txBody>
      </p:sp>
      <p:sp>
        <p:nvSpPr>
          <p:cNvPr id="4" name="Footer Placeholder 3"/>
          <p:cNvSpPr>
            <a:spLocks noGrp="1"/>
          </p:cNvSpPr>
          <p:nvPr>
            <p:ph type="ftr" sz="quarter" idx="12"/>
          </p:nvPr>
        </p:nvSpPr>
        <p:spPr/>
        <p:txBody>
          <a:bodyPr/>
          <a:lstStyle>
            <a:lvl1pPr>
              <a:defRPr/>
            </a:lvl1pPr>
          </a:lstStyle>
          <a:p>
            <a:pPr>
              <a:defRPr/>
            </a:pPr>
            <a:r>
              <a:rPr lang="en-US"/>
              <a:t>Title  |  Name, Position Title  |  Date       </a:t>
            </a:r>
            <a:fld id="{2548CC2D-D126-AE45-A823-B3BC8C3553AC}" type="slidenum">
              <a:rPr lang="en-US"/>
              <a:pPr>
                <a:defRPr/>
              </a:pPr>
              <a:t>‹#›</a:t>
            </a:fld>
            <a:endParaRPr lang="en-US"/>
          </a:p>
          <a:p>
            <a:pPr>
              <a:defRPr/>
            </a:pPr>
            <a:endParaRPr lang="en-US"/>
          </a:p>
        </p:txBody>
      </p:sp>
    </p:spTree>
    <p:extLst>
      <p:ext uri="{BB962C8B-B14F-4D97-AF65-F5344CB8AC3E}">
        <p14:creationId xmlns:p14="http://schemas.microsoft.com/office/powerpoint/2010/main" val="941616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060FCD0B-D8DD-4898-9C0D-3C3C65305840}" type="datetimeFigureOut">
              <a:rPr lang="en-US">
                <a:solidFill>
                  <a:prstClr val="black">
                    <a:tint val="75000"/>
                  </a:prstClr>
                </a:solidFill>
              </a:rPr>
              <a:pPr>
                <a:defRPr/>
              </a:pPr>
              <a:t>12/22/2015</a:t>
            </a:fld>
            <a:endParaRPr lang="en-US">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96F76040-4B42-4ED8-8C3E-B9467A47D1C9}"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2110290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8EC208C-4748-480E-852F-9552467F01BB}" type="datetimeFigureOut">
              <a:rPr lang="en-US">
                <a:solidFill>
                  <a:prstClr val="black">
                    <a:tint val="75000"/>
                  </a:prstClr>
                </a:solidFill>
              </a:rPr>
              <a:pPr>
                <a:defRPr/>
              </a:pPr>
              <a:t>12/22/2015</a:t>
            </a:fld>
            <a:endParaRPr lang="en-US">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488CA8AC-971D-4362-9890-1F34F742C51C}"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8362312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FDA42169-3F5D-4698-9DC2-3A85B1E3EA06}" type="datetimeFigureOut">
              <a:rPr lang="en-US">
                <a:solidFill>
                  <a:prstClr val="black">
                    <a:tint val="75000"/>
                  </a:prstClr>
                </a:solidFill>
              </a:rPr>
              <a:pPr>
                <a:defRPr/>
              </a:pPr>
              <a:t>12/22/2015</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0E8DD9A7-7C77-4D04-AE6C-8FC1CA599B06}"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2314125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01B39FBD-16D1-43AB-A41A-777AF3234F54}" type="datetimeFigureOut">
              <a:rPr lang="en-US">
                <a:solidFill>
                  <a:prstClr val="black">
                    <a:tint val="75000"/>
                  </a:prstClr>
                </a:solidFill>
              </a:rPr>
              <a:pPr>
                <a:defRPr/>
              </a:pPr>
              <a:t>12/22/2015</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8D0F8DB4-009A-4FA9-BDC7-2345025E330A}"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4650940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ACC8D38-3DC9-4AE6-BAE4-CC8E1CEA778D}" type="datetimeFigureOut">
              <a:rPr lang="en-US">
                <a:solidFill>
                  <a:prstClr val="black">
                    <a:tint val="75000"/>
                  </a:prstClr>
                </a:solidFill>
              </a:rPr>
              <a:pPr>
                <a:defRPr/>
              </a:pPr>
              <a:t>12/22/2015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4A7675D2-7BAD-4DEB-967B-F3129D7D03C8}"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3685027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B146F85-4E5E-4648-8520-0BCB28B7878E}" type="datetimeFigureOut">
              <a:rPr lang="en-US">
                <a:solidFill>
                  <a:prstClr val="black">
                    <a:tint val="75000"/>
                  </a:prstClr>
                </a:solidFill>
              </a:rPr>
              <a:pPr>
                <a:defRPr/>
              </a:pPr>
              <a:t>12/22/2015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F3148044-7F2D-46EF-B9EA-B2AB3C3C4476}"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1256581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text chart A">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704638" y="1195700"/>
            <a:ext cx="8147660" cy="455459"/>
          </a:xfrm>
          <a:prstGeom prst="rect">
            <a:avLst/>
          </a:prstGeom>
        </p:spPr>
        <p:txBody>
          <a:bodyPr rtlCol="0">
            <a:normAutofit/>
          </a:bodyPr>
          <a:lstStyle/>
          <a:p>
            <a:r>
              <a:rPr lang="en-US" dirty="0" smtClean="0"/>
              <a:t>Click to edit Master title style</a:t>
            </a:r>
            <a:endParaRPr lang="en-US" dirty="0"/>
          </a:p>
        </p:txBody>
      </p:sp>
      <p:sp>
        <p:nvSpPr>
          <p:cNvPr id="5" name="Text Placeholder 4"/>
          <p:cNvSpPr>
            <a:spLocks noGrp="1"/>
          </p:cNvSpPr>
          <p:nvPr>
            <p:ph type="body" sz="quarter" idx="11"/>
          </p:nvPr>
        </p:nvSpPr>
        <p:spPr>
          <a:xfrm>
            <a:off x="704638" y="1866138"/>
            <a:ext cx="7734717" cy="1231023"/>
          </a:xfrm>
        </p:spPr>
        <p:txBody>
          <a:bodyPr/>
          <a:lstStyle/>
          <a:p>
            <a:pPr lvl="0"/>
            <a:r>
              <a:rPr lang="en-US" dirty="0" smtClean="0"/>
              <a:t>Click to edit Master text styles</a:t>
            </a:r>
          </a:p>
          <a:p>
            <a:pPr lvl="1"/>
            <a:r>
              <a:rPr lang="en-US" dirty="0" smtClean="0"/>
              <a:t>Bullet</a:t>
            </a:r>
          </a:p>
        </p:txBody>
      </p:sp>
      <p:sp>
        <p:nvSpPr>
          <p:cNvPr id="9" name="Chart Placeholder 8"/>
          <p:cNvSpPr>
            <a:spLocks noGrp="1"/>
          </p:cNvSpPr>
          <p:nvPr>
            <p:ph type="chart" sz="quarter" idx="12"/>
          </p:nvPr>
        </p:nvSpPr>
        <p:spPr>
          <a:xfrm>
            <a:off x="959155" y="3195638"/>
            <a:ext cx="6915150" cy="2720975"/>
          </a:xfrm>
        </p:spPr>
        <p:txBody>
          <a:bodyPr rtlCol="0">
            <a:normAutofit/>
          </a:bodyPr>
          <a:lstStyle/>
          <a:p>
            <a:pPr lvl="0"/>
            <a:endParaRPr lang="en-US" noProof="0"/>
          </a:p>
        </p:txBody>
      </p:sp>
      <p:sp>
        <p:nvSpPr>
          <p:cNvPr id="6" name="Footer Placeholder 3"/>
          <p:cNvSpPr>
            <a:spLocks noGrp="1"/>
          </p:cNvSpPr>
          <p:nvPr>
            <p:ph type="ftr" sz="quarter" idx="13"/>
          </p:nvPr>
        </p:nvSpPr>
        <p:spPr/>
        <p:txBody>
          <a:bodyPr/>
          <a:lstStyle>
            <a:lvl1pPr>
              <a:defRPr/>
            </a:lvl1pPr>
          </a:lstStyle>
          <a:p>
            <a:pPr>
              <a:defRPr/>
            </a:pPr>
            <a:r>
              <a:rPr lang="en-US"/>
              <a:t>Title  |  Name, Position Title  |  Date       </a:t>
            </a:r>
            <a:fld id="{177842BD-5C13-F640-91D6-10A494791A7D}" type="slidenum">
              <a:rPr lang="en-US"/>
              <a:pPr>
                <a:defRPr/>
              </a:pPr>
              <a:t>‹#›</a:t>
            </a:fld>
            <a:endParaRPr lang="en-US"/>
          </a:p>
          <a:p>
            <a:pPr>
              <a:defRPr/>
            </a:pPr>
            <a:endParaRPr lang="en-US"/>
          </a:p>
        </p:txBody>
      </p:sp>
    </p:spTree>
    <p:extLst>
      <p:ext uri="{BB962C8B-B14F-4D97-AF65-F5344CB8AC3E}">
        <p14:creationId xmlns:p14="http://schemas.microsoft.com/office/powerpoint/2010/main" val="988816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A">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546100" y="2497138"/>
            <a:ext cx="8039100" cy="1143000"/>
          </a:xfrm>
          <a:prstGeom prst="rect">
            <a:avLst/>
          </a:prstGeom>
        </p:spPr>
        <p:txBody>
          <a:bodyPr vert="horz" lIns="91440" tIns="45720" rIns="91440" bIns="45720" rtlCol="0" anchor="ctr">
            <a:noAutofit/>
          </a:bodyPr>
          <a:lstStyle/>
          <a:p>
            <a:r>
              <a:rPr lang="en-US" dirty="0" smtClean="0"/>
              <a:t>Title</a:t>
            </a:r>
            <a:br>
              <a:rPr lang="en-US" dirty="0" smtClean="0"/>
            </a:br>
            <a:r>
              <a:rPr lang="en-US" dirty="0" smtClean="0"/>
              <a:t>Title 2</a:t>
            </a:r>
            <a:br>
              <a:rPr lang="en-US" dirty="0" smtClean="0"/>
            </a:br>
            <a:endParaRPr lang="en-US" dirty="0" smtClean="0"/>
          </a:p>
        </p:txBody>
      </p:sp>
      <p:sp>
        <p:nvSpPr>
          <p:cNvPr id="3" name="Text Placeholder 2"/>
          <p:cNvSpPr>
            <a:spLocks noGrp="1"/>
          </p:cNvSpPr>
          <p:nvPr>
            <p:ph type="body" sz="quarter" idx="10" hasCustomPrompt="1"/>
          </p:nvPr>
        </p:nvSpPr>
        <p:spPr>
          <a:xfrm>
            <a:off x="546100" y="3752850"/>
            <a:ext cx="8221663" cy="1065213"/>
          </a:xfrm>
        </p:spPr>
        <p:txBody>
          <a:bodyPr/>
          <a:lstStyle/>
          <a:p>
            <a:pPr lvl="0"/>
            <a:r>
              <a:rPr lang="en-US" dirty="0" smtClean="0"/>
              <a:t>Name, Position Title  |  Date</a:t>
            </a:r>
            <a:endParaRPr lang="en-US" dirty="0"/>
          </a:p>
        </p:txBody>
      </p:sp>
    </p:spTree>
    <p:extLst>
      <p:ext uri="{BB962C8B-B14F-4D97-AF65-F5344CB8AC3E}">
        <p14:creationId xmlns:p14="http://schemas.microsoft.com/office/powerpoint/2010/main" val="432529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Content Slide Title-Text">
    <p:spTree>
      <p:nvGrpSpPr>
        <p:cNvPr id="1" name=""/>
        <p:cNvGrpSpPr/>
        <p:nvPr/>
      </p:nvGrpSpPr>
      <p:grpSpPr>
        <a:xfrm>
          <a:off x="0" y="0"/>
          <a:ext cx="0" cy="0"/>
          <a:chOff x="0" y="0"/>
          <a:chExt cx="0" cy="0"/>
        </a:xfrm>
      </p:grpSpPr>
      <p:sp>
        <p:nvSpPr>
          <p:cNvPr id="8" name="Title 1"/>
          <p:cNvSpPr>
            <a:spLocks noGrp="1"/>
          </p:cNvSpPr>
          <p:nvPr>
            <p:ph type="ctrTitle" hasCustomPrompt="1"/>
          </p:nvPr>
        </p:nvSpPr>
        <p:spPr>
          <a:xfrm>
            <a:off x="460375" y="570991"/>
            <a:ext cx="7772400" cy="1017981"/>
          </a:xfrm>
          <a:prstGeom prst="rect">
            <a:avLst/>
          </a:prstGeom>
        </p:spPr>
        <p:txBody>
          <a:bodyPr>
            <a:normAutofit/>
          </a:bodyPr>
          <a:lstStyle>
            <a:lvl1pPr algn="l">
              <a:defRPr sz="3600" b="1" i="0">
                <a:solidFill>
                  <a:srgbClr val="004178"/>
                </a:solidFill>
                <a:latin typeface="Arial"/>
                <a:cs typeface="Arial"/>
              </a:defRPr>
            </a:lvl1pPr>
          </a:lstStyle>
          <a:p>
            <a:r>
              <a:rPr lang="en-US" dirty="0" smtClean="0"/>
              <a:t>Click to add slide title</a:t>
            </a:r>
            <a:endParaRPr lang="en-US" dirty="0"/>
          </a:p>
        </p:txBody>
      </p:sp>
      <p:sp>
        <p:nvSpPr>
          <p:cNvPr id="9" name="Subtitle 2"/>
          <p:cNvSpPr>
            <a:spLocks noGrp="1"/>
          </p:cNvSpPr>
          <p:nvPr>
            <p:ph type="subTitle" idx="1" hasCustomPrompt="1"/>
          </p:nvPr>
        </p:nvSpPr>
        <p:spPr>
          <a:xfrm>
            <a:off x="485415" y="1895499"/>
            <a:ext cx="7761815" cy="4118804"/>
          </a:xfrm>
          <a:prstGeom prst="rect">
            <a:avLst/>
          </a:prstGeom>
        </p:spPr>
        <p:txBody>
          <a:bodyPr/>
          <a:lstStyle>
            <a:lvl1pPr marL="0" indent="0" algn="l">
              <a:buNone/>
              <a:defRPr b="0" i="0">
                <a:solidFill>
                  <a:srgbClr val="004178"/>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add text</a:t>
            </a:r>
            <a:endParaRPr lang="en-US" dirty="0"/>
          </a:p>
        </p:txBody>
      </p:sp>
      <p:cxnSp>
        <p:nvCxnSpPr>
          <p:cNvPr id="10" name="Straight Connector 9"/>
          <p:cNvCxnSpPr/>
          <p:nvPr userDrawn="1"/>
        </p:nvCxnSpPr>
        <p:spPr>
          <a:xfrm>
            <a:off x="573088" y="1692669"/>
            <a:ext cx="7654925" cy="0"/>
          </a:xfrm>
          <a:prstGeom prst="line">
            <a:avLst/>
          </a:prstGeom>
          <a:ln w="50800" cmpd="dbl"/>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470684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3B92EF97-DC28-4D79-8961-F8F199B30CBE}" type="datetimeFigureOut">
              <a:rPr lang="en-US">
                <a:solidFill>
                  <a:prstClr val="black">
                    <a:tint val="75000"/>
                  </a:prstClr>
                </a:solidFill>
              </a:rPr>
              <a:pPr>
                <a:defRPr/>
              </a:pPr>
              <a:t>12/22/2015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1D2D7189-5F0F-45B0-925B-EF1E31ED7457}"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2350721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BFEB466-A593-4882-A704-D75DC6BA66C3}" type="datetimeFigureOut">
              <a:rPr lang="en-US">
                <a:solidFill>
                  <a:prstClr val="black">
                    <a:tint val="75000"/>
                  </a:prstClr>
                </a:solidFill>
              </a:rPr>
              <a:pPr>
                <a:defRPr/>
              </a:pPr>
              <a:t>12/22/2015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487A0739-F780-4A73-878A-8F9451AA2277}"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41740515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E4BC7039-0750-41EC-88A4-659792A8FC6D}" type="datetimeFigureOut">
              <a:rPr lang="en-US">
                <a:solidFill>
                  <a:prstClr val="black">
                    <a:tint val="75000"/>
                  </a:prstClr>
                </a:solidFill>
              </a:rPr>
              <a:pPr>
                <a:defRPr/>
              </a:pPr>
              <a:t>12/22/2015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A11ECD67-3268-44CA-8EAA-3346FB71783D}"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437459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637B1685-28E9-458C-BEAB-187A196A1386}" type="datetimeFigureOut">
              <a:rPr lang="en-US">
                <a:solidFill>
                  <a:prstClr val="black">
                    <a:tint val="75000"/>
                  </a:prstClr>
                </a:solidFill>
              </a:rPr>
              <a:pPr>
                <a:defRPr/>
              </a:pPr>
              <a:t>12/22/2015</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620C524E-E35F-411E-80A7-D34D8873BF2C}"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3110240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B6FD7865-CDC8-4DFB-AAB0-3D5CD3CFF433}" type="datetimeFigureOut">
              <a:rPr lang="en-US">
                <a:solidFill>
                  <a:prstClr val="black">
                    <a:tint val="75000"/>
                  </a:prstClr>
                </a:solidFill>
              </a:rPr>
              <a:pPr>
                <a:defRPr/>
              </a:pPr>
              <a:t>12/22/2015</a:t>
            </a:fld>
            <a:endParaRPr lang="en-US">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70DE7FE5-39CF-432F-A380-3DBBDAF183A4}"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75668639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2.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theme" Target="../theme/theme3.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6" descr="signaturelogoSQ.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497763" y="455613"/>
            <a:ext cx="1227137" cy="1227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8" name="Straight Connector 17"/>
          <p:cNvCxnSpPr/>
          <p:nvPr/>
        </p:nvCxnSpPr>
        <p:spPr>
          <a:xfrm flipV="1">
            <a:off x="704850" y="6351588"/>
            <a:ext cx="8020050" cy="3810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sp>
        <p:nvSpPr>
          <p:cNvPr id="2052" name="Title Placeholder 1"/>
          <p:cNvSpPr>
            <a:spLocks noGrp="1"/>
          </p:cNvSpPr>
          <p:nvPr>
            <p:ph type="title"/>
          </p:nvPr>
        </p:nvSpPr>
        <p:spPr bwMode="auto">
          <a:xfrm>
            <a:off x="704850" y="1195388"/>
            <a:ext cx="814705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xmlns:mv="urn:schemas-microsoft-com:mac:vml" xmlns:mc="http://schemas.openxmlformats.org/markup-compatibility/2006"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3" name="Text Placeholder 2"/>
          <p:cNvSpPr>
            <a:spLocks noGrp="1"/>
          </p:cNvSpPr>
          <p:nvPr>
            <p:ph type="body" idx="1"/>
          </p:nvPr>
        </p:nvSpPr>
        <p:spPr bwMode="auto">
          <a:xfrm>
            <a:off x="704850" y="1903413"/>
            <a:ext cx="8229600" cy="185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xmlns:mv="urn:schemas-microsoft-com:mac:vml" xmlns:mc="http://schemas.openxmlformats.org/markup-compatibility/2006"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Bullet</a:t>
            </a:r>
          </a:p>
        </p:txBody>
      </p:sp>
      <p:sp>
        <p:nvSpPr>
          <p:cNvPr id="4" name="Footer Placeholder 3"/>
          <p:cNvSpPr>
            <a:spLocks noGrp="1"/>
          </p:cNvSpPr>
          <p:nvPr>
            <p:ph type="ftr" sz="quarter" idx="3"/>
          </p:nvPr>
        </p:nvSpPr>
        <p:spPr>
          <a:xfrm>
            <a:off x="5829300" y="6350000"/>
            <a:ext cx="2895600" cy="365125"/>
          </a:xfrm>
          <a:prstGeom prst="rect">
            <a:avLst/>
          </a:prstGeom>
        </p:spPr>
        <p:txBody>
          <a:bodyPr vert="horz" lIns="91440" tIns="45720" rIns="91440" bIns="45720" rtlCol="0" anchor="ctr"/>
          <a:lstStyle>
            <a:lvl1pPr algn="ctr" fontAlgn="auto">
              <a:spcBef>
                <a:spcPts val="0"/>
              </a:spcBef>
              <a:spcAft>
                <a:spcPts val="0"/>
              </a:spcAft>
              <a:defRPr sz="1200" dirty="0" smtClean="0">
                <a:solidFill>
                  <a:schemeClr val="tx1">
                    <a:tint val="75000"/>
                  </a:schemeClr>
                </a:solidFill>
                <a:latin typeface="+mn-lt"/>
                <a:ea typeface="+mn-ea"/>
                <a:cs typeface="+mn-cs"/>
              </a:defRPr>
            </a:lvl1pPr>
          </a:lstStyle>
          <a:p>
            <a:pPr>
              <a:defRPr/>
            </a:pPr>
            <a:r>
              <a:rPr lang="en-US"/>
              <a:t>Title  |  Name, Position Title  |  Date       </a:t>
            </a:r>
            <a:fld id="{991A67FE-21E2-BA4B-95F0-61DAAE58B1B4}" type="slidenum">
              <a:rPr lang="en-US"/>
              <a:pPr>
                <a:defRPr/>
              </a:pPr>
              <a:t>‹#›</a:t>
            </a:fld>
            <a:endParaRPr lang="en-US"/>
          </a:p>
          <a:p>
            <a:pPr>
              <a:defRPr/>
            </a:pPr>
            <a:endParaRPr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Lst>
  <p:txStyles>
    <p:titleStyle>
      <a:lvl1pPr algn="l" defTabSz="457200" rtl="0" fontAlgn="base">
        <a:spcBef>
          <a:spcPct val="0"/>
        </a:spcBef>
        <a:spcAft>
          <a:spcPct val="0"/>
        </a:spcAft>
        <a:defRPr sz="2400" b="1" kern="1200">
          <a:solidFill>
            <a:schemeClr val="tx1"/>
          </a:solidFill>
          <a:latin typeface="Times"/>
          <a:ea typeface="ＭＳ Ｐゴシック" charset="0"/>
          <a:cs typeface="Times"/>
        </a:defRPr>
      </a:lvl1pPr>
      <a:lvl2pPr algn="l" defTabSz="457200" rtl="0" fontAlgn="base">
        <a:spcBef>
          <a:spcPct val="0"/>
        </a:spcBef>
        <a:spcAft>
          <a:spcPct val="0"/>
        </a:spcAft>
        <a:defRPr sz="2400" b="1">
          <a:solidFill>
            <a:schemeClr val="tx1"/>
          </a:solidFill>
          <a:latin typeface="Times" charset="0"/>
          <a:ea typeface="ＭＳ Ｐゴシック" charset="0"/>
        </a:defRPr>
      </a:lvl2pPr>
      <a:lvl3pPr algn="l" defTabSz="457200" rtl="0" fontAlgn="base">
        <a:spcBef>
          <a:spcPct val="0"/>
        </a:spcBef>
        <a:spcAft>
          <a:spcPct val="0"/>
        </a:spcAft>
        <a:defRPr sz="2400" b="1">
          <a:solidFill>
            <a:schemeClr val="tx1"/>
          </a:solidFill>
          <a:latin typeface="Times" charset="0"/>
          <a:ea typeface="ＭＳ Ｐゴシック" charset="0"/>
        </a:defRPr>
      </a:lvl3pPr>
      <a:lvl4pPr algn="l" defTabSz="457200" rtl="0" fontAlgn="base">
        <a:spcBef>
          <a:spcPct val="0"/>
        </a:spcBef>
        <a:spcAft>
          <a:spcPct val="0"/>
        </a:spcAft>
        <a:defRPr sz="2400" b="1">
          <a:solidFill>
            <a:schemeClr val="tx1"/>
          </a:solidFill>
          <a:latin typeface="Times" charset="0"/>
          <a:ea typeface="ＭＳ Ｐゴシック" charset="0"/>
        </a:defRPr>
      </a:lvl4pPr>
      <a:lvl5pPr algn="l" defTabSz="457200" rtl="0" fontAlgn="base">
        <a:spcBef>
          <a:spcPct val="0"/>
        </a:spcBef>
        <a:spcAft>
          <a:spcPct val="0"/>
        </a:spcAft>
        <a:defRPr sz="2400" b="1">
          <a:solidFill>
            <a:schemeClr val="tx1"/>
          </a:solidFill>
          <a:latin typeface="Times" charset="0"/>
          <a:ea typeface="ＭＳ Ｐゴシック" charset="0"/>
        </a:defRPr>
      </a:lvl5pPr>
      <a:lvl6pPr marL="457200" algn="l" defTabSz="457200" rtl="0" fontAlgn="base">
        <a:spcBef>
          <a:spcPct val="0"/>
        </a:spcBef>
        <a:spcAft>
          <a:spcPct val="0"/>
        </a:spcAft>
        <a:defRPr sz="2400" b="1">
          <a:solidFill>
            <a:schemeClr val="tx1"/>
          </a:solidFill>
          <a:latin typeface="Times" charset="0"/>
          <a:ea typeface="ＭＳ Ｐゴシック" charset="0"/>
        </a:defRPr>
      </a:lvl6pPr>
      <a:lvl7pPr marL="914400" algn="l" defTabSz="457200" rtl="0" fontAlgn="base">
        <a:spcBef>
          <a:spcPct val="0"/>
        </a:spcBef>
        <a:spcAft>
          <a:spcPct val="0"/>
        </a:spcAft>
        <a:defRPr sz="2400" b="1">
          <a:solidFill>
            <a:schemeClr val="tx1"/>
          </a:solidFill>
          <a:latin typeface="Times" charset="0"/>
          <a:ea typeface="ＭＳ Ｐゴシック" charset="0"/>
        </a:defRPr>
      </a:lvl7pPr>
      <a:lvl8pPr marL="1371600" algn="l" defTabSz="457200" rtl="0" fontAlgn="base">
        <a:spcBef>
          <a:spcPct val="0"/>
        </a:spcBef>
        <a:spcAft>
          <a:spcPct val="0"/>
        </a:spcAft>
        <a:defRPr sz="2400" b="1">
          <a:solidFill>
            <a:schemeClr val="tx1"/>
          </a:solidFill>
          <a:latin typeface="Times" charset="0"/>
          <a:ea typeface="ＭＳ Ｐゴシック" charset="0"/>
        </a:defRPr>
      </a:lvl8pPr>
      <a:lvl9pPr marL="1828800" algn="l" defTabSz="457200" rtl="0" fontAlgn="base">
        <a:spcBef>
          <a:spcPct val="0"/>
        </a:spcBef>
        <a:spcAft>
          <a:spcPct val="0"/>
        </a:spcAft>
        <a:defRPr sz="2400" b="1">
          <a:solidFill>
            <a:schemeClr val="tx1"/>
          </a:solidFill>
          <a:latin typeface="Times" charset="0"/>
          <a:ea typeface="ＭＳ Ｐゴシック" charset="0"/>
        </a:defRPr>
      </a:lvl9pPr>
    </p:titleStyle>
    <p:bodyStyle>
      <a:lvl1pPr algn="l" defTabSz="457200" rtl="0" fontAlgn="base">
        <a:spcBef>
          <a:spcPct val="20000"/>
        </a:spcBef>
        <a:spcAft>
          <a:spcPct val="0"/>
        </a:spcAft>
        <a:buFont typeface="Arial" charset="0"/>
        <a:defRPr sz="2000" kern="1200">
          <a:solidFill>
            <a:schemeClr val="tx1"/>
          </a:solidFill>
          <a:latin typeface="Arial"/>
          <a:ea typeface="ＭＳ Ｐゴシック" charset="0"/>
          <a:cs typeface="Arial"/>
        </a:defRPr>
      </a:lvl1pPr>
      <a:lvl2pPr marL="914400" indent="-457200" algn="l" defTabSz="457200" rtl="0" fontAlgn="base">
        <a:spcBef>
          <a:spcPts val="1500"/>
        </a:spcBef>
        <a:spcAft>
          <a:spcPct val="0"/>
        </a:spcAft>
        <a:buFont typeface="Wingdings" charset="0"/>
        <a:buChar char="§"/>
        <a:defRPr kern="1200">
          <a:solidFill>
            <a:schemeClr val="tx1"/>
          </a:solidFill>
          <a:latin typeface="Arial"/>
          <a:ea typeface="ＭＳ Ｐゴシック" charset="0"/>
          <a:cs typeface="Arial"/>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15" descr="signaturelogoSQ.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497763" y="455613"/>
            <a:ext cx="1227137" cy="1227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Placeholder 1"/>
          <p:cNvSpPr>
            <a:spLocks noGrp="1"/>
          </p:cNvSpPr>
          <p:nvPr>
            <p:ph type="title"/>
          </p:nvPr>
        </p:nvSpPr>
        <p:spPr>
          <a:xfrm>
            <a:off x="546100" y="2497138"/>
            <a:ext cx="8039100" cy="1143000"/>
          </a:xfrm>
          <a:prstGeom prst="rect">
            <a:avLst/>
          </a:prstGeom>
        </p:spPr>
        <p:txBody>
          <a:bodyPr vert="horz" lIns="91440" tIns="45720" rIns="91440" bIns="45720" rtlCol="0" anchor="ctr">
            <a:noAutofit/>
          </a:bodyPr>
          <a:lstStyle/>
          <a:p>
            <a:r>
              <a:rPr lang="en-US" dirty="0" smtClean="0"/>
              <a:t>Title</a:t>
            </a:r>
            <a:br>
              <a:rPr lang="en-US" dirty="0" smtClean="0"/>
            </a:br>
            <a:r>
              <a:rPr lang="en-US" dirty="0" smtClean="0"/>
              <a:t>Title 2</a:t>
            </a:r>
            <a:br>
              <a:rPr lang="en-US" dirty="0" smtClean="0"/>
            </a:br>
            <a:endParaRPr lang="en-US" dirty="0" smtClean="0"/>
          </a:p>
        </p:txBody>
      </p:sp>
      <p:sp>
        <p:nvSpPr>
          <p:cNvPr id="1028" name="Text Placeholder 3"/>
          <p:cNvSpPr>
            <a:spLocks noGrp="1"/>
          </p:cNvSpPr>
          <p:nvPr>
            <p:ph type="body" idx="1"/>
          </p:nvPr>
        </p:nvSpPr>
        <p:spPr bwMode="auto">
          <a:xfrm>
            <a:off x="636588" y="3789363"/>
            <a:ext cx="7899400"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c="http://schemas.openxmlformats.org/markup-compatibility/2006" xmlns:mv="urn:schemas-microsoft-com:mac:vml"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dirty="0"/>
              <a:t>Name, Position Title  |  Date</a:t>
            </a:r>
          </a:p>
          <a:p>
            <a:pPr lvl="0"/>
            <a:endParaRPr lang="en-US" dirty="0"/>
          </a:p>
        </p:txBody>
      </p:sp>
    </p:spTree>
    <p:extLst>
      <p:ext uri="{BB962C8B-B14F-4D97-AF65-F5344CB8AC3E}">
        <p14:creationId xmlns:p14="http://schemas.microsoft.com/office/powerpoint/2010/main" val="3258027243"/>
      </p:ext>
    </p:extLst>
  </p:cSld>
  <p:clrMap bg1="lt1" tx1="dk1" bg2="lt2" tx2="dk2" accent1="accent1" accent2="accent2" accent3="accent3" accent4="accent4" accent5="accent5" accent6="accent6" hlink="hlink" folHlink="folHlink"/>
  <p:sldLayoutIdLst>
    <p:sldLayoutId id="2147483694" r:id="rId1"/>
    <p:sldLayoutId id="2147483695" r:id="rId2"/>
  </p:sldLayoutIdLst>
  <p:txStyles>
    <p:titleStyle>
      <a:lvl1pPr algn="ctr" defTabSz="457200" rtl="0" fontAlgn="base">
        <a:spcBef>
          <a:spcPct val="0"/>
        </a:spcBef>
        <a:spcAft>
          <a:spcPct val="0"/>
        </a:spcAft>
        <a:defRPr sz="2800" b="1" i="0" kern="1200">
          <a:solidFill>
            <a:schemeClr val="tx1"/>
          </a:solidFill>
          <a:latin typeface="Times"/>
          <a:ea typeface="ＭＳ Ｐゴシック" charset="0"/>
          <a:cs typeface="ＭＳ Ｐゴシック" charset="0"/>
        </a:defRPr>
      </a:lvl1pPr>
      <a:lvl2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2pPr>
      <a:lvl3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3pPr>
      <a:lvl4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4pPr>
      <a:lvl5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5pPr>
      <a:lvl6pPr marL="4572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9pPr>
    </p:titleStyle>
    <p:bodyStyle>
      <a:lvl1pPr algn="ctr" defTabSz="457200" rtl="0" fontAlgn="base">
        <a:spcBef>
          <a:spcPct val="20000"/>
        </a:spcBef>
        <a:spcAft>
          <a:spcPct val="0"/>
        </a:spcAft>
        <a:buFont typeface="Arial" charset="0"/>
        <a:defRPr sz="2000" kern="1200">
          <a:solidFill>
            <a:schemeClr val="tx1"/>
          </a:solidFill>
          <a:latin typeface="Arial"/>
          <a:ea typeface="ＭＳ Ｐゴシック" charset="0"/>
          <a:cs typeface="ＭＳ Ｐゴシック" charset="0"/>
        </a:defRPr>
      </a:lvl1pPr>
      <a:lvl2pPr marL="742950" indent="-285750" algn="l" defTabSz="457200" rtl="0" fontAlgn="base">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defTabSz="914400">
              <a:defRPr/>
            </a:pPr>
            <a:fld id="{65C6F803-0183-4595-940E-B809CC77A45A}" type="datetimeFigureOut">
              <a:rPr lang="en-US">
                <a:solidFill>
                  <a:prstClr val="black">
                    <a:tint val="75000"/>
                  </a:prstClr>
                </a:solidFill>
                <a:ea typeface="+mn-ea"/>
              </a:rPr>
              <a:pPr defTabSz="914400">
                <a:defRPr/>
              </a:pPr>
              <a:t>12/22/2015</a:t>
            </a:fld>
            <a:endParaRPr lang="en-US">
              <a:solidFill>
                <a:prstClr val="black">
                  <a:tint val="75000"/>
                </a:prstClr>
              </a:solidFill>
              <a:ea typeface="+mn-ea"/>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defTabSz="914400">
              <a:defRPr/>
            </a:pPr>
            <a:endParaRPr lang="en-US">
              <a:solidFill>
                <a:prstClr val="black">
                  <a:tint val="75000"/>
                </a:prstClr>
              </a:solidFill>
              <a:ea typeface="+mn-ea"/>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defTabSz="914400">
              <a:defRPr/>
            </a:pPr>
            <a:fld id="{2909C491-5F01-4EBB-B514-3A5B30897883}" type="slidenum">
              <a:rPr lang="en-US">
                <a:solidFill>
                  <a:prstClr val="black">
                    <a:tint val="75000"/>
                  </a:prstClr>
                </a:solidFill>
                <a:ea typeface="+mn-ea"/>
              </a:rPr>
              <a:pPr defTabSz="914400">
                <a:defRPr/>
              </a:pPr>
              <a:t>‹#›</a:t>
            </a:fld>
            <a:endParaRPr lang="en-US">
              <a:solidFill>
                <a:prstClr val="black">
                  <a:tint val="75000"/>
                </a:prstClr>
              </a:solidFill>
              <a:ea typeface="+mn-ea"/>
            </a:endParaRPr>
          </a:p>
        </p:txBody>
      </p:sp>
    </p:spTree>
    <p:extLst>
      <p:ext uri="{BB962C8B-B14F-4D97-AF65-F5344CB8AC3E}">
        <p14:creationId xmlns:p14="http://schemas.microsoft.com/office/powerpoint/2010/main" val="3257227772"/>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4.xml"/><Relationship Id="rId4" Type="http://schemas.openxmlformats.org/officeDocument/2006/relationships/hyperlink" Target="http://www.chiamass.gov/ma-apcd"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www.chiamass.gov/individual-apcd-data-profile-reports/" TargetMode="External"/><Relationship Id="rId2" Type="http://schemas.openxmlformats.org/officeDocument/2006/relationships/notesSlide" Target="../notesSlides/notesSlide12.xml"/><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6.xml"/><Relationship Id="rId1" Type="http://schemas.openxmlformats.org/officeDocument/2006/relationships/vmlDrawing" Target="../drawings/vmlDrawing1.vml"/><Relationship Id="rId5" Type="http://schemas.openxmlformats.org/officeDocument/2006/relationships/image" Target="../media/image4.png"/><Relationship Id="rId4" Type="http://schemas.openxmlformats.org/officeDocument/2006/relationships/oleObject" Target="../embeddings/Microsoft_Excel_Chart1.xls"/></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6.xml"/><Relationship Id="rId1" Type="http://schemas.openxmlformats.org/officeDocument/2006/relationships/vmlDrawing" Target="../drawings/vmlDrawing2.vml"/><Relationship Id="rId5" Type="http://schemas.openxmlformats.org/officeDocument/2006/relationships/image" Target="../media/image5.png"/><Relationship Id="rId4" Type="http://schemas.openxmlformats.org/officeDocument/2006/relationships/oleObject" Target="../embeddings/Microsoft_Excel_Chart2.xls"/></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hyperlink" Target="mailto:CHIA-APCD@state.ma.us" TargetMode="External"/><Relationship Id="rId2" Type="http://schemas.openxmlformats.org/officeDocument/2006/relationships/notesSlide" Target="../notesSlides/notesSlide15.xml"/><Relationship Id="rId1" Type="http://schemas.openxmlformats.org/officeDocument/2006/relationships/slideLayout" Target="../slideLayouts/slideLayout4.xml"/><Relationship Id="rId5" Type="http://schemas.openxmlformats.org/officeDocument/2006/relationships/hyperlink" Target="mailto:casemix.data@state.ma.us" TargetMode="External"/><Relationship Id="rId4" Type="http://schemas.openxmlformats.org/officeDocument/2006/relationships/hyperlink" Target="mailto:apcd.data@state.ma.us"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Title 1"/>
          <p:cNvSpPr>
            <a:spLocks noGrp="1"/>
          </p:cNvSpPr>
          <p:nvPr>
            <p:ph type="ctrTitle"/>
          </p:nvPr>
        </p:nvSpPr>
        <p:spPr bwMode="auto">
          <a:xfrm>
            <a:off x="685800" y="2130425"/>
            <a:ext cx="7772400" cy="1470025"/>
          </a:xfrm>
          <a:extLst>
            <a:ext uri="{FAA26D3D-D897-4be2-8F04-BA451C77F1D7}">
              <ma14:placeholderFlag xmlns:mc="http://schemas.openxmlformats.org/markup-compatibility/2006" xmlns:mv="urn:schemas-microsoft-com:mac:vml" xmlns="" xmlns:ma14="http://schemas.microsoft.com/office/mac/drawingml/2011/main" val="1"/>
            </a:ext>
          </a:extLst>
        </p:spPr>
        <p:txBody>
          <a:bodyPr wrap="square" numCol="1" anchorCtr="0" compatLnSpc="1">
            <a:prstTxWarp prst="textNoShape">
              <a:avLst/>
            </a:prstTxWarp>
          </a:bodyPr>
          <a:lstStyle/>
          <a:p>
            <a:r>
              <a:rPr lang="en-US" sz="4000" dirty="0" smtClean="0">
                <a:solidFill>
                  <a:schemeClr val="tx2"/>
                </a:solidFill>
                <a:latin typeface="Arial" panose="020B0604020202020204" pitchFamily="34" charset="0"/>
                <a:cs typeface="Arial" panose="020B0604020202020204" pitchFamily="34" charset="0"/>
              </a:rPr>
              <a:t>Monthly MA APCD / Case Mix User Workgroup Webinar</a:t>
            </a:r>
            <a:endParaRPr lang="en-US" sz="4000" dirty="0">
              <a:solidFill>
                <a:schemeClr val="tx2"/>
              </a:solidFill>
              <a:latin typeface="Arial" panose="020B0604020202020204" pitchFamily="34" charset="0"/>
              <a:cs typeface="Arial" panose="020B0604020202020204" pitchFamily="34" charset="0"/>
            </a:endParaRPr>
          </a:p>
        </p:txBody>
      </p:sp>
      <p:sp>
        <p:nvSpPr>
          <p:cNvPr id="4098" name="Subtitle 2"/>
          <p:cNvSpPr>
            <a:spLocks noGrp="1"/>
          </p:cNvSpPr>
          <p:nvPr>
            <p:ph type="subTitle" idx="4294967295"/>
          </p:nvPr>
        </p:nvSpPr>
        <p:spPr>
          <a:xfrm>
            <a:off x="1371600" y="3886200"/>
            <a:ext cx="6400800" cy="1752600"/>
          </a:xfrm>
        </p:spPr>
        <p:txBody>
          <a:bodyPr/>
          <a:lstStyle/>
          <a:p>
            <a:r>
              <a:rPr lang="en-US" sz="2400" dirty="0" smtClean="0">
                <a:latin typeface="Arial" panose="020B0604020202020204" pitchFamily="34" charset="0"/>
                <a:cs typeface="Arial" panose="020B0604020202020204" pitchFamily="34" charset="0"/>
              </a:rPr>
              <a:t>December 22, 2015</a:t>
            </a: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537917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Rx </a:t>
            </a:r>
            <a:r>
              <a:rPr lang="en-US" dirty="0" smtClean="0"/>
              <a:t>Versioning: Squish!</a:t>
            </a:r>
            <a:endParaRPr lang="en-US" dirty="0"/>
          </a:p>
        </p:txBody>
      </p:sp>
      <p:sp>
        <p:nvSpPr>
          <p:cNvPr id="3" name="Subtitle 2"/>
          <p:cNvSpPr>
            <a:spLocks noGrp="1"/>
          </p:cNvSpPr>
          <p:nvPr>
            <p:ph type="subTitle" idx="1"/>
          </p:nvPr>
        </p:nvSpPr>
        <p:spPr/>
        <p:txBody>
          <a:bodyPr/>
          <a:lstStyle/>
          <a:p>
            <a:endParaRPr lang="en-US" dirty="0"/>
          </a:p>
        </p:txBody>
      </p:sp>
      <p:graphicFrame>
        <p:nvGraphicFramePr>
          <p:cNvPr id="7" name="Chart 6" title=" "/>
          <p:cNvGraphicFramePr>
            <a:graphicFrameLocks/>
          </p:cNvGraphicFramePr>
          <p:nvPr>
            <p:extLst>
              <p:ext uri="{D42A27DB-BD31-4B8C-83A1-F6EECF244321}">
                <p14:modId xmlns:p14="http://schemas.microsoft.com/office/powerpoint/2010/main" val="2665586086"/>
              </p:ext>
            </p:extLst>
          </p:nvPr>
        </p:nvGraphicFramePr>
        <p:xfrm>
          <a:off x="138111" y="1851878"/>
          <a:ext cx="9005889" cy="416242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6865838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MA APCD Profiles</a:t>
            </a:r>
            <a:endParaRPr lang="en-US" dirty="0"/>
          </a:p>
        </p:txBody>
      </p:sp>
      <p:pic>
        <p:nvPicPr>
          <p:cNvPr id="3074"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15324" t="8656" r="17989" b="3886"/>
          <a:stretch/>
        </p:blipFill>
        <p:spPr bwMode="auto">
          <a:xfrm>
            <a:off x="1275241" y="2216191"/>
            <a:ext cx="6000627" cy="44266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2556387" y="1781786"/>
            <a:ext cx="2935162" cy="369332"/>
          </a:xfrm>
          <a:prstGeom prst="rect">
            <a:avLst/>
          </a:prstGeom>
          <a:noFill/>
        </p:spPr>
        <p:txBody>
          <a:bodyPr wrap="none" rtlCol="0">
            <a:spAutoFit/>
          </a:bodyPr>
          <a:lstStyle/>
          <a:p>
            <a:r>
              <a:rPr lang="en-US" dirty="0" smtClean="0">
                <a:hlinkClick r:id="rId4"/>
              </a:rPr>
              <a:t>www.chiamass.gov/ma-apcd</a:t>
            </a:r>
            <a:r>
              <a:rPr lang="en-US" dirty="0" smtClean="0"/>
              <a:t> </a:t>
            </a:r>
            <a:endParaRPr lang="en-US" dirty="0"/>
          </a:p>
        </p:txBody>
      </p:sp>
      <p:sp>
        <p:nvSpPr>
          <p:cNvPr id="7" name="Right Arrow 6"/>
          <p:cNvSpPr/>
          <p:nvPr/>
        </p:nvSpPr>
        <p:spPr>
          <a:xfrm rot="10800000">
            <a:off x="7005481" y="4429536"/>
            <a:ext cx="540776" cy="230953"/>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TextBox 9"/>
          <p:cNvSpPr txBox="1"/>
          <p:nvPr/>
        </p:nvSpPr>
        <p:spPr>
          <a:xfrm>
            <a:off x="6902245" y="4011560"/>
            <a:ext cx="2045110" cy="400110"/>
          </a:xfrm>
          <a:prstGeom prst="rect">
            <a:avLst/>
          </a:prstGeom>
          <a:noFill/>
        </p:spPr>
        <p:txBody>
          <a:bodyPr wrap="square" rtlCol="0">
            <a:spAutoFit/>
          </a:bodyPr>
          <a:lstStyle/>
          <a:p>
            <a:r>
              <a:rPr lang="en-US" sz="1000" dirty="0" smtClean="0"/>
              <a:t>Link to MA APCD Data Profile Reports</a:t>
            </a:r>
            <a:endParaRPr lang="en-US" sz="1000" dirty="0"/>
          </a:p>
        </p:txBody>
      </p:sp>
    </p:spTree>
    <p:extLst>
      <p:ext uri="{BB962C8B-B14F-4D97-AF65-F5344CB8AC3E}">
        <p14:creationId xmlns:p14="http://schemas.microsoft.com/office/powerpoint/2010/main" val="12287183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MA APCD Profiles</a:t>
            </a:r>
            <a:endParaRPr lang="en-US" dirty="0"/>
          </a:p>
        </p:txBody>
      </p:sp>
      <p:sp>
        <p:nvSpPr>
          <p:cNvPr id="4" name="TextBox 3"/>
          <p:cNvSpPr txBox="1"/>
          <p:nvPr/>
        </p:nvSpPr>
        <p:spPr>
          <a:xfrm>
            <a:off x="1406014" y="1781786"/>
            <a:ext cx="6322142" cy="369332"/>
          </a:xfrm>
          <a:prstGeom prst="rect">
            <a:avLst/>
          </a:prstGeom>
          <a:noFill/>
        </p:spPr>
        <p:txBody>
          <a:bodyPr wrap="square" rtlCol="0">
            <a:spAutoFit/>
          </a:bodyPr>
          <a:lstStyle/>
          <a:p>
            <a:r>
              <a:rPr lang="en-US" dirty="0">
                <a:hlinkClick r:id="rId3"/>
              </a:rPr>
              <a:t>http://www.chiamass.gov/individual-apcd-data-profile-reports/ </a:t>
            </a:r>
            <a:endParaRPr lang="en-US" dirty="0"/>
          </a:p>
        </p:txBody>
      </p:sp>
      <p:sp>
        <p:nvSpPr>
          <p:cNvPr id="7" name="Right Arrow 6"/>
          <p:cNvSpPr/>
          <p:nvPr/>
        </p:nvSpPr>
        <p:spPr>
          <a:xfrm rot="10800000">
            <a:off x="7005481" y="4429536"/>
            <a:ext cx="540776" cy="230953"/>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7858" y="2161429"/>
            <a:ext cx="6430297" cy="45933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403968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600" dirty="0" smtClean="0">
                <a:solidFill>
                  <a:schemeClr val="tx2"/>
                </a:solidFill>
                <a:latin typeface="Arial" panose="020B0604020202020204" pitchFamily="34" charset="0"/>
                <a:cs typeface="Arial" panose="020B0604020202020204" pitchFamily="34" charset="0"/>
              </a:rPr>
              <a:t>User Questions</a:t>
            </a:r>
            <a:endParaRPr lang="en-US" sz="36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888168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3"/>
          <p:cNvSpPr>
            <a:spLocks noGrp="1"/>
          </p:cNvSpPr>
          <p:nvPr>
            <p:ph type="ctrTitle"/>
          </p:nvPr>
        </p:nvSpPr>
        <p:spPr>
          <a:xfrm>
            <a:off x="-685800" y="152400"/>
            <a:ext cx="10363200" cy="457200"/>
          </a:xfrm>
        </p:spPr>
        <p:txBody>
          <a:bodyPr/>
          <a:lstStyle/>
          <a:p>
            <a:pPr eaLnBrk="1" hangingPunct="1"/>
            <a:r>
              <a:rPr lang="en-US" altLang="en-US" sz="2800" b="1" u="sng" smtClean="0"/>
              <a:t>Question</a:t>
            </a:r>
            <a:r>
              <a:rPr lang="en-US" altLang="en-US" sz="2800" b="1" smtClean="0"/>
              <a:t>: What is the leading reason for casemix application requiring revisions before proceeding to review?</a:t>
            </a:r>
          </a:p>
        </p:txBody>
      </p:sp>
      <p:sp>
        <p:nvSpPr>
          <p:cNvPr id="2051" name="TextBox 4"/>
          <p:cNvSpPr txBox="1">
            <a:spLocks noChangeArrowheads="1"/>
          </p:cNvSpPr>
          <p:nvPr/>
        </p:nvSpPr>
        <p:spPr bwMode="auto">
          <a:xfrm>
            <a:off x="152400" y="762000"/>
            <a:ext cx="89154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defTabSz="914400" eaLnBrk="1" hangingPunct="1">
              <a:spcBef>
                <a:spcPct val="0"/>
              </a:spcBef>
              <a:buFontTx/>
              <a:buNone/>
            </a:pPr>
            <a:r>
              <a:rPr lang="en-US" altLang="en-US" sz="1800" b="1" i="1" smtClean="0">
                <a:solidFill>
                  <a:prstClr val="black"/>
                </a:solidFill>
                <a:ea typeface="+mn-ea"/>
                <a:cs typeface="Arial" charset="0"/>
              </a:rPr>
              <a:t>Answer: </a:t>
            </a:r>
            <a:r>
              <a:rPr lang="en-US" altLang="en-US" sz="1800" smtClean="0">
                <a:solidFill>
                  <a:prstClr val="black"/>
                </a:solidFill>
                <a:ea typeface="+mn-ea"/>
                <a:cs typeface="Arial" charset="0"/>
              </a:rPr>
              <a:t>Seventy-Five percent  of applicants for Casemix Data overlook  </a:t>
            </a:r>
            <a:r>
              <a:rPr lang="en-US" altLang="en-US" sz="1800" u="sng" smtClean="0">
                <a:solidFill>
                  <a:prstClr val="black"/>
                </a:solidFill>
                <a:ea typeface="+mn-ea"/>
                <a:cs typeface="Arial" charset="0"/>
              </a:rPr>
              <a:t>Section III</a:t>
            </a:r>
            <a:r>
              <a:rPr lang="en-US" altLang="en-US" sz="1800" smtClean="0">
                <a:solidFill>
                  <a:prstClr val="black"/>
                </a:solidFill>
                <a:ea typeface="+mn-ea"/>
                <a:cs typeface="Arial" charset="0"/>
              </a:rPr>
              <a:t>’s request to </a:t>
            </a:r>
            <a:r>
              <a:rPr lang="en-US" altLang="en-US" sz="1800" b="1" smtClean="0">
                <a:solidFill>
                  <a:srgbClr val="FF0000"/>
                </a:solidFill>
                <a:ea typeface="+mn-ea"/>
                <a:cs typeface="Arial" charset="0"/>
              </a:rPr>
              <a:t>provide justification for requesting the chosen level. </a:t>
            </a:r>
            <a:r>
              <a:rPr lang="en-US" altLang="en-US" sz="1800" smtClean="0">
                <a:solidFill>
                  <a:prstClr val="black"/>
                </a:solidFill>
                <a:ea typeface="+mn-ea"/>
                <a:cs typeface="Arial" charset="0"/>
              </a:rPr>
              <a:t>Please remember to complete  </a:t>
            </a:r>
            <a:r>
              <a:rPr lang="en-US" altLang="en-US" sz="1800" u="sng" smtClean="0">
                <a:solidFill>
                  <a:prstClr val="black"/>
                </a:solidFill>
                <a:ea typeface="+mn-ea"/>
                <a:cs typeface="Arial" charset="0"/>
              </a:rPr>
              <a:t>Section III</a:t>
            </a:r>
            <a:r>
              <a:rPr lang="en-US" altLang="en-US" sz="1800" smtClean="0">
                <a:solidFill>
                  <a:prstClr val="black"/>
                </a:solidFill>
                <a:ea typeface="+mn-ea"/>
                <a:cs typeface="Arial" charset="0"/>
              </a:rPr>
              <a:t> before uploading your application to IRBNet. </a:t>
            </a:r>
          </a:p>
        </p:txBody>
      </p:sp>
      <p:graphicFrame>
        <p:nvGraphicFramePr>
          <p:cNvPr id="6" name="Table 5"/>
          <p:cNvGraphicFramePr>
            <a:graphicFrameLocks noGrp="1"/>
          </p:cNvGraphicFramePr>
          <p:nvPr/>
        </p:nvGraphicFramePr>
        <p:xfrm>
          <a:off x="762000" y="1828800"/>
          <a:ext cx="7543800" cy="4849812"/>
        </p:xfrm>
        <a:graphic>
          <a:graphicData uri="http://schemas.openxmlformats.org/drawingml/2006/table">
            <a:tbl>
              <a:tblPr firstRow="1" firstCol="1" bandRow="1">
                <a:tableStyleId>{5C22544A-7EE6-4342-B048-85BDC9FD1C3A}</a:tableStyleId>
              </a:tblPr>
              <a:tblGrid>
                <a:gridCol w="1427206"/>
                <a:gridCol w="4506965"/>
                <a:gridCol w="1609629"/>
              </a:tblGrid>
              <a:tr h="198980">
                <a:tc>
                  <a:txBody>
                    <a:bodyPr/>
                    <a:lstStyle/>
                    <a:p>
                      <a:pPr marL="0" marR="0" algn="ctr">
                        <a:spcBef>
                          <a:spcPts val="0"/>
                        </a:spcBef>
                        <a:spcAft>
                          <a:spcPts val="0"/>
                        </a:spcAft>
                      </a:pPr>
                      <a:r>
                        <a:rPr lang="en-US" sz="1200" dirty="0">
                          <a:effectLst/>
                        </a:rPr>
                        <a:t>CASE MIX</a:t>
                      </a:r>
                      <a:endParaRPr lang="en-US" sz="1200" dirty="0">
                        <a:effectLst/>
                        <a:latin typeface="Calibri"/>
                        <a:ea typeface="Calibri"/>
                        <a:cs typeface="Times New Roman"/>
                      </a:endParaRPr>
                    </a:p>
                  </a:txBody>
                  <a:tcPr marL="8036" marR="8036" marT="8037" marB="8037" anchor="ctr"/>
                </a:tc>
                <a:tc>
                  <a:txBody>
                    <a:bodyPr/>
                    <a:lstStyle/>
                    <a:p>
                      <a:pPr marL="0" marR="0" algn="ctr">
                        <a:spcBef>
                          <a:spcPts val="0"/>
                        </a:spcBef>
                        <a:spcAft>
                          <a:spcPts val="0"/>
                        </a:spcAft>
                      </a:pPr>
                      <a:r>
                        <a:rPr lang="en-US" sz="1200" dirty="0">
                          <a:effectLst/>
                        </a:rPr>
                        <a:t>Levels 1 – 6 </a:t>
                      </a:r>
                      <a:endParaRPr lang="en-US" sz="1200" dirty="0">
                        <a:effectLst/>
                        <a:latin typeface="Calibri"/>
                        <a:ea typeface="Calibri"/>
                        <a:cs typeface="Times New Roman"/>
                      </a:endParaRPr>
                    </a:p>
                  </a:txBody>
                  <a:tcPr marL="8036" marR="8036" marT="8037" marB="8037" anchor="ctr"/>
                </a:tc>
                <a:tc>
                  <a:txBody>
                    <a:bodyPr/>
                    <a:lstStyle/>
                    <a:p>
                      <a:pPr marL="0" marR="0" algn="ctr">
                        <a:spcBef>
                          <a:spcPts val="0"/>
                        </a:spcBef>
                        <a:spcAft>
                          <a:spcPts val="0"/>
                        </a:spcAft>
                      </a:pPr>
                      <a:r>
                        <a:rPr lang="en-US" sz="1200" dirty="0">
                          <a:effectLst/>
                        </a:rPr>
                        <a:t>Fiscal Years Requested</a:t>
                      </a:r>
                      <a:endParaRPr lang="en-US" sz="1200" dirty="0">
                        <a:effectLst/>
                        <a:latin typeface="Calibri"/>
                        <a:ea typeface="Calibri"/>
                        <a:cs typeface="Times New Roman"/>
                      </a:endParaRPr>
                    </a:p>
                  </a:txBody>
                  <a:tcPr marL="8036" marR="8036" marT="8037" marB="8037" anchor="ctr"/>
                </a:tc>
              </a:tr>
              <a:tr h="1570775">
                <a:tc>
                  <a:txBody>
                    <a:bodyPr/>
                    <a:lstStyle/>
                    <a:p>
                      <a:pPr marL="0" marR="0">
                        <a:spcBef>
                          <a:spcPts val="0"/>
                        </a:spcBef>
                        <a:spcAft>
                          <a:spcPts val="0"/>
                        </a:spcAft>
                      </a:pPr>
                      <a:r>
                        <a:rPr lang="en-US" sz="1100" dirty="0">
                          <a:effectLst/>
                        </a:rPr>
                        <a:t>Inpatient Discharge</a:t>
                      </a:r>
                      <a:endParaRPr lang="en-US" sz="1100" dirty="0">
                        <a:effectLst/>
                        <a:latin typeface="Calibri"/>
                        <a:ea typeface="Calibri"/>
                        <a:cs typeface="Times New Roman"/>
                      </a:endParaRPr>
                    </a:p>
                  </a:txBody>
                  <a:tcPr marL="8036" marR="8036" marT="8037" marB="8037" anchor="ctr"/>
                </a:tc>
                <a:tc>
                  <a:txBody>
                    <a:bodyPr/>
                    <a:lstStyle/>
                    <a:p>
                      <a:pPr marL="0" marR="0">
                        <a:spcBef>
                          <a:spcPts val="0"/>
                        </a:spcBef>
                        <a:spcAft>
                          <a:spcPts val="0"/>
                        </a:spcAft>
                      </a:pPr>
                      <a:r>
                        <a:rPr lang="en-US" sz="1000" dirty="0">
                          <a:effectLst/>
                        </a:rPr>
                        <a:t> ☐Level 1 – No Identifiable Data Elements</a:t>
                      </a:r>
                    </a:p>
                    <a:p>
                      <a:pPr marL="0" marR="0">
                        <a:spcBef>
                          <a:spcPts val="0"/>
                        </a:spcBef>
                        <a:spcAft>
                          <a:spcPts val="0"/>
                        </a:spcAft>
                      </a:pPr>
                      <a:r>
                        <a:rPr lang="en-US" sz="1000" dirty="0">
                          <a:effectLst/>
                        </a:rPr>
                        <a:t> ☐Level 2 – Unique Physician Number (UPN)</a:t>
                      </a:r>
                    </a:p>
                    <a:p>
                      <a:pPr marL="0" marR="0">
                        <a:spcBef>
                          <a:spcPts val="0"/>
                        </a:spcBef>
                        <a:spcAft>
                          <a:spcPts val="0"/>
                        </a:spcAft>
                      </a:pPr>
                      <a:r>
                        <a:rPr lang="en-US" sz="1000" dirty="0">
                          <a:effectLst/>
                        </a:rPr>
                        <a:t> ☐Level 3 – Unique Health Information Number (UHIN)</a:t>
                      </a:r>
                    </a:p>
                    <a:p>
                      <a:pPr marL="0" marR="0">
                        <a:spcBef>
                          <a:spcPts val="0"/>
                        </a:spcBef>
                        <a:spcAft>
                          <a:spcPts val="0"/>
                        </a:spcAft>
                      </a:pPr>
                      <a:r>
                        <a:rPr lang="en-US" sz="1000" dirty="0">
                          <a:effectLst/>
                        </a:rPr>
                        <a:t> ☐Level 4 – UHIN and UPN</a:t>
                      </a:r>
                    </a:p>
                    <a:p>
                      <a:pPr marL="0" marR="0">
                        <a:spcBef>
                          <a:spcPts val="0"/>
                        </a:spcBef>
                        <a:spcAft>
                          <a:spcPts val="0"/>
                        </a:spcAft>
                      </a:pPr>
                      <a:r>
                        <a:rPr lang="en-US" sz="1000" dirty="0">
                          <a:effectLst/>
                        </a:rPr>
                        <a:t> ☐Level 5 – Date(s) of Admission; Discharge; Significant Procedures</a:t>
                      </a:r>
                    </a:p>
                    <a:p>
                      <a:pPr marL="0" marR="0">
                        <a:spcBef>
                          <a:spcPts val="0"/>
                        </a:spcBef>
                        <a:spcAft>
                          <a:spcPts val="0"/>
                        </a:spcAft>
                      </a:pPr>
                      <a:r>
                        <a:rPr lang="en-US" sz="1000" dirty="0">
                          <a:effectLst/>
                        </a:rPr>
                        <a:t> ☐Level 6 – Date of Birth; Medical Record Number; Billing Number</a:t>
                      </a:r>
                    </a:p>
                    <a:p>
                      <a:pPr marL="0" marR="0">
                        <a:spcBef>
                          <a:spcPts val="0"/>
                        </a:spcBef>
                        <a:spcAft>
                          <a:spcPts val="0"/>
                        </a:spcAft>
                      </a:pPr>
                      <a:r>
                        <a:rPr lang="en-US" sz="1100" b="1" u="sng" dirty="0">
                          <a:solidFill>
                            <a:srgbClr val="FF0000"/>
                          </a:solidFill>
                          <a:effectLst/>
                        </a:rPr>
                        <a:t>PLEASE PROVIDE JUSTIFICATION BELOW FOR REQUESTING THE CHOSEN LEVEL</a:t>
                      </a:r>
                      <a:r>
                        <a:rPr lang="en-US" sz="1100" b="1" dirty="0">
                          <a:effectLst/>
                        </a:rPr>
                        <a:t>:</a:t>
                      </a:r>
                    </a:p>
                    <a:p>
                      <a:pPr marL="0" marR="0">
                        <a:spcBef>
                          <a:spcPts val="0"/>
                        </a:spcBef>
                        <a:spcAft>
                          <a:spcPts val="0"/>
                        </a:spcAft>
                      </a:pPr>
                      <a:r>
                        <a:rPr lang="en-US" sz="1000" dirty="0" smtClean="0">
                          <a:effectLst/>
                        </a:rPr>
                        <a:t> </a:t>
                      </a:r>
                    </a:p>
                    <a:p>
                      <a:pPr marL="0" marR="0">
                        <a:spcBef>
                          <a:spcPts val="0"/>
                        </a:spcBef>
                        <a:spcAft>
                          <a:spcPts val="0"/>
                        </a:spcAft>
                      </a:pPr>
                      <a:r>
                        <a:rPr lang="en-US" sz="1000" dirty="0" smtClean="0">
                          <a:effectLst/>
                        </a:rPr>
                        <a:t> </a:t>
                      </a:r>
                      <a:endParaRPr lang="en-US" sz="1000" dirty="0">
                        <a:effectLst/>
                        <a:latin typeface="Calibri"/>
                        <a:ea typeface="Calibri"/>
                        <a:cs typeface="Times New Roman"/>
                      </a:endParaRPr>
                    </a:p>
                  </a:txBody>
                  <a:tcPr marL="8036" marR="8036" marT="8037" marB="8037" anchor="ctr"/>
                </a:tc>
                <a:tc>
                  <a:txBody>
                    <a:bodyPr/>
                    <a:lstStyle/>
                    <a:p>
                      <a:pPr marL="0" marR="0" algn="ctr">
                        <a:spcBef>
                          <a:spcPts val="0"/>
                        </a:spcBef>
                        <a:spcAft>
                          <a:spcPts val="0"/>
                        </a:spcAft>
                      </a:pPr>
                      <a:r>
                        <a:rPr lang="en-US" sz="1000" u="sng" dirty="0">
                          <a:effectLst/>
                        </a:rPr>
                        <a:t>1998 – 2014 Available</a:t>
                      </a:r>
                      <a:endParaRPr lang="en-US" sz="1000" dirty="0">
                        <a:effectLst/>
                      </a:endParaRPr>
                    </a:p>
                    <a:p>
                      <a:pPr marL="0" marR="0" algn="ctr">
                        <a:spcBef>
                          <a:spcPts val="0"/>
                        </a:spcBef>
                        <a:spcAft>
                          <a:spcPts val="0"/>
                        </a:spcAft>
                      </a:pPr>
                      <a:r>
                        <a:rPr lang="en-US" sz="1000" dirty="0">
                          <a:effectLst/>
                        </a:rPr>
                        <a:t>(limited data 1989-1997)</a:t>
                      </a:r>
                    </a:p>
                    <a:p>
                      <a:pPr marL="0" marR="0" algn="ctr">
                        <a:spcBef>
                          <a:spcPts val="0"/>
                        </a:spcBef>
                        <a:spcAft>
                          <a:spcPts val="0"/>
                        </a:spcAft>
                      </a:pPr>
                      <a:r>
                        <a:rPr lang="en-US" sz="1000" dirty="0">
                          <a:effectLst/>
                        </a:rPr>
                        <a:t> </a:t>
                      </a:r>
                    </a:p>
                    <a:p>
                      <a:pPr marL="0" marR="0" algn="ctr">
                        <a:spcBef>
                          <a:spcPts val="0"/>
                        </a:spcBef>
                        <a:spcAft>
                          <a:spcPts val="0"/>
                        </a:spcAft>
                      </a:pPr>
                      <a:r>
                        <a:rPr lang="en-US" sz="1000" dirty="0">
                          <a:effectLst/>
                        </a:rPr>
                        <a:t> </a:t>
                      </a:r>
                    </a:p>
                    <a:p>
                      <a:pPr marL="0" marR="0" algn="ctr">
                        <a:spcBef>
                          <a:spcPts val="0"/>
                        </a:spcBef>
                        <a:spcAft>
                          <a:spcPts val="0"/>
                        </a:spcAft>
                      </a:pPr>
                      <a:r>
                        <a:rPr lang="en-US" sz="1000" dirty="0">
                          <a:effectLst/>
                        </a:rPr>
                        <a:t> </a:t>
                      </a:r>
                    </a:p>
                    <a:p>
                      <a:pPr marL="0" marR="0" algn="ctr">
                        <a:spcBef>
                          <a:spcPts val="0"/>
                        </a:spcBef>
                        <a:spcAft>
                          <a:spcPts val="0"/>
                        </a:spcAft>
                      </a:pPr>
                      <a:r>
                        <a:rPr lang="en-US" sz="1000" dirty="0">
                          <a:effectLst/>
                        </a:rPr>
                        <a:t> </a:t>
                      </a:r>
                    </a:p>
                    <a:p>
                      <a:pPr marL="0" marR="0" algn="ctr">
                        <a:spcBef>
                          <a:spcPts val="0"/>
                        </a:spcBef>
                        <a:spcAft>
                          <a:spcPts val="0"/>
                        </a:spcAft>
                      </a:pPr>
                      <a:r>
                        <a:rPr lang="en-US" sz="1000" dirty="0">
                          <a:effectLst/>
                        </a:rPr>
                        <a:t> </a:t>
                      </a:r>
                    </a:p>
                    <a:p>
                      <a:pPr marL="0" marR="0" algn="ctr">
                        <a:spcBef>
                          <a:spcPts val="0"/>
                        </a:spcBef>
                        <a:spcAft>
                          <a:spcPts val="0"/>
                        </a:spcAft>
                      </a:pPr>
                      <a:r>
                        <a:rPr lang="en-US" sz="1000" dirty="0">
                          <a:effectLst/>
                        </a:rPr>
                        <a:t> </a:t>
                      </a:r>
                    </a:p>
                    <a:p>
                      <a:pPr marL="0" marR="0" algn="ctr">
                        <a:spcBef>
                          <a:spcPts val="0"/>
                        </a:spcBef>
                        <a:spcAft>
                          <a:spcPts val="0"/>
                        </a:spcAft>
                      </a:pPr>
                      <a:r>
                        <a:rPr lang="en-US" sz="1000" dirty="0">
                          <a:effectLst/>
                        </a:rPr>
                        <a:t> </a:t>
                      </a:r>
                      <a:endParaRPr lang="en-US" sz="1000" dirty="0">
                        <a:effectLst/>
                        <a:latin typeface="Calibri"/>
                        <a:ea typeface="Calibri"/>
                        <a:cs typeface="Times New Roman"/>
                      </a:endParaRPr>
                    </a:p>
                  </a:txBody>
                  <a:tcPr marL="8036" marR="8036" marT="8037" marB="8037" anchor="ctr"/>
                </a:tc>
              </a:tr>
              <a:tr h="1570775">
                <a:tc>
                  <a:txBody>
                    <a:bodyPr/>
                    <a:lstStyle/>
                    <a:p>
                      <a:pPr marL="0" marR="0">
                        <a:spcBef>
                          <a:spcPts val="0"/>
                        </a:spcBef>
                        <a:spcAft>
                          <a:spcPts val="0"/>
                        </a:spcAft>
                      </a:pPr>
                      <a:r>
                        <a:rPr lang="en-US" sz="1100" dirty="0">
                          <a:effectLst/>
                        </a:rPr>
                        <a:t>Outpatient Observation</a:t>
                      </a:r>
                      <a:endParaRPr lang="en-US" sz="1100" dirty="0">
                        <a:effectLst/>
                        <a:latin typeface="Calibri"/>
                        <a:ea typeface="Calibri"/>
                        <a:cs typeface="Times New Roman"/>
                      </a:endParaRPr>
                    </a:p>
                  </a:txBody>
                  <a:tcPr marL="8036" marR="8036" marT="8037" marB="8037" anchor="ctr"/>
                </a:tc>
                <a:tc>
                  <a:txBody>
                    <a:bodyPr/>
                    <a:lstStyle/>
                    <a:p>
                      <a:pPr marL="0" marR="0">
                        <a:spcBef>
                          <a:spcPts val="0"/>
                        </a:spcBef>
                        <a:spcAft>
                          <a:spcPts val="0"/>
                        </a:spcAft>
                      </a:pPr>
                      <a:r>
                        <a:rPr lang="en-US" sz="1000" dirty="0">
                          <a:effectLst/>
                        </a:rPr>
                        <a:t> ☐Level 1 – No Identifiable Data Elements</a:t>
                      </a:r>
                    </a:p>
                    <a:p>
                      <a:pPr marL="0" marR="0">
                        <a:spcBef>
                          <a:spcPts val="0"/>
                        </a:spcBef>
                        <a:spcAft>
                          <a:spcPts val="0"/>
                        </a:spcAft>
                      </a:pPr>
                      <a:r>
                        <a:rPr lang="en-US" sz="1000" dirty="0">
                          <a:effectLst/>
                        </a:rPr>
                        <a:t> ☐Level 2 – Unique Physician Number (UPN)</a:t>
                      </a:r>
                    </a:p>
                    <a:p>
                      <a:pPr marL="0" marR="0">
                        <a:spcBef>
                          <a:spcPts val="0"/>
                        </a:spcBef>
                        <a:spcAft>
                          <a:spcPts val="0"/>
                        </a:spcAft>
                      </a:pPr>
                      <a:r>
                        <a:rPr lang="en-US" sz="1000" dirty="0">
                          <a:effectLst/>
                        </a:rPr>
                        <a:t> ☐Level 3 – Unique Health Information Number (UHIN)</a:t>
                      </a:r>
                    </a:p>
                    <a:p>
                      <a:pPr marL="0" marR="0">
                        <a:spcBef>
                          <a:spcPts val="0"/>
                        </a:spcBef>
                        <a:spcAft>
                          <a:spcPts val="0"/>
                        </a:spcAft>
                      </a:pPr>
                      <a:r>
                        <a:rPr lang="en-US" sz="1000" dirty="0">
                          <a:effectLst/>
                        </a:rPr>
                        <a:t> ☐Level 4 – UHIN and UPN</a:t>
                      </a:r>
                    </a:p>
                    <a:p>
                      <a:pPr marL="0" marR="0">
                        <a:spcBef>
                          <a:spcPts val="0"/>
                        </a:spcBef>
                        <a:spcAft>
                          <a:spcPts val="0"/>
                        </a:spcAft>
                      </a:pPr>
                      <a:r>
                        <a:rPr lang="en-US" sz="1000" dirty="0">
                          <a:effectLst/>
                        </a:rPr>
                        <a:t> ☐Level 5 – Date(s) of Admission; Discharge; Significant Procedures</a:t>
                      </a:r>
                    </a:p>
                    <a:p>
                      <a:pPr marL="0" marR="0">
                        <a:spcBef>
                          <a:spcPts val="0"/>
                        </a:spcBef>
                        <a:spcAft>
                          <a:spcPts val="0"/>
                        </a:spcAft>
                      </a:pPr>
                      <a:r>
                        <a:rPr lang="en-US" sz="1000" dirty="0">
                          <a:effectLst/>
                        </a:rPr>
                        <a:t> ☐Level 6 – Date of Birth; Medical Record Number; Billing Number</a:t>
                      </a:r>
                    </a:p>
                    <a:p>
                      <a:pPr marL="0" marR="0">
                        <a:spcBef>
                          <a:spcPts val="0"/>
                        </a:spcBef>
                        <a:spcAft>
                          <a:spcPts val="0"/>
                        </a:spcAft>
                      </a:pPr>
                      <a:r>
                        <a:rPr lang="en-US" sz="1100" b="1" u="sng" dirty="0">
                          <a:solidFill>
                            <a:srgbClr val="FF0000"/>
                          </a:solidFill>
                          <a:effectLst/>
                        </a:rPr>
                        <a:t>PLEASE PROVIDE JUSTIFICATION BELOW FOR REQUESTING THE CHOSEN LEVEL</a:t>
                      </a:r>
                      <a:r>
                        <a:rPr lang="en-US" sz="1100" b="1" dirty="0">
                          <a:solidFill>
                            <a:srgbClr val="FF0000"/>
                          </a:solidFill>
                          <a:effectLst/>
                        </a:rPr>
                        <a:t>:</a:t>
                      </a:r>
                    </a:p>
                    <a:p>
                      <a:pPr marL="0" marR="0">
                        <a:spcBef>
                          <a:spcPts val="0"/>
                        </a:spcBef>
                        <a:spcAft>
                          <a:spcPts val="0"/>
                        </a:spcAft>
                      </a:pPr>
                      <a:r>
                        <a:rPr lang="en-US" sz="1000" dirty="0">
                          <a:effectLst/>
                        </a:rPr>
                        <a:t> </a:t>
                      </a:r>
                    </a:p>
                    <a:p>
                      <a:pPr marL="0" marR="0">
                        <a:spcBef>
                          <a:spcPts val="0"/>
                        </a:spcBef>
                        <a:spcAft>
                          <a:spcPts val="0"/>
                        </a:spcAft>
                      </a:pPr>
                      <a:r>
                        <a:rPr lang="en-US" sz="1000" dirty="0">
                          <a:effectLst/>
                        </a:rPr>
                        <a:t> </a:t>
                      </a:r>
                      <a:endParaRPr lang="en-US" sz="1000" dirty="0">
                        <a:effectLst/>
                        <a:latin typeface="Calibri"/>
                        <a:ea typeface="Calibri"/>
                        <a:cs typeface="Times New Roman"/>
                      </a:endParaRPr>
                    </a:p>
                  </a:txBody>
                  <a:tcPr marL="8036" marR="8036" marT="8037" marB="8037" anchor="ctr"/>
                </a:tc>
                <a:tc>
                  <a:txBody>
                    <a:bodyPr/>
                    <a:lstStyle/>
                    <a:p>
                      <a:pPr marL="0" marR="0" algn="ctr">
                        <a:spcBef>
                          <a:spcPts val="0"/>
                        </a:spcBef>
                        <a:spcAft>
                          <a:spcPts val="0"/>
                        </a:spcAft>
                      </a:pPr>
                      <a:r>
                        <a:rPr lang="en-US" sz="1000" u="sng" dirty="0">
                          <a:effectLst/>
                        </a:rPr>
                        <a:t>2002 – 2014 Available</a:t>
                      </a:r>
                      <a:endParaRPr lang="en-US" sz="1000" dirty="0">
                        <a:effectLst/>
                      </a:endParaRPr>
                    </a:p>
                    <a:p>
                      <a:pPr marL="0" marR="0" algn="ctr">
                        <a:spcBef>
                          <a:spcPts val="0"/>
                        </a:spcBef>
                        <a:spcAft>
                          <a:spcPts val="0"/>
                        </a:spcAft>
                      </a:pPr>
                      <a:r>
                        <a:rPr lang="en-US" sz="1000" u="none" strike="noStrike" dirty="0">
                          <a:effectLst/>
                        </a:rPr>
                        <a:t> </a:t>
                      </a:r>
                      <a:endParaRPr lang="en-US" sz="1000" dirty="0">
                        <a:effectLst/>
                      </a:endParaRPr>
                    </a:p>
                    <a:p>
                      <a:pPr marL="0" marR="0" algn="ctr">
                        <a:spcBef>
                          <a:spcPts val="0"/>
                        </a:spcBef>
                        <a:spcAft>
                          <a:spcPts val="0"/>
                        </a:spcAft>
                      </a:pPr>
                      <a:r>
                        <a:rPr lang="en-US" sz="1000" u="none" strike="noStrike" dirty="0">
                          <a:effectLst/>
                        </a:rPr>
                        <a:t> </a:t>
                      </a:r>
                      <a:endParaRPr lang="en-US" sz="1000" dirty="0">
                        <a:effectLst/>
                      </a:endParaRPr>
                    </a:p>
                    <a:p>
                      <a:pPr marL="0" marR="0" algn="ctr">
                        <a:spcBef>
                          <a:spcPts val="0"/>
                        </a:spcBef>
                        <a:spcAft>
                          <a:spcPts val="0"/>
                        </a:spcAft>
                      </a:pPr>
                      <a:r>
                        <a:rPr lang="en-US" sz="1000" u="none" strike="noStrike" dirty="0">
                          <a:effectLst/>
                        </a:rPr>
                        <a:t> </a:t>
                      </a:r>
                      <a:endParaRPr lang="en-US" sz="1000" dirty="0">
                        <a:effectLst/>
                      </a:endParaRPr>
                    </a:p>
                    <a:p>
                      <a:pPr marL="0" marR="0" algn="ctr">
                        <a:spcBef>
                          <a:spcPts val="0"/>
                        </a:spcBef>
                        <a:spcAft>
                          <a:spcPts val="0"/>
                        </a:spcAft>
                      </a:pPr>
                      <a:r>
                        <a:rPr lang="en-US" sz="1000" u="none" strike="noStrike" dirty="0">
                          <a:effectLst/>
                        </a:rPr>
                        <a:t> </a:t>
                      </a:r>
                      <a:endParaRPr lang="en-US" sz="1000" dirty="0">
                        <a:effectLst/>
                      </a:endParaRPr>
                    </a:p>
                    <a:p>
                      <a:pPr marL="0" marR="0" algn="ctr">
                        <a:spcBef>
                          <a:spcPts val="0"/>
                        </a:spcBef>
                        <a:spcAft>
                          <a:spcPts val="0"/>
                        </a:spcAft>
                      </a:pPr>
                      <a:r>
                        <a:rPr lang="en-US" sz="1000" u="none" strike="noStrike" dirty="0">
                          <a:effectLst/>
                        </a:rPr>
                        <a:t> </a:t>
                      </a:r>
                      <a:endParaRPr lang="en-US" sz="1000" dirty="0">
                        <a:effectLst/>
                      </a:endParaRPr>
                    </a:p>
                    <a:p>
                      <a:pPr marL="0" marR="0" algn="ctr">
                        <a:spcBef>
                          <a:spcPts val="0"/>
                        </a:spcBef>
                        <a:spcAft>
                          <a:spcPts val="0"/>
                        </a:spcAft>
                      </a:pPr>
                      <a:r>
                        <a:rPr lang="en-US" sz="1000" u="none" strike="noStrike" dirty="0">
                          <a:effectLst/>
                        </a:rPr>
                        <a:t> </a:t>
                      </a:r>
                      <a:endParaRPr lang="en-US" sz="1000" dirty="0">
                        <a:effectLst/>
                      </a:endParaRPr>
                    </a:p>
                    <a:p>
                      <a:pPr marL="0" marR="0" algn="ctr">
                        <a:spcBef>
                          <a:spcPts val="0"/>
                        </a:spcBef>
                        <a:spcAft>
                          <a:spcPts val="0"/>
                        </a:spcAft>
                      </a:pPr>
                      <a:r>
                        <a:rPr lang="en-US" sz="1000" u="none" strike="noStrike" dirty="0">
                          <a:effectLst/>
                        </a:rPr>
                        <a:t> </a:t>
                      </a:r>
                      <a:endParaRPr lang="en-US" sz="1000" dirty="0">
                        <a:effectLst/>
                      </a:endParaRPr>
                    </a:p>
                    <a:p>
                      <a:pPr marL="0" marR="0" algn="ctr">
                        <a:spcBef>
                          <a:spcPts val="0"/>
                        </a:spcBef>
                        <a:spcAft>
                          <a:spcPts val="0"/>
                        </a:spcAft>
                      </a:pPr>
                      <a:r>
                        <a:rPr lang="en-US" sz="1000" u="none" strike="noStrike" dirty="0">
                          <a:effectLst/>
                        </a:rPr>
                        <a:t> </a:t>
                      </a:r>
                      <a:endParaRPr lang="en-US" sz="1000" dirty="0">
                        <a:effectLst/>
                      </a:endParaRPr>
                    </a:p>
                    <a:p>
                      <a:pPr marL="0" marR="0" algn="ctr">
                        <a:spcBef>
                          <a:spcPts val="0"/>
                        </a:spcBef>
                        <a:spcAft>
                          <a:spcPts val="0"/>
                        </a:spcAft>
                      </a:pPr>
                      <a:r>
                        <a:rPr lang="en-US" sz="1000" u="none" strike="noStrike" dirty="0">
                          <a:effectLst/>
                        </a:rPr>
                        <a:t> </a:t>
                      </a:r>
                      <a:endParaRPr lang="en-US" sz="1000" dirty="0">
                        <a:effectLst/>
                        <a:latin typeface="Calibri"/>
                        <a:ea typeface="Calibri"/>
                        <a:cs typeface="Times New Roman"/>
                      </a:endParaRPr>
                    </a:p>
                  </a:txBody>
                  <a:tcPr marL="8036" marR="8036" marT="8037" marB="8037" anchor="ctr"/>
                </a:tc>
              </a:tr>
              <a:tr h="1509282">
                <a:tc>
                  <a:txBody>
                    <a:bodyPr/>
                    <a:lstStyle/>
                    <a:p>
                      <a:pPr marL="0" marR="0">
                        <a:spcBef>
                          <a:spcPts val="0"/>
                        </a:spcBef>
                        <a:spcAft>
                          <a:spcPts val="0"/>
                        </a:spcAft>
                      </a:pPr>
                      <a:r>
                        <a:rPr lang="en-US" sz="1100" dirty="0">
                          <a:effectLst/>
                        </a:rPr>
                        <a:t>Emergency Department </a:t>
                      </a:r>
                      <a:endParaRPr lang="en-US" sz="1100" dirty="0">
                        <a:effectLst/>
                        <a:latin typeface="Calibri"/>
                        <a:ea typeface="Calibri"/>
                        <a:cs typeface="Times New Roman"/>
                      </a:endParaRPr>
                    </a:p>
                  </a:txBody>
                  <a:tcPr marL="8036" marR="8036" marT="8037" marB="8037" anchor="ctr"/>
                </a:tc>
                <a:tc>
                  <a:txBody>
                    <a:bodyPr/>
                    <a:lstStyle/>
                    <a:p>
                      <a:pPr marL="0" marR="0">
                        <a:spcBef>
                          <a:spcPts val="0"/>
                        </a:spcBef>
                        <a:spcAft>
                          <a:spcPts val="0"/>
                        </a:spcAft>
                      </a:pPr>
                      <a:r>
                        <a:rPr lang="en-US" sz="1000" dirty="0">
                          <a:effectLst/>
                        </a:rPr>
                        <a:t> ☐Level 1 – No Identifiable Data Elements</a:t>
                      </a:r>
                    </a:p>
                    <a:p>
                      <a:pPr marL="0" marR="0">
                        <a:spcBef>
                          <a:spcPts val="0"/>
                        </a:spcBef>
                        <a:spcAft>
                          <a:spcPts val="0"/>
                        </a:spcAft>
                      </a:pPr>
                      <a:r>
                        <a:rPr lang="en-US" sz="1000" dirty="0">
                          <a:effectLst/>
                        </a:rPr>
                        <a:t> ☐Level 2 – Unique Physician Number (UPN)</a:t>
                      </a:r>
                    </a:p>
                    <a:p>
                      <a:pPr marL="0" marR="0">
                        <a:spcBef>
                          <a:spcPts val="0"/>
                        </a:spcBef>
                        <a:spcAft>
                          <a:spcPts val="0"/>
                        </a:spcAft>
                      </a:pPr>
                      <a:r>
                        <a:rPr lang="en-US" sz="1000" dirty="0">
                          <a:effectLst/>
                        </a:rPr>
                        <a:t> ☐Level 3 – Unique Health Information Number (UHIN)</a:t>
                      </a:r>
                    </a:p>
                    <a:p>
                      <a:pPr marL="0" marR="0">
                        <a:spcBef>
                          <a:spcPts val="0"/>
                        </a:spcBef>
                        <a:spcAft>
                          <a:spcPts val="0"/>
                        </a:spcAft>
                      </a:pPr>
                      <a:r>
                        <a:rPr lang="en-US" sz="1000" dirty="0">
                          <a:effectLst/>
                        </a:rPr>
                        <a:t> ☐Level 4 – UHIN and UPN</a:t>
                      </a:r>
                    </a:p>
                    <a:p>
                      <a:pPr marL="0" marR="0">
                        <a:spcBef>
                          <a:spcPts val="0"/>
                        </a:spcBef>
                        <a:spcAft>
                          <a:spcPts val="0"/>
                        </a:spcAft>
                      </a:pPr>
                      <a:r>
                        <a:rPr lang="en-US" sz="1000" dirty="0">
                          <a:effectLst/>
                        </a:rPr>
                        <a:t> ☐Level 5 – Date(s) of Admission; Discharge; Significant Procedures</a:t>
                      </a:r>
                    </a:p>
                    <a:p>
                      <a:pPr marL="0" marR="0">
                        <a:spcBef>
                          <a:spcPts val="0"/>
                        </a:spcBef>
                        <a:spcAft>
                          <a:spcPts val="0"/>
                        </a:spcAft>
                      </a:pPr>
                      <a:r>
                        <a:rPr lang="en-US" sz="1000" dirty="0">
                          <a:effectLst/>
                        </a:rPr>
                        <a:t> ☐Level 6 – Date of Birth; Medical Record Number; Billing Number</a:t>
                      </a:r>
                    </a:p>
                    <a:p>
                      <a:pPr marL="0" marR="0">
                        <a:spcBef>
                          <a:spcPts val="0"/>
                        </a:spcBef>
                        <a:spcAft>
                          <a:spcPts val="0"/>
                        </a:spcAft>
                      </a:pPr>
                      <a:r>
                        <a:rPr lang="en-US" sz="1100" b="1" u="sng" dirty="0">
                          <a:solidFill>
                            <a:srgbClr val="FF0000"/>
                          </a:solidFill>
                          <a:effectLst/>
                        </a:rPr>
                        <a:t>PLEASE PROVIDE JUSTIFICATION BELOW FOR REQUESTING THE CHOSEN LEVEL</a:t>
                      </a:r>
                      <a:r>
                        <a:rPr lang="en-US" sz="1100" b="1" dirty="0" smtClean="0">
                          <a:solidFill>
                            <a:srgbClr val="FF0000"/>
                          </a:solidFill>
                          <a:effectLst/>
                        </a:rPr>
                        <a:t>:</a:t>
                      </a:r>
                      <a:r>
                        <a:rPr lang="en-US" sz="1000" dirty="0">
                          <a:effectLst/>
                        </a:rPr>
                        <a:t> </a:t>
                      </a:r>
                    </a:p>
                    <a:p>
                      <a:pPr marL="0" marR="0">
                        <a:spcBef>
                          <a:spcPts val="0"/>
                        </a:spcBef>
                        <a:spcAft>
                          <a:spcPts val="0"/>
                        </a:spcAft>
                      </a:pPr>
                      <a:r>
                        <a:rPr lang="en-US" sz="1000" dirty="0">
                          <a:effectLst/>
                        </a:rPr>
                        <a:t> </a:t>
                      </a:r>
                      <a:endParaRPr lang="en-US" sz="1000" dirty="0">
                        <a:effectLst/>
                        <a:latin typeface="Calibri"/>
                        <a:ea typeface="Calibri"/>
                        <a:cs typeface="Times New Roman"/>
                      </a:endParaRPr>
                    </a:p>
                  </a:txBody>
                  <a:tcPr marL="8036" marR="8036" marT="8037" marB="8037" anchor="ctr"/>
                </a:tc>
                <a:tc>
                  <a:txBody>
                    <a:bodyPr/>
                    <a:lstStyle/>
                    <a:p>
                      <a:pPr marL="0" marR="0" algn="ctr">
                        <a:spcBef>
                          <a:spcPts val="0"/>
                        </a:spcBef>
                        <a:spcAft>
                          <a:spcPts val="0"/>
                        </a:spcAft>
                      </a:pPr>
                      <a:r>
                        <a:rPr lang="en-US" sz="1000" u="sng" dirty="0">
                          <a:effectLst/>
                        </a:rPr>
                        <a:t>2000 – 2014 Available</a:t>
                      </a:r>
                      <a:endParaRPr lang="en-US" sz="1000" dirty="0">
                        <a:effectLst/>
                      </a:endParaRPr>
                    </a:p>
                    <a:p>
                      <a:pPr marL="0" marR="0" algn="ctr">
                        <a:spcBef>
                          <a:spcPts val="0"/>
                        </a:spcBef>
                        <a:spcAft>
                          <a:spcPts val="0"/>
                        </a:spcAft>
                      </a:pPr>
                      <a:r>
                        <a:rPr lang="en-US" sz="1000" u="none" strike="noStrike" dirty="0">
                          <a:effectLst/>
                        </a:rPr>
                        <a:t> </a:t>
                      </a:r>
                      <a:endParaRPr lang="en-US" sz="1000" dirty="0">
                        <a:effectLst/>
                      </a:endParaRPr>
                    </a:p>
                    <a:p>
                      <a:pPr marL="0" marR="0" algn="ctr">
                        <a:spcBef>
                          <a:spcPts val="0"/>
                        </a:spcBef>
                        <a:spcAft>
                          <a:spcPts val="0"/>
                        </a:spcAft>
                      </a:pPr>
                      <a:r>
                        <a:rPr lang="en-US" sz="1000" u="none" strike="noStrike" dirty="0">
                          <a:effectLst/>
                        </a:rPr>
                        <a:t> </a:t>
                      </a:r>
                      <a:endParaRPr lang="en-US" sz="1000" dirty="0">
                        <a:effectLst/>
                      </a:endParaRPr>
                    </a:p>
                    <a:p>
                      <a:pPr marL="0" marR="0" algn="ctr">
                        <a:spcBef>
                          <a:spcPts val="0"/>
                        </a:spcBef>
                        <a:spcAft>
                          <a:spcPts val="0"/>
                        </a:spcAft>
                      </a:pPr>
                      <a:r>
                        <a:rPr lang="en-US" sz="1000" u="none" strike="noStrike" dirty="0">
                          <a:effectLst/>
                        </a:rPr>
                        <a:t> </a:t>
                      </a:r>
                      <a:endParaRPr lang="en-US" sz="1000" dirty="0">
                        <a:effectLst/>
                      </a:endParaRPr>
                    </a:p>
                    <a:p>
                      <a:pPr marL="0" marR="0" algn="ctr">
                        <a:spcBef>
                          <a:spcPts val="0"/>
                        </a:spcBef>
                        <a:spcAft>
                          <a:spcPts val="0"/>
                        </a:spcAft>
                      </a:pPr>
                      <a:r>
                        <a:rPr lang="en-US" sz="1000" u="none" strike="noStrike" dirty="0">
                          <a:effectLst/>
                        </a:rPr>
                        <a:t> </a:t>
                      </a:r>
                      <a:endParaRPr lang="en-US" sz="1000" dirty="0">
                        <a:effectLst/>
                      </a:endParaRPr>
                    </a:p>
                    <a:p>
                      <a:pPr marL="0" marR="0" algn="ctr">
                        <a:spcBef>
                          <a:spcPts val="0"/>
                        </a:spcBef>
                        <a:spcAft>
                          <a:spcPts val="0"/>
                        </a:spcAft>
                      </a:pPr>
                      <a:r>
                        <a:rPr lang="en-US" sz="1000" u="none" strike="noStrike" dirty="0">
                          <a:effectLst/>
                        </a:rPr>
                        <a:t> </a:t>
                      </a:r>
                      <a:endParaRPr lang="en-US" sz="1000" dirty="0">
                        <a:effectLst/>
                      </a:endParaRPr>
                    </a:p>
                    <a:p>
                      <a:pPr marL="0" marR="0" algn="ctr">
                        <a:spcBef>
                          <a:spcPts val="0"/>
                        </a:spcBef>
                        <a:spcAft>
                          <a:spcPts val="0"/>
                        </a:spcAft>
                      </a:pPr>
                      <a:r>
                        <a:rPr lang="en-US" sz="1000" u="none" strike="noStrike" dirty="0">
                          <a:effectLst/>
                        </a:rPr>
                        <a:t> </a:t>
                      </a:r>
                      <a:endParaRPr lang="en-US" sz="1000" dirty="0">
                        <a:effectLst/>
                      </a:endParaRPr>
                    </a:p>
                    <a:p>
                      <a:pPr marL="0" marR="0" algn="ctr">
                        <a:spcBef>
                          <a:spcPts val="0"/>
                        </a:spcBef>
                        <a:spcAft>
                          <a:spcPts val="0"/>
                        </a:spcAft>
                      </a:pPr>
                      <a:r>
                        <a:rPr lang="en-US" sz="1000" u="none" strike="noStrike" dirty="0">
                          <a:effectLst/>
                        </a:rPr>
                        <a:t> </a:t>
                      </a:r>
                      <a:endParaRPr lang="en-US" sz="1000" dirty="0">
                        <a:effectLst/>
                      </a:endParaRPr>
                    </a:p>
                    <a:p>
                      <a:pPr marL="0" marR="0" algn="ctr">
                        <a:spcBef>
                          <a:spcPts val="0"/>
                        </a:spcBef>
                        <a:spcAft>
                          <a:spcPts val="0"/>
                        </a:spcAft>
                      </a:pPr>
                      <a:r>
                        <a:rPr lang="en-US" sz="1000" u="none" strike="noStrike" dirty="0">
                          <a:effectLst/>
                        </a:rPr>
                        <a:t> </a:t>
                      </a:r>
                      <a:endParaRPr lang="en-US" sz="1000" dirty="0">
                        <a:effectLst/>
                        <a:latin typeface="Calibri"/>
                        <a:ea typeface="Calibri"/>
                        <a:cs typeface="Times New Roman"/>
                      </a:endParaRPr>
                    </a:p>
                  </a:txBody>
                  <a:tcPr marL="8036" marR="8036" marT="8037" marB="8037" anchor="ctr"/>
                </a:tc>
              </a:tr>
            </a:tbl>
          </a:graphicData>
        </a:graphic>
      </p:graphicFrame>
    </p:spTree>
    <p:extLst>
      <p:ext uri="{BB962C8B-B14F-4D97-AF65-F5344CB8AC3E}">
        <p14:creationId xmlns:p14="http://schemas.microsoft.com/office/powerpoint/2010/main" val="217145109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15875" y="228600"/>
            <a:ext cx="8991600" cy="1143000"/>
          </a:xfrm>
        </p:spPr>
        <p:txBody>
          <a:bodyPr/>
          <a:lstStyle/>
          <a:p>
            <a:pPr eaLnBrk="1" hangingPunct="1"/>
            <a:r>
              <a:rPr lang="en-US" altLang="en-US" sz="2000" b="1" u="sng" smtClean="0"/>
              <a:t>Question</a:t>
            </a:r>
            <a:r>
              <a:rPr lang="en-US" altLang="en-US" sz="2000" b="1" smtClean="0"/>
              <a:t>: The APCD data has women age 60+ with codes indicating pregnancy and live delivery in hospital even though we know from MA Vital Records that the 2010 oldest maternal age for a live birth was 54. We are applying for the 2013 and 2014 data. How can we be confident in the accuracy of the birth data for all other ages?</a:t>
            </a:r>
            <a:r>
              <a:rPr lang="en-US" altLang="en-US" sz="2400" b="1" smtClean="0"/>
              <a:t/>
            </a:r>
            <a:br>
              <a:rPr lang="en-US" altLang="en-US" sz="2400" b="1" smtClean="0"/>
            </a:br>
            <a:endParaRPr lang="en-US" altLang="en-US" sz="2400" b="1" smtClean="0"/>
          </a:p>
        </p:txBody>
      </p:sp>
      <p:sp>
        <p:nvSpPr>
          <p:cNvPr id="3075" name="TextBox 3"/>
          <p:cNvSpPr txBox="1">
            <a:spLocks noChangeArrowheads="1"/>
          </p:cNvSpPr>
          <p:nvPr/>
        </p:nvSpPr>
        <p:spPr bwMode="auto">
          <a:xfrm>
            <a:off x="76200" y="1295400"/>
            <a:ext cx="90678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defTabSz="914400" eaLnBrk="1" hangingPunct="1">
              <a:spcBef>
                <a:spcPct val="0"/>
              </a:spcBef>
              <a:buFontTx/>
              <a:buNone/>
            </a:pPr>
            <a:r>
              <a:rPr lang="en-US" altLang="en-US" sz="1600" b="1" i="1" smtClean="0">
                <a:solidFill>
                  <a:prstClr val="black"/>
                </a:solidFill>
                <a:ea typeface="+mn-ea"/>
                <a:cs typeface="Arial" charset="0"/>
              </a:rPr>
              <a:t>Answer:  </a:t>
            </a:r>
            <a:r>
              <a:rPr lang="en-US" altLang="en-US" sz="1600" smtClean="0">
                <a:solidFill>
                  <a:prstClr val="black"/>
                </a:solidFill>
                <a:ea typeface="+mn-ea"/>
                <a:cs typeface="Arial" charset="0"/>
              </a:rPr>
              <a:t>All years of  Release 4.0 MA APCD  contain 17.6 million claim lines for pregnancies and live deliveries. In profiling the age distribution of those claim lines, less than 1% were found for those 60 and older (see Table 1 below). This anomaly was mainly limited to one carrier,  with approximately 90%  of claim lines having a paid amount of less than one dollar, with half of the claim lines appearing in one year of data and decrease to less than 0.3% in subsequent years . This anomaly is mostly limited to one payer’s  claim lines.</a:t>
            </a:r>
          </a:p>
        </p:txBody>
      </p:sp>
      <p:sp>
        <p:nvSpPr>
          <p:cNvPr id="3076" name="TextBox 6"/>
          <p:cNvSpPr txBox="1">
            <a:spLocks noChangeArrowheads="1"/>
          </p:cNvSpPr>
          <p:nvPr/>
        </p:nvSpPr>
        <p:spPr bwMode="auto">
          <a:xfrm>
            <a:off x="144463" y="2895600"/>
            <a:ext cx="8991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defTabSz="914400" eaLnBrk="1" hangingPunct="1">
              <a:spcBef>
                <a:spcPct val="0"/>
              </a:spcBef>
              <a:buFontTx/>
              <a:buNone/>
            </a:pPr>
            <a:r>
              <a:rPr lang="en-US" altLang="en-US" sz="1800" b="1" u="sng" smtClean="0">
                <a:solidFill>
                  <a:srgbClr val="0070C0"/>
                </a:solidFill>
                <a:ea typeface="+mn-ea"/>
                <a:cs typeface="Arial" charset="0"/>
              </a:rPr>
              <a:t>Table 1. Age Distribution of Pregnancies and Live Deliveries in APCD Release 4.0 (All Years) </a:t>
            </a:r>
            <a:endParaRPr lang="en-US" altLang="en-US" sz="1800" u="sng" smtClean="0">
              <a:solidFill>
                <a:srgbClr val="0070C0"/>
              </a:solidFill>
              <a:ea typeface="+mn-ea"/>
              <a:cs typeface="Arial" charset="0"/>
            </a:endParaRPr>
          </a:p>
        </p:txBody>
      </p:sp>
      <p:graphicFrame>
        <p:nvGraphicFramePr>
          <p:cNvPr id="3077" name="Content Placeholder 3"/>
          <p:cNvGraphicFramePr>
            <a:graphicFrameLocks noGrp="1"/>
          </p:cNvGraphicFramePr>
          <p:nvPr>
            <p:ph idx="1"/>
          </p:nvPr>
        </p:nvGraphicFramePr>
        <p:xfrm>
          <a:off x="406400" y="3225800"/>
          <a:ext cx="8331200" cy="3530600"/>
        </p:xfrm>
        <a:graphic>
          <a:graphicData uri="http://schemas.openxmlformats.org/presentationml/2006/ole">
            <mc:AlternateContent xmlns:mc="http://schemas.openxmlformats.org/markup-compatibility/2006">
              <mc:Choice xmlns:v="urn:schemas-microsoft-com:vml" Requires="v">
                <p:oleObj spid="_x0000_s1026" r:id="rId4" imgW="8327858" imgH="3529890" progId="Excel.Chart.8">
                  <p:embed/>
                </p:oleObj>
              </mc:Choice>
              <mc:Fallback>
                <p:oleObj r:id="rId4" imgW="8327858" imgH="3529890" progId="Excel.Chart.8">
                  <p:embed/>
                  <p:pic>
                    <p:nvPicPr>
                      <p:cNvPr id="0" name=""/>
                      <p:cNvPicPr>
                        <a:picLocks noGrp="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6400" y="3225800"/>
                        <a:ext cx="8331200" cy="3530600"/>
                      </a:xfrm>
                      <a:prstGeom prst="rect">
                        <a:avLst/>
                      </a:prstGeom>
                    </p:spPr>
                  </p:pic>
                </p:oleObj>
              </mc:Fallback>
            </mc:AlternateContent>
          </a:graphicData>
        </a:graphic>
      </p:graphicFrame>
    </p:spTree>
    <p:extLst>
      <p:ext uri="{BB962C8B-B14F-4D97-AF65-F5344CB8AC3E}">
        <p14:creationId xmlns:p14="http://schemas.microsoft.com/office/powerpoint/2010/main" val="160139682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30163" y="-152400"/>
            <a:ext cx="9356726" cy="1143000"/>
          </a:xfrm>
        </p:spPr>
        <p:txBody>
          <a:bodyPr/>
          <a:lstStyle/>
          <a:p>
            <a:pPr eaLnBrk="1" hangingPunct="1"/>
            <a:r>
              <a:rPr lang="en-US" altLang="en-US" sz="2300" b="1" u="sng" smtClean="0"/>
              <a:t>Question</a:t>
            </a:r>
            <a:r>
              <a:rPr lang="en-US" altLang="en-US" sz="2300" b="1" smtClean="0"/>
              <a:t>: I can’t decide whether to use APCD or Casemix. What</a:t>
            </a:r>
            <a:br>
              <a:rPr lang="en-US" altLang="en-US" sz="2300" b="1" smtClean="0"/>
            </a:br>
            <a:r>
              <a:rPr lang="en-US" altLang="en-US" sz="2300" b="1" smtClean="0"/>
              <a:t> proportion of Massachusetts residents seek care in surrounding States?</a:t>
            </a:r>
          </a:p>
        </p:txBody>
      </p:sp>
      <p:sp>
        <p:nvSpPr>
          <p:cNvPr id="4099" name="TextBox 6"/>
          <p:cNvSpPr txBox="1">
            <a:spLocks noChangeArrowheads="1"/>
          </p:cNvSpPr>
          <p:nvPr/>
        </p:nvSpPr>
        <p:spPr bwMode="auto">
          <a:xfrm>
            <a:off x="755650" y="1597025"/>
            <a:ext cx="77851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defTabSz="914400" eaLnBrk="1" hangingPunct="1">
              <a:spcBef>
                <a:spcPct val="0"/>
              </a:spcBef>
              <a:buFontTx/>
              <a:buNone/>
            </a:pPr>
            <a:r>
              <a:rPr lang="en-US" altLang="en-US" sz="1800" b="1" smtClean="0">
                <a:solidFill>
                  <a:srgbClr val="0070C0"/>
                </a:solidFill>
                <a:ea typeface="+mn-ea"/>
                <a:cs typeface="Arial" charset="0"/>
              </a:rPr>
              <a:t>Table 1. Proportion of Distinct MEIDs for MA residents by Service Provider State</a:t>
            </a:r>
          </a:p>
        </p:txBody>
      </p:sp>
      <p:graphicFrame>
        <p:nvGraphicFramePr>
          <p:cNvPr id="8" name="Table 7"/>
          <p:cNvGraphicFramePr>
            <a:graphicFrameLocks noGrp="1"/>
          </p:cNvGraphicFramePr>
          <p:nvPr/>
        </p:nvGraphicFramePr>
        <p:xfrm>
          <a:off x="838200" y="2362200"/>
          <a:ext cx="7086600" cy="2827338"/>
        </p:xfrm>
        <a:graphic>
          <a:graphicData uri="http://schemas.openxmlformats.org/drawingml/2006/table">
            <a:tbl>
              <a:tblPr>
                <a:tableStyleId>{5C22544A-7EE6-4342-B048-85BDC9FD1C3A}</a:tableStyleId>
              </a:tblPr>
              <a:tblGrid>
                <a:gridCol w="5131675"/>
                <a:gridCol w="1954925"/>
              </a:tblGrid>
              <a:tr h="283877">
                <a:tc>
                  <a:txBody>
                    <a:bodyPr/>
                    <a:lstStyle/>
                    <a:p>
                      <a:pPr algn="l" fontAlgn="b"/>
                      <a:r>
                        <a:rPr lang="en-US" sz="1800" b="1" u="sng" strike="noStrike" dirty="0">
                          <a:effectLst/>
                        </a:rPr>
                        <a:t>SERVICE PROVIDER STATE</a:t>
                      </a:r>
                      <a:endParaRPr lang="en-US" sz="1800" b="1" i="0" u="sng" strike="noStrike" dirty="0">
                        <a:solidFill>
                          <a:srgbClr val="000000"/>
                        </a:solidFill>
                        <a:effectLst/>
                        <a:latin typeface="Calibri"/>
                      </a:endParaRPr>
                    </a:p>
                  </a:txBody>
                  <a:tcPr marL="9525" marR="9525" marT="9526" marB="0" anchor="b"/>
                </a:tc>
                <a:tc>
                  <a:txBody>
                    <a:bodyPr/>
                    <a:lstStyle/>
                    <a:p>
                      <a:pPr algn="ctr" fontAlgn="b"/>
                      <a:r>
                        <a:rPr lang="en-US" sz="1800" b="1" u="sng" strike="noStrike" dirty="0">
                          <a:effectLst/>
                        </a:rPr>
                        <a:t>2014</a:t>
                      </a:r>
                      <a:endParaRPr lang="en-US" sz="1800" b="1" i="0" u="sng" strike="noStrike" dirty="0">
                        <a:solidFill>
                          <a:srgbClr val="000000"/>
                        </a:solidFill>
                        <a:effectLst/>
                        <a:latin typeface="Calibri"/>
                      </a:endParaRPr>
                    </a:p>
                  </a:txBody>
                  <a:tcPr marL="9525" marR="9525" marT="9526" marB="0" anchor="b"/>
                </a:tc>
              </a:tr>
              <a:tr h="222910">
                <a:tc>
                  <a:txBody>
                    <a:bodyPr/>
                    <a:lstStyle/>
                    <a:p>
                      <a:pPr lvl="1" algn="l" fontAlgn="b"/>
                      <a:r>
                        <a:rPr lang="en-US" sz="1400" b="1" u="none" strike="noStrike" dirty="0">
                          <a:effectLst/>
                        </a:rPr>
                        <a:t>MA</a:t>
                      </a:r>
                      <a:endParaRPr lang="en-US" sz="1400" b="1" i="0" u="none" strike="noStrike" dirty="0">
                        <a:solidFill>
                          <a:srgbClr val="000000"/>
                        </a:solidFill>
                        <a:effectLst/>
                        <a:latin typeface="Calibri"/>
                      </a:endParaRPr>
                    </a:p>
                  </a:txBody>
                  <a:tcPr marL="9525" marR="9525" marT="9526" marB="0" anchor="b"/>
                </a:tc>
                <a:tc>
                  <a:txBody>
                    <a:bodyPr/>
                    <a:lstStyle/>
                    <a:p>
                      <a:pPr algn="ctr" fontAlgn="b"/>
                      <a:r>
                        <a:rPr lang="en-US" sz="1400" b="1" u="none" strike="noStrike" dirty="0">
                          <a:solidFill>
                            <a:srgbClr val="FF0000"/>
                          </a:solidFill>
                          <a:effectLst/>
                        </a:rPr>
                        <a:t>79.3%</a:t>
                      </a:r>
                      <a:endParaRPr lang="en-US" sz="1400" b="1" i="0" u="none" strike="noStrike" dirty="0">
                        <a:solidFill>
                          <a:srgbClr val="FF0000"/>
                        </a:solidFill>
                        <a:effectLst/>
                        <a:latin typeface="Calibri"/>
                      </a:endParaRPr>
                    </a:p>
                  </a:txBody>
                  <a:tcPr marL="9525" marR="9525" marT="9526" marB="0" anchor="b"/>
                </a:tc>
              </a:tr>
              <a:tr h="222910">
                <a:tc>
                  <a:txBody>
                    <a:bodyPr/>
                    <a:lstStyle/>
                    <a:p>
                      <a:pPr lvl="1" algn="l" fontAlgn="b"/>
                      <a:r>
                        <a:rPr lang="en-US" sz="1400" b="1" u="none" strike="noStrike" dirty="0">
                          <a:effectLst/>
                        </a:rPr>
                        <a:t>Out of NE Region</a:t>
                      </a:r>
                      <a:endParaRPr lang="en-US" sz="1400" b="1" i="0" u="none" strike="noStrike" dirty="0">
                        <a:solidFill>
                          <a:srgbClr val="000000"/>
                        </a:solidFill>
                        <a:effectLst/>
                        <a:latin typeface="Calibri"/>
                      </a:endParaRPr>
                    </a:p>
                  </a:txBody>
                  <a:tcPr marL="9525" marR="9525" marT="9526" marB="0" anchor="b"/>
                </a:tc>
                <a:tc>
                  <a:txBody>
                    <a:bodyPr/>
                    <a:lstStyle/>
                    <a:p>
                      <a:pPr algn="ctr" fontAlgn="b"/>
                      <a:r>
                        <a:rPr lang="en-US" sz="1400" b="1" u="none" strike="noStrike" dirty="0">
                          <a:solidFill>
                            <a:srgbClr val="FF0000"/>
                          </a:solidFill>
                          <a:effectLst/>
                        </a:rPr>
                        <a:t>9.6%</a:t>
                      </a:r>
                      <a:endParaRPr lang="en-US" sz="1400" b="1" i="0" u="none" strike="noStrike" dirty="0">
                        <a:solidFill>
                          <a:srgbClr val="FF0000"/>
                        </a:solidFill>
                        <a:effectLst/>
                        <a:latin typeface="Calibri"/>
                      </a:endParaRPr>
                    </a:p>
                  </a:txBody>
                  <a:tcPr marL="9525" marR="9525" marT="9526" marB="0" anchor="b"/>
                </a:tc>
              </a:tr>
              <a:tr h="222910">
                <a:tc>
                  <a:txBody>
                    <a:bodyPr/>
                    <a:lstStyle/>
                    <a:p>
                      <a:pPr lvl="1" algn="l" fontAlgn="b"/>
                      <a:r>
                        <a:rPr lang="en-US" sz="1400" b="1" u="none" strike="noStrike" dirty="0">
                          <a:effectLst/>
                        </a:rPr>
                        <a:t>Blank</a:t>
                      </a:r>
                      <a:endParaRPr lang="en-US" sz="1400" b="1" i="0" u="none" strike="noStrike" dirty="0">
                        <a:solidFill>
                          <a:srgbClr val="000000"/>
                        </a:solidFill>
                        <a:effectLst/>
                        <a:latin typeface="Calibri"/>
                      </a:endParaRPr>
                    </a:p>
                  </a:txBody>
                  <a:tcPr marL="9525" marR="9525" marT="9526" marB="0" anchor="b"/>
                </a:tc>
                <a:tc>
                  <a:txBody>
                    <a:bodyPr/>
                    <a:lstStyle/>
                    <a:p>
                      <a:pPr algn="ctr" fontAlgn="b"/>
                      <a:r>
                        <a:rPr lang="en-US" sz="1400" b="1" u="none" strike="noStrike" dirty="0">
                          <a:solidFill>
                            <a:srgbClr val="FF0000"/>
                          </a:solidFill>
                          <a:effectLst/>
                        </a:rPr>
                        <a:t>2.6%</a:t>
                      </a:r>
                      <a:endParaRPr lang="en-US" sz="1400" b="1" i="0" u="none" strike="noStrike" dirty="0">
                        <a:solidFill>
                          <a:srgbClr val="FF0000"/>
                        </a:solidFill>
                        <a:effectLst/>
                        <a:latin typeface="Calibri"/>
                      </a:endParaRPr>
                    </a:p>
                  </a:txBody>
                  <a:tcPr marL="9525" marR="9525" marT="9526" marB="0" anchor="b"/>
                </a:tc>
              </a:tr>
              <a:tr h="283877">
                <a:tc gridSpan="2">
                  <a:txBody>
                    <a:bodyPr/>
                    <a:lstStyle/>
                    <a:p>
                      <a:pPr lvl="0" algn="l" fontAlgn="b"/>
                      <a:r>
                        <a:rPr lang="en-US" sz="1800" b="1" u="sng" strike="noStrike" dirty="0">
                          <a:effectLst/>
                        </a:rPr>
                        <a:t>New England Region/Bordering States</a:t>
                      </a:r>
                      <a:endParaRPr lang="en-US" sz="1800" b="1" i="0" u="sng" strike="noStrike" dirty="0">
                        <a:solidFill>
                          <a:srgbClr val="000000"/>
                        </a:solidFill>
                        <a:effectLst/>
                        <a:latin typeface="Calibri"/>
                      </a:endParaRPr>
                    </a:p>
                  </a:txBody>
                  <a:tcPr marL="9525" marR="9525" marT="9526" marB="0" anchor="b"/>
                </a:tc>
                <a:tc hMerge="1">
                  <a:txBody>
                    <a:bodyPr/>
                    <a:lstStyle/>
                    <a:p>
                      <a:endParaRPr lang="en-US"/>
                    </a:p>
                  </a:txBody>
                  <a:tcPr/>
                </a:tc>
              </a:tr>
              <a:tr h="222910">
                <a:tc>
                  <a:txBody>
                    <a:bodyPr/>
                    <a:lstStyle/>
                    <a:p>
                      <a:pPr lvl="1" algn="l" fontAlgn="b"/>
                      <a:r>
                        <a:rPr lang="en-US" sz="1400" b="1" u="none" strike="noStrike" dirty="0">
                          <a:effectLst/>
                        </a:rPr>
                        <a:t>RI</a:t>
                      </a:r>
                      <a:endParaRPr lang="en-US" sz="1400" b="1" i="0" u="none" strike="noStrike" dirty="0">
                        <a:solidFill>
                          <a:srgbClr val="000000"/>
                        </a:solidFill>
                        <a:effectLst/>
                        <a:latin typeface="Calibri"/>
                      </a:endParaRPr>
                    </a:p>
                  </a:txBody>
                  <a:tcPr marL="9525" marR="9525" marT="9526" marB="0" anchor="b"/>
                </a:tc>
                <a:tc>
                  <a:txBody>
                    <a:bodyPr/>
                    <a:lstStyle/>
                    <a:p>
                      <a:pPr algn="ctr" fontAlgn="b"/>
                      <a:r>
                        <a:rPr lang="en-US" sz="1400" u="none" strike="noStrike" dirty="0">
                          <a:effectLst/>
                        </a:rPr>
                        <a:t>2.1%</a:t>
                      </a:r>
                      <a:endParaRPr lang="en-US" sz="1400" b="0" i="0" u="none" strike="noStrike" dirty="0">
                        <a:solidFill>
                          <a:srgbClr val="000000"/>
                        </a:solidFill>
                        <a:effectLst/>
                        <a:latin typeface="Calibri"/>
                      </a:endParaRPr>
                    </a:p>
                  </a:txBody>
                  <a:tcPr marL="9525" marR="9525" marT="9526" marB="0" anchor="b"/>
                </a:tc>
              </a:tr>
              <a:tr h="222910">
                <a:tc>
                  <a:txBody>
                    <a:bodyPr/>
                    <a:lstStyle/>
                    <a:p>
                      <a:pPr lvl="1" algn="l" fontAlgn="b"/>
                      <a:r>
                        <a:rPr lang="en-US" sz="1400" b="1" u="none" strike="noStrike" dirty="0">
                          <a:effectLst/>
                        </a:rPr>
                        <a:t>ME</a:t>
                      </a:r>
                      <a:endParaRPr lang="en-US" sz="1400" b="1" i="0" u="none" strike="noStrike" dirty="0">
                        <a:solidFill>
                          <a:srgbClr val="000000"/>
                        </a:solidFill>
                        <a:effectLst/>
                        <a:latin typeface="Calibri"/>
                      </a:endParaRPr>
                    </a:p>
                  </a:txBody>
                  <a:tcPr marL="9525" marR="9525" marT="9526" marB="0" anchor="b"/>
                </a:tc>
                <a:tc>
                  <a:txBody>
                    <a:bodyPr/>
                    <a:lstStyle/>
                    <a:p>
                      <a:pPr algn="ctr" fontAlgn="b"/>
                      <a:r>
                        <a:rPr lang="en-US" sz="1400" u="none" strike="noStrike" dirty="0">
                          <a:effectLst/>
                        </a:rPr>
                        <a:t>2.0%</a:t>
                      </a:r>
                      <a:endParaRPr lang="en-US" sz="1400" b="0" i="0" u="none" strike="noStrike" dirty="0">
                        <a:solidFill>
                          <a:srgbClr val="000000"/>
                        </a:solidFill>
                        <a:effectLst/>
                        <a:latin typeface="Calibri"/>
                      </a:endParaRPr>
                    </a:p>
                  </a:txBody>
                  <a:tcPr marL="9525" marR="9525" marT="9526" marB="0" anchor="b"/>
                </a:tc>
              </a:tr>
              <a:tr h="222910">
                <a:tc>
                  <a:txBody>
                    <a:bodyPr/>
                    <a:lstStyle/>
                    <a:p>
                      <a:pPr lvl="1" algn="l" fontAlgn="b"/>
                      <a:r>
                        <a:rPr lang="en-US" sz="1400" b="1" u="none" strike="noStrike" dirty="0">
                          <a:effectLst/>
                        </a:rPr>
                        <a:t>NH</a:t>
                      </a:r>
                      <a:endParaRPr lang="en-US" sz="1400" b="1" i="0" u="none" strike="noStrike" dirty="0">
                        <a:solidFill>
                          <a:srgbClr val="000000"/>
                        </a:solidFill>
                        <a:effectLst/>
                        <a:latin typeface="Calibri"/>
                      </a:endParaRPr>
                    </a:p>
                  </a:txBody>
                  <a:tcPr marL="9525" marR="9525" marT="9526" marB="0" anchor="b"/>
                </a:tc>
                <a:tc>
                  <a:txBody>
                    <a:bodyPr/>
                    <a:lstStyle/>
                    <a:p>
                      <a:pPr algn="ctr" fontAlgn="b"/>
                      <a:r>
                        <a:rPr lang="en-US" sz="1400" u="none" strike="noStrike" dirty="0">
                          <a:effectLst/>
                        </a:rPr>
                        <a:t>1.8%</a:t>
                      </a:r>
                      <a:endParaRPr lang="en-US" sz="1400" b="0" i="0" u="none" strike="noStrike" dirty="0">
                        <a:solidFill>
                          <a:srgbClr val="000000"/>
                        </a:solidFill>
                        <a:effectLst/>
                        <a:latin typeface="Calibri"/>
                      </a:endParaRPr>
                    </a:p>
                  </a:txBody>
                  <a:tcPr marL="9525" marR="9525" marT="9526" marB="0" anchor="b"/>
                </a:tc>
              </a:tr>
              <a:tr h="222910">
                <a:tc>
                  <a:txBody>
                    <a:bodyPr/>
                    <a:lstStyle/>
                    <a:p>
                      <a:pPr lvl="1" algn="l" fontAlgn="b"/>
                      <a:r>
                        <a:rPr lang="en-US" sz="1400" b="1" u="none" strike="noStrike" dirty="0">
                          <a:effectLst/>
                        </a:rPr>
                        <a:t>CT</a:t>
                      </a:r>
                      <a:endParaRPr lang="en-US" sz="1400" b="1" i="0" u="none" strike="noStrike" dirty="0">
                        <a:solidFill>
                          <a:srgbClr val="000000"/>
                        </a:solidFill>
                        <a:effectLst/>
                        <a:latin typeface="Calibri"/>
                      </a:endParaRPr>
                    </a:p>
                  </a:txBody>
                  <a:tcPr marL="9525" marR="9525" marT="9526" marB="0" anchor="b"/>
                </a:tc>
                <a:tc>
                  <a:txBody>
                    <a:bodyPr/>
                    <a:lstStyle/>
                    <a:p>
                      <a:pPr algn="ctr" fontAlgn="b"/>
                      <a:r>
                        <a:rPr lang="en-US" sz="1400" u="none" strike="noStrike" dirty="0">
                          <a:effectLst/>
                        </a:rPr>
                        <a:t>1.3%</a:t>
                      </a:r>
                      <a:endParaRPr lang="en-US" sz="1400" b="0" i="0" u="none" strike="noStrike" dirty="0">
                        <a:solidFill>
                          <a:srgbClr val="000000"/>
                        </a:solidFill>
                        <a:effectLst/>
                        <a:latin typeface="Calibri"/>
                      </a:endParaRPr>
                    </a:p>
                  </a:txBody>
                  <a:tcPr marL="9525" marR="9525" marT="9526" marB="0" anchor="b"/>
                </a:tc>
              </a:tr>
              <a:tr h="222910">
                <a:tc>
                  <a:txBody>
                    <a:bodyPr/>
                    <a:lstStyle/>
                    <a:p>
                      <a:pPr lvl="1" algn="l" fontAlgn="b"/>
                      <a:r>
                        <a:rPr lang="en-US" sz="1400" b="1" u="none" strike="noStrike" dirty="0">
                          <a:effectLst/>
                        </a:rPr>
                        <a:t>NY</a:t>
                      </a:r>
                      <a:endParaRPr lang="en-US" sz="1400" b="1" i="0" u="none" strike="noStrike" dirty="0">
                        <a:solidFill>
                          <a:srgbClr val="000000"/>
                        </a:solidFill>
                        <a:effectLst/>
                        <a:latin typeface="Calibri"/>
                      </a:endParaRPr>
                    </a:p>
                  </a:txBody>
                  <a:tcPr marL="9525" marR="9525" marT="9526" marB="0" anchor="b"/>
                </a:tc>
                <a:tc>
                  <a:txBody>
                    <a:bodyPr/>
                    <a:lstStyle/>
                    <a:p>
                      <a:pPr algn="ctr" fontAlgn="b"/>
                      <a:r>
                        <a:rPr lang="en-US" sz="1400" u="none" strike="noStrike" dirty="0">
                          <a:effectLst/>
                        </a:rPr>
                        <a:t>1.1%</a:t>
                      </a:r>
                      <a:endParaRPr lang="en-US" sz="1400" b="0" i="0" u="none" strike="noStrike" dirty="0">
                        <a:solidFill>
                          <a:srgbClr val="000000"/>
                        </a:solidFill>
                        <a:effectLst/>
                        <a:latin typeface="Calibri"/>
                      </a:endParaRPr>
                    </a:p>
                  </a:txBody>
                  <a:tcPr marL="9525" marR="9525" marT="9526" marB="0" anchor="b"/>
                </a:tc>
              </a:tr>
              <a:tr h="222910">
                <a:tc>
                  <a:txBody>
                    <a:bodyPr/>
                    <a:lstStyle/>
                    <a:p>
                      <a:pPr lvl="1" algn="l" fontAlgn="b"/>
                      <a:r>
                        <a:rPr lang="en-US" sz="1400" b="1" u="none" strike="noStrike" dirty="0">
                          <a:effectLst/>
                        </a:rPr>
                        <a:t>VT</a:t>
                      </a:r>
                      <a:endParaRPr lang="en-US" sz="1400" b="1" i="0" u="none" strike="noStrike" dirty="0">
                        <a:solidFill>
                          <a:srgbClr val="000000"/>
                        </a:solidFill>
                        <a:effectLst/>
                        <a:latin typeface="Calibri"/>
                      </a:endParaRPr>
                    </a:p>
                  </a:txBody>
                  <a:tcPr marL="9525" marR="9525" marT="9526" marB="0" anchor="b"/>
                </a:tc>
                <a:tc>
                  <a:txBody>
                    <a:bodyPr/>
                    <a:lstStyle/>
                    <a:p>
                      <a:pPr algn="ctr" fontAlgn="b"/>
                      <a:r>
                        <a:rPr lang="en-US" sz="1400" u="none" strike="noStrike" dirty="0">
                          <a:effectLst/>
                        </a:rPr>
                        <a:t>0.2%</a:t>
                      </a:r>
                      <a:endParaRPr lang="en-US" sz="1400" b="0" i="0" u="none" strike="noStrike" dirty="0">
                        <a:solidFill>
                          <a:srgbClr val="000000"/>
                        </a:solidFill>
                        <a:effectLst/>
                        <a:latin typeface="Calibri"/>
                      </a:endParaRPr>
                    </a:p>
                  </a:txBody>
                  <a:tcPr marL="9525" marR="9525" marT="9526" marB="0" anchor="b"/>
                </a:tc>
              </a:tr>
              <a:tr h="253394">
                <a:tc>
                  <a:txBody>
                    <a:bodyPr/>
                    <a:lstStyle/>
                    <a:p>
                      <a:pPr lvl="1" algn="l" fontAlgn="b"/>
                      <a:r>
                        <a:rPr lang="en-US" sz="1600" b="1" u="none" strike="noStrike" dirty="0">
                          <a:solidFill>
                            <a:srgbClr val="FF0000"/>
                          </a:solidFill>
                          <a:effectLst/>
                        </a:rPr>
                        <a:t>Total Proportion New England</a:t>
                      </a:r>
                      <a:endParaRPr lang="en-US" sz="1600" b="1" i="0" u="none" strike="noStrike" dirty="0">
                        <a:solidFill>
                          <a:srgbClr val="FF0000"/>
                        </a:solidFill>
                        <a:effectLst/>
                        <a:latin typeface="Calibri"/>
                      </a:endParaRPr>
                    </a:p>
                  </a:txBody>
                  <a:tcPr marL="9525" marR="9525" marT="9526" marB="0" anchor="b"/>
                </a:tc>
                <a:tc>
                  <a:txBody>
                    <a:bodyPr/>
                    <a:lstStyle/>
                    <a:p>
                      <a:pPr algn="ctr" fontAlgn="b"/>
                      <a:r>
                        <a:rPr lang="en-US" sz="1600" b="1" u="none" strike="noStrike" dirty="0">
                          <a:solidFill>
                            <a:srgbClr val="FF0000"/>
                          </a:solidFill>
                          <a:effectLst/>
                        </a:rPr>
                        <a:t>8.5%</a:t>
                      </a:r>
                      <a:endParaRPr lang="en-US" sz="1600" b="1" i="0" u="none" strike="noStrike" dirty="0">
                        <a:solidFill>
                          <a:srgbClr val="FF0000"/>
                        </a:solidFill>
                        <a:effectLst/>
                        <a:latin typeface="Calibri"/>
                      </a:endParaRPr>
                    </a:p>
                  </a:txBody>
                  <a:tcPr marL="9525" marR="9525" marT="9526" marB="0" anchor="b"/>
                </a:tc>
              </a:tr>
            </a:tbl>
          </a:graphicData>
        </a:graphic>
      </p:graphicFrame>
      <p:sp>
        <p:nvSpPr>
          <p:cNvPr id="4141" name="TextBox 8"/>
          <p:cNvSpPr txBox="1">
            <a:spLocks noChangeArrowheads="1"/>
          </p:cNvSpPr>
          <p:nvPr/>
        </p:nvSpPr>
        <p:spPr bwMode="auto">
          <a:xfrm>
            <a:off x="147638" y="838200"/>
            <a:ext cx="89916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defTabSz="914400" eaLnBrk="1" hangingPunct="1">
              <a:spcBef>
                <a:spcPct val="0"/>
              </a:spcBef>
              <a:buFontTx/>
              <a:buNone/>
            </a:pPr>
            <a:r>
              <a:rPr lang="en-US" altLang="en-US" sz="1800" b="1" i="1" smtClean="0">
                <a:solidFill>
                  <a:prstClr val="black"/>
                </a:solidFill>
                <a:ea typeface="+mn-ea"/>
                <a:cs typeface="Arial" charset="0"/>
              </a:rPr>
              <a:t>Answer</a:t>
            </a:r>
            <a:r>
              <a:rPr lang="en-US" altLang="en-US" sz="1800" smtClean="0">
                <a:solidFill>
                  <a:prstClr val="black"/>
                </a:solidFill>
                <a:ea typeface="+mn-ea"/>
                <a:cs typeface="Arial" charset="0"/>
              </a:rPr>
              <a:t>:  In a count of distinct MA MEIDs for Medical Claims by Service Provider State , 8.5% of MA residents get care in surrounding states (see  Table 1 ).</a:t>
            </a:r>
            <a:r>
              <a:rPr lang="en-US" altLang="en-US" sz="1800" b="1" smtClean="0">
                <a:solidFill>
                  <a:srgbClr val="FF0000"/>
                </a:solidFill>
                <a:ea typeface="+mn-ea"/>
                <a:cs typeface="Arial" charset="0"/>
              </a:rPr>
              <a:t> </a:t>
            </a:r>
          </a:p>
        </p:txBody>
      </p:sp>
    </p:spTree>
    <p:extLst>
      <p:ext uri="{BB962C8B-B14F-4D97-AF65-F5344CB8AC3E}">
        <p14:creationId xmlns:p14="http://schemas.microsoft.com/office/powerpoint/2010/main" val="167411254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0" y="228600"/>
            <a:ext cx="9144000" cy="1143000"/>
          </a:xfrm>
        </p:spPr>
        <p:txBody>
          <a:bodyPr/>
          <a:lstStyle/>
          <a:p>
            <a:pPr eaLnBrk="1" hangingPunct="1"/>
            <a:r>
              <a:rPr lang="en-US" altLang="en-US" sz="2300" b="1" u="sng" smtClean="0"/>
              <a:t>Question</a:t>
            </a:r>
            <a:r>
              <a:rPr lang="en-US" altLang="en-US" sz="2300" b="1" smtClean="0"/>
              <a:t>: The Emergency Department (ED) datasets for the years 2011-2013 have about 2.5 million patient visits per year, but the report recently published by CHIA  quotes 3,062,912 ED visits in FY2013.  I am trying to make sense of the differences, but I cannot find a good explanation</a:t>
            </a:r>
            <a:r>
              <a:rPr lang="en-US" altLang="en-US" sz="2300" smtClean="0"/>
              <a:t>.</a:t>
            </a:r>
          </a:p>
        </p:txBody>
      </p:sp>
      <p:graphicFrame>
        <p:nvGraphicFramePr>
          <p:cNvPr id="5123" name="Chart 3"/>
          <p:cNvGraphicFramePr>
            <a:graphicFrameLocks/>
          </p:cNvGraphicFramePr>
          <p:nvPr/>
        </p:nvGraphicFramePr>
        <p:xfrm>
          <a:off x="863600" y="3470275"/>
          <a:ext cx="7569200" cy="3454400"/>
        </p:xfrm>
        <a:graphic>
          <a:graphicData uri="http://schemas.openxmlformats.org/presentationml/2006/ole">
            <mc:AlternateContent xmlns:mc="http://schemas.openxmlformats.org/markup-compatibility/2006">
              <mc:Choice xmlns:v="urn:schemas-microsoft-com:vml" Requires="v">
                <p:oleObj spid="_x0000_s2050" r:id="rId4" imgW="7565792" imgH="3456732" progId="Excel.Chart.8">
                  <p:embed/>
                </p:oleObj>
              </mc:Choice>
              <mc:Fallback>
                <p:oleObj r:id="rId4" imgW="7565792" imgH="3456732" progId="Excel.Chart.8">
                  <p:embed/>
                  <p:pic>
                    <p:nvPicPr>
                      <p:cNvPr id="0" name=""/>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63600" y="3470275"/>
                        <a:ext cx="7569200" cy="345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124" name="TextBox 4"/>
          <p:cNvSpPr txBox="1">
            <a:spLocks noChangeArrowheads="1"/>
          </p:cNvSpPr>
          <p:nvPr/>
        </p:nvSpPr>
        <p:spPr bwMode="auto">
          <a:xfrm>
            <a:off x="109538" y="1600200"/>
            <a:ext cx="9034462" cy="147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defTabSz="914400" eaLnBrk="1" hangingPunct="1">
              <a:spcBef>
                <a:spcPct val="0"/>
              </a:spcBef>
              <a:buFontTx/>
              <a:buNone/>
            </a:pPr>
            <a:r>
              <a:rPr lang="en-US" altLang="en-US" sz="1800" b="1" i="1" dirty="0" smtClean="0">
                <a:solidFill>
                  <a:prstClr val="black"/>
                </a:solidFill>
                <a:ea typeface="+mn-ea"/>
                <a:cs typeface="Arial" charset="0"/>
              </a:rPr>
              <a:t>Answer: </a:t>
            </a:r>
            <a:r>
              <a:rPr lang="en-US" altLang="en-US" sz="1800" dirty="0" smtClean="0">
                <a:solidFill>
                  <a:prstClr val="black"/>
                </a:solidFill>
                <a:ea typeface="+mn-ea"/>
                <a:cs typeface="Arial" charset="0"/>
              </a:rPr>
              <a:t>The </a:t>
            </a:r>
            <a:r>
              <a:rPr lang="en-US" altLang="en-US" sz="1800" dirty="0" smtClean="0">
                <a:solidFill>
                  <a:prstClr val="black"/>
                </a:solidFill>
                <a:ea typeface="+mn-ea"/>
                <a:cs typeface="Arial" charset="0"/>
              </a:rPr>
              <a:t>ED </a:t>
            </a:r>
            <a:r>
              <a:rPr lang="en-US" altLang="en-US" sz="1800" dirty="0" smtClean="0">
                <a:solidFill>
                  <a:prstClr val="black"/>
                </a:solidFill>
                <a:ea typeface="+mn-ea"/>
                <a:cs typeface="Arial" charset="0"/>
              </a:rPr>
              <a:t>Visit data includes only routine departures, transfers, dead on arrivals or deaths in the ED which over the past 10 years averaged 2.5 million visits per year.  Hospitals also submit </a:t>
            </a:r>
            <a:r>
              <a:rPr lang="en-US" altLang="en-US" sz="1800" dirty="0" smtClean="0">
                <a:solidFill>
                  <a:prstClr val="black"/>
                </a:solidFill>
                <a:ea typeface="+mn-ea"/>
                <a:cs typeface="Arial" charset="0"/>
              </a:rPr>
              <a:t>data </a:t>
            </a:r>
            <a:r>
              <a:rPr lang="en-US" altLang="en-US" sz="1800" dirty="0">
                <a:solidFill>
                  <a:prstClr val="black"/>
                </a:solidFill>
                <a:ea typeface="+mn-ea"/>
                <a:cs typeface="Arial" charset="0"/>
              </a:rPr>
              <a:t>on patients who entered observation stay through the ED and who are admitted for inpatient care through the  ED. The total registered  in the ED over 10 years has averaged 3.1 million visits per year.</a:t>
            </a:r>
          </a:p>
        </p:txBody>
      </p:sp>
      <p:sp>
        <p:nvSpPr>
          <p:cNvPr id="5125" name="TextBox 5"/>
          <p:cNvSpPr txBox="1">
            <a:spLocks noChangeArrowheads="1"/>
          </p:cNvSpPr>
          <p:nvPr/>
        </p:nvSpPr>
        <p:spPr bwMode="auto">
          <a:xfrm>
            <a:off x="1371600" y="3276600"/>
            <a:ext cx="7265002"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defTabSz="914400" eaLnBrk="1" hangingPunct="1">
              <a:spcBef>
                <a:spcPct val="0"/>
              </a:spcBef>
              <a:buFontTx/>
              <a:buNone/>
            </a:pPr>
            <a:r>
              <a:rPr lang="en-US" altLang="en-US" sz="2000" b="1" u="sng" dirty="0" smtClean="0">
                <a:solidFill>
                  <a:srgbClr val="0070C0"/>
                </a:solidFill>
                <a:ea typeface="+mn-ea"/>
                <a:cs typeface="Arial" charset="0"/>
              </a:rPr>
              <a:t>Table 1. Comparison of ED Visits in ED </a:t>
            </a:r>
            <a:r>
              <a:rPr lang="en-US" altLang="en-US" sz="2000" b="1" u="sng" dirty="0" smtClean="0">
                <a:solidFill>
                  <a:srgbClr val="0070C0"/>
                </a:solidFill>
                <a:ea typeface="+mn-ea"/>
                <a:cs typeface="Arial" charset="0"/>
              </a:rPr>
              <a:t>File to </a:t>
            </a:r>
            <a:r>
              <a:rPr lang="en-US" altLang="en-US" sz="2000" b="1" u="sng" dirty="0" smtClean="0">
                <a:solidFill>
                  <a:srgbClr val="0070C0"/>
                </a:solidFill>
                <a:ea typeface="+mn-ea"/>
                <a:cs typeface="Arial" charset="0"/>
              </a:rPr>
              <a:t>Total Registered  in ED</a:t>
            </a:r>
          </a:p>
        </p:txBody>
      </p:sp>
    </p:spTree>
    <p:extLst>
      <p:ext uri="{BB962C8B-B14F-4D97-AF65-F5344CB8AC3E}">
        <p14:creationId xmlns:p14="http://schemas.microsoft.com/office/powerpoint/2010/main" val="300676576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609600" y="228600"/>
            <a:ext cx="8153400" cy="1143000"/>
          </a:xfrm>
        </p:spPr>
        <p:txBody>
          <a:bodyPr/>
          <a:lstStyle/>
          <a:p>
            <a:pPr eaLnBrk="1" hangingPunct="1"/>
            <a:r>
              <a:rPr lang="en-US" altLang="en-US" sz="2400" b="1" u="sng" smtClean="0"/>
              <a:t>Question</a:t>
            </a:r>
            <a:r>
              <a:rPr lang="en-US" altLang="en-US" sz="2400" b="1" smtClean="0"/>
              <a:t>: Should I be only looking at claim line type “Original” since the others (Void, Amendment, Replacement, Back Out) do not seem to fit into what looks right?</a:t>
            </a:r>
            <a:endParaRPr lang="en-US" altLang="en-US" sz="2400" smtClean="0"/>
          </a:p>
        </p:txBody>
      </p:sp>
      <p:sp>
        <p:nvSpPr>
          <p:cNvPr id="6147" name="Rectangle 4"/>
          <p:cNvSpPr>
            <a:spLocks noChangeArrowheads="1"/>
          </p:cNvSpPr>
          <p:nvPr/>
        </p:nvSpPr>
        <p:spPr bwMode="auto">
          <a:xfrm>
            <a:off x="304800" y="3124200"/>
            <a:ext cx="81534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defTabSz="914400" eaLnBrk="1" hangingPunct="1">
              <a:spcBef>
                <a:spcPct val="0"/>
              </a:spcBef>
              <a:buFontTx/>
              <a:buNone/>
            </a:pPr>
            <a:r>
              <a:rPr lang="en-US" altLang="en-US" sz="2000" b="1" smtClean="0">
                <a:solidFill>
                  <a:srgbClr val="0070C0"/>
                </a:solidFill>
                <a:ea typeface="+mn-ea"/>
                <a:cs typeface="Arial" charset="0"/>
              </a:rPr>
              <a:t>Table 1. Claim Line Type Percent by Version Indicator Flag</a:t>
            </a:r>
          </a:p>
        </p:txBody>
      </p:sp>
      <p:sp>
        <p:nvSpPr>
          <p:cNvPr id="6148" name="TextBox 5"/>
          <p:cNvSpPr txBox="1">
            <a:spLocks noChangeArrowheads="1"/>
          </p:cNvSpPr>
          <p:nvPr/>
        </p:nvSpPr>
        <p:spPr bwMode="auto">
          <a:xfrm>
            <a:off x="185738" y="1676400"/>
            <a:ext cx="89916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defTabSz="914400" eaLnBrk="1" hangingPunct="1">
              <a:spcBef>
                <a:spcPct val="0"/>
              </a:spcBef>
              <a:buFontTx/>
              <a:buNone/>
            </a:pPr>
            <a:r>
              <a:rPr lang="en-US" altLang="en-US" sz="1800" b="1" i="1" dirty="0" smtClean="0">
                <a:solidFill>
                  <a:prstClr val="black"/>
                </a:solidFill>
                <a:ea typeface="+mn-ea"/>
                <a:cs typeface="Arial" charset="0"/>
              </a:rPr>
              <a:t>Answer: </a:t>
            </a:r>
            <a:r>
              <a:rPr lang="en-US" altLang="en-US" sz="1800" dirty="0" smtClean="0">
                <a:solidFill>
                  <a:prstClr val="black"/>
                </a:solidFill>
                <a:ea typeface="+mn-ea"/>
                <a:cs typeface="Arial" charset="0"/>
              </a:rPr>
              <a:t>For financial and service access analysis purposes, after benefits adjudication by </a:t>
            </a:r>
          </a:p>
          <a:p>
            <a:pPr defTabSz="914400" eaLnBrk="1" hangingPunct="1">
              <a:spcBef>
                <a:spcPct val="0"/>
              </a:spcBef>
              <a:buFontTx/>
              <a:buNone/>
            </a:pPr>
            <a:r>
              <a:rPr lang="en-US" altLang="en-US" sz="1800" dirty="0" smtClean="0">
                <a:solidFill>
                  <a:prstClr val="black"/>
                </a:solidFill>
                <a:ea typeface="+mn-ea"/>
                <a:cs typeface="Arial" charset="0"/>
              </a:rPr>
              <a:t>the carrier,  the original claim line is </a:t>
            </a:r>
            <a:r>
              <a:rPr lang="en-US" altLang="en-US" sz="1800" u="sng" dirty="0" smtClean="0">
                <a:solidFill>
                  <a:prstClr val="black"/>
                </a:solidFill>
                <a:ea typeface="+mn-ea"/>
                <a:cs typeface="Arial" charset="0"/>
              </a:rPr>
              <a:t>not</a:t>
            </a:r>
            <a:r>
              <a:rPr lang="en-US" altLang="en-US" sz="1800" dirty="0" smtClean="0">
                <a:solidFill>
                  <a:prstClr val="black"/>
                </a:solidFill>
                <a:ea typeface="+mn-ea"/>
                <a:cs typeface="Arial" charset="0"/>
              </a:rPr>
              <a:t> always the line paid. In MA-APCD Release 4.0, which contains 1.7 billion medical claim lines,  </a:t>
            </a:r>
            <a:r>
              <a:rPr lang="en-US" altLang="en-US" sz="1800" dirty="0" smtClean="0">
                <a:ea typeface="+mn-ea"/>
                <a:cs typeface="Arial" charset="0"/>
              </a:rPr>
              <a:t>67% of original claim lines were the highest version  paid  (see Table 1 below).</a:t>
            </a:r>
          </a:p>
        </p:txBody>
      </p:sp>
      <p:graphicFrame>
        <p:nvGraphicFramePr>
          <p:cNvPr id="8" name="Table 7"/>
          <p:cNvGraphicFramePr>
            <a:graphicFrameLocks noGrp="1"/>
          </p:cNvGraphicFramePr>
          <p:nvPr/>
        </p:nvGraphicFramePr>
        <p:xfrm>
          <a:off x="990600" y="3657600"/>
          <a:ext cx="7162799" cy="1560510"/>
        </p:xfrm>
        <a:graphic>
          <a:graphicData uri="http://schemas.openxmlformats.org/drawingml/2006/table">
            <a:tbl>
              <a:tblPr>
                <a:tableStyleId>{5C22544A-7EE6-4342-B048-85BDC9FD1C3A}</a:tableStyleId>
              </a:tblPr>
              <a:tblGrid>
                <a:gridCol w="1466750"/>
                <a:gridCol w="2024046"/>
                <a:gridCol w="1918057"/>
                <a:gridCol w="1753946"/>
              </a:tblGrid>
              <a:tr h="222930">
                <a:tc>
                  <a:txBody>
                    <a:bodyPr/>
                    <a:lstStyle/>
                    <a:p>
                      <a:pPr algn="ctr" fontAlgn="b"/>
                      <a:r>
                        <a:rPr lang="en-US" sz="1400" b="1" u="sng" strike="noStrike" dirty="0">
                          <a:effectLst/>
                        </a:rPr>
                        <a:t>CLAIM LINE TYPE</a:t>
                      </a:r>
                      <a:endParaRPr lang="en-US" sz="1400" b="1" i="0" u="sng" strike="noStrike" dirty="0">
                        <a:solidFill>
                          <a:srgbClr val="000000"/>
                        </a:solidFill>
                        <a:effectLst/>
                        <a:latin typeface="Calibri"/>
                      </a:endParaRPr>
                    </a:p>
                  </a:txBody>
                  <a:tcPr marL="9525" marR="9525" marT="9527" marB="0" anchor="b"/>
                </a:tc>
                <a:tc>
                  <a:txBody>
                    <a:bodyPr/>
                    <a:lstStyle/>
                    <a:p>
                      <a:pPr algn="ctr" fontAlgn="b"/>
                      <a:r>
                        <a:rPr lang="en-US" sz="1400" b="1" u="sng" strike="noStrike" dirty="0">
                          <a:effectLst/>
                        </a:rPr>
                        <a:t>Not Highest Version Paid</a:t>
                      </a:r>
                      <a:endParaRPr lang="en-US" sz="1400" b="1" i="0" u="sng" strike="noStrike" dirty="0">
                        <a:solidFill>
                          <a:srgbClr val="000000"/>
                        </a:solidFill>
                        <a:effectLst/>
                        <a:latin typeface="Calibri"/>
                      </a:endParaRPr>
                    </a:p>
                  </a:txBody>
                  <a:tcPr marL="9525" marR="9525" marT="9527" marB="0" anchor="b"/>
                </a:tc>
                <a:tc>
                  <a:txBody>
                    <a:bodyPr/>
                    <a:lstStyle/>
                    <a:p>
                      <a:pPr algn="ctr" fontAlgn="b"/>
                      <a:r>
                        <a:rPr lang="en-US" sz="1400" b="1" u="sng" strike="noStrike" dirty="0">
                          <a:effectLst/>
                        </a:rPr>
                        <a:t>Highest Version Paid</a:t>
                      </a:r>
                      <a:endParaRPr lang="en-US" sz="1400" b="1" i="0" u="sng" strike="noStrike" dirty="0">
                        <a:solidFill>
                          <a:srgbClr val="000000"/>
                        </a:solidFill>
                        <a:effectLst/>
                        <a:latin typeface="Calibri"/>
                      </a:endParaRPr>
                    </a:p>
                  </a:txBody>
                  <a:tcPr marL="9525" marR="9525" marT="9527" marB="0" anchor="b"/>
                </a:tc>
                <a:tc>
                  <a:txBody>
                    <a:bodyPr/>
                    <a:lstStyle/>
                    <a:p>
                      <a:pPr algn="ctr" fontAlgn="b"/>
                      <a:r>
                        <a:rPr lang="en-US" sz="1400" b="1" u="sng" strike="noStrike" dirty="0">
                          <a:effectLst/>
                        </a:rPr>
                        <a:t>Versioning Not Applied</a:t>
                      </a:r>
                      <a:endParaRPr lang="en-US" sz="1400" b="1" i="0" u="sng" strike="noStrike" dirty="0">
                        <a:solidFill>
                          <a:srgbClr val="000000"/>
                        </a:solidFill>
                        <a:effectLst/>
                        <a:latin typeface="Calibri"/>
                      </a:endParaRPr>
                    </a:p>
                  </a:txBody>
                  <a:tcPr marL="9525" marR="9525" marT="9527" marB="0" anchor="b"/>
                </a:tc>
              </a:tr>
              <a:tr h="222930">
                <a:tc>
                  <a:txBody>
                    <a:bodyPr/>
                    <a:lstStyle/>
                    <a:p>
                      <a:pPr algn="l" fontAlgn="b"/>
                      <a:r>
                        <a:rPr lang="en-US" sz="1400" u="none" strike="noStrike" dirty="0">
                          <a:effectLst/>
                        </a:rPr>
                        <a:t>Amendment</a:t>
                      </a:r>
                      <a:endParaRPr lang="en-US" sz="1400" b="0" i="0" u="none" strike="noStrike" dirty="0">
                        <a:solidFill>
                          <a:srgbClr val="000000"/>
                        </a:solidFill>
                        <a:effectLst/>
                        <a:latin typeface="Calibri"/>
                      </a:endParaRPr>
                    </a:p>
                  </a:txBody>
                  <a:tcPr marL="9525" marR="9525" marT="9527" marB="0" anchor="b"/>
                </a:tc>
                <a:tc>
                  <a:txBody>
                    <a:bodyPr/>
                    <a:lstStyle/>
                    <a:p>
                      <a:pPr algn="ctr" fontAlgn="b"/>
                      <a:r>
                        <a:rPr lang="en-US" sz="1400" u="none" strike="noStrike" dirty="0">
                          <a:effectLst/>
                        </a:rPr>
                        <a:t>0.45%</a:t>
                      </a:r>
                      <a:endParaRPr lang="en-US" sz="1400" b="0" i="0" u="none" strike="noStrike" dirty="0">
                        <a:solidFill>
                          <a:srgbClr val="000000"/>
                        </a:solidFill>
                        <a:effectLst/>
                        <a:latin typeface="Calibri"/>
                      </a:endParaRPr>
                    </a:p>
                  </a:txBody>
                  <a:tcPr marL="9525" marR="9525" marT="9527" marB="0" anchor="b"/>
                </a:tc>
                <a:tc>
                  <a:txBody>
                    <a:bodyPr/>
                    <a:lstStyle/>
                    <a:p>
                      <a:pPr algn="ctr" fontAlgn="b"/>
                      <a:r>
                        <a:rPr lang="en-US" sz="1400" u="none" strike="noStrike" dirty="0">
                          <a:effectLst/>
                        </a:rPr>
                        <a:t>1.56%</a:t>
                      </a:r>
                      <a:endParaRPr lang="en-US" sz="1400" b="0" i="0" u="none" strike="noStrike" dirty="0">
                        <a:solidFill>
                          <a:srgbClr val="000000"/>
                        </a:solidFill>
                        <a:effectLst/>
                        <a:latin typeface="Calibri"/>
                      </a:endParaRPr>
                    </a:p>
                  </a:txBody>
                  <a:tcPr marL="9525" marR="9525" marT="9527" marB="0" anchor="b"/>
                </a:tc>
                <a:tc>
                  <a:txBody>
                    <a:bodyPr/>
                    <a:lstStyle/>
                    <a:p>
                      <a:pPr algn="ctr" fontAlgn="b"/>
                      <a:r>
                        <a:rPr lang="en-US" sz="1400" u="none" strike="noStrike">
                          <a:effectLst/>
                        </a:rPr>
                        <a:t>0.18%</a:t>
                      </a:r>
                      <a:endParaRPr lang="en-US" sz="1400" b="0" i="0" u="none" strike="noStrike">
                        <a:solidFill>
                          <a:srgbClr val="000000"/>
                        </a:solidFill>
                        <a:effectLst/>
                        <a:latin typeface="Calibri"/>
                      </a:endParaRPr>
                    </a:p>
                  </a:txBody>
                  <a:tcPr marL="9525" marR="9525" marT="9527" marB="0" anchor="b"/>
                </a:tc>
              </a:tr>
              <a:tr h="222930">
                <a:tc>
                  <a:txBody>
                    <a:bodyPr/>
                    <a:lstStyle/>
                    <a:p>
                      <a:pPr algn="l" fontAlgn="b"/>
                      <a:r>
                        <a:rPr lang="en-US" sz="1400" u="none" strike="noStrike" dirty="0">
                          <a:effectLst/>
                        </a:rPr>
                        <a:t>Backout</a:t>
                      </a:r>
                      <a:endParaRPr lang="en-US" sz="1400" b="0" i="0" u="none" strike="noStrike" dirty="0">
                        <a:solidFill>
                          <a:srgbClr val="000000"/>
                        </a:solidFill>
                        <a:effectLst/>
                        <a:latin typeface="Calibri"/>
                      </a:endParaRPr>
                    </a:p>
                  </a:txBody>
                  <a:tcPr marL="9525" marR="9525" marT="9527" marB="0" anchor="b"/>
                </a:tc>
                <a:tc>
                  <a:txBody>
                    <a:bodyPr/>
                    <a:lstStyle/>
                    <a:p>
                      <a:pPr algn="ctr" fontAlgn="b"/>
                      <a:r>
                        <a:rPr lang="en-US" sz="1400" u="none" strike="noStrike" dirty="0">
                          <a:effectLst/>
                        </a:rPr>
                        <a:t>1.74%</a:t>
                      </a:r>
                      <a:endParaRPr lang="en-US" sz="1400" b="0" i="0" u="none" strike="noStrike" dirty="0">
                        <a:solidFill>
                          <a:srgbClr val="000000"/>
                        </a:solidFill>
                        <a:effectLst/>
                        <a:latin typeface="Calibri"/>
                      </a:endParaRPr>
                    </a:p>
                  </a:txBody>
                  <a:tcPr marL="9525" marR="9525" marT="9527" marB="0" anchor="b"/>
                </a:tc>
                <a:tc>
                  <a:txBody>
                    <a:bodyPr/>
                    <a:lstStyle/>
                    <a:p>
                      <a:pPr algn="ctr" fontAlgn="b"/>
                      <a:r>
                        <a:rPr lang="en-US" sz="1400" u="none" strike="noStrike" dirty="0">
                          <a:effectLst/>
                        </a:rPr>
                        <a:t>0.00%</a:t>
                      </a:r>
                      <a:endParaRPr lang="en-US" sz="1400" b="0" i="0" u="none" strike="noStrike" dirty="0">
                        <a:solidFill>
                          <a:srgbClr val="000000"/>
                        </a:solidFill>
                        <a:effectLst/>
                        <a:latin typeface="Calibri"/>
                      </a:endParaRPr>
                    </a:p>
                  </a:txBody>
                  <a:tcPr marL="9525" marR="9525" marT="9527" marB="0" anchor="b"/>
                </a:tc>
                <a:tc>
                  <a:txBody>
                    <a:bodyPr/>
                    <a:lstStyle/>
                    <a:p>
                      <a:pPr algn="ctr" fontAlgn="b"/>
                      <a:r>
                        <a:rPr lang="en-US" sz="1400" u="none" strike="noStrike">
                          <a:effectLst/>
                        </a:rPr>
                        <a:t>0.13%</a:t>
                      </a:r>
                      <a:endParaRPr lang="en-US" sz="1400" b="0" i="0" u="none" strike="noStrike">
                        <a:solidFill>
                          <a:srgbClr val="000000"/>
                        </a:solidFill>
                        <a:effectLst/>
                        <a:latin typeface="Calibri"/>
                      </a:endParaRPr>
                    </a:p>
                  </a:txBody>
                  <a:tcPr marL="9525" marR="9525" marT="9527" marB="0" anchor="b"/>
                </a:tc>
              </a:tr>
              <a:tr h="222930">
                <a:tc>
                  <a:txBody>
                    <a:bodyPr/>
                    <a:lstStyle/>
                    <a:p>
                      <a:pPr algn="l" fontAlgn="b"/>
                      <a:r>
                        <a:rPr lang="en-US" sz="1400" u="none" strike="noStrike" dirty="0">
                          <a:effectLst/>
                        </a:rPr>
                        <a:t>Original</a:t>
                      </a:r>
                      <a:endParaRPr lang="en-US" sz="1400" b="0" i="0" u="none" strike="noStrike" dirty="0">
                        <a:solidFill>
                          <a:srgbClr val="000000"/>
                        </a:solidFill>
                        <a:effectLst/>
                        <a:latin typeface="Calibri"/>
                      </a:endParaRPr>
                    </a:p>
                  </a:txBody>
                  <a:tcPr marL="9525" marR="9525" marT="9527" marB="0" anchor="b"/>
                </a:tc>
                <a:tc>
                  <a:txBody>
                    <a:bodyPr/>
                    <a:lstStyle/>
                    <a:p>
                      <a:pPr algn="ctr" fontAlgn="b"/>
                      <a:r>
                        <a:rPr lang="en-US" sz="1400" u="none" strike="noStrike" dirty="0">
                          <a:effectLst/>
                        </a:rPr>
                        <a:t>13.67%</a:t>
                      </a:r>
                      <a:endParaRPr lang="en-US" sz="1400" b="0" i="0" u="none" strike="noStrike" dirty="0">
                        <a:solidFill>
                          <a:srgbClr val="000000"/>
                        </a:solidFill>
                        <a:effectLst/>
                        <a:latin typeface="Calibri"/>
                      </a:endParaRPr>
                    </a:p>
                  </a:txBody>
                  <a:tcPr marL="9525" marR="9525" marT="9527" marB="0" anchor="b"/>
                </a:tc>
                <a:tc>
                  <a:txBody>
                    <a:bodyPr/>
                    <a:lstStyle/>
                    <a:p>
                      <a:pPr algn="ctr" fontAlgn="b"/>
                      <a:r>
                        <a:rPr lang="en-US" sz="1400" b="1" u="none" strike="noStrike" dirty="0">
                          <a:solidFill>
                            <a:srgbClr val="FF0000"/>
                          </a:solidFill>
                          <a:effectLst/>
                        </a:rPr>
                        <a:t>67.04%</a:t>
                      </a:r>
                      <a:endParaRPr lang="en-US" sz="1400" b="1" i="0" u="none" strike="noStrike" dirty="0">
                        <a:solidFill>
                          <a:srgbClr val="FF0000"/>
                        </a:solidFill>
                        <a:effectLst/>
                        <a:latin typeface="Calibri"/>
                      </a:endParaRPr>
                    </a:p>
                  </a:txBody>
                  <a:tcPr marL="9525" marR="9525" marT="9527" marB="0" anchor="b"/>
                </a:tc>
                <a:tc>
                  <a:txBody>
                    <a:bodyPr/>
                    <a:lstStyle/>
                    <a:p>
                      <a:pPr algn="ctr" fontAlgn="b"/>
                      <a:r>
                        <a:rPr lang="en-US" sz="1400" u="none" strike="noStrike" dirty="0">
                          <a:effectLst/>
                        </a:rPr>
                        <a:t>9.39%</a:t>
                      </a:r>
                      <a:endParaRPr lang="en-US" sz="1400" b="0" i="0" u="none" strike="noStrike" dirty="0">
                        <a:solidFill>
                          <a:srgbClr val="000000"/>
                        </a:solidFill>
                        <a:effectLst/>
                        <a:latin typeface="Calibri"/>
                      </a:endParaRPr>
                    </a:p>
                  </a:txBody>
                  <a:tcPr marL="9525" marR="9525" marT="9527" marB="0" anchor="b"/>
                </a:tc>
              </a:tr>
              <a:tr h="222930">
                <a:tc>
                  <a:txBody>
                    <a:bodyPr/>
                    <a:lstStyle/>
                    <a:p>
                      <a:pPr algn="l" fontAlgn="b"/>
                      <a:r>
                        <a:rPr lang="en-US" sz="1400" u="none" strike="noStrike">
                          <a:effectLst/>
                        </a:rPr>
                        <a:t>Replacement</a:t>
                      </a:r>
                      <a:endParaRPr lang="en-US" sz="1400" b="0" i="0" u="none" strike="noStrike">
                        <a:solidFill>
                          <a:srgbClr val="000000"/>
                        </a:solidFill>
                        <a:effectLst/>
                        <a:latin typeface="Calibri"/>
                      </a:endParaRPr>
                    </a:p>
                  </a:txBody>
                  <a:tcPr marL="9525" marR="9525" marT="9527" marB="0" anchor="b"/>
                </a:tc>
                <a:tc>
                  <a:txBody>
                    <a:bodyPr/>
                    <a:lstStyle/>
                    <a:p>
                      <a:pPr algn="ctr" fontAlgn="b"/>
                      <a:r>
                        <a:rPr lang="en-US" sz="1400" u="none" strike="noStrike" dirty="0">
                          <a:effectLst/>
                        </a:rPr>
                        <a:t>1.07%</a:t>
                      </a:r>
                      <a:endParaRPr lang="en-US" sz="1400" b="0" i="0" u="none" strike="noStrike" dirty="0">
                        <a:solidFill>
                          <a:srgbClr val="000000"/>
                        </a:solidFill>
                        <a:effectLst/>
                        <a:latin typeface="Calibri"/>
                      </a:endParaRPr>
                    </a:p>
                  </a:txBody>
                  <a:tcPr marL="9525" marR="9525" marT="9527" marB="0" anchor="b"/>
                </a:tc>
                <a:tc>
                  <a:txBody>
                    <a:bodyPr/>
                    <a:lstStyle/>
                    <a:p>
                      <a:pPr algn="ctr" fontAlgn="b"/>
                      <a:r>
                        <a:rPr lang="en-US" sz="1400" u="none" strike="noStrike">
                          <a:effectLst/>
                        </a:rPr>
                        <a:t>3.85%</a:t>
                      </a:r>
                      <a:endParaRPr lang="en-US" sz="1400" b="0" i="0" u="none" strike="noStrike">
                        <a:solidFill>
                          <a:srgbClr val="000000"/>
                        </a:solidFill>
                        <a:effectLst/>
                        <a:latin typeface="Calibri"/>
                      </a:endParaRPr>
                    </a:p>
                  </a:txBody>
                  <a:tcPr marL="9525" marR="9525" marT="9527" marB="0" anchor="b"/>
                </a:tc>
                <a:tc>
                  <a:txBody>
                    <a:bodyPr/>
                    <a:lstStyle/>
                    <a:p>
                      <a:pPr algn="ctr" fontAlgn="b"/>
                      <a:r>
                        <a:rPr lang="en-US" sz="1400" u="none" strike="noStrike" dirty="0">
                          <a:effectLst/>
                        </a:rPr>
                        <a:t>0.23%</a:t>
                      </a:r>
                      <a:endParaRPr lang="en-US" sz="1400" b="0" i="0" u="none" strike="noStrike" dirty="0">
                        <a:solidFill>
                          <a:srgbClr val="000000"/>
                        </a:solidFill>
                        <a:effectLst/>
                        <a:latin typeface="Calibri"/>
                      </a:endParaRPr>
                    </a:p>
                  </a:txBody>
                  <a:tcPr marL="9525" marR="9525" marT="9527" marB="0" anchor="b"/>
                </a:tc>
              </a:tr>
              <a:tr h="222930">
                <a:tc>
                  <a:txBody>
                    <a:bodyPr/>
                    <a:lstStyle/>
                    <a:p>
                      <a:pPr algn="l" fontAlgn="b"/>
                      <a:r>
                        <a:rPr lang="en-US" sz="1400" u="none" strike="noStrike">
                          <a:effectLst/>
                        </a:rPr>
                        <a:t>Void</a:t>
                      </a:r>
                      <a:endParaRPr lang="en-US" sz="1400" b="0" i="0" u="none" strike="noStrike">
                        <a:solidFill>
                          <a:srgbClr val="000000"/>
                        </a:solidFill>
                        <a:effectLst/>
                        <a:latin typeface="Calibri"/>
                      </a:endParaRPr>
                    </a:p>
                  </a:txBody>
                  <a:tcPr marL="9525" marR="9525" marT="9527" marB="0" anchor="b"/>
                </a:tc>
                <a:tc>
                  <a:txBody>
                    <a:bodyPr/>
                    <a:lstStyle/>
                    <a:p>
                      <a:pPr algn="ctr" fontAlgn="b"/>
                      <a:r>
                        <a:rPr lang="en-US" sz="1400" u="none" strike="noStrike">
                          <a:effectLst/>
                        </a:rPr>
                        <a:t>0.67%</a:t>
                      </a:r>
                      <a:endParaRPr lang="en-US" sz="1400" b="0" i="0" u="none" strike="noStrike">
                        <a:solidFill>
                          <a:srgbClr val="000000"/>
                        </a:solidFill>
                        <a:effectLst/>
                        <a:latin typeface="Calibri"/>
                      </a:endParaRPr>
                    </a:p>
                  </a:txBody>
                  <a:tcPr marL="9525" marR="9525" marT="9527" marB="0" anchor="b"/>
                </a:tc>
                <a:tc>
                  <a:txBody>
                    <a:bodyPr/>
                    <a:lstStyle/>
                    <a:p>
                      <a:pPr algn="ctr" fontAlgn="b"/>
                      <a:r>
                        <a:rPr lang="en-US" sz="1400" u="none" strike="noStrike" dirty="0">
                          <a:effectLst/>
                        </a:rPr>
                        <a:t>0.00%</a:t>
                      </a:r>
                      <a:endParaRPr lang="en-US" sz="1400" b="0" i="0" u="none" strike="noStrike" dirty="0">
                        <a:solidFill>
                          <a:srgbClr val="000000"/>
                        </a:solidFill>
                        <a:effectLst/>
                        <a:latin typeface="Calibri"/>
                      </a:endParaRPr>
                    </a:p>
                  </a:txBody>
                  <a:tcPr marL="9525" marR="9525" marT="9527" marB="0" anchor="b"/>
                </a:tc>
                <a:tc>
                  <a:txBody>
                    <a:bodyPr/>
                    <a:lstStyle/>
                    <a:p>
                      <a:pPr algn="ctr" fontAlgn="b"/>
                      <a:r>
                        <a:rPr lang="en-US" sz="1400" u="none" strike="noStrike" dirty="0">
                          <a:effectLst/>
                        </a:rPr>
                        <a:t>0.04%</a:t>
                      </a:r>
                      <a:endParaRPr lang="en-US" sz="1400" b="0" i="0" u="none" strike="noStrike" dirty="0">
                        <a:solidFill>
                          <a:srgbClr val="000000"/>
                        </a:solidFill>
                        <a:effectLst/>
                        <a:latin typeface="Calibri"/>
                      </a:endParaRPr>
                    </a:p>
                  </a:txBody>
                  <a:tcPr marL="9525" marR="9525" marT="9527" marB="0" anchor="b"/>
                </a:tc>
              </a:tr>
              <a:tr h="222930">
                <a:tc>
                  <a:txBody>
                    <a:bodyPr/>
                    <a:lstStyle/>
                    <a:p>
                      <a:pPr algn="l" fontAlgn="b"/>
                      <a:r>
                        <a:rPr lang="en-US" sz="1400" u="none" strike="noStrike">
                          <a:effectLst/>
                        </a:rPr>
                        <a:t>Blank</a:t>
                      </a:r>
                      <a:endParaRPr lang="en-US" sz="1400" b="0" i="0" u="none" strike="noStrike">
                        <a:solidFill>
                          <a:srgbClr val="000000"/>
                        </a:solidFill>
                        <a:effectLst/>
                        <a:latin typeface="Calibri"/>
                      </a:endParaRPr>
                    </a:p>
                  </a:txBody>
                  <a:tcPr marL="9525" marR="9525" marT="9527" marB="0" anchor="b"/>
                </a:tc>
                <a:tc>
                  <a:txBody>
                    <a:bodyPr/>
                    <a:lstStyle/>
                    <a:p>
                      <a:pPr algn="ctr" fontAlgn="b"/>
                      <a:r>
                        <a:rPr lang="en-US" sz="1400" u="none" strike="noStrike" dirty="0">
                          <a:effectLst/>
                        </a:rPr>
                        <a:t>0.00%</a:t>
                      </a:r>
                      <a:endParaRPr lang="en-US" sz="1400" b="0" i="0" u="none" strike="noStrike" dirty="0">
                        <a:solidFill>
                          <a:srgbClr val="000000"/>
                        </a:solidFill>
                        <a:effectLst/>
                        <a:latin typeface="Calibri"/>
                      </a:endParaRPr>
                    </a:p>
                  </a:txBody>
                  <a:tcPr marL="9525" marR="9525" marT="9527" marB="0" anchor="b"/>
                </a:tc>
                <a:tc>
                  <a:txBody>
                    <a:bodyPr/>
                    <a:lstStyle/>
                    <a:p>
                      <a:pPr algn="ctr" fontAlgn="b"/>
                      <a:r>
                        <a:rPr lang="en-US" sz="1400" u="none" strike="noStrike">
                          <a:effectLst/>
                        </a:rPr>
                        <a:t>0.00%</a:t>
                      </a:r>
                      <a:endParaRPr lang="en-US" sz="1400" b="0" i="0" u="none" strike="noStrike">
                        <a:solidFill>
                          <a:srgbClr val="000000"/>
                        </a:solidFill>
                        <a:effectLst/>
                        <a:latin typeface="Calibri"/>
                      </a:endParaRPr>
                    </a:p>
                  </a:txBody>
                  <a:tcPr marL="9525" marR="9525" marT="9527" marB="0" anchor="b"/>
                </a:tc>
                <a:tc>
                  <a:txBody>
                    <a:bodyPr/>
                    <a:lstStyle/>
                    <a:p>
                      <a:pPr algn="ctr" fontAlgn="b"/>
                      <a:r>
                        <a:rPr lang="en-US" sz="1400" u="none" strike="noStrike" dirty="0">
                          <a:effectLst/>
                        </a:rPr>
                        <a:t>0.01%</a:t>
                      </a:r>
                      <a:endParaRPr lang="en-US" sz="1400" b="0" i="0" u="none" strike="noStrike" dirty="0">
                        <a:solidFill>
                          <a:srgbClr val="000000"/>
                        </a:solidFill>
                        <a:effectLst/>
                        <a:latin typeface="Calibri"/>
                      </a:endParaRPr>
                    </a:p>
                  </a:txBody>
                  <a:tcPr marL="9525" marR="9525" marT="9527" marB="0" anchor="b"/>
                </a:tc>
              </a:tr>
            </a:tbl>
          </a:graphicData>
        </a:graphic>
      </p:graphicFrame>
    </p:spTree>
    <p:extLst>
      <p:ext uri="{BB962C8B-B14F-4D97-AF65-F5344CB8AC3E}">
        <p14:creationId xmlns:p14="http://schemas.microsoft.com/office/powerpoint/2010/main" val="210543999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152400" y="26988"/>
            <a:ext cx="8991600" cy="735012"/>
          </a:xfrm>
        </p:spPr>
        <p:txBody>
          <a:bodyPr/>
          <a:lstStyle/>
          <a:p>
            <a:pPr eaLnBrk="1" hangingPunct="1"/>
            <a:r>
              <a:rPr lang="en-US" altLang="en-US" sz="2000" b="1" u="sng" smtClean="0"/>
              <a:t>Question</a:t>
            </a:r>
            <a:r>
              <a:rPr lang="en-US" altLang="en-US" sz="2000" b="1" smtClean="0"/>
              <a:t>: I find the “Highest Version Paid Indicator Flag” and the “Highest Version Indicator Flag” confusing. What is the difference between the two?</a:t>
            </a:r>
            <a:endParaRPr lang="en-US" altLang="en-US" sz="2000" smtClean="0"/>
          </a:p>
        </p:txBody>
      </p:sp>
      <p:sp>
        <p:nvSpPr>
          <p:cNvPr id="7171" name="Rectangle 4"/>
          <p:cNvSpPr>
            <a:spLocks noChangeArrowheads="1"/>
          </p:cNvSpPr>
          <p:nvPr/>
        </p:nvSpPr>
        <p:spPr bwMode="auto">
          <a:xfrm>
            <a:off x="304800" y="2895600"/>
            <a:ext cx="8153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defTabSz="914400" eaLnBrk="1" hangingPunct="1">
              <a:spcBef>
                <a:spcPct val="0"/>
              </a:spcBef>
              <a:buFontTx/>
              <a:buNone/>
            </a:pPr>
            <a:r>
              <a:rPr lang="en-US" altLang="en-US" sz="1800" b="1" smtClean="0">
                <a:solidFill>
                  <a:srgbClr val="0070C0"/>
                </a:solidFill>
                <a:ea typeface="+mn-ea"/>
                <a:cs typeface="Arial" charset="0"/>
              </a:rPr>
              <a:t>Table 1. Claim Line Type Percent by Version Indicator Flag</a:t>
            </a:r>
          </a:p>
        </p:txBody>
      </p:sp>
      <p:sp>
        <p:nvSpPr>
          <p:cNvPr id="7172" name="TextBox 5"/>
          <p:cNvSpPr txBox="1">
            <a:spLocks noChangeArrowheads="1"/>
          </p:cNvSpPr>
          <p:nvPr/>
        </p:nvSpPr>
        <p:spPr bwMode="auto">
          <a:xfrm>
            <a:off x="119063" y="838200"/>
            <a:ext cx="8991600" cy="203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defTabSz="914400" eaLnBrk="1" hangingPunct="1">
              <a:spcBef>
                <a:spcPct val="0"/>
              </a:spcBef>
              <a:buFontTx/>
              <a:buNone/>
            </a:pPr>
            <a:r>
              <a:rPr lang="en-US" altLang="en-US" sz="1800" b="1" i="1" smtClean="0">
                <a:solidFill>
                  <a:prstClr val="black"/>
                </a:solidFill>
                <a:ea typeface="+mn-ea"/>
                <a:cs typeface="Arial" charset="0"/>
              </a:rPr>
              <a:t>Answer:  </a:t>
            </a:r>
            <a:r>
              <a:rPr lang="en-US" altLang="en-US" sz="1800" smtClean="0">
                <a:solidFill>
                  <a:prstClr val="black"/>
                </a:solidFill>
                <a:ea typeface="+mn-ea"/>
                <a:cs typeface="Arial" charset="0"/>
              </a:rPr>
              <a:t>The </a:t>
            </a:r>
            <a:r>
              <a:rPr lang="en-US" altLang="en-US" sz="1800" b="1" smtClean="0">
                <a:solidFill>
                  <a:srgbClr val="FF0000"/>
                </a:solidFill>
                <a:ea typeface="+mn-ea"/>
                <a:cs typeface="Arial" charset="0"/>
              </a:rPr>
              <a:t>Highest Version Paid Indicator </a:t>
            </a:r>
            <a:r>
              <a:rPr lang="en-US" altLang="en-US" sz="1800" smtClean="0">
                <a:solidFill>
                  <a:prstClr val="black"/>
                </a:solidFill>
                <a:ea typeface="+mn-ea"/>
                <a:cs typeface="Arial" charset="0"/>
              </a:rPr>
              <a:t>is intended only to designate the highest version of a claim line that was </a:t>
            </a:r>
            <a:r>
              <a:rPr lang="en-US" altLang="en-US" sz="1800" b="1" smtClean="0">
                <a:solidFill>
                  <a:srgbClr val="FF0000"/>
                </a:solidFill>
                <a:ea typeface="+mn-ea"/>
                <a:cs typeface="Arial" charset="0"/>
              </a:rPr>
              <a:t>PAID</a:t>
            </a:r>
            <a:r>
              <a:rPr lang="en-US" altLang="en-US" sz="1800" smtClean="0">
                <a:solidFill>
                  <a:prstClr val="black"/>
                </a:solidFill>
                <a:ea typeface="+mn-ea"/>
                <a:cs typeface="Arial" charset="0"/>
              </a:rPr>
              <a:t>. This is the version indicator approved by carriers through discussions with CHIA for MA APCD release and financial analysis purposes (</a:t>
            </a:r>
            <a:r>
              <a:rPr lang="en-US" altLang="en-US" sz="1800" b="1" smtClean="0">
                <a:solidFill>
                  <a:srgbClr val="FF0000"/>
                </a:solidFill>
                <a:ea typeface="+mn-ea"/>
                <a:cs typeface="Arial" charset="0"/>
              </a:rPr>
              <a:t>See Table 1</a:t>
            </a:r>
            <a:r>
              <a:rPr lang="en-US" altLang="en-US" sz="1800" smtClean="0">
                <a:solidFill>
                  <a:prstClr val="black"/>
                </a:solidFill>
                <a:ea typeface="+mn-ea"/>
                <a:cs typeface="Arial" charset="0"/>
              </a:rPr>
              <a:t>.)</a:t>
            </a:r>
          </a:p>
          <a:p>
            <a:pPr defTabSz="914400" eaLnBrk="1" hangingPunct="1">
              <a:spcBef>
                <a:spcPct val="0"/>
              </a:spcBef>
              <a:buFontTx/>
              <a:buNone/>
            </a:pPr>
            <a:r>
              <a:rPr lang="en-US" altLang="en-US" sz="1800" smtClean="0">
                <a:solidFill>
                  <a:prstClr val="black"/>
                </a:solidFill>
                <a:ea typeface="+mn-ea"/>
                <a:cs typeface="Arial" charset="0"/>
              </a:rPr>
              <a:t>The </a:t>
            </a:r>
            <a:r>
              <a:rPr lang="en-US" altLang="en-US" sz="1800" b="1" smtClean="0">
                <a:solidFill>
                  <a:srgbClr val="FF0000"/>
                </a:solidFill>
                <a:ea typeface="+mn-ea"/>
                <a:cs typeface="Arial" charset="0"/>
              </a:rPr>
              <a:t>Highest Version Indicator </a:t>
            </a:r>
            <a:r>
              <a:rPr lang="en-US" altLang="en-US" sz="1800" smtClean="0">
                <a:solidFill>
                  <a:prstClr val="black"/>
                </a:solidFill>
                <a:ea typeface="+mn-ea"/>
                <a:cs typeface="Arial" charset="0"/>
              </a:rPr>
              <a:t>indicates that the claim line  is the highest version claim line, which can include </a:t>
            </a:r>
            <a:r>
              <a:rPr lang="en-US" altLang="en-US" sz="1800" b="1" smtClean="0">
                <a:solidFill>
                  <a:srgbClr val="FF0000"/>
                </a:solidFill>
                <a:ea typeface="+mn-ea"/>
                <a:cs typeface="Arial" charset="0"/>
              </a:rPr>
              <a:t>paid or denied claim claims</a:t>
            </a:r>
            <a:r>
              <a:rPr lang="en-US" altLang="en-US" sz="1800" smtClean="0">
                <a:solidFill>
                  <a:srgbClr val="FF0000"/>
                </a:solidFill>
                <a:ea typeface="+mn-ea"/>
                <a:cs typeface="Arial" charset="0"/>
              </a:rPr>
              <a:t> </a:t>
            </a:r>
            <a:r>
              <a:rPr lang="en-US" altLang="en-US" sz="1800" smtClean="0">
                <a:solidFill>
                  <a:prstClr val="black"/>
                </a:solidFill>
                <a:ea typeface="+mn-ea"/>
                <a:cs typeface="Arial" charset="0"/>
              </a:rPr>
              <a:t>(</a:t>
            </a:r>
            <a:r>
              <a:rPr lang="en-US" altLang="en-US" sz="1800" b="1" smtClean="0">
                <a:solidFill>
                  <a:srgbClr val="FF0000"/>
                </a:solidFill>
                <a:ea typeface="+mn-ea"/>
                <a:cs typeface="Arial" charset="0"/>
              </a:rPr>
              <a:t>See Table 2</a:t>
            </a:r>
            <a:r>
              <a:rPr lang="en-US" altLang="en-US" sz="1800" smtClean="0">
                <a:solidFill>
                  <a:prstClr val="black"/>
                </a:solidFill>
                <a:ea typeface="+mn-ea"/>
                <a:cs typeface="Arial" charset="0"/>
              </a:rPr>
              <a:t>).  Comparing the frequency distributions of Table 1 and Table 2, show how closely the highest version of claims align with claim lines paid.</a:t>
            </a:r>
          </a:p>
        </p:txBody>
      </p:sp>
      <p:graphicFrame>
        <p:nvGraphicFramePr>
          <p:cNvPr id="8" name="Table 7"/>
          <p:cNvGraphicFramePr>
            <a:graphicFrameLocks noGrp="1"/>
          </p:cNvGraphicFramePr>
          <p:nvPr/>
        </p:nvGraphicFramePr>
        <p:xfrm>
          <a:off x="990600" y="3352800"/>
          <a:ext cx="7162799" cy="1346814"/>
        </p:xfrm>
        <a:graphic>
          <a:graphicData uri="http://schemas.openxmlformats.org/drawingml/2006/table">
            <a:tbl>
              <a:tblPr>
                <a:tableStyleId>{5C22544A-7EE6-4342-B048-85BDC9FD1C3A}</a:tableStyleId>
              </a:tblPr>
              <a:tblGrid>
                <a:gridCol w="1466750"/>
                <a:gridCol w="2024046"/>
                <a:gridCol w="1918057"/>
                <a:gridCol w="1753946"/>
              </a:tblGrid>
              <a:tr h="192314">
                <a:tc>
                  <a:txBody>
                    <a:bodyPr/>
                    <a:lstStyle/>
                    <a:p>
                      <a:pPr algn="ctr" fontAlgn="b"/>
                      <a:r>
                        <a:rPr lang="en-US" sz="1200" b="1" u="sng" strike="noStrike" dirty="0">
                          <a:effectLst/>
                        </a:rPr>
                        <a:t>CLAIM LINE TYPE</a:t>
                      </a:r>
                      <a:endParaRPr lang="en-US" sz="1200" b="1" i="0" u="sng" strike="noStrike" dirty="0">
                        <a:solidFill>
                          <a:srgbClr val="000000"/>
                        </a:solidFill>
                        <a:effectLst/>
                        <a:latin typeface="Calibri"/>
                      </a:endParaRPr>
                    </a:p>
                  </a:txBody>
                  <a:tcPr marL="9525" marR="9525" marT="9522" marB="0" anchor="b"/>
                </a:tc>
                <a:tc>
                  <a:txBody>
                    <a:bodyPr/>
                    <a:lstStyle/>
                    <a:p>
                      <a:pPr algn="ctr" fontAlgn="b"/>
                      <a:r>
                        <a:rPr lang="en-US" sz="1200" b="1" u="sng" strike="noStrike" dirty="0">
                          <a:effectLst/>
                        </a:rPr>
                        <a:t>Not Highest Version Paid</a:t>
                      </a:r>
                      <a:endParaRPr lang="en-US" sz="1200" b="1" i="0" u="sng" strike="noStrike" dirty="0">
                        <a:solidFill>
                          <a:srgbClr val="000000"/>
                        </a:solidFill>
                        <a:effectLst/>
                        <a:latin typeface="Calibri"/>
                      </a:endParaRPr>
                    </a:p>
                  </a:txBody>
                  <a:tcPr marL="9525" marR="9525" marT="9522" marB="0" anchor="b"/>
                </a:tc>
                <a:tc>
                  <a:txBody>
                    <a:bodyPr/>
                    <a:lstStyle/>
                    <a:p>
                      <a:pPr algn="ctr" fontAlgn="b"/>
                      <a:r>
                        <a:rPr lang="en-US" sz="1200" b="1" u="sng" strike="noStrike" dirty="0">
                          <a:effectLst/>
                        </a:rPr>
                        <a:t>Highest Version Paid</a:t>
                      </a:r>
                      <a:endParaRPr lang="en-US" sz="1200" b="1" i="0" u="sng" strike="noStrike" dirty="0">
                        <a:solidFill>
                          <a:srgbClr val="000000"/>
                        </a:solidFill>
                        <a:effectLst/>
                        <a:latin typeface="Calibri"/>
                      </a:endParaRPr>
                    </a:p>
                  </a:txBody>
                  <a:tcPr marL="9525" marR="9525" marT="9522" marB="0" anchor="b"/>
                </a:tc>
                <a:tc>
                  <a:txBody>
                    <a:bodyPr/>
                    <a:lstStyle/>
                    <a:p>
                      <a:pPr algn="ctr" fontAlgn="b"/>
                      <a:r>
                        <a:rPr lang="en-US" sz="1200" b="1" u="sng" strike="noStrike" dirty="0">
                          <a:effectLst/>
                        </a:rPr>
                        <a:t>Versioning Not Applied</a:t>
                      </a:r>
                      <a:endParaRPr lang="en-US" sz="1200" b="1" i="0" u="sng" strike="noStrike" dirty="0">
                        <a:solidFill>
                          <a:srgbClr val="000000"/>
                        </a:solidFill>
                        <a:effectLst/>
                        <a:latin typeface="Calibri"/>
                      </a:endParaRPr>
                    </a:p>
                  </a:txBody>
                  <a:tcPr marL="9525" marR="9525" marT="9522" marB="0" anchor="b"/>
                </a:tc>
              </a:tr>
              <a:tr h="192314">
                <a:tc>
                  <a:txBody>
                    <a:bodyPr/>
                    <a:lstStyle/>
                    <a:p>
                      <a:pPr algn="l" fontAlgn="b"/>
                      <a:r>
                        <a:rPr lang="en-US" sz="1200" u="none" strike="noStrike" dirty="0">
                          <a:effectLst/>
                        </a:rPr>
                        <a:t>Amendment</a:t>
                      </a:r>
                      <a:endParaRPr lang="en-US" sz="1200" b="0" i="0" u="none" strike="noStrike" dirty="0">
                        <a:solidFill>
                          <a:srgbClr val="000000"/>
                        </a:solidFill>
                        <a:effectLst/>
                        <a:latin typeface="Calibri"/>
                      </a:endParaRPr>
                    </a:p>
                  </a:txBody>
                  <a:tcPr marL="9525" marR="9525" marT="9522" marB="0" anchor="b"/>
                </a:tc>
                <a:tc>
                  <a:txBody>
                    <a:bodyPr/>
                    <a:lstStyle/>
                    <a:p>
                      <a:pPr algn="ctr" fontAlgn="b"/>
                      <a:r>
                        <a:rPr lang="en-US" sz="1200" u="none" strike="noStrike" dirty="0">
                          <a:effectLst/>
                        </a:rPr>
                        <a:t>0.45%</a:t>
                      </a:r>
                      <a:endParaRPr lang="en-US" sz="1200" b="0" i="0" u="none" strike="noStrike" dirty="0">
                        <a:solidFill>
                          <a:srgbClr val="000000"/>
                        </a:solidFill>
                        <a:effectLst/>
                        <a:latin typeface="Calibri"/>
                      </a:endParaRPr>
                    </a:p>
                  </a:txBody>
                  <a:tcPr marL="9525" marR="9525" marT="9522" marB="0" anchor="b"/>
                </a:tc>
                <a:tc>
                  <a:txBody>
                    <a:bodyPr/>
                    <a:lstStyle/>
                    <a:p>
                      <a:pPr algn="ctr" fontAlgn="b"/>
                      <a:r>
                        <a:rPr lang="en-US" sz="1200" u="none" strike="noStrike" dirty="0">
                          <a:effectLst/>
                        </a:rPr>
                        <a:t>1.56%</a:t>
                      </a:r>
                      <a:endParaRPr lang="en-US" sz="1200" b="0" i="0" u="none" strike="noStrike" dirty="0">
                        <a:solidFill>
                          <a:srgbClr val="000000"/>
                        </a:solidFill>
                        <a:effectLst/>
                        <a:latin typeface="Calibri"/>
                      </a:endParaRPr>
                    </a:p>
                  </a:txBody>
                  <a:tcPr marL="9525" marR="9525" marT="9522" marB="0" anchor="b"/>
                </a:tc>
                <a:tc>
                  <a:txBody>
                    <a:bodyPr/>
                    <a:lstStyle/>
                    <a:p>
                      <a:pPr algn="ctr" fontAlgn="b"/>
                      <a:r>
                        <a:rPr lang="en-US" sz="1200" u="none" strike="noStrike">
                          <a:effectLst/>
                        </a:rPr>
                        <a:t>0.18%</a:t>
                      </a:r>
                      <a:endParaRPr lang="en-US" sz="1200" b="0" i="0" u="none" strike="noStrike">
                        <a:solidFill>
                          <a:srgbClr val="000000"/>
                        </a:solidFill>
                        <a:effectLst/>
                        <a:latin typeface="Calibri"/>
                      </a:endParaRPr>
                    </a:p>
                  </a:txBody>
                  <a:tcPr marL="9525" marR="9525" marT="9522" marB="0" anchor="b"/>
                </a:tc>
              </a:tr>
              <a:tr h="192314">
                <a:tc>
                  <a:txBody>
                    <a:bodyPr/>
                    <a:lstStyle/>
                    <a:p>
                      <a:pPr algn="l" fontAlgn="b"/>
                      <a:r>
                        <a:rPr lang="en-US" sz="1200" u="none" strike="noStrike" dirty="0">
                          <a:effectLst/>
                        </a:rPr>
                        <a:t>Backout</a:t>
                      </a:r>
                      <a:endParaRPr lang="en-US" sz="1200" b="0" i="0" u="none" strike="noStrike" dirty="0">
                        <a:solidFill>
                          <a:srgbClr val="000000"/>
                        </a:solidFill>
                        <a:effectLst/>
                        <a:latin typeface="Calibri"/>
                      </a:endParaRPr>
                    </a:p>
                  </a:txBody>
                  <a:tcPr marL="9525" marR="9525" marT="9522" marB="0" anchor="b"/>
                </a:tc>
                <a:tc>
                  <a:txBody>
                    <a:bodyPr/>
                    <a:lstStyle/>
                    <a:p>
                      <a:pPr algn="ctr" fontAlgn="b"/>
                      <a:r>
                        <a:rPr lang="en-US" sz="1200" u="none" strike="noStrike" dirty="0">
                          <a:effectLst/>
                        </a:rPr>
                        <a:t>1.74%</a:t>
                      </a:r>
                      <a:endParaRPr lang="en-US" sz="1200" b="0" i="0" u="none" strike="noStrike" dirty="0">
                        <a:solidFill>
                          <a:srgbClr val="000000"/>
                        </a:solidFill>
                        <a:effectLst/>
                        <a:latin typeface="Calibri"/>
                      </a:endParaRPr>
                    </a:p>
                  </a:txBody>
                  <a:tcPr marL="9525" marR="9525" marT="9522" marB="0" anchor="b"/>
                </a:tc>
                <a:tc>
                  <a:txBody>
                    <a:bodyPr/>
                    <a:lstStyle/>
                    <a:p>
                      <a:pPr algn="ctr" fontAlgn="b"/>
                      <a:r>
                        <a:rPr lang="en-US" sz="1200" u="none" strike="noStrike" dirty="0">
                          <a:effectLst/>
                        </a:rPr>
                        <a:t>0.00%</a:t>
                      </a:r>
                      <a:endParaRPr lang="en-US" sz="1200" b="0" i="0" u="none" strike="noStrike" dirty="0">
                        <a:solidFill>
                          <a:srgbClr val="000000"/>
                        </a:solidFill>
                        <a:effectLst/>
                        <a:latin typeface="Calibri"/>
                      </a:endParaRPr>
                    </a:p>
                  </a:txBody>
                  <a:tcPr marL="9525" marR="9525" marT="9522" marB="0" anchor="b"/>
                </a:tc>
                <a:tc>
                  <a:txBody>
                    <a:bodyPr/>
                    <a:lstStyle/>
                    <a:p>
                      <a:pPr algn="ctr" fontAlgn="b"/>
                      <a:r>
                        <a:rPr lang="en-US" sz="1200" u="none" strike="noStrike">
                          <a:effectLst/>
                        </a:rPr>
                        <a:t>0.13%</a:t>
                      </a:r>
                      <a:endParaRPr lang="en-US" sz="1200" b="0" i="0" u="none" strike="noStrike">
                        <a:solidFill>
                          <a:srgbClr val="000000"/>
                        </a:solidFill>
                        <a:effectLst/>
                        <a:latin typeface="Calibri"/>
                      </a:endParaRPr>
                    </a:p>
                  </a:txBody>
                  <a:tcPr marL="9525" marR="9525" marT="9522" marB="0" anchor="b"/>
                </a:tc>
              </a:tr>
              <a:tr h="192314">
                <a:tc>
                  <a:txBody>
                    <a:bodyPr/>
                    <a:lstStyle/>
                    <a:p>
                      <a:pPr algn="l" fontAlgn="b"/>
                      <a:r>
                        <a:rPr lang="en-US" sz="1200" u="none" strike="noStrike" dirty="0">
                          <a:effectLst/>
                        </a:rPr>
                        <a:t>Original</a:t>
                      </a:r>
                      <a:endParaRPr lang="en-US" sz="1200" b="0" i="0" u="none" strike="noStrike" dirty="0">
                        <a:solidFill>
                          <a:srgbClr val="000000"/>
                        </a:solidFill>
                        <a:effectLst/>
                        <a:latin typeface="Calibri"/>
                      </a:endParaRPr>
                    </a:p>
                  </a:txBody>
                  <a:tcPr marL="9525" marR="9525" marT="9522" marB="0" anchor="b"/>
                </a:tc>
                <a:tc>
                  <a:txBody>
                    <a:bodyPr/>
                    <a:lstStyle/>
                    <a:p>
                      <a:pPr algn="ctr" fontAlgn="b"/>
                      <a:r>
                        <a:rPr lang="en-US" sz="1200" u="none" strike="noStrike" dirty="0">
                          <a:effectLst/>
                        </a:rPr>
                        <a:t>13.67%</a:t>
                      </a:r>
                      <a:endParaRPr lang="en-US" sz="1200" b="0" i="0" u="none" strike="noStrike" dirty="0">
                        <a:solidFill>
                          <a:srgbClr val="000000"/>
                        </a:solidFill>
                        <a:effectLst/>
                        <a:latin typeface="Calibri"/>
                      </a:endParaRPr>
                    </a:p>
                  </a:txBody>
                  <a:tcPr marL="9525" marR="9525" marT="9522" marB="0" anchor="b"/>
                </a:tc>
                <a:tc>
                  <a:txBody>
                    <a:bodyPr/>
                    <a:lstStyle/>
                    <a:p>
                      <a:pPr algn="ctr" fontAlgn="b"/>
                      <a:r>
                        <a:rPr lang="en-US" sz="1200" b="1" u="none" strike="noStrike" dirty="0">
                          <a:solidFill>
                            <a:srgbClr val="FF0000"/>
                          </a:solidFill>
                          <a:effectLst/>
                        </a:rPr>
                        <a:t>67.04%</a:t>
                      </a:r>
                      <a:endParaRPr lang="en-US" sz="1200" b="1" i="0" u="none" strike="noStrike" dirty="0">
                        <a:solidFill>
                          <a:srgbClr val="FF0000"/>
                        </a:solidFill>
                        <a:effectLst/>
                        <a:latin typeface="Calibri"/>
                      </a:endParaRPr>
                    </a:p>
                  </a:txBody>
                  <a:tcPr marL="9525" marR="9525" marT="9522" marB="0" anchor="b"/>
                </a:tc>
                <a:tc>
                  <a:txBody>
                    <a:bodyPr/>
                    <a:lstStyle/>
                    <a:p>
                      <a:pPr algn="ctr" fontAlgn="b"/>
                      <a:r>
                        <a:rPr lang="en-US" sz="1200" u="none" strike="noStrike" dirty="0">
                          <a:effectLst/>
                        </a:rPr>
                        <a:t>9.39%</a:t>
                      </a:r>
                      <a:endParaRPr lang="en-US" sz="1200" b="0" i="0" u="none" strike="noStrike" dirty="0">
                        <a:solidFill>
                          <a:srgbClr val="000000"/>
                        </a:solidFill>
                        <a:effectLst/>
                        <a:latin typeface="Calibri"/>
                      </a:endParaRPr>
                    </a:p>
                  </a:txBody>
                  <a:tcPr marL="9525" marR="9525" marT="9522" marB="0" anchor="b"/>
                </a:tc>
              </a:tr>
              <a:tr h="192314">
                <a:tc>
                  <a:txBody>
                    <a:bodyPr/>
                    <a:lstStyle/>
                    <a:p>
                      <a:pPr algn="l" fontAlgn="b"/>
                      <a:r>
                        <a:rPr lang="en-US" sz="1200" u="none" strike="noStrike">
                          <a:effectLst/>
                        </a:rPr>
                        <a:t>Replacement</a:t>
                      </a:r>
                      <a:endParaRPr lang="en-US" sz="1200" b="0" i="0" u="none" strike="noStrike">
                        <a:solidFill>
                          <a:srgbClr val="000000"/>
                        </a:solidFill>
                        <a:effectLst/>
                        <a:latin typeface="Calibri"/>
                      </a:endParaRPr>
                    </a:p>
                  </a:txBody>
                  <a:tcPr marL="9525" marR="9525" marT="9522" marB="0" anchor="b"/>
                </a:tc>
                <a:tc>
                  <a:txBody>
                    <a:bodyPr/>
                    <a:lstStyle/>
                    <a:p>
                      <a:pPr algn="ctr" fontAlgn="b"/>
                      <a:r>
                        <a:rPr lang="en-US" sz="1200" u="none" strike="noStrike" dirty="0">
                          <a:effectLst/>
                        </a:rPr>
                        <a:t>1.07%</a:t>
                      </a:r>
                      <a:endParaRPr lang="en-US" sz="1200" b="0" i="0" u="none" strike="noStrike" dirty="0">
                        <a:solidFill>
                          <a:srgbClr val="000000"/>
                        </a:solidFill>
                        <a:effectLst/>
                        <a:latin typeface="Calibri"/>
                      </a:endParaRPr>
                    </a:p>
                  </a:txBody>
                  <a:tcPr marL="9525" marR="9525" marT="9522" marB="0" anchor="b"/>
                </a:tc>
                <a:tc>
                  <a:txBody>
                    <a:bodyPr/>
                    <a:lstStyle/>
                    <a:p>
                      <a:pPr algn="ctr" fontAlgn="b"/>
                      <a:r>
                        <a:rPr lang="en-US" sz="1200" u="none" strike="noStrike">
                          <a:effectLst/>
                        </a:rPr>
                        <a:t>3.85%</a:t>
                      </a:r>
                      <a:endParaRPr lang="en-US" sz="1200" b="0" i="0" u="none" strike="noStrike">
                        <a:solidFill>
                          <a:srgbClr val="000000"/>
                        </a:solidFill>
                        <a:effectLst/>
                        <a:latin typeface="Calibri"/>
                      </a:endParaRPr>
                    </a:p>
                  </a:txBody>
                  <a:tcPr marL="9525" marR="9525" marT="9522" marB="0" anchor="b"/>
                </a:tc>
                <a:tc>
                  <a:txBody>
                    <a:bodyPr/>
                    <a:lstStyle/>
                    <a:p>
                      <a:pPr algn="ctr" fontAlgn="b"/>
                      <a:r>
                        <a:rPr lang="en-US" sz="1200" u="none" strike="noStrike" dirty="0">
                          <a:effectLst/>
                        </a:rPr>
                        <a:t>0.23%</a:t>
                      </a:r>
                      <a:endParaRPr lang="en-US" sz="1200" b="0" i="0" u="none" strike="noStrike" dirty="0">
                        <a:solidFill>
                          <a:srgbClr val="000000"/>
                        </a:solidFill>
                        <a:effectLst/>
                        <a:latin typeface="Calibri"/>
                      </a:endParaRPr>
                    </a:p>
                  </a:txBody>
                  <a:tcPr marL="9525" marR="9525" marT="9522" marB="0" anchor="b"/>
                </a:tc>
              </a:tr>
              <a:tr h="192314">
                <a:tc>
                  <a:txBody>
                    <a:bodyPr/>
                    <a:lstStyle/>
                    <a:p>
                      <a:pPr algn="l" fontAlgn="b"/>
                      <a:r>
                        <a:rPr lang="en-US" sz="1200" u="none" strike="noStrike">
                          <a:effectLst/>
                        </a:rPr>
                        <a:t>Void</a:t>
                      </a:r>
                      <a:endParaRPr lang="en-US" sz="1200" b="0" i="0" u="none" strike="noStrike">
                        <a:solidFill>
                          <a:srgbClr val="000000"/>
                        </a:solidFill>
                        <a:effectLst/>
                        <a:latin typeface="Calibri"/>
                      </a:endParaRPr>
                    </a:p>
                  </a:txBody>
                  <a:tcPr marL="9525" marR="9525" marT="9522" marB="0" anchor="b"/>
                </a:tc>
                <a:tc>
                  <a:txBody>
                    <a:bodyPr/>
                    <a:lstStyle/>
                    <a:p>
                      <a:pPr algn="ctr" fontAlgn="b"/>
                      <a:r>
                        <a:rPr lang="en-US" sz="1200" u="none" strike="noStrike">
                          <a:effectLst/>
                        </a:rPr>
                        <a:t>0.67%</a:t>
                      </a:r>
                      <a:endParaRPr lang="en-US" sz="1200" b="0" i="0" u="none" strike="noStrike">
                        <a:solidFill>
                          <a:srgbClr val="000000"/>
                        </a:solidFill>
                        <a:effectLst/>
                        <a:latin typeface="Calibri"/>
                      </a:endParaRPr>
                    </a:p>
                  </a:txBody>
                  <a:tcPr marL="9525" marR="9525" marT="9522" marB="0" anchor="b"/>
                </a:tc>
                <a:tc>
                  <a:txBody>
                    <a:bodyPr/>
                    <a:lstStyle/>
                    <a:p>
                      <a:pPr algn="ctr" fontAlgn="b"/>
                      <a:r>
                        <a:rPr lang="en-US" sz="1200" u="none" strike="noStrike" dirty="0">
                          <a:effectLst/>
                        </a:rPr>
                        <a:t>0.00%</a:t>
                      </a:r>
                      <a:endParaRPr lang="en-US" sz="1200" b="0" i="0" u="none" strike="noStrike" dirty="0">
                        <a:solidFill>
                          <a:srgbClr val="000000"/>
                        </a:solidFill>
                        <a:effectLst/>
                        <a:latin typeface="Calibri"/>
                      </a:endParaRPr>
                    </a:p>
                  </a:txBody>
                  <a:tcPr marL="9525" marR="9525" marT="9522" marB="0" anchor="b"/>
                </a:tc>
                <a:tc>
                  <a:txBody>
                    <a:bodyPr/>
                    <a:lstStyle/>
                    <a:p>
                      <a:pPr algn="ctr" fontAlgn="b"/>
                      <a:r>
                        <a:rPr lang="en-US" sz="1200" u="none" strike="noStrike" dirty="0">
                          <a:effectLst/>
                        </a:rPr>
                        <a:t>0.04%</a:t>
                      </a:r>
                      <a:endParaRPr lang="en-US" sz="1200" b="0" i="0" u="none" strike="noStrike" dirty="0">
                        <a:solidFill>
                          <a:srgbClr val="000000"/>
                        </a:solidFill>
                        <a:effectLst/>
                        <a:latin typeface="Calibri"/>
                      </a:endParaRPr>
                    </a:p>
                  </a:txBody>
                  <a:tcPr marL="9525" marR="9525" marT="9522" marB="0" anchor="b"/>
                </a:tc>
              </a:tr>
              <a:tr h="192314">
                <a:tc>
                  <a:txBody>
                    <a:bodyPr/>
                    <a:lstStyle/>
                    <a:p>
                      <a:pPr algn="l" fontAlgn="b"/>
                      <a:r>
                        <a:rPr lang="en-US" sz="1200" u="none" strike="noStrike">
                          <a:effectLst/>
                        </a:rPr>
                        <a:t>Blank</a:t>
                      </a:r>
                      <a:endParaRPr lang="en-US" sz="1200" b="0" i="0" u="none" strike="noStrike">
                        <a:solidFill>
                          <a:srgbClr val="000000"/>
                        </a:solidFill>
                        <a:effectLst/>
                        <a:latin typeface="Calibri"/>
                      </a:endParaRPr>
                    </a:p>
                  </a:txBody>
                  <a:tcPr marL="9525" marR="9525" marT="9522" marB="0" anchor="b"/>
                </a:tc>
                <a:tc>
                  <a:txBody>
                    <a:bodyPr/>
                    <a:lstStyle/>
                    <a:p>
                      <a:pPr algn="ctr" fontAlgn="b"/>
                      <a:r>
                        <a:rPr lang="en-US" sz="1200" u="none" strike="noStrike" dirty="0">
                          <a:effectLst/>
                        </a:rPr>
                        <a:t>0.00%</a:t>
                      </a:r>
                      <a:endParaRPr lang="en-US" sz="1200" b="0" i="0" u="none" strike="noStrike" dirty="0">
                        <a:solidFill>
                          <a:srgbClr val="000000"/>
                        </a:solidFill>
                        <a:effectLst/>
                        <a:latin typeface="Calibri"/>
                      </a:endParaRPr>
                    </a:p>
                  </a:txBody>
                  <a:tcPr marL="9525" marR="9525" marT="9522" marB="0" anchor="b"/>
                </a:tc>
                <a:tc>
                  <a:txBody>
                    <a:bodyPr/>
                    <a:lstStyle/>
                    <a:p>
                      <a:pPr algn="ctr" fontAlgn="b"/>
                      <a:r>
                        <a:rPr lang="en-US" sz="1200" u="none" strike="noStrike">
                          <a:effectLst/>
                        </a:rPr>
                        <a:t>0.00%</a:t>
                      </a:r>
                      <a:endParaRPr lang="en-US" sz="1200" b="0" i="0" u="none" strike="noStrike">
                        <a:solidFill>
                          <a:srgbClr val="000000"/>
                        </a:solidFill>
                        <a:effectLst/>
                        <a:latin typeface="Calibri"/>
                      </a:endParaRPr>
                    </a:p>
                  </a:txBody>
                  <a:tcPr marL="9525" marR="9525" marT="9522" marB="0" anchor="b"/>
                </a:tc>
                <a:tc>
                  <a:txBody>
                    <a:bodyPr/>
                    <a:lstStyle/>
                    <a:p>
                      <a:pPr algn="ctr" fontAlgn="b"/>
                      <a:r>
                        <a:rPr lang="en-US" sz="1200" u="none" strike="noStrike" dirty="0">
                          <a:effectLst/>
                        </a:rPr>
                        <a:t>0.01%</a:t>
                      </a:r>
                      <a:endParaRPr lang="en-US" sz="1200" b="0" i="0" u="none" strike="noStrike" dirty="0">
                        <a:solidFill>
                          <a:srgbClr val="000000"/>
                        </a:solidFill>
                        <a:effectLst/>
                        <a:latin typeface="Calibri"/>
                      </a:endParaRPr>
                    </a:p>
                  </a:txBody>
                  <a:tcPr marL="9525" marR="9525" marT="9522" marB="0" anchor="b"/>
                </a:tc>
              </a:tr>
            </a:tbl>
          </a:graphicData>
        </a:graphic>
      </p:graphicFrame>
      <p:sp>
        <p:nvSpPr>
          <p:cNvPr id="7215" name="Rectangle 6"/>
          <p:cNvSpPr>
            <a:spLocks noChangeArrowheads="1"/>
          </p:cNvSpPr>
          <p:nvPr/>
        </p:nvSpPr>
        <p:spPr bwMode="auto">
          <a:xfrm>
            <a:off x="457200" y="4800600"/>
            <a:ext cx="8153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defTabSz="914400" eaLnBrk="1" hangingPunct="1">
              <a:spcBef>
                <a:spcPct val="0"/>
              </a:spcBef>
              <a:buFontTx/>
              <a:buNone/>
            </a:pPr>
            <a:r>
              <a:rPr lang="en-US" altLang="en-US" sz="1800" b="1" smtClean="0">
                <a:solidFill>
                  <a:srgbClr val="0070C0"/>
                </a:solidFill>
                <a:ea typeface="+mn-ea"/>
                <a:cs typeface="Arial" charset="0"/>
              </a:rPr>
              <a:t>Table 2. Claim Line Type Percent by Highest Version Indicator Flag</a:t>
            </a:r>
          </a:p>
        </p:txBody>
      </p:sp>
      <p:graphicFrame>
        <p:nvGraphicFramePr>
          <p:cNvPr id="7" name="Table 6"/>
          <p:cNvGraphicFramePr>
            <a:graphicFrameLocks noGrp="1"/>
          </p:cNvGraphicFramePr>
          <p:nvPr/>
        </p:nvGraphicFramePr>
        <p:xfrm>
          <a:off x="914400" y="5105400"/>
          <a:ext cx="7543800" cy="1560510"/>
        </p:xfrm>
        <a:graphic>
          <a:graphicData uri="http://schemas.openxmlformats.org/drawingml/2006/table">
            <a:tbl>
              <a:tblPr>
                <a:tableStyleId>{5C22544A-7EE6-4342-B048-85BDC9FD1C3A}</a:tableStyleId>
              </a:tblPr>
              <a:tblGrid>
                <a:gridCol w="1544769"/>
                <a:gridCol w="2131709"/>
                <a:gridCol w="2020081"/>
                <a:gridCol w="1847241"/>
              </a:tblGrid>
              <a:tr h="222930">
                <a:tc>
                  <a:txBody>
                    <a:bodyPr/>
                    <a:lstStyle/>
                    <a:p>
                      <a:pPr algn="ctr" fontAlgn="b"/>
                      <a:r>
                        <a:rPr lang="en-US" sz="1200" b="1" u="sng" strike="noStrike" dirty="0">
                          <a:effectLst/>
                        </a:rPr>
                        <a:t>CLAIM LINE TYPE</a:t>
                      </a:r>
                      <a:endParaRPr lang="en-US" sz="1200" b="1" i="0" u="sng" strike="noStrike" dirty="0">
                        <a:solidFill>
                          <a:srgbClr val="000000"/>
                        </a:solidFill>
                        <a:effectLst/>
                        <a:latin typeface="Calibri"/>
                      </a:endParaRPr>
                    </a:p>
                  </a:txBody>
                  <a:tcPr marL="9525" marR="9525" marT="9527" marB="0" anchor="b"/>
                </a:tc>
                <a:tc>
                  <a:txBody>
                    <a:bodyPr/>
                    <a:lstStyle/>
                    <a:p>
                      <a:pPr algn="ctr" fontAlgn="b"/>
                      <a:r>
                        <a:rPr lang="en-US" sz="1200" b="1" u="sng" strike="noStrike" dirty="0">
                          <a:effectLst/>
                        </a:rPr>
                        <a:t>Not Highest Version Claim Line</a:t>
                      </a:r>
                      <a:endParaRPr lang="en-US" sz="1200" b="1" i="0" u="sng" strike="noStrike" dirty="0">
                        <a:solidFill>
                          <a:srgbClr val="000000"/>
                        </a:solidFill>
                        <a:effectLst/>
                        <a:latin typeface="Calibri"/>
                      </a:endParaRPr>
                    </a:p>
                  </a:txBody>
                  <a:tcPr marL="9525" marR="9525" marT="9527" marB="0" anchor="b"/>
                </a:tc>
                <a:tc>
                  <a:txBody>
                    <a:bodyPr/>
                    <a:lstStyle/>
                    <a:p>
                      <a:pPr algn="ctr" fontAlgn="b"/>
                      <a:r>
                        <a:rPr lang="en-US" sz="1200" b="1" u="sng" strike="noStrike" dirty="0">
                          <a:effectLst/>
                        </a:rPr>
                        <a:t>Highest Version Claim Line</a:t>
                      </a:r>
                      <a:endParaRPr lang="en-US" sz="1200" b="1" i="0" u="sng" strike="noStrike" dirty="0">
                        <a:solidFill>
                          <a:srgbClr val="000000"/>
                        </a:solidFill>
                        <a:effectLst/>
                        <a:latin typeface="Calibri"/>
                      </a:endParaRPr>
                    </a:p>
                  </a:txBody>
                  <a:tcPr marL="9525" marR="9525" marT="9527" marB="0" anchor="b"/>
                </a:tc>
                <a:tc>
                  <a:txBody>
                    <a:bodyPr/>
                    <a:lstStyle/>
                    <a:p>
                      <a:pPr algn="ctr" fontAlgn="b"/>
                      <a:r>
                        <a:rPr lang="en-US" sz="1200" b="1" u="sng" strike="noStrike" dirty="0">
                          <a:effectLst/>
                        </a:rPr>
                        <a:t>Versioning Not Applied</a:t>
                      </a:r>
                      <a:endParaRPr lang="en-US" sz="1200" b="1" i="0" u="sng" strike="noStrike" dirty="0">
                        <a:solidFill>
                          <a:srgbClr val="000000"/>
                        </a:solidFill>
                        <a:effectLst/>
                        <a:latin typeface="Calibri"/>
                      </a:endParaRPr>
                    </a:p>
                  </a:txBody>
                  <a:tcPr marL="9525" marR="9525" marT="9527" marB="0" anchor="b"/>
                </a:tc>
              </a:tr>
              <a:tr h="222930">
                <a:tc>
                  <a:txBody>
                    <a:bodyPr/>
                    <a:lstStyle/>
                    <a:p>
                      <a:pPr algn="l" fontAlgn="b"/>
                      <a:r>
                        <a:rPr lang="en-US" sz="1200" u="none" strike="noStrike">
                          <a:effectLst/>
                        </a:rPr>
                        <a:t>Amendment</a:t>
                      </a:r>
                      <a:endParaRPr lang="en-US" sz="1200" b="0" i="0" u="none" strike="noStrike">
                        <a:solidFill>
                          <a:srgbClr val="000000"/>
                        </a:solidFill>
                        <a:effectLst/>
                        <a:latin typeface="Calibri"/>
                      </a:endParaRPr>
                    </a:p>
                  </a:txBody>
                  <a:tcPr marL="9525" marR="9525" marT="9527" marB="0" anchor="b"/>
                </a:tc>
                <a:tc>
                  <a:txBody>
                    <a:bodyPr/>
                    <a:lstStyle/>
                    <a:p>
                      <a:pPr algn="ctr" fontAlgn="b"/>
                      <a:r>
                        <a:rPr lang="en-US" sz="1200" u="none" strike="noStrike" dirty="0" smtClean="0">
                          <a:effectLst/>
                        </a:rPr>
                        <a:t>0.2%</a:t>
                      </a:r>
                      <a:endParaRPr lang="en-US" sz="1200" b="0" i="0" u="none" strike="noStrike" dirty="0">
                        <a:solidFill>
                          <a:srgbClr val="000000"/>
                        </a:solidFill>
                        <a:effectLst/>
                        <a:latin typeface="Calibri"/>
                      </a:endParaRPr>
                    </a:p>
                  </a:txBody>
                  <a:tcPr marL="9525" marR="9525" marT="9527" marB="0" anchor="b"/>
                </a:tc>
                <a:tc>
                  <a:txBody>
                    <a:bodyPr/>
                    <a:lstStyle/>
                    <a:p>
                      <a:pPr algn="ctr" fontAlgn="b"/>
                      <a:r>
                        <a:rPr lang="en-US" sz="1200" u="none" strike="noStrike" dirty="0" smtClean="0">
                          <a:effectLst/>
                        </a:rPr>
                        <a:t>1.9%</a:t>
                      </a:r>
                      <a:endParaRPr lang="en-US" sz="1200" b="0" i="0" u="none" strike="noStrike" dirty="0">
                        <a:solidFill>
                          <a:srgbClr val="000000"/>
                        </a:solidFill>
                        <a:effectLst/>
                        <a:latin typeface="Calibri"/>
                      </a:endParaRPr>
                    </a:p>
                  </a:txBody>
                  <a:tcPr marL="9525" marR="9525" marT="9527" marB="0" anchor="b"/>
                </a:tc>
                <a:tc>
                  <a:txBody>
                    <a:bodyPr/>
                    <a:lstStyle/>
                    <a:p>
                      <a:pPr algn="ctr" fontAlgn="b"/>
                      <a:r>
                        <a:rPr lang="en-US" sz="1200" u="none" strike="noStrike" dirty="0" smtClean="0">
                          <a:effectLst/>
                        </a:rPr>
                        <a:t>0.2%</a:t>
                      </a:r>
                      <a:endParaRPr lang="en-US" sz="1200" b="0" i="0" u="none" strike="noStrike" dirty="0">
                        <a:solidFill>
                          <a:srgbClr val="000000"/>
                        </a:solidFill>
                        <a:effectLst/>
                        <a:latin typeface="Calibri"/>
                      </a:endParaRPr>
                    </a:p>
                  </a:txBody>
                  <a:tcPr marL="9525" marR="9525" marT="9527" marB="0" anchor="b"/>
                </a:tc>
              </a:tr>
              <a:tr h="222930">
                <a:tc>
                  <a:txBody>
                    <a:bodyPr/>
                    <a:lstStyle/>
                    <a:p>
                      <a:pPr algn="l" fontAlgn="b"/>
                      <a:r>
                        <a:rPr lang="en-US" sz="1200" u="none" strike="noStrike">
                          <a:effectLst/>
                        </a:rPr>
                        <a:t>Backout</a:t>
                      </a:r>
                      <a:endParaRPr lang="en-US" sz="1200" b="0" i="0" u="none" strike="noStrike">
                        <a:solidFill>
                          <a:srgbClr val="000000"/>
                        </a:solidFill>
                        <a:effectLst/>
                        <a:latin typeface="Calibri"/>
                      </a:endParaRPr>
                    </a:p>
                  </a:txBody>
                  <a:tcPr marL="9525" marR="9525" marT="9527" marB="0" anchor="b"/>
                </a:tc>
                <a:tc>
                  <a:txBody>
                    <a:bodyPr/>
                    <a:lstStyle/>
                    <a:p>
                      <a:pPr algn="ctr" fontAlgn="b"/>
                      <a:r>
                        <a:rPr lang="en-US" sz="1200" u="none" strike="noStrike" dirty="0" smtClean="0">
                          <a:effectLst/>
                        </a:rPr>
                        <a:t>1.7%</a:t>
                      </a:r>
                      <a:endParaRPr lang="en-US" sz="1200" b="0" i="0" u="none" strike="noStrike" dirty="0">
                        <a:solidFill>
                          <a:srgbClr val="000000"/>
                        </a:solidFill>
                        <a:effectLst/>
                        <a:latin typeface="Calibri"/>
                      </a:endParaRPr>
                    </a:p>
                  </a:txBody>
                  <a:tcPr marL="9525" marR="9525" marT="9527" marB="0" anchor="b"/>
                </a:tc>
                <a:tc>
                  <a:txBody>
                    <a:bodyPr/>
                    <a:lstStyle/>
                    <a:p>
                      <a:pPr algn="ctr" fontAlgn="b"/>
                      <a:r>
                        <a:rPr lang="en-US" sz="1200" u="none" strike="noStrike" dirty="0" smtClean="0">
                          <a:effectLst/>
                        </a:rPr>
                        <a:t>0.0%</a:t>
                      </a:r>
                      <a:endParaRPr lang="en-US" sz="1200" b="0" i="0" u="none" strike="noStrike" dirty="0">
                        <a:solidFill>
                          <a:srgbClr val="000000"/>
                        </a:solidFill>
                        <a:effectLst/>
                        <a:latin typeface="Calibri"/>
                      </a:endParaRPr>
                    </a:p>
                  </a:txBody>
                  <a:tcPr marL="9525" marR="9525" marT="9527" marB="0" anchor="b"/>
                </a:tc>
                <a:tc>
                  <a:txBody>
                    <a:bodyPr/>
                    <a:lstStyle/>
                    <a:p>
                      <a:pPr algn="ctr" fontAlgn="b"/>
                      <a:r>
                        <a:rPr lang="en-US" sz="1200" u="none" strike="noStrike" dirty="0" smtClean="0">
                          <a:effectLst/>
                        </a:rPr>
                        <a:t>0.1%</a:t>
                      </a:r>
                      <a:endParaRPr lang="en-US" sz="1200" b="0" i="0" u="none" strike="noStrike" dirty="0">
                        <a:solidFill>
                          <a:srgbClr val="000000"/>
                        </a:solidFill>
                        <a:effectLst/>
                        <a:latin typeface="Calibri"/>
                      </a:endParaRPr>
                    </a:p>
                  </a:txBody>
                  <a:tcPr marL="9525" marR="9525" marT="9527" marB="0" anchor="b"/>
                </a:tc>
              </a:tr>
              <a:tr h="222930">
                <a:tc>
                  <a:txBody>
                    <a:bodyPr/>
                    <a:lstStyle/>
                    <a:p>
                      <a:pPr algn="l" fontAlgn="b"/>
                      <a:r>
                        <a:rPr lang="en-US" sz="1200" u="none" strike="noStrike">
                          <a:effectLst/>
                        </a:rPr>
                        <a:t>Original</a:t>
                      </a:r>
                      <a:endParaRPr lang="en-US" sz="1200" b="0" i="0" u="none" strike="noStrike">
                        <a:solidFill>
                          <a:srgbClr val="000000"/>
                        </a:solidFill>
                        <a:effectLst/>
                        <a:latin typeface="Calibri"/>
                      </a:endParaRPr>
                    </a:p>
                  </a:txBody>
                  <a:tcPr marL="9525" marR="9525" marT="9527" marB="0" anchor="b"/>
                </a:tc>
                <a:tc>
                  <a:txBody>
                    <a:bodyPr/>
                    <a:lstStyle/>
                    <a:p>
                      <a:pPr algn="ctr" fontAlgn="b"/>
                      <a:r>
                        <a:rPr lang="en-US" sz="1200" u="none" strike="noStrike" dirty="0" smtClean="0">
                          <a:effectLst/>
                        </a:rPr>
                        <a:t>4.8%</a:t>
                      </a:r>
                      <a:endParaRPr lang="en-US" sz="1200" b="0" i="0" u="none" strike="noStrike" dirty="0">
                        <a:solidFill>
                          <a:srgbClr val="000000"/>
                        </a:solidFill>
                        <a:effectLst/>
                        <a:latin typeface="Calibri"/>
                      </a:endParaRPr>
                    </a:p>
                  </a:txBody>
                  <a:tcPr marL="9525" marR="9525" marT="9527" marB="0" anchor="b"/>
                </a:tc>
                <a:tc>
                  <a:txBody>
                    <a:bodyPr/>
                    <a:lstStyle/>
                    <a:p>
                      <a:pPr algn="ctr" fontAlgn="b"/>
                      <a:r>
                        <a:rPr lang="en-US" sz="1200" b="1" u="none" strike="noStrike" dirty="0" smtClean="0">
                          <a:solidFill>
                            <a:srgbClr val="FF0000"/>
                          </a:solidFill>
                          <a:effectLst/>
                        </a:rPr>
                        <a:t>75.9%</a:t>
                      </a:r>
                      <a:endParaRPr lang="en-US" sz="1200" b="1" i="0" u="none" strike="noStrike" dirty="0">
                        <a:solidFill>
                          <a:srgbClr val="FF0000"/>
                        </a:solidFill>
                        <a:effectLst/>
                        <a:latin typeface="Calibri"/>
                      </a:endParaRPr>
                    </a:p>
                  </a:txBody>
                  <a:tcPr marL="9525" marR="9525" marT="9527" marB="0" anchor="b"/>
                </a:tc>
                <a:tc>
                  <a:txBody>
                    <a:bodyPr/>
                    <a:lstStyle/>
                    <a:p>
                      <a:pPr algn="ctr" fontAlgn="b"/>
                      <a:r>
                        <a:rPr lang="en-US" sz="1200" u="none" strike="noStrike" dirty="0" smtClean="0">
                          <a:effectLst/>
                        </a:rPr>
                        <a:t>9.4%</a:t>
                      </a:r>
                      <a:endParaRPr lang="en-US" sz="1200" b="0" i="0" u="none" strike="noStrike" dirty="0">
                        <a:solidFill>
                          <a:srgbClr val="000000"/>
                        </a:solidFill>
                        <a:effectLst/>
                        <a:latin typeface="Calibri"/>
                      </a:endParaRPr>
                    </a:p>
                  </a:txBody>
                  <a:tcPr marL="9525" marR="9525" marT="9527" marB="0" anchor="b"/>
                </a:tc>
              </a:tr>
              <a:tr h="222930">
                <a:tc>
                  <a:txBody>
                    <a:bodyPr/>
                    <a:lstStyle/>
                    <a:p>
                      <a:pPr algn="l" fontAlgn="b"/>
                      <a:r>
                        <a:rPr lang="en-US" sz="1200" u="none" strike="noStrike">
                          <a:effectLst/>
                        </a:rPr>
                        <a:t>Replacement</a:t>
                      </a:r>
                      <a:endParaRPr lang="en-US" sz="1200" b="0" i="0" u="none" strike="noStrike">
                        <a:solidFill>
                          <a:srgbClr val="000000"/>
                        </a:solidFill>
                        <a:effectLst/>
                        <a:latin typeface="Calibri"/>
                      </a:endParaRPr>
                    </a:p>
                  </a:txBody>
                  <a:tcPr marL="9525" marR="9525" marT="9527" marB="0" anchor="b"/>
                </a:tc>
                <a:tc>
                  <a:txBody>
                    <a:bodyPr/>
                    <a:lstStyle/>
                    <a:p>
                      <a:pPr algn="ctr" fontAlgn="b"/>
                      <a:r>
                        <a:rPr lang="en-US" sz="1200" u="none" strike="noStrike" dirty="0" smtClean="0">
                          <a:effectLst/>
                        </a:rPr>
                        <a:t>0.4%</a:t>
                      </a:r>
                      <a:endParaRPr lang="en-US" sz="1200" b="0" i="0" u="none" strike="noStrike" dirty="0">
                        <a:solidFill>
                          <a:srgbClr val="000000"/>
                        </a:solidFill>
                        <a:effectLst/>
                        <a:latin typeface="Calibri"/>
                      </a:endParaRPr>
                    </a:p>
                  </a:txBody>
                  <a:tcPr marL="9525" marR="9525" marT="9527" marB="0" anchor="b"/>
                </a:tc>
                <a:tc>
                  <a:txBody>
                    <a:bodyPr/>
                    <a:lstStyle/>
                    <a:p>
                      <a:pPr algn="ctr" fontAlgn="b"/>
                      <a:r>
                        <a:rPr lang="en-US" sz="1200" u="none" strike="noStrike" dirty="0" smtClean="0">
                          <a:effectLst/>
                        </a:rPr>
                        <a:t>4.5%</a:t>
                      </a:r>
                      <a:endParaRPr lang="en-US" sz="1200" b="0" i="0" u="none" strike="noStrike" dirty="0">
                        <a:solidFill>
                          <a:srgbClr val="000000"/>
                        </a:solidFill>
                        <a:effectLst/>
                        <a:latin typeface="Calibri"/>
                      </a:endParaRPr>
                    </a:p>
                  </a:txBody>
                  <a:tcPr marL="9525" marR="9525" marT="9527" marB="0" anchor="b"/>
                </a:tc>
                <a:tc>
                  <a:txBody>
                    <a:bodyPr/>
                    <a:lstStyle/>
                    <a:p>
                      <a:pPr algn="ctr" fontAlgn="b"/>
                      <a:r>
                        <a:rPr lang="en-US" sz="1200" u="none" strike="noStrike" dirty="0" smtClean="0">
                          <a:effectLst/>
                        </a:rPr>
                        <a:t>0.2%</a:t>
                      </a:r>
                      <a:endParaRPr lang="en-US" sz="1200" b="0" i="0" u="none" strike="noStrike" dirty="0">
                        <a:solidFill>
                          <a:srgbClr val="000000"/>
                        </a:solidFill>
                        <a:effectLst/>
                        <a:latin typeface="Calibri"/>
                      </a:endParaRPr>
                    </a:p>
                  </a:txBody>
                  <a:tcPr marL="9525" marR="9525" marT="9527" marB="0" anchor="b"/>
                </a:tc>
              </a:tr>
              <a:tr h="222930">
                <a:tc>
                  <a:txBody>
                    <a:bodyPr/>
                    <a:lstStyle/>
                    <a:p>
                      <a:pPr algn="l" fontAlgn="b"/>
                      <a:r>
                        <a:rPr lang="en-US" sz="1200" u="none" strike="noStrike">
                          <a:effectLst/>
                        </a:rPr>
                        <a:t>Void</a:t>
                      </a:r>
                      <a:endParaRPr lang="en-US" sz="1200" b="0" i="0" u="none" strike="noStrike">
                        <a:solidFill>
                          <a:srgbClr val="000000"/>
                        </a:solidFill>
                        <a:effectLst/>
                        <a:latin typeface="Calibri"/>
                      </a:endParaRPr>
                    </a:p>
                  </a:txBody>
                  <a:tcPr marL="9525" marR="9525" marT="9527" marB="0" anchor="b"/>
                </a:tc>
                <a:tc>
                  <a:txBody>
                    <a:bodyPr/>
                    <a:lstStyle/>
                    <a:p>
                      <a:pPr algn="ctr" fontAlgn="b"/>
                      <a:r>
                        <a:rPr lang="en-US" sz="1200" u="none" strike="noStrike" dirty="0" smtClean="0">
                          <a:effectLst/>
                        </a:rPr>
                        <a:t>0.7%</a:t>
                      </a:r>
                      <a:endParaRPr lang="en-US" sz="1200" b="0" i="0" u="none" strike="noStrike" dirty="0">
                        <a:solidFill>
                          <a:srgbClr val="000000"/>
                        </a:solidFill>
                        <a:effectLst/>
                        <a:latin typeface="Calibri"/>
                      </a:endParaRPr>
                    </a:p>
                  </a:txBody>
                  <a:tcPr marL="9525" marR="9525" marT="9527" marB="0" anchor="b"/>
                </a:tc>
                <a:tc>
                  <a:txBody>
                    <a:bodyPr/>
                    <a:lstStyle/>
                    <a:p>
                      <a:pPr algn="ctr" fontAlgn="b"/>
                      <a:r>
                        <a:rPr lang="en-US" sz="1200" u="none" strike="noStrike" dirty="0" smtClean="0">
                          <a:effectLst/>
                        </a:rPr>
                        <a:t>0.0%</a:t>
                      </a:r>
                      <a:endParaRPr lang="en-US" sz="1200" b="0" i="0" u="none" strike="noStrike" dirty="0">
                        <a:solidFill>
                          <a:srgbClr val="000000"/>
                        </a:solidFill>
                        <a:effectLst/>
                        <a:latin typeface="Calibri"/>
                      </a:endParaRPr>
                    </a:p>
                  </a:txBody>
                  <a:tcPr marL="9525" marR="9525" marT="9527" marB="0" anchor="b"/>
                </a:tc>
                <a:tc>
                  <a:txBody>
                    <a:bodyPr/>
                    <a:lstStyle/>
                    <a:p>
                      <a:pPr algn="ctr" fontAlgn="b"/>
                      <a:r>
                        <a:rPr lang="en-US" sz="1200" u="none" strike="noStrike" dirty="0" smtClean="0">
                          <a:effectLst/>
                        </a:rPr>
                        <a:t>0.0%</a:t>
                      </a:r>
                      <a:endParaRPr lang="en-US" sz="1200" b="0" i="0" u="none" strike="noStrike" dirty="0">
                        <a:solidFill>
                          <a:srgbClr val="000000"/>
                        </a:solidFill>
                        <a:effectLst/>
                        <a:latin typeface="Calibri"/>
                      </a:endParaRPr>
                    </a:p>
                  </a:txBody>
                  <a:tcPr marL="9525" marR="9525" marT="9527" marB="0" anchor="b"/>
                </a:tc>
              </a:tr>
              <a:tr h="222930">
                <a:tc>
                  <a:txBody>
                    <a:bodyPr/>
                    <a:lstStyle/>
                    <a:p>
                      <a:pPr algn="l" fontAlgn="b"/>
                      <a:r>
                        <a:rPr lang="en-US" sz="1200" u="none" strike="noStrike">
                          <a:effectLst/>
                        </a:rPr>
                        <a:t>Blank</a:t>
                      </a:r>
                      <a:endParaRPr lang="en-US" sz="1200" b="0" i="0" u="none" strike="noStrike">
                        <a:solidFill>
                          <a:srgbClr val="000000"/>
                        </a:solidFill>
                        <a:effectLst/>
                        <a:latin typeface="Calibri"/>
                      </a:endParaRPr>
                    </a:p>
                  </a:txBody>
                  <a:tcPr marL="9525" marR="9525" marT="9527" marB="0" anchor="b"/>
                </a:tc>
                <a:tc>
                  <a:txBody>
                    <a:bodyPr/>
                    <a:lstStyle/>
                    <a:p>
                      <a:pPr algn="ctr" fontAlgn="b"/>
                      <a:r>
                        <a:rPr lang="en-US" sz="1200" u="none" strike="noStrike" dirty="0" smtClean="0">
                          <a:effectLst/>
                        </a:rPr>
                        <a:t>0.0%</a:t>
                      </a:r>
                      <a:endParaRPr lang="en-US" sz="1200" b="0" i="0" u="none" strike="noStrike" dirty="0">
                        <a:solidFill>
                          <a:srgbClr val="000000"/>
                        </a:solidFill>
                        <a:effectLst/>
                        <a:latin typeface="Calibri"/>
                      </a:endParaRPr>
                    </a:p>
                  </a:txBody>
                  <a:tcPr marL="9525" marR="9525" marT="9527" marB="0" anchor="b"/>
                </a:tc>
                <a:tc>
                  <a:txBody>
                    <a:bodyPr/>
                    <a:lstStyle/>
                    <a:p>
                      <a:pPr algn="ctr" fontAlgn="b"/>
                      <a:r>
                        <a:rPr lang="en-US" sz="1200" u="none" strike="noStrike" dirty="0" smtClean="0">
                          <a:effectLst/>
                        </a:rPr>
                        <a:t>0.0%</a:t>
                      </a:r>
                      <a:endParaRPr lang="en-US" sz="1200" b="0" i="0" u="none" strike="noStrike" dirty="0">
                        <a:solidFill>
                          <a:srgbClr val="000000"/>
                        </a:solidFill>
                        <a:effectLst/>
                        <a:latin typeface="Calibri"/>
                      </a:endParaRPr>
                    </a:p>
                  </a:txBody>
                  <a:tcPr marL="9525" marR="9525" marT="9527" marB="0" anchor="b"/>
                </a:tc>
                <a:tc>
                  <a:txBody>
                    <a:bodyPr/>
                    <a:lstStyle/>
                    <a:p>
                      <a:pPr algn="ctr" fontAlgn="b"/>
                      <a:r>
                        <a:rPr lang="en-US" sz="1200" u="none" strike="noStrike" dirty="0" smtClean="0">
                          <a:effectLst/>
                        </a:rPr>
                        <a:t>0.0%</a:t>
                      </a:r>
                      <a:endParaRPr lang="en-US" sz="1200" b="0" i="0" u="none" strike="noStrike" dirty="0">
                        <a:solidFill>
                          <a:srgbClr val="000000"/>
                        </a:solidFill>
                        <a:effectLst/>
                        <a:latin typeface="Calibri"/>
                      </a:endParaRPr>
                    </a:p>
                  </a:txBody>
                  <a:tcPr marL="9525" marR="9525" marT="9527" marB="0" anchor="b"/>
                </a:tc>
              </a:tr>
            </a:tbl>
          </a:graphicData>
        </a:graphic>
      </p:graphicFrame>
    </p:spTree>
    <p:extLst>
      <p:ext uri="{BB962C8B-B14F-4D97-AF65-F5344CB8AC3E}">
        <p14:creationId xmlns:p14="http://schemas.microsoft.com/office/powerpoint/2010/main" val="36102983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rmAutofit/>
          </a:bodyPr>
          <a:lstStyle/>
          <a:p>
            <a:r>
              <a:rPr lang="en-US" dirty="0" smtClean="0"/>
              <a:t>Agenda</a:t>
            </a:r>
            <a:endParaRPr lang="en-US" dirty="0"/>
          </a:p>
        </p:txBody>
      </p:sp>
      <p:sp>
        <p:nvSpPr>
          <p:cNvPr id="6" name="Subtitle 5"/>
          <p:cNvSpPr>
            <a:spLocks noGrp="1"/>
          </p:cNvSpPr>
          <p:nvPr>
            <p:ph type="subTitle" idx="1"/>
          </p:nvPr>
        </p:nvSpPr>
        <p:spPr/>
        <p:txBody>
          <a:bodyPr/>
          <a:lstStyle/>
          <a:p>
            <a:pPr marL="571500" lvl="0" indent="-571500">
              <a:buFont typeface="Wingdings" panose="05000000000000000000" pitchFamily="2" charset="2"/>
              <a:buChar char="§"/>
            </a:pPr>
            <a:r>
              <a:rPr lang="en-US" sz="2800" dirty="0" smtClean="0">
                <a:latin typeface="Arial" panose="020B0604020202020204" pitchFamily="34" charset="0"/>
                <a:cs typeface="Arial" panose="020B0604020202020204" pitchFamily="34" charset="0"/>
              </a:rPr>
              <a:t>Pharmacy Versioning in MA APCD</a:t>
            </a:r>
          </a:p>
          <a:p>
            <a:pPr marL="571500" lvl="0" indent="-571500">
              <a:buFont typeface="Wingdings" panose="05000000000000000000" pitchFamily="2" charset="2"/>
              <a:buChar char="§"/>
            </a:pPr>
            <a:r>
              <a:rPr lang="en-US" sz="2800" dirty="0" smtClean="0">
                <a:latin typeface="Arial" panose="020B0604020202020204" pitchFamily="34" charset="0"/>
                <a:cs typeface="Arial" panose="020B0604020202020204" pitchFamily="34" charset="0"/>
              </a:rPr>
              <a:t>2013 MA APCD Profile Reports</a:t>
            </a:r>
          </a:p>
          <a:p>
            <a:pPr marL="571500" lvl="0" indent="-571500">
              <a:buFont typeface="Wingdings" panose="05000000000000000000" pitchFamily="2" charset="2"/>
              <a:buChar char="§"/>
            </a:pPr>
            <a:r>
              <a:rPr lang="en-US" sz="2800" dirty="0" smtClean="0">
                <a:latin typeface="Arial" panose="020B0604020202020204" pitchFamily="34" charset="0"/>
                <a:cs typeface="Arial" panose="020B0604020202020204" pitchFamily="34" charset="0"/>
              </a:rPr>
              <a:t>User Questions</a:t>
            </a:r>
          </a:p>
          <a:p>
            <a:pPr marL="571500" lvl="0" indent="-571500">
              <a:buFont typeface="Wingdings" panose="05000000000000000000" pitchFamily="2" charset="2"/>
              <a:buChar char="§"/>
            </a:pPr>
            <a:r>
              <a:rPr lang="en-US" sz="2800" dirty="0" smtClean="0">
                <a:latin typeface="Arial" panose="020B0604020202020204" pitchFamily="34" charset="0"/>
                <a:cs typeface="Arial" panose="020B0604020202020204" pitchFamily="34" charset="0"/>
              </a:rPr>
              <a:t>Q&amp;A</a:t>
            </a:r>
          </a:p>
          <a:p>
            <a:pPr lvl="0"/>
            <a:endParaRPr lang="en-US" sz="2800" dirty="0" smtClean="0">
              <a:latin typeface="Calibri"/>
            </a:endParaRPr>
          </a:p>
          <a:p>
            <a:pPr marL="571500" lvl="0" indent="-571500">
              <a:buFont typeface="+mj-lt"/>
              <a:buAutoNum type="romanUcPeriod"/>
            </a:pPr>
            <a:endParaRPr lang="en-US" sz="2800" dirty="0" smtClean="0">
              <a:latin typeface="Calibri"/>
            </a:endParaRPr>
          </a:p>
          <a:p>
            <a:endParaRPr lang="en-US" sz="2000" dirty="0"/>
          </a:p>
        </p:txBody>
      </p:sp>
    </p:spTree>
    <p:extLst>
      <p:ext uri="{BB962C8B-B14F-4D97-AF65-F5344CB8AC3E}">
        <p14:creationId xmlns:p14="http://schemas.microsoft.com/office/powerpoint/2010/main" val="75654480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Calendar</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sz="2400" dirty="0" smtClean="0"/>
              <a:t>January 26 – User </a:t>
            </a:r>
            <a:r>
              <a:rPr lang="en-US" sz="2400" dirty="0" smtClean="0"/>
              <a:t>Workgroup </a:t>
            </a:r>
            <a:r>
              <a:rPr lang="en-US" sz="2400" dirty="0" smtClean="0"/>
              <a:t>Webinar</a:t>
            </a:r>
          </a:p>
          <a:p>
            <a:pPr marL="342900" indent="-342900">
              <a:buFont typeface="Arial" panose="020B0604020202020204" pitchFamily="34" charset="0"/>
              <a:buChar char="•"/>
            </a:pPr>
            <a:r>
              <a:rPr lang="en-US" sz="2400" dirty="0"/>
              <a:t>January 28 – Data Release Committee Meeting</a:t>
            </a:r>
          </a:p>
          <a:p>
            <a:endParaRPr lang="en-US" sz="2400" dirty="0" smtClean="0"/>
          </a:p>
          <a:p>
            <a:endParaRPr lang="en-US" sz="2400" dirty="0" smtClean="0"/>
          </a:p>
          <a:p>
            <a:endParaRPr lang="en-US" dirty="0"/>
          </a:p>
        </p:txBody>
      </p:sp>
    </p:spTree>
    <p:extLst>
      <p:ext uri="{BB962C8B-B14F-4D97-AF65-F5344CB8AC3E}">
        <p14:creationId xmlns:p14="http://schemas.microsoft.com/office/powerpoint/2010/main" val="368278311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Questions?</a:t>
            </a:r>
            <a:endParaRPr lang="en-US" dirty="0"/>
          </a:p>
        </p:txBody>
      </p:sp>
      <p:sp>
        <p:nvSpPr>
          <p:cNvPr id="3" name="Subtitle 2"/>
          <p:cNvSpPr>
            <a:spLocks noGrp="1"/>
          </p:cNvSpPr>
          <p:nvPr>
            <p:ph type="subTitle" idx="1"/>
          </p:nvPr>
        </p:nvSpPr>
        <p:spPr/>
        <p:txBody>
          <a:bodyPr/>
          <a:lstStyle/>
          <a:p>
            <a:pPr marL="457200" lvl="0" indent="-457200" fontAlgn="auto">
              <a:spcAft>
                <a:spcPts val="0"/>
              </a:spcAft>
              <a:buFont typeface="Arial"/>
              <a:buChar char="•"/>
            </a:pPr>
            <a:r>
              <a:rPr lang="en-US" sz="3200" dirty="0">
                <a:latin typeface="+mn-lt"/>
              </a:rPr>
              <a:t>General questions about the APCD:</a:t>
            </a:r>
          </a:p>
          <a:p>
            <a:pPr marL="457200" lvl="0" indent="-457200" fontAlgn="auto">
              <a:spcAft>
                <a:spcPts val="0"/>
              </a:spcAft>
            </a:pPr>
            <a:r>
              <a:rPr lang="en-US" sz="3200" dirty="0">
                <a:latin typeface="+mn-lt"/>
              </a:rPr>
              <a:t>	(</a:t>
            </a:r>
            <a:r>
              <a:rPr lang="en-US" sz="3200" u="sng" dirty="0">
                <a:latin typeface="+mn-lt"/>
                <a:hlinkClick r:id="rId3"/>
              </a:rPr>
              <a:t>CHIA-APCD@state.ma.us</a:t>
            </a:r>
            <a:r>
              <a:rPr lang="en-US" sz="3200" dirty="0">
                <a:latin typeface="+mn-lt"/>
              </a:rPr>
              <a:t>)  </a:t>
            </a:r>
          </a:p>
          <a:p>
            <a:pPr marL="457200" lvl="0" indent="-457200" fontAlgn="auto">
              <a:spcAft>
                <a:spcPts val="0"/>
              </a:spcAft>
              <a:buFont typeface="Arial"/>
              <a:buChar char="•"/>
            </a:pPr>
            <a:r>
              <a:rPr lang="en-US" sz="3200" dirty="0">
                <a:latin typeface="+mn-lt"/>
              </a:rPr>
              <a:t>Questions related to APCD applications: (</a:t>
            </a:r>
            <a:r>
              <a:rPr lang="en-US" sz="3200" dirty="0">
                <a:latin typeface="+mn-lt"/>
                <a:hlinkClick r:id="rId4"/>
              </a:rPr>
              <a:t>apcd.data@state.ma.us</a:t>
            </a:r>
            <a:r>
              <a:rPr lang="en-US" sz="3200" dirty="0">
                <a:latin typeface="+mn-lt"/>
              </a:rPr>
              <a:t>)</a:t>
            </a:r>
          </a:p>
          <a:p>
            <a:pPr marL="457200" lvl="0" indent="-457200" fontAlgn="auto">
              <a:spcAft>
                <a:spcPts val="0"/>
              </a:spcAft>
              <a:buFont typeface="Arial"/>
              <a:buChar char="•"/>
            </a:pPr>
            <a:r>
              <a:rPr lang="en-US" sz="3200" dirty="0">
                <a:latin typeface="+mn-lt"/>
              </a:rPr>
              <a:t>Questions related to </a:t>
            </a:r>
            <a:r>
              <a:rPr lang="en-US" sz="3200" dirty="0" smtClean="0">
                <a:latin typeface="+mn-lt"/>
              </a:rPr>
              <a:t>Case Mix</a:t>
            </a:r>
            <a:r>
              <a:rPr lang="en-US" sz="3200" dirty="0">
                <a:latin typeface="+mn-lt"/>
              </a:rPr>
              <a:t>: (</a:t>
            </a:r>
            <a:r>
              <a:rPr lang="en-US" sz="3200" dirty="0">
                <a:latin typeface="+mn-lt"/>
                <a:hlinkClick r:id="rId5"/>
              </a:rPr>
              <a:t>casemix.data@state.ma.us</a:t>
            </a:r>
            <a:r>
              <a:rPr lang="en-US" sz="3200" dirty="0" smtClean="0">
                <a:latin typeface="+mn-lt"/>
              </a:rPr>
              <a:t>)</a:t>
            </a:r>
          </a:p>
          <a:p>
            <a:pPr lvl="0" fontAlgn="auto">
              <a:spcAft>
                <a:spcPts val="0"/>
              </a:spcAft>
            </a:pPr>
            <a:r>
              <a:rPr lang="en-US" sz="3200" u="sng" dirty="0" smtClean="0">
                <a:latin typeface="+mn-lt"/>
              </a:rPr>
              <a:t>REMINDER</a:t>
            </a:r>
            <a:r>
              <a:rPr lang="en-US" sz="3200" dirty="0" smtClean="0">
                <a:latin typeface="+mn-lt"/>
              </a:rPr>
              <a:t>: Please include your </a:t>
            </a:r>
            <a:r>
              <a:rPr lang="en-US" sz="3200" b="1" dirty="0" smtClean="0">
                <a:latin typeface="+mn-lt"/>
              </a:rPr>
              <a:t>IRBNet ID#</a:t>
            </a:r>
            <a:r>
              <a:rPr lang="en-US" sz="3200" dirty="0" smtClean="0">
                <a:latin typeface="+mn-lt"/>
              </a:rPr>
              <a:t>, if you currently have a project using CHIA data</a:t>
            </a:r>
            <a:endParaRPr lang="en-US" sz="3200" dirty="0">
              <a:latin typeface="+mn-lt"/>
            </a:endParaRPr>
          </a:p>
          <a:p>
            <a:endParaRPr lang="en-US" dirty="0"/>
          </a:p>
        </p:txBody>
      </p:sp>
    </p:spTree>
    <p:extLst>
      <p:ext uri="{BB962C8B-B14F-4D97-AF65-F5344CB8AC3E}">
        <p14:creationId xmlns:p14="http://schemas.microsoft.com/office/powerpoint/2010/main" val="9415424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Pharmacy Versioning</a:t>
            </a:r>
            <a:endParaRPr lang="en-US" dirty="0"/>
          </a:p>
        </p:txBody>
      </p:sp>
      <p:sp>
        <p:nvSpPr>
          <p:cNvPr id="3" name="Subtitle 2"/>
          <p:cNvSpPr>
            <a:spLocks noGrp="1"/>
          </p:cNvSpPr>
          <p:nvPr>
            <p:ph type="subTitle" idx="1"/>
          </p:nvPr>
        </p:nvSpPr>
        <p:spPr/>
        <p:txBody>
          <a:bodyPr/>
          <a:lstStyle/>
          <a:p>
            <a:r>
              <a:rPr lang="en-US" sz="2400" dirty="0" smtClean="0"/>
              <a:t>Rx versioning </a:t>
            </a:r>
            <a:r>
              <a:rPr lang="en-US" sz="2400" dirty="0"/>
              <a:t>p</a:t>
            </a:r>
            <a:r>
              <a:rPr lang="en-US" sz="2400" dirty="0" smtClean="0"/>
              <a:t>reviously </a:t>
            </a:r>
            <a:r>
              <a:rPr lang="en-US" sz="2400" dirty="0"/>
              <a:t>i</a:t>
            </a:r>
            <a:r>
              <a:rPr lang="en-US" sz="2400" dirty="0" smtClean="0"/>
              <a:t>mplemented for large submitters in MA APCD Releases 3.0 and 4.0:</a:t>
            </a:r>
          </a:p>
          <a:p>
            <a:endParaRPr lang="en-US" sz="2400" dirty="0" smtClean="0"/>
          </a:p>
          <a:p>
            <a:pPr marL="342900" indent="168275">
              <a:buFont typeface="Arial" panose="020B0604020202020204" pitchFamily="34" charset="0"/>
              <a:buChar char="•"/>
            </a:pPr>
            <a:r>
              <a:rPr lang="en-US" sz="2400" dirty="0"/>
              <a:t>	</a:t>
            </a:r>
            <a:r>
              <a:rPr lang="en-US" sz="2400" dirty="0" err="1" smtClean="0"/>
              <a:t>MassHealth</a:t>
            </a:r>
            <a:endParaRPr lang="en-US" sz="2400" dirty="0" smtClean="0"/>
          </a:p>
          <a:p>
            <a:pPr marL="342900" indent="168275">
              <a:buFont typeface="Arial" panose="020B0604020202020204" pitchFamily="34" charset="0"/>
              <a:buChar char="•"/>
            </a:pPr>
            <a:r>
              <a:rPr lang="en-US" sz="2400" dirty="0"/>
              <a:t>	</a:t>
            </a:r>
            <a:r>
              <a:rPr lang="en-US" sz="2400" dirty="0" smtClean="0"/>
              <a:t>Blue Cross Blue Shield</a:t>
            </a:r>
            <a:r>
              <a:rPr lang="en-US" sz="2400" dirty="0"/>
              <a:t> </a:t>
            </a:r>
            <a:r>
              <a:rPr lang="en-US" sz="2400" dirty="0" smtClean="0"/>
              <a:t>of MA </a:t>
            </a:r>
          </a:p>
          <a:p>
            <a:pPr marL="342900" indent="168275">
              <a:buFont typeface="Arial" panose="020B0604020202020204" pitchFamily="34" charset="0"/>
              <a:buChar char="•"/>
            </a:pPr>
            <a:r>
              <a:rPr lang="en-US" sz="2400" dirty="0"/>
              <a:t>	</a:t>
            </a:r>
            <a:r>
              <a:rPr lang="en-US" sz="2400" dirty="0" smtClean="0"/>
              <a:t>Tufts Health Plan (commercial </a:t>
            </a:r>
            <a:r>
              <a:rPr lang="en-US" sz="2400" dirty="0"/>
              <a:t>c</a:t>
            </a:r>
            <a:r>
              <a:rPr lang="en-US" sz="2400" dirty="0" smtClean="0"/>
              <a:t>laims </a:t>
            </a:r>
            <a:r>
              <a:rPr lang="en-US" sz="2400" dirty="0"/>
              <a:t>o</a:t>
            </a:r>
            <a:r>
              <a:rPr lang="en-US" sz="2400" dirty="0" smtClean="0"/>
              <a:t>nly)</a:t>
            </a:r>
          </a:p>
          <a:p>
            <a:pPr marL="342900" indent="168275">
              <a:buFont typeface="Arial" panose="020B0604020202020204" pitchFamily="34" charset="0"/>
              <a:buChar char="•"/>
            </a:pPr>
            <a:r>
              <a:rPr lang="en-US" sz="2400" dirty="0"/>
              <a:t>	</a:t>
            </a:r>
            <a:r>
              <a:rPr lang="en-US" sz="2400" dirty="0" smtClean="0"/>
              <a:t>Harvard Pilgrim Health Plan</a:t>
            </a:r>
          </a:p>
          <a:p>
            <a:r>
              <a:rPr lang="en-US" sz="2400" dirty="0"/>
              <a:t>	</a:t>
            </a:r>
            <a:endParaRPr lang="en-US" sz="20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126398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Pharmacy Versioning</a:t>
            </a:r>
            <a:endParaRPr lang="en-US" dirty="0"/>
          </a:p>
        </p:txBody>
      </p:sp>
      <p:sp>
        <p:nvSpPr>
          <p:cNvPr id="3" name="Subtitle 2"/>
          <p:cNvSpPr>
            <a:spLocks noGrp="1"/>
          </p:cNvSpPr>
          <p:nvPr>
            <p:ph type="subTitle" idx="1"/>
          </p:nvPr>
        </p:nvSpPr>
        <p:spPr/>
        <p:txBody>
          <a:bodyPr/>
          <a:lstStyle/>
          <a:p>
            <a:r>
              <a:rPr lang="en-US" sz="2400" dirty="0" smtClean="0"/>
              <a:t>CHIA is working with other carriers to develop methods for versioning Rx claims, where possible.  </a:t>
            </a:r>
          </a:p>
          <a:p>
            <a:endParaRPr lang="en-US" sz="2400" dirty="0"/>
          </a:p>
          <a:p>
            <a:r>
              <a:rPr lang="en-US" sz="2400" dirty="0" smtClean="0"/>
              <a:t>Some of the carriers CHIA is currently working with:</a:t>
            </a:r>
          </a:p>
          <a:p>
            <a:r>
              <a:rPr lang="en-US" sz="2400" dirty="0" smtClean="0"/>
              <a:t>Anthem, United Healthcare, Fallon, Neighborhood Health Plan, Boston Medical Center, Network Health, Health New England, Aetna, CIGNA, </a:t>
            </a:r>
            <a:r>
              <a:rPr lang="en-US" sz="2400" dirty="0" err="1" smtClean="0"/>
              <a:t>Celticare</a:t>
            </a:r>
            <a:r>
              <a:rPr lang="en-US" sz="2400" dirty="0" smtClean="0"/>
              <a:t>, Health Plans Inc., </a:t>
            </a:r>
            <a:r>
              <a:rPr lang="en-US" sz="2400" dirty="0" err="1" smtClean="0"/>
              <a:t>Connecticare</a:t>
            </a:r>
            <a:r>
              <a:rPr lang="en-US" sz="2400" dirty="0" smtClean="0"/>
              <a:t>, Minuteman Health Inc.</a:t>
            </a:r>
          </a:p>
          <a:p>
            <a:r>
              <a:rPr lang="en-US" sz="2400" dirty="0" smtClean="0"/>
              <a:t> </a:t>
            </a:r>
          </a:p>
          <a:p>
            <a:r>
              <a:rPr lang="en-US" sz="2400" dirty="0"/>
              <a:t>	</a:t>
            </a:r>
            <a:endParaRPr lang="en-US" sz="20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91574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Pharmacy Versioning Method</a:t>
            </a:r>
            <a:endParaRPr lang="en-US" dirty="0"/>
          </a:p>
        </p:txBody>
      </p:sp>
      <p:sp>
        <p:nvSpPr>
          <p:cNvPr id="3" name="Subtitle 2"/>
          <p:cNvSpPr>
            <a:spLocks noGrp="1"/>
          </p:cNvSpPr>
          <p:nvPr>
            <p:ph type="subTitle" idx="1"/>
          </p:nvPr>
        </p:nvSpPr>
        <p:spPr/>
        <p:txBody>
          <a:bodyPr/>
          <a:lstStyle/>
          <a:p>
            <a:pPr marL="457200" indent="-457200">
              <a:buFont typeface="Arial" panose="020B0604020202020204" pitchFamily="34" charset="0"/>
              <a:buChar char="•"/>
            </a:pPr>
            <a:r>
              <a:rPr lang="en-US" sz="1800" dirty="0" smtClean="0"/>
              <a:t>CHIA profiles a sample of the </a:t>
            </a:r>
            <a:r>
              <a:rPr lang="en-US" sz="1800" dirty="0"/>
              <a:t>d</a:t>
            </a:r>
            <a:r>
              <a:rPr lang="en-US" sz="1800" dirty="0" smtClean="0"/>
              <a:t>ata (one month of data from calendar years 2011, 2012, 2013, 2014, 2015)</a:t>
            </a:r>
          </a:p>
          <a:p>
            <a:pPr marL="457200" indent="-457200">
              <a:buFont typeface="Arial" panose="020B0604020202020204" pitchFamily="34" charset="0"/>
              <a:buChar char="•"/>
            </a:pPr>
            <a:r>
              <a:rPr lang="en-US" sz="1800" dirty="0" smtClean="0"/>
              <a:t>CHIA and carrier review profile report together and develop business rules for versioning</a:t>
            </a:r>
          </a:p>
          <a:p>
            <a:pPr marL="457200" indent="-457200">
              <a:buFont typeface="Arial" panose="020B0604020202020204" pitchFamily="34" charset="0"/>
              <a:buChar char="•"/>
            </a:pPr>
            <a:r>
              <a:rPr lang="en-US" sz="1800" dirty="0" smtClean="0"/>
              <a:t>CHIA applies business rules to sample data and shares results with carrier</a:t>
            </a:r>
          </a:p>
          <a:p>
            <a:pPr marL="457200" indent="-457200">
              <a:buFont typeface="Arial" panose="020B0604020202020204" pitchFamily="34" charset="0"/>
              <a:buChar char="•"/>
            </a:pPr>
            <a:r>
              <a:rPr lang="en-US" sz="1800" dirty="0" smtClean="0"/>
              <a:t>Carrier approves method for release purposed or suggests changes</a:t>
            </a:r>
          </a:p>
          <a:p>
            <a:pPr marL="457200" indent="-457200">
              <a:buFont typeface="Arial" panose="020B0604020202020204" pitchFamily="34" charset="0"/>
              <a:buChar char="•"/>
            </a:pPr>
            <a:r>
              <a:rPr lang="en-US" sz="1800" dirty="0" smtClean="0"/>
              <a:t>Once business rules are finalized with carrier, CHIA applies method to production data for release purposes (where possible)</a:t>
            </a:r>
          </a:p>
          <a:p>
            <a:endParaRPr lang="en-US" sz="2400" dirty="0"/>
          </a:p>
          <a:p>
            <a:endParaRPr lang="en-US" sz="2400" dirty="0" smtClean="0"/>
          </a:p>
          <a:p>
            <a:pPr marL="457200" indent="-457200">
              <a:buAutoNum type="arabicPeriod"/>
            </a:pPr>
            <a:endParaRPr lang="en-US" sz="2400" dirty="0" smtClean="0"/>
          </a:p>
          <a:p>
            <a:r>
              <a:rPr lang="en-US" sz="2400" dirty="0" smtClean="0"/>
              <a:t> </a:t>
            </a:r>
          </a:p>
          <a:p>
            <a:r>
              <a:rPr lang="en-US" sz="2400" dirty="0"/>
              <a:t>	</a:t>
            </a:r>
            <a:endParaRPr lang="en-US" sz="20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342445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200" dirty="0" smtClean="0"/>
              <a:t>Pharmacy Versioning Challenges</a:t>
            </a:r>
            <a:endParaRPr lang="en-US" sz="3200" dirty="0"/>
          </a:p>
        </p:txBody>
      </p:sp>
      <p:sp>
        <p:nvSpPr>
          <p:cNvPr id="3" name="Subtitle 2"/>
          <p:cNvSpPr>
            <a:spLocks noGrp="1"/>
          </p:cNvSpPr>
          <p:nvPr>
            <p:ph type="subTitle" idx="1"/>
          </p:nvPr>
        </p:nvSpPr>
        <p:spPr/>
        <p:txBody>
          <a:bodyPr/>
          <a:lstStyle/>
          <a:p>
            <a:endParaRPr lang="en-US" sz="1800" dirty="0" smtClean="0"/>
          </a:p>
          <a:p>
            <a:pPr marL="285750" indent="-285750">
              <a:buFont typeface="Arial" panose="020B0604020202020204" pitchFamily="34" charset="0"/>
              <a:buChar char="•"/>
            </a:pPr>
            <a:r>
              <a:rPr lang="en-US" sz="1800" dirty="0" smtClean="0"/>
              <a:t>Variation among adjudication patterns</a:t>
            </a:r>
          </a:p>
          <a:p>
            <a:pPr marL="285750" indent="-285750">
              <a:buFont typeface="Arial" panose="020B0604020202020204" pitchFamily="34" charset="0"/>
              <a:buChar char="•"/>
            </a:pPr>
            <a:r>
              <a:rPr lang="en-US" sz="1800" dirty="0" smtClean="0"/>
              <a:t>Pharmacy-Benefit-Manager (PBM) contracts change and carrier platforms change which result in submission pattern differences</a:t>
            </a:r>
          </a:p>
          <a:p>
            <a:pPr marL="285750" indent="-285750">
              <a:buFont typeface="Arial" panose="020B0604020202020204" pitchFamily="34" charset="0"/>
              <a:buChar char="•"/>
            </a:pPr>
            <a:r>
              <a:rPr lang="en-US" sz="1800" dirty="0" smtClean="0"/>
              <a:t>Sometimes difficult for carriers </a:t>
            </a:r>
            <a:r>
              <a:rPr lang="en-US" sz="1800" dirty="0"/>
              <a:t>to interpret the PBM’s </a:t>
            </a:r>
            <a:r>
              <a:rPr lang="en-US" sz="1800" dirty="0" smtClean="0"/>
              <a:t>data</a:t>
            </a:r>
          </a:p>
          <a:p>
            <a:pPr marL="285750" indent="-285750">
              <a:buFont typeface="Arial" panose="020B0604020202020204" pitchFamily="34" charset="0"/>
              <a:buChar char="•"/>
            </a:pPr>
            <a:r>
              <a:rPr lang="en-US" sz="1800" dirty="0" smtClean="0"/>
              <a:t>Sometimes difficult for carriers to review older transaction data.</a:t>
            </a:r>
          </a:p>
          <a:p>
            <a:pPr marL="285750" indent="-285750">
              <a:buFont typeface="Arial" panose="020B0604020202020204" pitchFamily="34" charset="0"/>
              <a:buChar char="•"/>
            </a:pPr>
            <a:endParaRPr lang="en-US" sz="1800" dirty="0"/>
          </a:p>
          <a:p>
            <a:r>
              <a:rPr lang="en-US" sz="1800" dirty="0" smtClean="0"/>
              <a:t> </a:t>
            </a:r>
            <a:endParaRPr lang="en-US" sz="2400" dirty="0"/>
          </a:p>
          <a:p>
            <a:r>
              <a:rPr lang="en-US" sz="2400" dirty="0" smtClean="0"/>
              <a:t> </a:t>
            </a:r>
          </a:p>
          <a:p>
            <a:r>
              <a:rPr lang="en-US" sz="2400" dirty="0"/>
              <a:t>	</a:t>
            </a:r>
            <a:endParaRPr lang="en-US" sz="20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299403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Pharmacy Versioning Findings</a:t>
            </a:r>
            <a:endParaRPr lang="en-US" dirty="0"/>
          </a:p>
        </p:txBody>
      </p:sp>
      <p:sp>
        <p:nvSpPr>
          <p:cNvPr id="3" name="Subtitle 2"/>
          <p:cNvSpPr>
            <a:spLocks noGrp="1"/>
          </p:cNvSpPr>
          <p:nvPr>
            <p:ph type="subTitle" idx="1"/>
          </p:nvPr>
        </p:nvSpPr>
        <p:spPr/>
        <p:txBody>
          <a:bodyPr/>
          <a:lstStyle/>
          <a:p>
            <a:pPr marL="457200" indent="-457200">
              <a:buAutoNum type="arabicPeriod"/>
            </a:pPr>
            <a:r>
              <a:rPr lang="en-US" sz="1800" dirty="0" smtClean="0"/>
              <a:t>The majority of data does </a:t>
            </a:r>
            <a:r>
              <a:rPr lang="en-US" sz="1800" b="1" dirty="0" smtClean="0"/>
              <a:t>not</a:t>
            </a:r>
            <a:r>
              <a:rPr lang="en-US" sz="1800" dirty="0" smtClean="0"/>
              <a:t> require versioning because there’s only one version of the claim within MA  APCD.</a:t>
            </a:r>
          </a:p>
          <a:p>
            <a:pPr marL="457200" indent="-457200">
              <a:buAutoNum type="arabicPeriod"/>
            </a:pPr>
            <a:r>
              <a:rPr lang="en-US" sz="1800" dirty="0" smtClean="0"/>
              <a:t>There’s variation in the submission pattern of critical data elements* for versioning. </a:t>
            </a:r>
          </a:p>
          <a:p>
            <a:pPr marL="457200" indent="-457200">
              <a:buAutoNum type="arabicPeriod"/>
            </a:pPr>
            <a:r>
              <a:rPr lang="en-US" sz="1800" dirty="0" smtClean="0"/>
              <a:t>For example, some carriers are incrementing the version number for each new version of the claim. Others are submitting zero for every version of the claim.  </a:t>
            </a:r>
          </a:p>
          <a:p>
            <a:pPr marL="457200" indent="-457200">
              <a:buAutoNum type="arabicPeriod"/>
            </a:pPr>
            <a:r>
              <a:rPr lang="en-US" sz="1800" dirty="0" smtClean="0"/>
              <a:t>Some carriers are submitting back-outs every time a claim is replaced. Others are not.</a:t>
            </a:r>
          </a:p>
          <a:p>
            <a:pPr marL="457200" indent="-457200">
              <a:buAutoNum type="arabicPeriod"/>
            </a:pPr>
            <a:r>
              <a:rPr lang="en-US" sz="1800" dirty="0" smtClean="0"/>
              <a:t>Some carriers are submitting negative values in the backed-out claims. Others are not.</a:t>
            </a:r>
            <a:endParaRPr lang="en-US" sz="2400" dirty="0"/>
          </a:p>
          <a:p>
            <a:endParaRPr lang="en-US" sz="1600" dirty="0" smtClean="0"/>
          </a:p>
          <a:p>
            <a:r>
              <a:rPr lang="en-US" sz="1600" dirty="0" smtClean="0"/>
              <a:t>* See next slide for list of critical data elements.</a:t>
            </a:r>
          </a:p>
          <a:p>
            <a:r>
              <a:rPr lang="en-US" sz="2400" dirty="0" smtClean="0"/>
              <a:t> </a:t>
            </a:r>
          </a:p>
          <a:p>
            <a:r>
              <a:rPr lang="en-US" sz="2400" dirty="0"/>
              <a:t>	</a:t>
            </a:r>
            <a:endParaRPr lang="en-US" sz="20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066530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Pharmacy Versioning</a:t>
            </a:r>
            <a:endParaRPr lang="en-US" dirty="0"/>
          </a:p>
        </p:txBody>
      </p:sp>
      <p:sp>
        <p:nvSpPr>
          <p:cNvPr id="3" name="Subtitle 2"/>
          <p:cNvSpPr>
            <a:spLocks noGrp="1"/>
          </p:cNvSpPr>
          <p:nvPr>
            <p:ph type="subTitle" idx="1"/>
          </p:nvPr>
        </p:nvSpPr>
        <p:spPr/>
        <p:txBody>
          <a:bodyPr/>
          <a:lstStyle/>
          <a:p>
            <a:r>
              <a:rPr lang="en-US" sz="2400" dirty="0" smtClean="0"/>
              <a:t> </a:t>
            </a:r>
            <a:endParaRPr lang="en-US" sz="2400" dirty="0"/>
          </a:p>
          <a:p>
            <a:endParaRPr lang="en-US" sz="2400" dirty="0" smtClean="0"/>
          </a:p>
          <a:p>
            <a:pPr marL="457200" indent="-457200">
              <a:buAutoNum type="arabicPeriod"/>
            </a:pPr>
            <a:endParaRPr lang="en-US" sz="2400" dirty="0" smtClean="0"/>
          </a:p>
          <a:p>
            <a:r>
              <a:rPr lang="en-US" sz="2400" dirty="0" smtClean="0"/>
              <a:t> </a:t>
            </a:r>
          </a:p>
          <a:p>
            <a:r>
              <a:rPr lang="en-US" sz="2400" dirty="0"/>
              <a:t>	</a:t>
            </a:r>
            <a:endParaRPr lang="en-US" sz="2000" dirty="0">
              <a:solidFill>
                <a:schemeClr val="tx2"/>
              </a:solidFill>
              <a:latin typeface="Arial" panose="020B0604020202020204" pitchFamily="34" charset="0"/>
              <a:cs typeface="Arial" panose="020B0604020202020204" pitchFamily="34" charset="0"/>
            </a:endParaRPr>
          </a:p>
        </p:txBody>
      </p:sp>
      <p:graphicFrame>
        <p:nvGraphicFramePr>
          <p:cNvPr id="4" name="Table 3"/>
          <p:cNvGraphicFramePr>
            <a:graphicFrameLocks noGrp="1"/>
          </p:cNvGraphicFramePr>
          <p:nvPr>
            <p:extLst>
              <p:ext uri="{D42A27DB-BD31-4B8C-83A1-F6EECF244321}">
                <p14:modId xmlns:p14="http://schemas.microsoft.com/office/powerpoint/2010/main" val="1965001100"/>
              </p:ext>
            </p:extLst>
          </p:nvPr>
        </p:nvGraphicFramePr>
        <p:xfrm>
          <a:off x="796413" y="1895498"/>
          <a:ext cx="7344697" cy="4184341"/>
        </p:xfrm>
        <a:graphic>
          <a:graphicData uri="http://schemas.openxmlformats.org/drawingml/2006/table">
            <a:tbl>
              <a:tblPr firstRow="1" bandRow="1">
                <a:tableStyleId>{5C22544A-7EE6-4342-B048-85BDC9FD1C3A}</a:tableStyleId>
              </a:tblPr>
              <a:tblGrid>
                <a:gridCol w="3854245"/>
                <a:gridCol w="3490452"/>
              </a:tblGrid>
              <a:tr h="365761">
                <a:tc gridSpan="2">
                  <a:txBody>
                    <a:bodyPr/>
                    <a:lstStyle/>
                    <a:p>
                      <a:pPr algn="ctr"/>
                      <a:r>
                        <a:rPr lang="en-US" sz="1800" dirty="0" smtClean="0"/>
                        <a:t>Critical</a:t>
                      </a:r>
                      <a:r>
                        <a:rPr lang="en-US" sz="1800" baseline="0" dirty="0" smtClean="0"/>
                        <a:t> Data Elements for Rx Versioning</a:t>
                      </a:r>
                      <a:endParaRPr lang="en-US" sz="1800" dirty="0"/>
                    </a:p>
                  </a:txBody>
                  <a:tcPr/>
                </a:tc>
                <a:tc hMerge="1">
                  <a:txBody>
                    <a:bodyPr/>
                    <a:lstStyle/>
                    <a:p>
                      <a:endParaRPr lang="en-US" dirty="0"/>
                    </a:p>
                  </a:txBody>
                  <a:tcPr/>
                </a:tc>
              </a:tr>
              <a:tr h="343860">
                <a:tc>
                  <a:txBody>
                    <a:bodyPr/>
                    <a:lstStyle/>
                    <a:p>
                      <a:r>
                        <a:rPr lang="en-US" sz="1600" b="1" dirty="0" smtClean="0"/>
                        <a:t>Submitter</a:t>
                      </a:r>
                      <a:r>
                        <a:rPr lang="en-US" sz="1600" b="1" baseline="0" dirty="0" smtClean="0"/>
                        <a:t> ID  (HD002)</a:t>
                      </a:r>
                      <a:endParaRPr lang="en-US" sz="1600" b="1" dirty="0"/>
                    </a:p>
                  </a:txBody>
                  <a:tcPr/>
                </a:tc>
                <a:tc>
                  <a:txBody>
                    <a:bodyPr/>
                    <a:lstStyle/>
                    <a:p>
                      <a:r>
                        <a:rPr lang="en-US" sz="1600" b="1" dirty="0" smtClean="0"/>
                        <a:t>Drug Code (PC026)</a:t>
                      </a:r>
                      <a:endParaRPr lang="en-US" sz="1600" b="1" dirty="0"/>
                    </a:p>
                  </a:txBody>
                  <a:tcPr/>
                </a:tc>
              </a:tr>
              <a:tr h="472378">
                <a:tc>
                  <a:txBody>
                    <a:bodyPr/>
                    <a:lstStyle/>
                    <a:p>
                      <a:r>
                        <a:rPr lang="en-US" sz="1600" b="1" dirty="0" smtClean="0"/>
                        <a:t>Carrier</a:t>
                      </a:r>
                      <a:r>
                        <a:rPr lang="en-US" sz="1600" b="1" baseline="0" dirty="0" smtClean="0"/>
                        <a:t> Specific Unique Member ID (PC107)</a:t>
                      </a:r>
                      <a:endParaRPr lang="en-US" sz="1600" b="1"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600" b="1" dirty="0" smtClean="0"/>
                        <a:t>New Prescription</a:t>
                      </a:r>
                      <a:r>
                        <a:rPr lang="en-US" sz="1600" b="1" baseline="0" dirty="0" smtClean="0"/>
                        <a:t> or Refill (PC028)</a:t>
                      </a:r>
                      <a:endParaRPr lang="en-US" sz="1600" b="1" dirty="0" smtClean="0"/>
                    </a:p>
                    <a:p>
                      <a:endParaRPr lang="en-US" sz="1600" b="1" dirty="0"/>
                    </a:p>
                  </a:txBody>
                  <a:tcPr/>
                </a:tc>
              </a:tr>
              <a:tr h="343860">
                <a:tc>
                  <a:txBody>
                    <a:bodyPr/>
                    <a:lstStyle/>
                    <a:p>
                      <a:r>
                        <a:rPr lang="en-US" sz="1600" b="1" dirty="0" smtClean="0"/>
                        <a:t>Payer Claim</a:t>
                      </a:r>
                      <a:r>
                        <a:rPr lang="en-US" sz="1600" b="1" baseline="0" dirty="0" smtClean="0"/>
                        <a:t> Control Number (PC004)</a:t>
                      </a:r>
                      <a:endParaRPr lang="en-US" sz="1600" b="1"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600" b="1" dirty="0" smtClean="0"/>
                        <a:t>Date Prescription</a:t>
                      </a:r>
                      <a:r>
                        <a:rPr lang="en-US" sz="1600" b="1" baseline="0" dirty="0" smtClean="0"/>
                        <a:t> Filled (PC032)</a:t>
                      </a:r>
                      <a:endParaRPr lang="en-US" sz="1600" b="1" dirty="0" smtClean="0"/>
                    </a:p>
                    <a:p>
                      <a:endParaRPr lang="en-US" sz="1600" b="1" dirty="0"/>
                    </a:p>
                  </a:txBody>
                  <a:tcPr/>
                </a:tc>
              </a:tr>
              <a:tr h="343860">
                <a:tc>
                  <a:txBody>
                    <a:bodyPr/>
                    <a:lstStyle/>
                    <a:p>
                      <a:r>
                        <a:rPr lang="en-US" sz="1600" b="1" dirty="0" smtClean="0"/>
                        <a:t>Claim Line Type (O, V, R, B, A) (PC110)</a:t>
                      </a:r>
                      <a:endParaRPr lang="en-US" sz="1600" b="1"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600" b="1" dirty="0" smtClean="0"/>
                        <a:t>Script Number (PC058)</a:t>
                      </a:r>
                    </a:p>
                    <a:p>
                      <a:endParaRPr lang="en-US" sz="1600" b="1" dirty="0"/>
                    </a:p>
                  </a:txBody>
                  <a:tcPr/>
                </a:tc>
              </a:tr>
              <a:tr h="343860">
                <a:tc>
                  <a:txBody>
                    <a:bodyPr/>
                    <a:lstStyle/>
                    <a:p>
                      <a:r>
                        <a:rPr lang="en-US" sz="1600" b="1" dirty="0" smtClean="0"/>
                        <a:t>Line Counter</a:t>
                      </a:r>
                      <a:r>
                        <a:rPr lang="en-US" sz="1600" b="1" baseline="0" dirty="0" smtClean="0"/>
                        <a:t>  (PC005)</a:t>
                      </a:r>
                      <a:endParaRPr lang="en-US" sz="1600" b="1"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600" b="1" dirty="0" smtClean="0"/>
                        <a:t>Paid</a:t>
                      </a:r>
                      <a:r>
                        <a:rPr lang="en-US" sz="1600" b="1" baseline="0" dirty="0" smtClean="0"/>
                        <a:t> Date (PC063)</a:t>
                      </a:r>
                      <a:endParaRPr lang="en-US" sz="1600" b="1" dirty="0" smtClean="0"/>
                    </a:p>
                    <a:p>
                      <a:endParaRPr lang="en-US" sz="1600" b="1" dirty="0"/>
                    </a:p>
                  </a:txBody>
                  <a:tcPr/>
                </a:tc>
              </a:tr>
              <a:tr h="343860">
                <a:tc>
                  <a:txBody>
                    <a:bodyPr/>
                    <a:lstStyle/>
                    <a:p>
                      <a:r>
                        <a:rPr lang="en-US" sz="1600" b="1" dirty="0" smtClean="0"/>
                        <a:t>Version</a:t>
                      </a:r>
                      <a:r>
                        <a:rPr lang="en-US" sz="1600" b="1" baseline="0" dirty="0" smtClean="0"/>
                        <a:t> Number (PC005A)</a:t>
                      </a:r>
                      <a:endParaRPr lang="en-US" sz="1600" b="1"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600" b="1" dirty="0" smtClean="0"/>
                        <a:t>Submission</a:t>
                      </a:r>
                      <a:r>
                        <a:rPr lang="en-US" sz="1600" b="1" baseline="0" dirty="0" smtClean="0"/>
                        <a:t> Year and Month</a:t>
                      </a:r>
                      <a:endParaRPr lang="en-US" sz="1600" b="1" dirty="0" smtClean="0"/>
                    </a:p>
                    <a:p>
                      <a:endParaRPr lang="en-US" sz="1600" b="1" dirty="0"/>
                    </a:p>
                  </a:txBody>
                  <a:tcPr/>
                </a:tc>
              </a:tr>
              <a:tr h="343860">
                <a:tc>
                  <a:txBody>
                    <a:bodyPr/>
                    <a:lstStyle/>
                    <a:p>
                      <a:r>
                        <a:rPr lang="en-US" sz="1600" b="1" dirty="0" smtClean="0"/>
                        <a:t>Pharmacy</a:t>
                      </a:r>
                      <a:r>
                        <a:rPr lang="en-US" sz="1600" b="1" baseline="0" dirty="0" smtClean="0"/>
                        <a:t> Number (PC018)</a:t>
                      </a:r>
                      <a:endParaRPr lang="en-US" sz="1600" b="1" dirty="0"/>
                    </a:p>
                  </a:txBody>
                  <a:tcPr/>
                </a:tc>
                <a:tc>
                  <a:txBody>
                    <a:bodyPr/>
                    <a:lstStyle/>
                    <a:p>
                      <a:r>
                        <a:rPr lang="en-US" sz="1600" b="1" dirty="0" smtClean="0"/>
                        <a:t>Currency</a:t>
                      </a:r>
                      <a:r>
                        <a:rPr lang="en-US" sz="1600" b="1" baseline="0" dirty="0" smtClean="0"/>
                        <a:t> Data Elements (for some carriers)</a:t>
                      </a:r>
                      <a:endParaRPr lang="en-US" sz="1600" b="1" dirty="0"/>
                    </a:p>
                  </a:txBody>
                  <a:tcPr/>
                </a:tc>
              </a:tr>
            </a:tbl>
          </a:graphicData>
        </a:graphic>
      </p:graphicFrame>
    </p:spTree>
    <p:extLst>
      <p:ext uri="{BB962C8B-B14F-4D97-AF65-F5344CB8AC3E}">
        <p14:creationId xmlns:p14="http://schemas.microsoft.com/office/powerpoint/2010/main" val="21316816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Pharmacy Versioning</a:t>
            </a:r>
            <a:endParaRPr lang="en-US" dirty="0"/>
          </a:p>
        </p:txBody>
      </p:sp>
      <p:sp>
        <p:nvSpPr>
          <p:cNvPr id="3" name="Subtitle 2"/>
          <p:cNvSpPr>
            <a:spLocks noGrp="1"/>
          </p:cNvSpPr>
          <p:nvPr>
            <p:ph type="subTitle" idx="1"/>
          </p:nvPr>
        </p:nvSpPr>
        <p:spPr/>
        <p:txBody>
          <a:bodyPr/>
          <a:lstStyle/>
          <a:p>
            <a:r>
              <a:rPr lang="en-US" sz="2400" dirty="0" smtClean="0"/>
              <a:t>Squish Method Explained:</a:t>
            </a:r>
          </a:p>
          <a:p>
            <a:endParaRPr lang="en-US" sz="1800" dirty="0"/>
          </a:p>
          <a:p>
            <a:r>
              <a:rPr lang="en-US" sz="1800" dirty="0" smtClean="0"/>
              <a:t>Some carriers suggested a method called ‘Squish’ where the currency fields are added together for multiple versions of the same claim. When the NET AMOUNT of the currency values equals zero, the transaction is considered voided.</a:t>
            </a:r>
          </a:p>
          <a:p>
            <a:r>
              <a:rPr lang="en-US" sz="1800" dirty="0" smtClean="0"/>
              <a:t> </a:t>
            </a:r>
          </a:p>
          <a:p>
            <a:r>
              <a:rPr lang="en-US" sz="2400" dirty="0"/>
              <a:t>	</a:t>
            </a:r>
            <a:endParaRPr lang="en-US" sz="20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0806298"/>
      </p:ext>
    </p:extLst>
  </p:cSld>
  <p:clrMapOvr>
    <a:masterClrMapping/>
  </p:clrMapOvr>
  <p:timing>
    <p:tnLst>
      <p:par>
        <p:cTn id="1" dur="indefinite" restart="never" nodeType="tmRoot"/>
      </p:par>
    </p:tnLst>
  </p:timing>
</p:sld>
</file>

<file path=ppt/theme/theme1.xml><?xml version="1.0" encoding="utf-8"?>
<a:theme xmlns:a="http://schemas.openxmlformats.org/drawingml/2006/main" name="content option 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HIT January 2014">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HIT January 2014.potx</Template>
  <TotalTime>13294</TotalTime>
  <Words>1849</Words>
  <Application>Microsoft Office PowerPoint</Application>
  <PresentationFormat>On-screen Show (4:3)</PresentationFormat>
  <Paragraphs>313</Paragraphs>
  <Slides>21</Slides>
  <Notes>15</Notes>
  <HiddenSlides>0</HiddenSlides>
  <MMClips>0</MMClips>
  <ScaleCrop>false</ScaleCrop>
  <HeadingPairs>
    <vt:vector size="6" baseType="variant">
      <vt:variant>
        <vt:lpstr>Theme</vt:lpstr>
      </vt:variant>
      <vt:variant>
        <vt:i4>3</vt:i4>
      </vt:variant>
      <vt:variant>
        <vt:lpstr>Embedded OLE Servers</vt:lpstr>
      </vt:variant>
      <vt:variant>
        <vt:i4>1</vt:i4>
      </vt:variant>
      <vt:variant>
        <vt:lpstr>Slide Titles</vt:lpstr>
      </vt:variant>
      <vt:variant>
        <vt:i4>21</vt:i4>
      </vt:variant>
    </vt:vector>
  </HeadingPairs>
  <TitlesOfParts>
    <vt:vector size="25" baseType="lpstr">
      <vt:lpstr>content option A</vt:lpstr>
      <vt:lpstr>HIT January 2014</vt:lpstr>
      <vt:lpstr>Office Theme</vt:lpstr>
      <vt:lpstr>Microsoft Excel Chart</vt:lpstr>
      <vt:lpstr>Monthly MA APCD / Case Mix User Workgroup Webinar</vt:lpstr>
      <vt:lpstr>Agenda</vt:lpstr>
      <vt:lpstr>Pharmacy Versioning</vt:lpstr>
      <vt:lpstr>Pharmacy Versioning</vt:lpstr>
      <vt:lpstr>Pharmacy Versioning Method</vt:lpstr>
      <vt:lpstr>Pharmacy Versioning Challenges</vt:lpstr>
      <vt:lpstr>Pharmacy Versioning Findings</vt:lpstr>
      <vt:lpstr>Pharmacy Versioning</vt:lpstr>
      <vt:lpstr>Pharmacy Versioning</vt:lpstr>
      <vt:lpstr>Rx Versioning: Squish!</vt:lpstr>
      <vt:lpstr>MA APCD Profiles</vt:lpstr>
      <vt:lpstr>MA APCD Profiles</vt:lpstr>
      <vt:lpstr>User Questions</vt:lpstr>
      <vt:lpstr>Question: What is the leading reason for casemix application requiring revisions before proceeding to review?</vt:lpstr>
      <vt:lpstr>Question: The APCD data has women age 60+ with codes indicating pregnancy and live delivery in hospital even though we know from MA Vital Records that the 2010 oldest maternal age for a live birth was 54. We are applying for the 2013 and 2014 data. How can we be confident in the accuracy of the birth data for all other ages? </vt:lpstr>
      <vt:lpstr>Question: I can’t decide whether to use APCD or Casemix. What  proportion of Massachusetts residents seek care in surrounding States?</vt:lpstr>
      <vt:lpstr>Question: The Emergency Department (ED) datasets for the years 2011-2013 have about 2.5 million patient visits per year, but the report recently published by CHIA  quotes 3,062,912 ED visits in FY2013.  I am trying to make sense of the differences, but I cannot find a good explanation.</vt:lpstr>
      <vt:lpstr>Question: Should I be only looking at claim line type “Original” since the others (Void, Amendment, Replacement, Back Out) do not seem to fit into what looks right?</vt:lpstr>
      <vt:lpstr>Question: I find the “Highest Version Paid Indicator Flag” and the “Highest Version Indicator Flag” confusing. What is the difference between the two?</vt:lpstr>
      <vt:lpstr>Calendar</vt:lpstr>
      <vt:lpstr>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HIT Team Meeting</dc:title>
  <dc:creator>Bob Kramer</dc:creator>
  <cp:lastModifiedBy>Kramer, Marilyn</cp:lastModifiedBy>
  <cp:revision>360</cp:revision>
  <cp:lastPrinted>2015-11-24T17:36:09Z</cp:lastPrinted>
  <dcterms:created xsi:type="dcterms:W3CDTF">2014-04-22T00:14:56Z</dcterms:created>
  <dcterms:modified xsi:type="dcterms:W3CDTF">2015-12-22T18:43:25Z</dcterms:modified>
</cp:coreProperties>
</file>