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828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3/9/2023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3/9/2023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3/9/2023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6584442" y="386334"/>
            <a:ext cx="5498465" cy="0"/>
          </a:xfrm>
          <a:custGeom>
            <a:avLst/>
            <a:gdLst/>
            <a:ahLst/>
            <a:cxnLst/>
            <a:rect l="l" t="t" r="r" b="b"/>
            <a:pathLst>
              <a:path w="5498465">
                <a:moveTo>
                  <a:pt x="0" y="0"/>
                </a:moveTo>
                <a:lnTo>
                  <a:pt x="5498210" y="0"/>
                </a:lnTo>
              </a:path>
            </a:pathLst>
          </a:custGeom>
          <a:ln w="28575">
            <a:solidFill>
              <a:srgbClr val="F7921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9600" y="274320"/>
            <a:ext cx="10972800" cy="1097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813931" y="57404"/>
            <a:ext cx="4937760" cy="25907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b="1" spc="-5" dirty="0">
                <a:solidFill>
                  <a:srgbClr val="005380"/>
                </a:solidFill>
                <a:latin typeface="Arial"/>
                <a:cs typeface="Arial"/>
              </a:rPr>
              <a:t>Claims Linkage to ME </a:t>
            </a:r>
            <a:r>
              <a:rPr sz="1600" b="1" spc="-10" dirty="0">
                <a:solidFill>
                  <a:srgbClr val="005380"/>
                </a:solidFill>
                <a:latin typeface="Arial"/>
                <a:cs typeface="Arial"/>
              </a:rPr>
              <a:t>One </a:t>
            </a:r>
            <a:r>
              <a:rPr sz="1600" b="1" spc="-5" dirty="0">
                <a:solidFill>
                  <a:srgbClr val="005380"/>
                </a:solidFill>
                <a:latin typeface="Arial"/>
                <a:cs typeface="Arial"/>
              </a:rPr>
              <a:t>ZIP Code per </a:t>
            </a:r>
            <a:r>
              <a:rPr sz="1600" b="1" spc="-25" dirty="0">
                <a:solidFill>
                  <a:srgbClr val="005380"/>
                </a:solidFill>
                <a:latin typeface="Arial"/>
                <a:cs typeface="Arial"/>
              </a:rPr>
              <a:t>Year</a:t>
            </a:r>
            <a:r>
              <a:rPr sz="1600" b="1" spc="70" dirty="0">
                <a:solidFill>
                  <a:srgbClr val="005380"/>
                </a:solidFill>
                <a:latin typeface="Arial"/>
                <a:cs typeface="Arial"/>
              </a:rPr>
              <a:t> </a:t>
            </a:r>
            <a:r>
              <a:rPr sz="1600" b="1" spc="-30" dirty="0">
                <a:solidFill>
                  <a:srgbClr val="005380"/>
                </a:solidFill>
                <a:latin typeface="Arial"/>
                <a:cs typeface="Arial"/>
              </a:rPr>
              <a:t>Table</a:t>
            </a:r>
            <a:endParaRPr sz="16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13931" y="6092748"/>
            <a:ext cx="5074920" cy="628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2510155">
              <a:lnSpc>
                <a:spcPct val="100000"/>
              </a:lnSpc>
            </a:pPr>
            <a:r>
              <a:rPr sz="1000" spc="-5" dirty="0">
                <a:latin typeface="Calibri"/>
                <a:cs typeface="Calibri"/>
              </a:rPr>
              <a:t>tbl_apcd_me_onezip INNER </a:t>
            </a:r>
            <a:r>
              <a:rPr sz="1000" spc="-10" dirty="0">
                <a:latin typeface="Calibri"/>
                <a:cs typeface="Calibri"/>
              </a:rPr>
              <a:t>JOIN </a:t>
            </a:r>
            <a:r>
              <a:rPr sz="1000" spc="-5" dirty="0">
                <a:latin typeface="Calibri"/>
                <a:cs typeface="Calibri"/>
              </a:rPr>
              <a:t>PC </a:t>
            </a:r>
            <a:r>
              <a:rPr sz="1000" spc="-10" dirty="0">
                <a:latin typeface="Calibri"/>
                <a:cs typeface="Calibri"/>
              </a:rPr>
              <a:t>ON  </a:t>
            </a:r>
            <a:r>
              <a:rPr sz="1000" spc="-5" dirty="0">
                <a:latin typeface="Calibri"/>
                <a:cs typeface="Calibri"/>
              </a:rPr>
              <a:t>tbl_apcd_me_onezip.orgid = PC.linkorgidme</a:t>
            </a:r>
            <a:r>
              <a:rPr sz="1000" spc="5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AND</a:t>
            </a:r>
            <a:endParaRPr sz="1000" dirty="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sz="1000" spc="-5" dirty="0">
                <a:latin typeface="Calibri"/>
                <a:cs typeface="Calibri"/>
              </a:rPr>
              <a:t>tbl_apcd_me_onezip.chiacarrierspecificuniquememberid = PC.chiacarrierspecificuniquememberid  AND tbl_apcd_me_onezip.calendaryear =</a:t>
            </a:r>
            <a:r>
              <a:rPr sz="1000" spc="7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PC.dateprescription</a:t>
            </a:r>
            <a:r>
              <a:rPr lang="en-US" sz="1000" spc="-5" dirty="0">
                <a:latin typeface="Calibri"/>
                <a:cs typeface="Calibri"/>
              </a:rPr>
              <a:t>filled</a:t>
            </a:r>
            <a:r>
              <a:rPr sz="1000" spc="-5" dirty="0">
                <a:latin typeface="Calibri"/>
                <a:cs typeface="Calibri"/>
              </a:rPr>
              <a:t>year</a:t>
            </a:r>
            <a:endParaRPr sz="10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823075" y="484504"/>
            <a:ext cx="4648200" cy="2355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u="sng" spc="-5" dirty="0">
                <a:solidFill>
                  <a:srgbClr val="FF0000"/>
                </a:solidFill>
                <a:latin typeface="Calibri"/>
                <a:cs typeface="Calibri"/>
              </a:rPr>
              <a:t>Figure </a:t>
            </a:r>
            <a:r>
              <a:rPr sz="1400" b="1" u="sng" dirty="0">
                <a:solidFill>
                  <a:srgbClr val="FF0000"/>
                </a:solidFill>
                <a:latin typeface="Calibri"/>
                <a:cs typeface="Calibri"/>
              </a:rPr>
              <a:t>1. </a:t>
            </a:r>
            <a:r>
              <a:rPr sz="1400" b="1" u="sng" spc="-5" dirty="0">
                <a:solidFill>
                  <a:srgbClr val="FF0000"/>
                </a:solidFill>
                <a:latin typeface="Calibri"/>
                <a:cs typeface="Calibri"/>
              </a:rPr>
              <a:t>Tbl_Medical </a:t>
            </a:r>
            <a:r>
              <a:rPr sz="1400" b="1" u="sng" dirty="0">
                <a:solidFill>
                  <a:srgbClr val="FF0000"/>
                </a:solidFill>
                <a:latin typeface="Calibri"/>
                <a:cs typeface="Calibri"/>
              </a:rPr>
              <a:t>Claims </a:t>
            </a:r>
            <a:r>
              <a:rPr sz="1400" b="1" u="sng" spc="-5" dirty="0">
                <a:solidFill>
                  <a:srgbClr val="FF0000"/>
                </a:solidFill>
                <a:latin typeface="Calibri"/>
                <a:cs typeface="Calibri"/>
              </a:rPr>
              <a:t>(MC) Linkage to </a:t>
            </a:r>
            <a:r>
              <a:rPr sz="1400" b="1" u="sng" dirty="0">
                <a:solidFill>
                  <a:srgbClr val="FF0000"/>
                </a:solidFill>
                <a:latin typeface="Calibri"/>
                <a:cs typeface="Calibri"/>
              </a:rPr>
              <a:t>ME </a:t>
            </a:r>
            <a:r>
              <a:rPr sz="1400" b="1" u="sng" spc="-5" dirty="0">
                <a:solidFill>
                  <a:srgbClr val="FF0000"/>
                </a:solidFill>
                <a:latin typeface="Calibri"/>
                <a:cs typeface="Calibri"/>
              </a:rPr>
              <a:t>One </a:t>
            </a:r>
            <a:r>
              <a:rPr sz="1400" b="1" u="sng" dirty="0">
                <a:solidFill>
                  <a:srgbClr val="FF0000"/>
                </a:solidFill>
                <a:latin typeface="Calibri"/>
                <a:cs typeface="Calibri"/>
              </a:rPr>
              <a:t>ZIP</a:t>
            </a:r>
            <a:r>
              <a:rPr sz="1400" b="1" u="sng" spc="-7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u="sng" spc="-25" dirty="0">
                <a:solidFill>
                  <a:srgbClr val="FF0000"/>
                </a:solidFill>
                <a:latin typeface="Calibri"/>
                <a:cs typeface="Calibri"/>
              </a:rPr>
              <a:t>Table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722364" y="723900"/>
            <a:ext cx="5436108" cy="11856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813931" y="1904238"/>
            <a:ext cx="5118100" cy="8648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2510790">
              <a:lnSpc>
                <a:spcPct val="100000"/>
              </a:lnSpc>
            </a:pPr>
            <a:r>
              <a:rPr sz="1000" spc="-5" dirty="0">
                <a:latin typeface="Calibri"/>
                <a:cs typeface="Calibri"/>
              </a:rPr>
              <a:t>tbl_apcd_me_onezip INNER </a:t>
            </a:r>
            <a:r>
              <a:rPr sz="1000" spc="-10" dirty="0">
                <a:latin typeface="Calibri"/>
                <a:cs typeface="Calibri"/>
              </a:rPr>
              <a:t>JOIN </a:t>
            </a:r>
            <a:r>
              <a:rPr sz="1000" spc="-5" dirty="0">
                <a:latin typeface="Calibri"/>
                <a:cs typeface="Calibri"/>
              </a:rPr>
              <a:t>MC </a:t>
            </a:r>
            <a:r>
              <a:rPr sz="1000" spc="-10" dirty="0">
                <a:latin typeface="Calibri"/>
                <a:cs typeface="Calibri"/>
              </a:rPr>
              <a:t>ON  </a:t>
            </a:r>
            <a:r>
              <a:rPr sz="1000" spc="-5" dirty="0">
                <a:latin typeface="Calibri"/>
                <a:cs typeface="Calibri"/>
              </a:rPr>
              <a:t>tbl_apcd_me_onezip.orgid = MC.linkorgidme</a:t>
            </a:r>
            <a:r>
              <a:rPr sz="1000" spc="5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AND</a:t>
            </a:r>
            <a:endParaRPr sz="1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000" spc="-5" dirty="0">
                <a:latin typeface="Calibri"/>
                <a:cs typeface="Calibri"/>
              </a:rPr>
              <a:t>tbl_apcd_me_onezip.chiacarrierspecificuniquememberid =</a:t>
            </a:r>
            <a:r>
              <a:rPr sz="1000" spc="5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MC.chiacarrierspecificuniquememberid</a:t>
            </a:r>
            <a:endParaRPr sz="1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000" spc="-5" dirty="0">
                <a:latin typeface="Calibri"/>
                <a:cs typeface="Calibri"/>
              </a:rPr>
              <a:t>AND tbl_apcd_me_onezip.calendaryear =</a:t>
            </a:r>
            <a:r>
              <a:rPr sz="1000" spc="3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MC.dateofservicefromyear</a:t>
            </a:r>
            <a:endParaRPr sz="1000">
              <a:latin typeface="Calibri"/>
              <a:cs typeface="Calibri"/>
            </a:endParaRPr>
          </a:p>
          <a:p>
            <a:pPr marL="241935">
              <a:lnSpc>
                <a:spcPct val="100000"/>
              </a:lnSpc>
              <a:spcBef>
                <a:spcPts val="150"/>
              </a:spcBef>
            </a:pPr>
            <a:r>
              <a:rPr sz="1400" b="1" u="sng" spc="-5" dirty="0">
                <a:solidFill>
                  <a:srgbClr val="FF0000"/>
                </a:solidFill>
                <a:latin typeface="Calibri"/>
                <a:cs typeface="Calibri"/>
              </a:rPr>
              <a:t>Figure </a:t>
            </a:r>
            <a:r>
              <a:rPr sz="1400" b="1" u="sng" dirty="0">
                <a:solidFill>
                  <a:srgbClr val="FF0000"/>
                </a:solidFill>
                <a:latin typeface="Calibri"/>
                <a:cs typeface="Calibri"/>
              </a:rPr>
              <a:t>2. Tbl </a:t>
            </a:r>
            <a:r>
              <a:rPr sz="1400" b="1" u="sng" spc="-5" dirty="0">
                <a:solidFill>
                  <a:srgbClr val="FF0000"/>
                </a:solidFill>
                <a:latin typeface="Calibri"/>
                <a:cs typeface="Calibri"/>
              </a:rPr>
              <a:t>Dental </a:t>
            </a:r>
            <a:r>
              <a:rPr sz="1400" b="1" u="sng" dirty="0">
                <a:solidFill>
                  <a:srgbClr val="FF0000"/>
                </a:solidFill>
                <a:latin typeface="Calibri"/>
                <a:cs typeface="Calibri"/>
              </a:rPr>
              <a:t>Claims </a:t>
            </a:r>
            <a:r>
              <a:rPr sz="1400" b="1" u="sng" spc="-5" dirty="0">
                <a:solidFill>
                  <a:srgbClr val="FF0000"/>
                </a:solidFill>
                <a:latin typeface="Calibri"/>
                <a:cs typeface="Calibri"/>
              </a:rPr>
              <a:t>(DC) Linkage to </a:t>
            </a:r>
            <a:r>
              <a:rPr sz="1400" b="1" u="sng" dirty="0">
                <a:solidFill>
                  <a:srgbClr val="FF0000"/>
                </a:solidFill>
                <a:latin typeface="Calibri"/>
                <a:cs typeface="Calibri"/>
              </a:rPr>
              <a:t>ME </a:t>
            </a:r>
            <a:r>
              <a:rPr sz="1400" b="1" u="sng" spc="-5" dirty="0">
                <a:solidFill>
                  <a:srgbClr val="FF0000"/>
                </a:solidFill>
                <a:latin typeface="Calibri"/>
                <a:cs typeface="Calibri"/>
              </a:rPr>
              <a:t>One </a:t>
            </a:r>
            <a:r>
              <a:rPr sz="1400" b="1" u="sng" dirty="0">
                <a:solidFill>
                  <a:srgbClr val="FF0000"/>
                </a:solidFill>
                <a:latin typeface="Calibri"/>
                <a:cs typeface="Calibri"/>
              </a:rPr>
              <a:t>ZIP</a:t>
            </a:r>
            <a:r>
              <a:rPr sz="1400" b="1" u="sng" spc="-114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u="sng" spc="-25" dirty="0">
                <a:solidFill>
                  <a:srgbClr val="FF0000"/>
                </a:solidFill>
                <a:latin typeface="Calibri"/>
                <a:cs typeface="Calibri"/>
              </a:rPr>
              <a:t>Table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6740652" y="2726435"/>
            <a:ext cx="5417820" cy="126187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78104" y="117220"/>
            <a:ext cx="6253480" cy="10261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100" spc="-5" dirty="0">
                <a:latin typeface="Calibri"/>
                <a:cs typeface="Calibri"/>
              </a:rPr>
              <a:t>The </a:t>
            </a:r>
            <a:r>
              <a:rPr sz="1100" dirty="0">
                <a:latin typeface="Calibri"/>
                <a:cs typeface="Calibri"/>
              </a:rPr>
              <a:t>ME </a:t>
            </a:r>
            <a:r>
              <a:rPr sz="1100" spc="-5" dirty="0">
                <a:latin typeface="Calibri"/>
                <a:cs typeface="Calibri"/>
              </a:rPr>
              <a:t>One ZIP </a:t>
            </a:r>
            <a:r>
              <a:rPr sz="1100" dirty="0">
                <a:latin typeface="Calibri"/>
                <a:cs typeface="Calibri"/>
              </a:rPr>
              <a:t>table contains </a:t>
            </a:r>
            <a:r>
              <a:rPr sz="1100" spc="-5" dirty="0">
                <a:latin typeface="Calibri"/>
                <a:cs typeface="Calibri"/>
              </a:rPr>
              <a:t>six fields: orgid, chiacarrierspecificunqiuememberid, </a:t>
            </a:r>
            <a:r>
              <a:rPr sz="1100" dirty="0">
                <a:latin typeface="Calibri"/>
                <a:cs typeface="Calibri"/>
              </a:rPr>
              <a:t>calendaryear,  </a:t>
            </a:r>
            <a:r>
              <a:rPr sz="1100" spc="-5" dirty="0">
                <a:latin typeface="Calibri"/>
                <a:cs typeface="Calibri"/>
              </a:rPr>
              <a:t>submissionyearmonth, zipcode, </a:t>
            </a:r>
            <a:r>
              <a:rPr sz="1100" dirty="0">
                <a:latin typeface="Calibri"/>
                <a:cs typeface="Calibri"/>
              </a:rPr>
              <a:t>and </a:t>
            </a:r>
            <a:r>
              <a:rPr sz="1100" spc="-5" dirty="0">
                <a:latin typeface="Calibri"/>
                <a:cs typeface="Calibri"/>
              </a:rPr>
              <a:t>state. The </a:t>
            </a:r>
            <a:r>
              <a:rPr sz="1100" b="1" dirty="0">
                <a:latin typeface="Calibri"/>
                <a:cs typeface="Calibri"/>
              </a:rPr>
              <a:t>MC </a:t>
            </a:r>
            <a:r>
              <a:rPr sz="1100" b="1" spc="-5" dirty="0">
                <a:latin typeface="Calibri"/>
                <a:cs typeface="Calibri"/>
              </a:rPr>
              <a:t>table </a:t>
            </a:r>
            <a:r>
              <a:rPr sz="1100" spc="-5" dirty="0">
                <a:latin typeface="Calibri"/>
                <a:cs typeface="Calibri"/>
              </a:rPr>
              <a:t>(</a:t>
            </a:r>
            <a:r>
              <a:rPr sz="1100" i="1" spc="-5" dirty="0">
                <a:latin typeface="Calibri"/>
                <a:cs typeface="Calibri"/>
              </a:rPr>
              <a:t>see Figure </a:t>
            </a:r>
            <a:r>
              <a:rPr sz="1100" i="1" dirty="0">
                <a:latin typeface="Calibri"/>
                <a:cs typeface="Calibri"/>
              </a:rPr>
              <a:t>1</a:t>
            </a:r>
            <a:r>
              <a:rPr sz="1100" dirty="0">
                <a:latin typeface="Calibri"/>
                <a:cs typeface="Calibri"/>
              </a:rPr>
              <a:t>) </a:t>
            </a:r>
            <a:r>
              <a:rPr sz="1100" spc="-5" dirty="0">
                <a:latin typeface="Calibri"/>
                <a:cs typeface="Calibri"/>
              </a:rPr>
              <a:t>links </a:t>
            </a:r>
            <a:r>
              <a:rPr sz="1100" dirty="0">
                <a:latin typeface="Calibri"/>
                <a:cs typeface="Calibri"/>
              </a:rPr>
              <a:t>to the </a:t>
            </a:r>
            <a:r>
              <a:rPr sz="1100" spc="-5" dirty="0">
                <a:latin typeface="Calibri"/>
                <a:cs typeface="Calibri"/>
              </a:rPr>
              <a:t>membereligibility (ME) </a:t>
            </a:r>
            <a:r>
              <a:rPr sz="1100" dirty="0">
                <a:latin typeface="Calibri"/>
                <a:cs typeface="Calibri"/>
              </a:rPr>
              <a:t>one  </a:t>
            </a:r>
            <a:r>
              <a:rPr sz="1100" spc="-5" dirty="0">
                <a:latin typeface="Calibri"/>
                <a:cs typeface="Calibri"/>
              </a:rPr>
              <a:t>ZIP </a:t>
            </a:r>
            <a:r>
              <a:rPr sz="1100" dirty="0">
                <a:latin typeface="Calibri"/>
                <a:cs typeface="Calibri"/>
              </a:rPr>
              <a:t>code per year table </a:t>
            </a:r>
            <a:r>
              <a:rPr sz="1100" spc="-5" dirty="0">
                <a:latin typeface="Calibri"/>
                <a:cs typeface="Calibri"/>
              </a:rPr>
              <a:t>by </a:t>
            </a:r>
            <a:r>
              <a:rPr sz="1100" u="sng" spc="-5" dirty="0">
                <a:latin typeface="Calibri"/>
                <a:cs typeface="Calibri"/>
              </a:rPr>
              <a:t>linkorgidme</a:t>
            </a:r>
            <a:r>
              <a:rPr sz="1100" spc="-5" dirty="0">
                <a:latin typeface="Calibri"/>
                <a:cs typeface="Calibri"/>
              </a:rPr>
              <a:t>, </a:t>
            </a:r>
            <a:r>
              <a:rPr sz="1100" u="sng" spc="-5" dirty="0">
                <a:latin typeface="Calibri"/>
                <a:cs typeface="Calibri"/>
              </a:rPr>
              <a:t>chiacarrierspecificuniquememberid</a:t>
            </a:r>
            <a:r>
              <a:rPr sz="1100" spc="-5" dirty="0">
                <a:latin typeface="Calibri"/>
                <a:cs typeface="Calibri"/>
              </a:rPr>
              <a:t>, </a:t>
            </a:r>
            <a:r>
              <a:rPr sz="1100" dirty="0">
                <a:latin typeface="Calibri"/>
                <a:cs typeface="Calibri"/>
              </a:rPr>
              <a:t>and </a:t>
            </a:r>
            <a:r>
              <a:rPr sz="1100" u="sng" spc="-5" dirty="0">
                <a:latin typeface="Calibri"/>
                <a:cs typeface="Calibri"/>
              </a:rPr>
              <a:t>dateofservicefromyear </a:t>
            </a:r>
            <a:r>
              <a:rPr sz="1100" spc="-5" dirty="0">
                <a:latin typeface="Calibri"/>
                <a:cs typeface="Calibri"/>
              </a:rPr>
              <a:t>fields,  </a:t>
            </a:r>
            <a:r>
              <a:rPr sz="1100" dirty="0">
                <a:latin typeface="Calibri"/>
                <a:cs typeface="Calibri"/>
              </a:rPr>
              <a:t>as does the </a:t>
            </a:r>
            <a:r>
              <a:rPr sz="1100" b="1" spc="-5" dirty="0">
                <a:latin typeface="Calibri"/>
                <a:cs typeface="Calibri"/>
              </a:rPr>
              <a:t>DC </a:t>
            </a:r>
            <a:r>
              <a:rPr sz="1100" b="1" dirty="0">
                <a:latin typeface="Calibri"/>
                <a:cs typeface="Calibri"/>
              </a:rPr>
              <a:t>table </a:t>
            </a:r>
            <a:r>
              <a:rPr sz="1100" spc="-5" dirty="0">
                <a:latin typeface="Calibri"/>
                <a:cs typeface="Calibri"/>
              </a:rPr>
              <a:t>(</a:t>
            </a:r>
            <a:r>
              <a:rPr sz="1100" i="1" spc="-5" dirty="0">
                <a:latin typeface="Calibri"/>
                <a:cs typeface="Calibri"/>
              </a:rPr>
              <a:t>see Figure 2</a:t>
            </a:r>
            <a:r>
              <a:rPr sz="1100" spc="-5" dirty="0">
                <a:latin typeface="Calibri"/>
                <a:cs typeface="Calibri"/>
              </a:rPr>
              <a:t>). The </a:t>
            </a:r>
            <a:r>
              <a:rPr sz="1100" b="1" spc="-5" dirty="0">
                <a:latin typeface="Calibri"/>
                <a:cs typeface="Calibri"/>
              </a:rPr>
              <a:t>PC table </a:t>
            </a:r>
            <a:r>
              <a:rPr sz="1100" spc="-5" dirty="0">
                <a:latin typeface="Calibri"/>
                <a:cs typeface="Calibri"/>
              </a:rPr>
              <a:t>(</a:t>
            </a:r>
            <a:r>
              <a:rPr sz="1100" i="1" spc="-5" dirty="0">
                <a:latin typeface="Calibri"/>
                <a:cs typeface="Calibri"/>
              </a:rPr>
              <a:t>see Figure </a:t>
            </a:r>
            <a:r>
              <a:rPr sz="1100" i="1" dirty="0">
                <a:latin typeface="Calibri"/>
                <a:cs typeface="Calibri"/>
              </a:rPr>
              <a:t>3</a:t>
            </a:r>
            <a:r>
              <a:rPr sz="1100" dirty="0">
                <a:latin typeface="Calibri"/>
                <a:cs typeface="Calibri"/>
              </a:rPr>
              <a:t>) </a:t>
            </a:r>
            <a:r>
              <a:rPr sz="1100" spc="-5" dirty="0">
                <a:latin typeface="Calibri"/>
                <a:cs typeface="Calibri"/>
              </a:rPr>
              <a:t>links </a:t>
            </a:r>
            <a:r>
              <a:rPr sz="1100" dirty="0">
                <a:latin typeface="Calibri"/>
                <a:cs typeface="Calibri"/>
              </a:rPr>
              <a:t>to the ME one </a:t>
            </a:r>
            <a:r>
              <a:rPr sz="1100" spc="-5" dirty="0">
                <a:latin typeface="Calibri"/>
                <a:cs typeface="Calibri"/>
              </a:rPr>
              <a:t>ZIP </a:t>
            </a:r>
            <a:r>
              <a:rPr sz="1100" dirty="0">
                <a:latin typeface="Calibri"/>
                <a:cs typeface="Calibri"/>
              </a:rPr>
              <a:t>code per year table </a:t>
            </a:r>
            <a:r>
              <a:rPr sz="1100" spc="-5" dirty="0">
                <a:latin typeface="Calibri"/>
                <a:cs typeface="Calibri"/>
              </a:rPr>
              <a:t>by  </a:t>
            </a:r>
            <a:r>
              <a:rPr sz="1100" u="sng" spc="-5" dirty="0">
                <a:latin typeface="Calibri"/>
                <a:cs typeface="Calibri"/>
              </a:rPr>
              <a:t>linkorgidme</a:t>
            </a:r>
            <a:r>
              <a:rPr sz="1100" spc="-5" dirty="0">
                <a:latin typeface="Calibri"/>
                <a:cs typeface="Calibri"/>
              </a:rPr>
              <a:t>, </a:t>
            </a:r>
            <a:r>
              <a:rPr sz="1100" u="sng" spc="-5" dirty="0">
                <a:latin typeface="Calibri"/>
                <a:cs typeface="Calibri"/>
              </a:rPr>
              <a:t>chiacarrierspecificuniquememberid</a:t>
            </a:r>
            <a:r>
              <a:rPr sz="1100" spc="-5" dirty="0">
                <a:latin typeface="Calibri"/>
                <a:cs typeface="Calibri"/>
              </a:rPr>
              <a:t>, </a:t>
            </a:r>
            <a:r>
              <a:rPr sz="1100" dirty="0">
                <a:latin typeface="Calibri"/>
                <a:cs typeface="Calibri"/>
              </a:rPr>
              <a:t>and </a:t>
            </a:r>
            <a:r>
              <a:rPr sz="1100" u="sng" spc="-5" dirty="0" err="1">
                <a:latin typeface="Calibri"/>
                <a:cs typeface="Calibri"/>
              </a:rPr>
              <a:t>dateprescription</a:t>
            </a:r>
            <a:r>
              <a:rPr lang="en-US" sz="1100" u="sng" spc="-5" dirty="0" err="1">
                <a:latin typeface="Calibri"/>
                <a:cs typeface="Calibri"/>
              </a:rPr>
              <a:t>filled</a:t>
            </a:r>
            <a:r>
              <a:rPr sz="1100" u="sng" spc="-5" dirty="0" err="1">
                <a:latin typeface="Calibri"/>
                <a:cs typeface="Calibri"/>
              </a:rPr>
              <a:t>year</a:t>
            </a:r>
            <a:r>
              <a:rPr sz="1100" u="sng" spc="-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fields. State </a:t>
            </a:r>
            <a:r>
              <a:rPr sz="1100" dirty="0">
                <a:latin typeface="Calibri"/>
                <a:cs typeface="Calibri"/>
              </a:rPr>
              <a:t>codes outside  New </a:t>
            </a:r>
            <a:r>
              <a:rPr sz="1100" spc="-5" dirty="0">
                <a:latin typeface="Calibri"/>
                <a:cs typeface="Calibri"/>
              </a:rPr>
              <a:t>England geographic boundaries </a:t>
            </a:r>
            <a:r>
              <a:rPr sz="1100" dirty="0">
                <a:latin typeface="Calibri"/>
                <a:cs typeface="Calibri"/>
              </a:rPr>
              <a:t>are represented </a:t>
            </a:r>
            <a:r>
              <a:rPr sz="1100" spc="-5" dirty="0">
                <a:latin typeface="Calibri"/>
                <a:cs typeface="Calibri"/>
              </a:rPr>
              <a:t>by </a:t>
            </a:r>
            <a:r>
              <a:rPr sz="1100" dirty="0">
                <a:latin typeface="Calibri"/>
                <a:cs typeface="Calibri"/>
              </a:rPr>
              <a:t>a </a:t>
            </a:r>
            <a:r>
              <a:rPr sz="1100" spc="-5" dirty="0">
                <a:latin typeface="Calibri"/>
                <a:cs typeface="Calibri"/>
              </a:rPr>
              <a:t>hash </a:t>
            </a:r>
            <a:r>
              <a:rPr sz="1100" dirty="0">
                <a:latin typeface="Calibri"/>
                <a:cs typeface="Calibri"/>
              </a:rPr>
              <a:t>character in the </a:t>
            </a:r>
            <a:r>
              <a:rPr sz="1100" spc="-5" dirty="0">
                <a:latin typeface="Calibri"/>
                <a:cs typeface="Calibri"/>
              </a:rPr>
              <a:t>state field </a:t>
            </a:r>
            <a:r>
              <a:rPr sz="1100" dirty="0">
                <a:latin typeface="Calibri"/>
                <a:cs typeface="Calibri"/>
              </a:rPr>
              <a:t>(</a:t>
            </a:r>
            <a:r>
              <a:rPr sz="1100" i="1" dirty="0">
                <a:latin typeface="Calibri"/>
                <a:cs typeface="Calibri"/>
              </a:rPr>
              <a:t>see </a:t>
            </a:r>
            <a:r>
              <a:rPr sz="1100" i="1" spc="-5" dirty="0">
                <a:latin typeface="Calibri"/>
                <a:cs typeface="Calibri"/>
              </a:rPr>
              <a:t>Table</a:t>
            </a:r>
            <a:r>
              <a:rPr sz="1100" i="1" spc="-50" dirty="0">
                <a:latin typeface="Calibri"/>
                <a:cs typeface="Calibri"/>
              </a:rPr>
              <a:t> </a:t>
            </a:r>
            <a:r>
              <a:rPr sz="1100" i="1" dirty="0">
                <a:latin typeface="Calibri"/>
                <a:cs typeface="Calibri"/>
              </a:rPr>
              <a:t>1</a:t>
            </a:r>
            <a:r>
              <a:rPr sz="1100" dirty="0">
                <a:latin typeface="Calibri"/>
                <a:cs typeface="Calibri"/>
              </a:rPr>
              <a:t>).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456996" y="1168653"/>
            <a:ext cx="557784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-20" dirty="0">
                <a:solidFill>
                  <a:srgbClr val="FF0000"/>
                </a:solidFill>
                <a:latin typeface="Calibri"/>
                <a:cs typeface="Calibri"/>
              </a:rPr>
              <a:t>Table </a:t>
            </a:r>
            <a:r>
              <a:rPr sz="1200" b="1" dirty="0">
                <a:solidFill>
                  <a:srgbClr val="FF0000"/>
                </a:solidFill>
                <a:latin typeface="Calibri"/>
                <a:cs typeface="Calibri"/>
              </a:rPr>
              <a:t>1. </a:t>
            </a:r>
            <a:r>
              <a:rPr sz="1200" b="1" spc="-5" dirty="0">
                <a:solidFill>
                  <a:srgbClr val="FF0000"/>
                </a:solidFill>
                <a:latin typeface="Calibri"/>
                <a:cs typeface="Calibri"/>
              </a:rPr>
              <a:t>Member </a:t>
            </a:r>
            <a:r>
              <a:rPr sz="1200" b="1" dirty="0">
                <a:solidFill>
                  <a:srgbClr val="FF0000"/>
                </a:solidFill>
                <a:latin typeface="Calibri"/>
                <a:cs typeface="Calibri"/>
              </a:rPr>
              <a:t>Eligibility One ZIP </a:t>
            </a:r>
            <a:r>
              <a:rPr sz="1200" b="1" spc="-20" dirty="0">
                <a:solidFill>
                  <a:srgbClr val="FF0000"/>
                </a:solidFill>
                <a:latin typeface="Calibri"/>
                <a:cs typeface="Calibri"/>
              </a:rPr>
              <a:t>Table </a:t>
            </a:r>
            <a:r>
              <a:rPr sz="1200" b="1" spc="-10" dirty="0">
                <a:solidFill>
                  <a:srgbClr val="FF0000"/>
                </a:solidFill>
                <a:latin typeface="Calibri"/>
                <a:cs typeface="Calibri"/>
              </a:rPr>
              <a:t>Record </a:t>
            </a:r>
            <a:r>
              <a:rPr sz="1200" b="1" spc="-5" dirty="0">
                <a:solidFill>
                  <a:srgbClr val="FF0000"/>
                </a:solidFill>
                <a:latin typeface="Calibri"/>
                <a:cs typeface="Calibri"/>
              </a:rPr>
              <a:t>Count by Calendar </a:t>
            </a:r>
            <a:r>
              <a:rPr sz="1200" b="1" spc="-30" dirty="0">
                <a:solidFill>
                  <a:srgbClr val="FF0000"/>
                </a:solidFill>
                <a:latin typeface="Calibri"/>
                <a:cs typeface="Calibri"/>
              </a:rPr>
              <a:t>Year </a:t>
            </a:r>
            <a:r>
              <a:rPr sz="1200" b="1" spc="-5" dirty="0">
                <a:solidFill>
                  <a:srgbClr val="FF0000"/>
                </a:solidFill>
                <a:latin typeface="Calibri"/>
                <a:cs typeface="Calibri"/>
              </a:rPr>
              <a:t>and </a:t>
            </a:r>
            <a:r>
              <a:rPr sz="1200" b="1" spc="-10" dirty="0">
                <a:solidFill>
                  <a:srgbClr val="FF0000"/>
                </a:solidFill>
                <a:latin typeface="Calibri"/>
                <a:cs typeface="Calibri"/>
              </a:rPr>
              <a:t>State</a:t>
            </a:r>
            <a:r>
              <a:rPr sz="1200" b="1" spc="10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FF0000"/>
                </a:solidFill>
                <a:latin typeface="Calibri"/>
                <a:cs typeface="Calibri"/>
              </a:rPr>
              <a:t>Code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78104" y="3291032"/>
            <a:ext cx="11724005" cy="15989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640070">
              <a:lnSpc>
                <a:spcPct val="107300"/>
              </a:lnSpc>
            </a:pPr>
            <a:r>
              <a:rPr sz="1100" dirty="0">
                <a:latin typeface="Calibri"/>
                <a:cs typeface="Calibri"/>
              </a:rPr>
              <a:t>ZIP codes outside </a:t>
            </a:r>
            <a:r>
              <a:rPr sz="1100" spc="-5" dirty="0">
                <a:latin typeface="Calibri"/>
                <a:cs typeface="Calibri"/>
              </a:rPr>
              <a:t>New England </a:t>
            </a:r>
            <a:r>
              <a:rPr sz="1100" dirty="0">
                <a:latin typeface="Calibri"/>
                <a:cs typeface="Calibri"/>
              </a:rPr>
              <a:t>are represented </a:t>
            </a:r>
            <a:r>
              <a:rPr sz="1100" spc="-5" dirty="0">
                <a:latin typeface="Calibri"/>
                <a:cs typeface="Calibri"/>
              </a:rPr>
              <a:t>by </a:t>
            </a:r>
            <a:r>
              <a:rPr sz="1100" dirty="0">
                <a:latin typeface="Calibri"/>
                <a:cs typeface="Calibri"/>
              </a:rPr>
              <a:t>‘99999’ except when carriers </a:t>
            </a:r>
            <a:r>
              <a:rPr sz="1100" spc="-5" dirty="0">
                <a:latin typeface="Calibri"/>
                <a:cs typeface="Calibri"/>
              </a:rPr>
              <a:t>submitted </a:t>
            </a:r>
            <a:r>
              <a:rPr sz="1100" dirty="0">
                <a:latin typeface="Calibri"/>
                <a:cs typeface="Calibri"/>
              </a:rPr>
              <a:t>conflicting</a:t>
            </a:r>
            <a:r>
              <a:rPr sz="1100" spc="-18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data  with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 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ew E</a:t>
            </a:r>
            <a:r>
              <a:rPr sz="1100" spc="-5" dirty="0">
                <a:latin typeface="Calibri"/>
                <a:cs typeface="Calibri"/>
              </a:rPr>
              <a:t>ng</a:t>
            </a:r>
            <a:r>
              <a:rPr sz="1100" dirty="0">
                <a:latin typeface="Calibri"/>
                <a:cs typeface="Calibri"/>
              </a:rPr>
              <a:t>la</a:t>
            </a:r>
            <a:r>
              <a:rPr sz="1100" spc="-10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d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sta</a:t>
            </a:r>
            <a:r>
              <a:rPr sz="1100" dirty="0">
                <a:latin typeface="Calibri"/>
                <a:cs typeface="Calibri"/>
              </a:rPr>
              <a:t>te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c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d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d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 </a:t>
            </a:r>
            <a:r>
              <a:rPr sz="1100" spc="-5" dirty="0">
                <a:latin typeface="Calibri"/>
                <a:cs typeface="Calibri"/>
              </a:rPr>
              <a:t>ZI</a:t>
            </a:r>
            <a:r>
              <a:rPr sz="1100" dirty="0">
                <a:latin typeface="Calibri"/>
                <a:cs typeface="Calibri"/>
              </a:rPr>
              <a:t>P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c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d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u</a:t>
            </a:r>
            <a:r>
              <a:rPr sz="1100" dirty="0">
                <a:latin typeface="Calibri"/>
                <a:cs typeface="Calibri"/>
              </a:rPr>
              <a:t>tside</a:t>
            </a:r>
            <a:r>
              <a:rPr sz="1100" spc="-3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ew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En</a:t>
            </a:r>
            <a:r>
              <a:rPr sz="1100" spc="-10" dirty="0">
                <a:latin typeface="Calibri"/>
                <a:cs typeface="Calibri"/>
              </a:rPr>
              <a:t>g</a:t>
            </a:r>
            <a:r>
              <a:rPr sz="1100" dirty="0">
                <a:latin typeface="Calibri"/>
                <a:cs typeface="Calibri"/>
              </a:rPr>
              <a:t>la</a:t>
            </a:r>
            <a:r>
              <a:rPr sz="1100" spc="-10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d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sta</a:t>
            </a:r>
            <a:r>
              <a:rPr sz="1100" dirty="0">
                <a:latin typeface="Calibri"/>
                <a:cs typeface="Calibri"/>
              </a:rPr>
              <a:t>te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b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und</a:t>
            </a:r>
            <a:r>
              <a:rPr sz="1100" dirty="0">
                <a:latin typeface="Calibri"/>
                <a:cs typeface="Calibri"/>
              </a:rPr>
              <a:t>ar</a:t>
            </a:r>
            <a:r>
              <a:rPr sz="1100" spc="-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es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spc="10" dirty="0">
                <a:latin typeface="Calibri"/>
                <a:cs typeface="Calibri"/>
              </a:rPr>
              <a:t>(</a:t>
            </a:r>
            <a:r>
              <a:rPr sz="1100" i="1" spc="-5" dirty="0">
                <a:latin typeface="Calibri"/>
                <a:cs typeface="Calibri"/>
              </a:rPr>
              <a:t>se</a:t>
            </a:r>
            <a:r>
              <a:rPr sz="1100" i="1" dirty="0">
                <a:latin typeface="Calibri"/>
                <a:cs typeface="Calibri"/>
              </a:rPr>
              <a:t>e</a:t>
            </a:r>
            <a:r>
              <a:rPr sz="1100" i="1" spc="-5" dirty="0">
                <a:latin typeface="Calibri"/>
                <a:cs typeface="Calibri"/>
              </a:rPr>
              <a:t> Figu</a:t>
            </a:r>
            <a:r>
              <a:rPr sz="1100" i="1" dirty="0">
                <a:latin typeface="Calibri"/>
                <a:cs typeface="Calibri"/>
              </a:rPr>
              <a:t>re</a:t>
            </a:r>
            <a:r>
              <a:rPr sz="1100" i="1" spc="-20" dirty="0">
                <a:latin typeface="Calibri"/>
                <a:cs typeface="Calibri"/>
              </a:rPr>
              <a:t> </a:t>
            </a:r>
            <a:r>
              <a:rPr sz="1100" i="1" spc="5" dirty="0">
                <a:latin typeface="Calibri"/>
                <a:cs typeface="Calibri"/>
              </a:rPr>
              <a:t>4</a:t>
            </a:r>
            <a:r>
              <a:rPr sz="1100" dirty="0">
                <a:latin typeface="Calibri"/>
                <a:cs typeface="Calibri"/>
              </a:rPr>
              <a:t>)</a:t>
            </a:r>
            <a:r>
              <a:rPr sz="1100" spc="-5" dirty="0">
                <a:latin typeface="Calibri"/>
                <a:cs typeface="Calibri"/>
              </a:rPr>
              <a:t>.</a:t>
            </a:r>
            <a:r>
              <a:rPr sz="300" dirty="0">
                <a:latin typeface="Calibri"/>
                <a:cs typeface="Calibri"/>
              </a:rPr>
              <a:t>3</a:t>
            </a:r>
            <a:endParaRPr sz="300">
              <a:latin typeface="Calibri"/>
              <a:cs typeface="Calibri"/>
            </a:endParaRPr>
          </a:p>
          <a:p>
            <a:pPr marL="1059815">
              <a:lnSpc>
                <a:spcPct val="100000"/>
              </a:lnSpc>
              <a:spcBef>
                <a:spcPts val="20"/>
              </a:spcBef>
            </a:pPr>
            <a:r>
              <a:rPr sz="1200" b="1" spc="-5" dirty="0">
                <a:solidFill>
                  <a:srgbClr val="FF0000"/>
                </a:solidFill>
                <a:latin typeface="Calibri"/>
                <a:cs typeface="Calibri"/>
              </a:rPr>
              <a:t>Figure </a:t>
            </a:r>
            <a:r>
              <a:rPr sz="1200" b="1" dirty="0">
                <a:solidFill>
                  <a:srgbClr val="FF0000"/>
                </a:solidFill>
                <a:latin typeface="Calibri"/>
                <a:cs typeface="Calibri"/>
              </a:rPr>
              <a:t>4. </a:t>
            </a:r>
            <a:r>
              <a:rPr sz="1200" b="1" spc="-5" dirty="0">
                <a:solidFill>
                  <a:srgbClr val="FF0000"/>
                </a:solidFill>
                <a:latin typeface="Calibri"/>
                <a:cs typeface="Calibri"/>
              </a:rPr>
              <a:t>Geographic Distribution </a:t>
            </a:r>
            <a:r>
              <a:rPr sz="1200" b="1" dirty="0">
                <a:solidFill>
                  <a:srgbClr val="FF0000"/>
                </a:solidFill>
                <a:latin typeface="Calibri"/>
                <a:cs typeface="Calibri"/>
              </a:rPr>
              <a:t>of ZIP </a:t>
            </a:r>
            <a:r>
              <a:rPr sz="1200" b="1" spc="-5" dirty="0">
                <a:solidFill>
                  <a:srgbClr val="FF0000"/>
                </a:solidFill>
                <a:latin typeface="Calibri"/>
                <a:cs typeface="Calibri"/>
              </a:rPr>
              <a:t>Codes </a:t>
            </a:r>
            <a:r>
              <a:rPr sz="1200" b="1" dirty="0">
                <a:solidFill>
                  <a:srgbClr val="FF0000"/>
                </a:solidFill>
                <a:latin typeface="Calibri"/>
                <a:cs typeface="Calibri"/>
              </a:rPr>
              <a:t>in </a:t>
            </a:r>
            <a:r>
              <a:rPr sz="1200" b="1" spc="-5" dirty="0">
                <a:solidFill>
                  <a:srgbClr val="FF0000"/>
                </a:solidFill>
                <a:latin typeface="Calibri"/>
                <a:cs typeface="Calibri"/>
              </a:rPr>
              <a:t>ME </a:t>
            </a:r>
            <a:r>
              <a:rPr sz="1200" b="1" dirty="0">
                <a:solidFill>
                  <a:srgbClr val="FF0000"/>
                </a:solidFill>
                <a:latin typeface="Calibri"/>
                <a:cs typeface="Calibri"/>
              </a:rPr>
              <a:t>One ZIP</a:t>
            </a:r>
            <a:r>
              <a:rPr sz="1200" b="1" spc="5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200" b="1" spc="-20" dirty="0">
                <a:solidFill>
                  <a:srgbClr val="FF0000"/>
                </a:solidFill>
                <a:latin typeface="Calibri"/>
                <a:cs typeface="Calibri"/>
              </a:rPr>
              <a:t>Table</a:t>
            </a:r>
            <a:endParaRPr sz="1200">
              <a:latin typeface="Calibri"/>
              <a:cs typeface="Calibri"/>
            </a:endParaRPr>
          </a:p>
          <a:p>
            <a:pPr marL="6648450" marR="2510790">
              <a:lnSpc>
                <a:spcPct val="100000"/>
              </a:lnSpc>
              <a:spcBef>
                <a:spcPts val="1075"/>
              </a:spcBef>
            </a:pPr>
            <a:r>
              <a:rPr sz="1000" spc="-5" dirty="0">
                <a:latin typeface="Calibri"/>
                <a:cs typeface="Calibri"/>
              </a:rPr>
              <a:t>tbl_apcd_me_onezip INNER </a:t>
            </a:r>
            <a:r>
              <a:rPr sz="1000" spc="-10" dirty="0">
                <a:latin typeface="Calibri"/>
                <a:cs typeface="Calibri"/>
              </a:rPr>
              <a:t>JOIN </a:t>
            </a:r>
            <a:r>
              <a:rPr sz="1000" spc="-5" dirty="0">
                <a:latin typeface="Calibri"/>
                <a:cs typeface="Calibri"/>
              </a:rPr>
              <a:t>DC ON  tbl_apcd_me_onezip.orgid = DC.linkorgidme</a:t>
            </a:r>
            <a:r>
              <a:rPr sz="1000" spc="3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AND</a:t>
            </a:r>
            <a:endParaRPr sz="1000">
              <a:latin typeface="Calibri"/>
              <a:cs typeface="Calibri"/>
            </a:endParaRPr>
          </a:p>
          <a:p>
            <a:pPr marL="6648450">
              <a:lnSpc>
                <a:spcPct val="100000"/>
              </a:lnSpc>
            </a:pPr>
            <a:r>
              <a:rPr sz="1000" spc="-5" dirty="0">
                <a:latin typeface="Calibri"/>
                <a:cs typeface="Calibri"/>
              </a:rPr>
              <a:t>tbl_apcd_me_onezip.chiacarrierspecificuniquememberid =</a:t>
            </a:r>
            <a:r>
              <a:rPr sz="1000" spc="5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DC.chiacarrierspecificuniquememberid</a:t>
            </a:r>
            <a:endParaRPr sz="1000">
              <a:latin typeface="Calibri"/>
              <a:cs typeface="Calibri"/>
            </a:endParaRPr>
          </a:p>
          <a:p>
            <a:pPr marL="6648450">
              <a:lnSpc>
                <a:spcPct val="100000"/>
              </a:lnSpc>
              <a:spcBef>
                <a:spcPts val="5"/>
              </a:spcBef>
            </a:pPr>
            <a:r>
              <a:rPr sz="1000" spc="-5" dirty="0">
                <a:latin typeface="Calibri"/>
                <a:cs typeface="Calibri"/>
              </a:rPr>
              <a:t>AND tbl_apcd_me_onezip.calendaryear =</a:t>
            </a:r>
            <a:r>
              <a:rPr sz="1000" spc="1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DC.dateofservicefromyear</a:t>
            </a:r>
            <a:endParaRPr sz="1000">
              <a:latin typeface="Calibri"/>
              <a:cs typeface="Calibri"/>
            </a:endParaRPr>
          </a:p>
          <a:p>
            <a:pPr marL="6648450">
              <a:lnSpc>
                <a:spcPct val="100000"/>
              </a:lnSpc>
              <a:spcBef>
                <a:spcPts val="565"/>
              </a:spcBef>
            </a:pPr>
            <a:r>
              <a:rPr sz="1400" b="1" u="sng" spc="-5" dirty="0">
                <a:solidFill>
                  <a:srgbClr val="FF0000"/>
                </a:solidFill>
                <a:latin typeface="Calibri"/>
                <a:cs typeface="Calibri"/>
              </a:rPr>
              <a:t>Figure 3. </a:t>
            </a:r>
            <a:r>
              <a:rPr sz="1400" b="1" u="sng" dirty="0">
                <a:solidFill>
                  <a:srgbClr val="FF0000"/>
                </a:solidFill>
                <a:latin typeface="Calibri"/>
                <a:cs typeface="Calibri"/>
              </a:rPr>
              <a:t>Tbl Pharmacy Claims </a:t>
            </a:r>
            <a:r>
              <a:rPr sz="1400" b="1" u="sng" spc="-5" dirty="0">
                <a:solidFill>
                  <a:srgbClr val="FF0000"/>
                </a:solidFill>
                <a:latin typeface="Calibri"/>
                <a:cs typeface="Calibri"/>
              </a:rPr>
              <a:t>(PC) Linkage to </a:t>
            </a:r>
            <a:r>
              <a:rPr sz="1400" b="1" u="sng" dirty="0">
                <a:solidFill>
                  <a:srgbClr val="FF0000"/>
                </a:solidFill>
                <a:latin typeface="Calibri"/>
                <a:cs typeface="Calibri"/>
              </a:rPr>
              <a:t>ME One ZIP</a:t>
            </a:r>
            <a:r>
              <a:rPr sz="1400" b="1" u="sng" spc="-1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u="sng" spc="-20" dirty="0">
                <a:solidFill>
                  <a:srgbClr val="FF0000"/>
                </a:solidFill>
                <a:latin typeface="Calibri"/>
                <a:cs typeface="Calibri"/>
              </a:rPr>
              <a:t>Table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12" name="object 12"/>
          <p:cNvGraphicFramePr>
            <a:graphicFrameLocks noGrp="1"/>
          </p:cNvGraphicFramePr>
          <p:nvPr/>
        </p:nvGraphicFramePr>
        <p:xfrm>
          <a:off x="93033" y="1340866"/>
          <a:ext cx="6321352" cy="1905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26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6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03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92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265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925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9265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9253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9265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9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State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9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2015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9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2016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9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2017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22479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9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2018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22479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9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2019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22479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9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2020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22479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9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2021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22479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9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2022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9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#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R="55244" algn="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2,331,4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0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8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R="55880" algn="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1,509,4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9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1,659,6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8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7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1,334,9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0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6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882,739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947,955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1,071,0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0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3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908,216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9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CT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R="55880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159,209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R="55880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123,782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114,912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101,049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69,720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66,507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70,319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51,801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15430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900" b="1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R="53975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30,484,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7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46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28,936,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6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91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R="53340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27,842,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9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14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R="53340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27,479,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6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25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R="52705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22,393,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39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R="53340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20,134,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0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88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R="52705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19,026,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5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09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R="52705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13,665,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3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67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900" b="1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R="55880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75,755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R="55880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48,977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55,597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48,112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31,840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28,655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30,543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20,798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NH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R="55880" algn="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363,738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R="55880" algn="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270,871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289,303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276,092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164,893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160,053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161,394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104,320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NY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R="55880" algn="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201,328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R="55880" algn="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123,279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127,297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120,326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80,691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84,725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95,496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83,421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RI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R="55880" algn="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170,307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R="55880" algn="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131,443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128,404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150,138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76,153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75,257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77,460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56,017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VT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R="55880" algn="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20,825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R="55880" algn="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14,752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14,336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13,192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10,231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9,230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10,485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7,931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14732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1000" b="1" spc="-5" dirty="0">
                          <a:solidFill>
                            <a:srgbClr val="FFFF00"/>
                          </a:solidFill>
                          <a:latin typeface="Calibri"/>
                          <a:cs typeface="Calibri"/>
                        </a:rPr>
                        <a:t>Total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R="55244" algn="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b="1" dirty="0">
                          <a:latin typeface="Calibri"/>
                          <a:cs typeface="Calibri"/>
                        </a:rPr>
                        <a:t>33</a:t>
                      </a:r>
                      <a:r>
                        <a:rPr sz="900" b="1" spc="-5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807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316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R="55880" algn="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b="1" dirty="0">
                          <a:latin typeface="Calibri"/>
                          <a:cs typeface="Calibri"/>
                        </a:rPr>
                        <a:t>31</a:t>
                      </a:r>
                      <a:r>
                        <a:rPr sz="900" b="1" spc="-5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159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285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b="1" dirty="0">
                          <a:latin typeface="Calibri"/>
                          <a:cs typeface="Calibri"/>
                        </a:rPr>
                        <a:t>30</a:t>
                      </a:r>
                      <a:r>
                        <a:rPr sz="900" b="1" spc="-5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232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450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b="1" dirty="0">
                          <a:latin typeface="Calibri"/>
                          <a:cs typeface="Calibri"/>
                        </a:rPr>
                        <a:t>29</a:t>
                      </a:r>
                      <a:r>
                        <a:rPr sz="900" b="1" spc="-5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523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440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b="1" dirty="0">
                          <a:latin typeface="Calibri"/>
                          <a:cs typeface="Calibri"/>
                        </a:rPr>
                        <a:t>23</a:t>
                      </a:r>
                      <a:r>
                        <a:rPr sz="900" b="1" spc="-5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709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406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b="1" dirty="0">
                          <a:latin typeface="Calibri"/>
                          <a:cs typeface="Calibri"/>
                        </a:rPr>
                        <a:t>21</a:t>
                      </a:r>
                      <a:r>
                        <a:rPr sz="900" b="1" spc="-5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506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470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R="53975" algn="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b="1" dirty="0">
                          <a:latin typeface="Calibri"/>
                          <a:cs typeface="Calibri"/>
                        </a:rPr>
                        <a:t>20</a:t>
                      </a:r>
                      <a:r>
                        <a:rPr sz="900" b="1" spc="-5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543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209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b="1" dirty="0">
                          <a:latin typeface="Calibri"/>
                          <a:cs typeface="Calibri"/>
                        </a:rPr>
                        <a:t>14</a:t>
                      </a:r>
                      <a:r>
                        <a:rPr sz="900" b="1" spc="-5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897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871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3" name="object 13"/>
          <p:cNvSpPr/>
          <p:nvPr/>
        </p:nvSpPr>
        <p:spPr>
          <a:xfrm>
            <a:off x="1091183" y="3843526"/>
            <a:ext cx="4594860" cy="293369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4430F321-2DF9-75B2-FF85-A3933504DAB2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32500" t="16441" r="28750" b="66920"/>
          <a:stretch/>
        </p:blipFill>
        <p:spPr>
          <a:xfrm>
            <a:off x="6823074" y="4916759"/>
            <a:ext cx="5216526" cy="114113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</TotalTime>
  <Words>485</Words>
  <Application>Microsoft Office PowerPoint</Application>
  <PresentationFormat>Widescreen</PresentationFormat>
  <Paragraphs>106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Sylvia Hobbs</dc:creator>
  <cp:lastModifiedBy>Sylvia Hobbs</cp:lastModifiedBy>
  <cp:revision>1</cp:revision>
  <dcterms:created xsi:type="dcterms:W3CDTF">2023-03-09T11:00:16Z</dcterms:created>
  <dcterms:modified xsi:type="dcterms:W3CDTF">2023-03-09T16:21:46Z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2022-09-14T00:00:00Z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2023-03-09T00:00:00Z</vt:filetime>
  </property>
</Properties>
</file>