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3"/>
  </p:notesMasterIdLst>
  <p:handoutMasterIdLst>
    <p:handoutMasterId r:id="rId24"/>
  </p:handoutMasterIdLst>
  <p:sldIdLst>
    <p:sldId id="259" r:id="rId2"/>
    <p:sldId id="274" r:id="rId3"/>
    <p:sldId id="327" r:id="rId4"/>
    <p:sldId id="343" r:id="rId5"/>
    <p:sldId id="351" r:id="rId6"/>
    <p:sldId id="365" r:id="rId7"/>
    <p:sldId id="352" r:id="rId8"/>
    <p:sldId id="318" r:id="rId9"/>
    <p:sldId id="337" r:id="rId10"/>
    <p:sldId id="336" r:id="rId11"/>
    <p:sldId id="366" r:id="rId12"/>
    <p:sldId id="367" r:id="rId13"/>
    <p:sldId id="368" r:id="rId14"/>
    <p:sldId id="369" r:id="rId15"/>
    <p:sldId id="370" r:id="rId16"/>
    <p:sldId id="371" r:id="rId17"/>
    <p:sldId id="372" r:id="rId18"/>
    <p:sldId id="306" r:id="rId19"/>
    <p:sldId id="358" r:id="rId20"/>
    <p:sldId id="328" r:id="rId21"/>
    <p:sldId id="31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4" autoAdjust="0"/>
    <p:restoredTop sz="81829" autoAdjust="0"/>
  </p:normalViewPr>
  <p:slideViewPr>
    <p:cSldViewPr snapToGrid="0" snapToObjects="1" showGuides="1">
      <p:cViewPr varScale="1">
        <p:scale>
          <a:sx n="57" d="100"/>
          <a:sy n="57" d="100"/>
        </p:scale>
        <p:origin x="143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1-13T18:15:00.065" idx="8">
    <p:pos x="5222" y="458"/>
    <p:text>I have not received any emails about these topics.  Scott, have you?  Did you have some researchers that you would like me to present to Andrew, as possible ones we could invite to present their research on a User Group call?</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4/28/2020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4/28/2020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7</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8BDFBA-F270-4058-9AAF-22E929B5CE39}" type="slidenum">
              <a:rPr lang="en-US" smtClean="0"/>
              <a:t>13</a:t>
            </a:fld>
            <a:endParaRPr lang="en-US"/>
          </a:p>
        </p:txBody>
      </p:sp>
    </p:spTree>
    <p:extLst>
      <p:ext uri="{BB962C8B-B14F-4D97-AF65-F5344CB8AC3E}">
        <p14:creationId xmlns:p14="http://schemas.microsoft.com/office/powerpoint/2010/main" val="94583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4/28/2020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hcup-us.ahrq.gov/toolssoftware/ccsr/DXCCSR-vs-Beta-CCS-Comparison.xl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hyperlink" Target="http://www.chiamass.gov/ma-apcd/"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err="1" smtClean="0">
                <a:latin typeface="Arial" charset="0"/>
                <a:ea typeface="Arial" charset="0"/>
                <a:cs typeface="Arial" charset="0"/>
              </a:rPr>
              <a:t>CaseMIx</a:t>
            </a:r>
            <a:r>
              <a:rPr lang="en-US" sz="3200" smtClean="0">
                <a:latin typeface="Arial" charset="0"/>
                <a:ea typeface="Arial" charset="0"/>
                <a:cs typeface="Arial" charset="0"/>
              </a:rPr>
              <a:t> user </a:t>
            </a:r>
            <a:r>
              <a:rPr lang="en-US" sz="3200" dirty="0" smtClean="0">
                <a:latin typeface="Arial" charset="0"/>
                <a:ea typeface="Arial" charset="0"/>
                <a:cs typeface="Arial" charset="0"/>
              </a:rPr>
              <a:t>workgroup</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fontScale="85000" lnSpcReduction="2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smtClean="0">
                <a:solidFill>
                  <a:schemeClr val="accent4"/>
                </a:solidFill>
                <a:latin typeface="Arial" charset="0"/>
                <a:ea typeface="Arial" charset="0"/>
                <a:cs typeface="Arial" charset="0"/>
              </a:rPr>
              <a:t>Amy Wyeth (Special Projects Analyst)</a:t>
            </a:r>
          </a:p>
          <a:p>
            <a:pPr>
              <a:lnSpc>
                <a:spcPct val="130000"/>
              </a:lnSpc>
            </a:pPr>
            <a:r>
              <a:rPr lang="en-US" sz="1800" b="0" cap="none" spc="20" dirty="0" smtClean="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smtClean="0">
                <a:solidFill>
                  <a:schemeClr val="accent4"/>
                </a:solidFill>
                <a:latin typeface="Arial" charset="0"/>
                <a:ea typeface="Arial" charset="0"/>
                <a:cs typeface="Arial" charset="0"/>
              </a:rPr>
              <a:t>Sylvia Hobbs (Manager of User Support)</a:t>
            </a:r>
          </a:p>
          <a:p>
            <a:pPr>
              <a:lnSpc>
                <a:spcPct val="130000"/>
              </a:lnSpc>
            </a:pPr>
            <a:r>
              <a:rPr lang="en-US" sz="1800" b="0" cap="none" spc="20" dirty="0" smtClean="0">
                <a:solidFill>
                  <a:schemeClr val="accent4"/>
                </a:solidFill>
                <a:latin typeface="Arial" charset="0"/>
                <a:ea typeface="Arial" charset="0"/>
                <a:cs typeface="Arial" charset="0"/>
              </a:rPr>
              <a:t>Scott Curley (Manager Privacy &amp; Compliance)</a:t>
            </a:r>
          </a:p>
          <a:p>
            <a:pPr>
              <a:lnSpc>
                <a:spcPct val="130000"/>
              </a:lnSpc>
            </a:pPr>
            <a:r>
              <a:rPr lang="en-US" sz="1800" b="0" cap="none" spc="20" dirty="0" smtClean="0">
                <a:solidFill>
                  <a:schemeClr val="bg2">
                    <a:lumMod val="50000"/>
                  </a:schemeClr>
                </a:solidFill>
                <a:latin typeface="Arial" charset="0"/>
                <a:ea typeface="Arial" charset="0"/>
                <a:cs typeface="Arial" charset="0"/>
              </a:rPr>
              <a:t>April 28, 2020</a:t>
            </a:r>
            <a:endParaRPr lang="en-US" sz="1800" b="0" cap="none" spc="20" dirty="0">
              <a:solidFill>
                <a:schemeClr val="bg2">
                  <a:lumMod val="50000"/>
                </a:schemeClr>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USER questions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377" y="99060"/>
            <a:ext cx="6769394" cy="1477328"/>
          </a:xfrm>
          <a:prstGeom prst="rect">
            <a:avLst/>
          </a:prstGeom>
        </p:spPr>
        <p:txBody>
          <a:bodyPr wrap="square">
            <a:spAutoFit/>
          </a:bodyPr>
          <a:lstStyle/>
          <a:p>
            <a:r>
              <a:rPr lang="en-US" b="1" u="sng" dirty="0" smtClean="0"/>
              <a:t>Question</a:t>
            </a:r>
            <a:r>
              <a:rPr lang="en-US" b="1" dirty="0" smtClean="0"/>
              <a:t>: I am using FY2016 - 2018 emergency department (ED) data. Due to the specificity and volume of ICD-10-CM diagnosis and procedure codes, I need a meaningful way of grouping and ranking outpatient ED visits. CHIA provides DRGs to group inpatient hospital discharge data. Is there a way of grouping  for outpatient ED data?</a:t>
            </a:r>
            <a:endParaRPr lang="en-US" b="1" dirty="0"/>
          </a:p>
        </p:txBody>
      </p:sp>
      <p:sp>
        <p:nvSpPr>
          <p:cNvPr id="12" name="Rectangle 11"/>
          <p:cNvSpPr/>
          <p:nvPr/>
        </p:nvSpPr>
        <p:spPr>
          <a:xfrm>
            <a:off x="85060" y="1516127"/>
            <a:ext cx="6836735" cy="1569660"/>
          </a:xfrm>
          <a:prstGeom prst="rect">
            <a:avLst/>
          </a:prstGeom>
        </p:spPr>
        <p:txBody>
          <a:bodyPr wrap="square">
            <a:spAutoFit/>
          </a:bodyPr>
          <a:lstStyle/>
          <a:p>
            <a:r>
              <a:rPr lang="en-US" sz="1600" i="1" dirty="0" smtClean="0">
                <a:solidFill>
                  <a:srgbClr val="0070C0"/>
                </a:solidFill>
              </a:rPr>
              <a:t>Answer: Yes, the Agency for Healthcare Quality and Research’s (AHRQ) Health Care Cost and Utilization </a:t>
            </a:r>
            <a:r>
              <a:rPr lang="en-US" sz="1600" i="1" dirty="0">
                <a:solidFill>
                  <a:srgbClr val="0070C0"/>
                </a:solidFill>
              </a:rPr>
              <a:t>Project (</a:t>
            </a:r>
            <a:r>
              <a:rPr lang="en-US" sz="1600" i="1" dirty="0" smtClean="0">
                <a:solidFill>
                  <a:srgbClr val="0070C0"/>
                </a:solidFill>
              </a:rPr>
              <a:t>H-CUP</a:t>
            </a:r>
            <a:r>
              <a:rPr lang="en-US" sz="1600" i="1" dirty="0">
                <a:solidFill>
                  <a:srgbClr val="0070C0"/>
                </a:solidFill>
              </a:rPr>
              <a:t>) </a:t>
            </a:r>
            <a:r>
              <a:rPr lang="en-US" sz="1600" i="1" dirty="0" smtClean="0">
                <a:solidFill>
                  <a:srgbClr val="0070C0"/>
                </a:solidFill>
              </a:rPr>
              <a:t>provides </a:t>
            </a:r>
            <a:r>
              <a:rPr lang="en-US" sz="1600" i="1" dirty="0">
                <a:solidFill>
                  <a:srgbClr val="0070C0"/>
                </a:solidFill>
              </a:rPr>
              <a:t>a </a:t>
            </a:r>
            <a:r>
              <a:rPr lang="en-US" sz="1600" i="1" dirty="0" smtClean="0">
                <a:solidFill>
                  <a:srgbClr val="0070C0"/>
                </a:solidFill>
              </a:rPr>
              <a:t>free publicly available </a:t>
            </a:r>
            <a:r>
              <a:rPr lang="en-US" sz="1600" b="1" i="1" u="sng" dirty="0">
                <a:solidFill>
                  <a:srgbClr val="0070C0"/>
                </a:solidFill>
              </a:rPr>
              <a:t>Clinical Classifications Software Refined (CCSR</a:t>
            </a:r>
            <a:r>
              <a:rPr lang="en-US" sz="1600" b="1" i="1" u="sng" dirty="0" smtClean="0">
                <a:solidFill>
                  <a:srgbClr val="0070C0"/>
                </a:solidFill>
              </a:rPr>
              <a:t>)</a:t>
            </a:r>
            <a:r>
              <a:rPr lang="en-US" sz="1600" i="1" dirty="0" smtClean="0">
                <a:solidFill>
                  <a:srgbClr val="0070C0"/>
                </a:solidFill>
              </a:rPr>
              <a:t>* </a:t>
            </a:r>
            <a:r>
              <a:rPr lang="en-US" sz="1600" i="1" dirty="0">
                <a:solidFill>
                  <a:srgbClr val="0070C0"/>
                </a:solidFill>
              </a:rPr>
              <a:t>for aggregating ICD-10-CM diagnosis codes </a:t>
            </a:r>
            <a:r>
              <a:rPr lang="en-US" sz="1600" i="1" dirty="0" smtClean="0">
                <a:solidFill>
                  <a:srgbClr val="0070C0"/>
                </a:solidFill>
              </a:rPr>
              <a:t>into a manageable </a:t>
            </a:r>
            <a:r>
              <a:rPr lang="en-US" sz="1600" i="1" dirty="0">
                <a:solidFill>
                  <a:srgbClr val="0070C0"/>
                </a:solidFill>
              </a:rPr>
              <a:t>number of clinically meaningful categories across 21 body </a:t>
            </a:r>
            <a:r>
              <a:rPr lang="en-US" sz="1600" i="1" dirty="0" smtClean="0">
                <a:solidFill>
                  <a:srgbClr val="0070C0"/>
                </a:solidFill>
              </a:rPr>
              <a:t>systems, with a second classification for grouping external causes and a separate beta classification for grouping ICD-10-PCS procedure codes. </a:t>
            </a:r>
            <a:endParaRPr lang="en-US" sz="1600" i="1" dirty="0">
              <a:solidFill>
                <a:srgbClr val="0070C0"/>
              </a:solidFill>
            </a:endParaRPr>
          </a:p>
        </p:txBody>
      </p:sp>
      <p:sp>
        <p:nvSpPr>
          <p:cNvPr id="5" name="Rectangle 4"/>
          <p:cNvSpPr/>
          <p:nvPr/>
        </p:nvSpPr>
        <p:spPr>
          <a:xfrm>
            <a:off x="85060" y="6406057"/>
            <a:ext cx="6774712" cy="369332"/>
          </a:xfrm>
          <a:prstGeom prst="rect">
            <a:avLst/>
          </a:prstGeom>
        </p:spPr>
        <p:txBody>
          <a:bodyPr wrap="square">
            <a:spAutoFit/>
          </a:bodyPr>
          <a:lstStyle/>
          <a:p>
            <a:r>
              <a:rPr lang="en-US" sz="900" i="1" dirty="0" smtClean="0">
                <a:latin typeface="Arial" panose="020B0604020202020204" pitchFamily="34" charset="0"/>
              </a:rPr>
              <a:t>* See </a:t>
            </a:r>
            <a:r>
              <a:rPr lang="en-US" sz="900" i="1" dirty="0">
                <a:latin typeface="Arial" panose="020B0604020202020204" pitchFamily="34" charset="0"/>
              </a:rPr>
              <a:t>the CCSR Reference File for a complete list of categories in the CCSR. The CCSR Reference File is only available on the CCSR page of the HCUP U-St website </a:t>
            </a:r>
            <a:r>
              <a:rPr lang="en-US" sz="900" i="1" dirty="0">
                <a:solidFill>
                  <a:srgbClr val="FF0000"/>
                </a:solidFill>
                <a:latin typeface="Arial" panose="020B0604020202020204" pitchFamily="34" charset="0"/>
              </a:rPr>
              <a:t>(www.hcup-us.ahrq.gov/toolssoftware/ccsr/ccs_refined.jsp) </a:t>
            </a:r>
            <a:endParaRPr lang="en-US" sz="900" i="1" dirty="0">
              <a:solidFill>
                <a:srgbClr val="FF0000"/>
              </a:solidFill>
            </a:endParaRPr>
          </a:p>
        </p:txBody>
      </p:sp>
      <p:grpSp>
        <p:nvGrpSpPr>
          <p:cNvPr id="20" name="Group 19"/>
          <p:cNvGrpSpPr/>
          <p:nvPr/>
        </p:nvGrpSpPr>
        <p:grpSpPr>
          <a:xfrm>
            <a:off x="6859771" y="99061"/>
            <a:ext cx="2124612" cy="2883296"/>
            <a:chOff x="6859771" y="99060"/>
            <a:chExt cx="2124612" cy="3135047"/>
          </a:xfrm>
        </p:grpSpPr>
        <p:sp>
          <p:nvSpPr>
            <p:cNvPr id="2" name="TextBox 1"/>
            <p:cNvSpPr txBox="1"/>
            <p:nvPr/>
          </p:nvSpPr>
          <p:spPr>
            <a:xfrm>
              <a:off x="6859771" y="99060"/>
              <a:ext cx="2124611" cy="1077218"/>
            </a:xfrm>
            <a:prstGeom prst="rect">
              <a:avLst/>
            </a:prstGeom>
            <a:solidFill>
              <a:schemeClr val="accent1"/>
            </a:solidFill>
            <a:scene3d>
              <a:camera prst="orthographicFront"/>
              <a:lightRig rig="threePt" dir="t"/>
            </a:scene3d>
            <a:sp3d>
              <a:bevelT w="152400" h="50800" prst="softRound"/>
            </a:sp3d>
          </p:spPr>
          <p:txBody>
            <a:bodyPr wrap="square" rtlCol="0">
              <a:spAutoFit/>
            </a:bodyPr>
            <a:lstStyle/>
            <a:p>
              <a:pPr algn="ctr"/>
              <a:r>
                <a:rPr lang="en-US" sz="3200" b="1" dirty="0" smtClean="0">
                  <a:solidFill>
                    <a:schemeClr val="bg1"/>
                  </a:solidFill>
                </a:rPr>
                <a:t>CLINICAL</a:t>
              </a:r>
            </a:p>
            <a:p>
              <a:pPr algn="ctr"/>
              <a:r>
                <a:rPr lang="en-US" sz="3200" b="1" dirty="0" smtClean="0">
                  <a:solidFill>
                    <a:schemeClr val="bg1"/>
                  </a:solidFill>
                </a:rPr>
                <a:t>GROUPING </a:t>
              </a:r>
              <a:endParaRPr lang="en-US" sz="3200" b="1" dirty="0">
                <a:solidFill>
                  <a:schemeClr val="bg1"/>
                </a:solidFill>
              </a:endParaRPr>
            </a:p>
          </p:txBody>
        </p:sp>
        <p:pic>
          <p:nvPicPr>
            <p:cNvPr id="9" name="Picture 8"/>
            <p:cNvPicPr>
              <a:picLocks noChangeAspect="1"/>
            </p:cNvPicPr>
            <p:nvPr/>
          </p:nvPicPr>
          <p:blipFill rotWithShape="1">
            <a:blip r:embed="rId2"/>
            <a:srcRect l="35667" t="18353" r="4888" b="5409"/>
            <a:stretch/>
          </p:blipFill>
          <p:spPr>
            <a:xfrm>
              <a:off x="6859771" y="1293399"/>
              <a:ext cx="2124612" cy="1940708"/>
            </a:xfrm>
            <a:prstGeom prst="rect">
              <a:avLst/>
            </a:prstGeom>
          </p:spPr>
        </p:pic>
      </p:grpSp>
      <p:sp>
        <p:nvSpPr>
          <p:cNvPr id="11" name="Rectangle 10"/>
          <p:cNvSpPr/>
          <p:nvPr/>
        </p:nvSpPr>
        <p:spPr>
          <a:xfrm>
            <a:off x="102780" y="3961322"/>
            <a:ext cx="9037676" cy="2308324"/>
          </a:xfrm>
          <a:prstGeom prst="rect">
            <a:avLst/>
          </a:prstGeom>
        </p:spPr>
        <p:txBody>
          <a:bodyPr wrap="square">
            <a:spAutoFit/>
          </a:bodyPr>
          <a:lstStyle/>
          <a:p>
            <a:endParaRPr lang="en-US" sz="900" dirty="0">
              <a:solidFill>
                <a:srgbClr val="000000"/>
              </a:solidFill>
              <a:latin typeface="Arial" panose="020B0604020202020204" pitchFamily="34" charset="0"/>
            </a:endParaRPr>
          </a:p>
          <a:p>
            <a:pPr marL="285750" marR="150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Clinical Classifications Software Refined </a:t>
            </a:r>
            <a:r>
              <a:rPr lang="en-US" sz="1500" b="1" dirty="0" smtClean="0">
                <a:latin typeface="Arial" panose="020B0604020202020204" pitchFamily="34" charset="0"/>
                <a:cs typeface="Arial" panose="020B0604020202020204" pitchFamily="34" charset="0"/>
              </a:rPr>
              <a:t>for </a:t>
            </a:r>
            <a:r>
              <a:rPr lang="en-US" sz="1500" b="1" dirty="0">
                <a:latin typeface="Arial" panose="020B0604020202020204" pitchFamily="34" charset="0"/>
                <a:cs typeface="Arial" panose="020B0604020202020204" pitchFamily="34" charset="0"/>
              </a:rPr>
              <a:t>ICD-10-CM Diagnosis Codes</a:t>
            </a:r>
          </a:p>
          <a:p>
            <a:pPr marL="285750" marR="15050" indent="-285750">
              <a:buFont typeface="Arial" panose="020B0604020202020204" pitchFamily="34" charset="0"/>
              <a:buChar char="•"/>
            </a:pPr>
            <a:r>
              <a:rPr lang="en-US" sz="1500" b="1" dirty="0">
                <a:latin typeface="Arial" panose="020B0604020202020204" pitchFamily="34" charset="0"/>
                <a:cs typeface="Arial" panose="020B0604020202020204" pitchFamily="34" charset="0"/>
              </a:rPr>
              <a:t>Clinical Classifications Software Refined </a:t>
            </a:r>
            <a:r>
              <a:rPr lang="en-US" sz="1500" b="1" dirty="0" smtClean="0">
                <a:latin typeface="Arial" panose="020B0604020202020204" pitchFamily="34" charset="0"/>
                <a:cs typeface="Arial" panose="020B0604020202020204" pitchFamily="34" charset="0"/>
              </a:rPr>
              <a:t>for </a:t>
            </a:r>
            <a:r>
              <a:rPr lang="en-US" sz="1500" b="1" dirty="0">
                <a:latin typeface="Arial" panose="020B0604020202020204" pitchFamily="34" charset="0"/>
                <a:cs typeface="Arial" panose="020B0604020202020204" pitchFamily="34" charset="0"/>
              </a:rPr>
              <a:t>ICD-10-PCS Procedure Codes (Beta Version)</a:t>
            </a:r>
          </a:p>
          <a:p>
            <a:pPr marL="285750" marR="150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Chronic </a:t>
            </a:r>
            <a:r>
              <a:rPr lang="en-US" sz="1500" b="1" dirty="0">
                <a:latin typeface="Arial" panose="020B0604020202020204" pitchFamily="34" charset="0"/>
                <a:cs typeface="Arial" panose="020B0604020202020204" pitchFamily="34" charset="0"/>
              </a:rPr>
              <a:t>Condition Indicator (CCI) for ICD-10-CM (Beta Version) </a:t>
            </a:r>
            <a:endParaRPr lang="en-US" sz="15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Elixhauser </a:t>
            </a:r>
            <a:r>
              <a:rPr lang="en-US" sz="1500" b="1" dirty="0">
                <a:latin typeface="Arial" panose="020B0604020202020204" pitchFamily="34" charset="0"/>
                <a:cs typeface="Arial" panose="020B0604020202020204" pitchFamily="34" charset="0"/>
              </a:rPr>
              <a:t>Comorbidity </a:t>
            </a:r>
            <a:r>
              <a:rPr lang="en-US" sz="1500" b="1" dirty="0" smtClean="0">
                <a:latin typeface="Arial" panose="020B0604020202020204" pitchFamily="34" charset="0"/>
                <a:cs typeface="Arial" panose="020B0604020202020204" pitchFamily="34" charset="0"/>
              </a:rPr>
              <a:t>Software </a:t>
            </a:r>
            <a:r>
              <a:rPr lang="en-US" sz="1500" b="1" dirty="0">
                <a:latin typeface="Arial" panose="020B0604020202020204" pitchFamily="34" charset="0"/>
                <a:cs typeface="Arial" panose="020B0604020202020204" pitchFamily="34" charset="0"/>
              </a:rPr>
              <a:t>for ICD-10-CM (Beta Version</a:t>
            </a:r>
            <a:r>
              <a:rPr lang="en-US" sz="15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Utilization </a:t>
            </a:r>
            <a:r>
              <a:rPr lang="en-US" sz="1500" b="1" dirty="0">
                <a:latin typeface="Arial" panose="020B0604020202020204" pitchFamily="34" charset="0"/>
                <a:cs typeface="Arial" panose="020B0604020202020204" pitchFamily="34" charset="0"/>
              </a:rPr>
              <a:t>Flags for ICD-10-PCS (Beta Version</a:t>
            </a:r>
            <a:r>
              <a:rPr lang="en-US" sz="15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Prevention Quality Indicators for ICD-10-CM</a:t>
            </a:r>
          </a:p>
          <a:p>
            <a:pPr marL="2857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Inpatient Quality Indicators for ICD-10-CM</a:t>
            </a:r>
          </a:p>
          <a:p>
            <a:pPr marL="2857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Patient Safety Indicators for ICD-10-CM</a:t>
            </a:r>
          </a:p>
          <a:p>
            <a:pPr marL="285750" indent="-285750">
              <a:buFont typeface="Arial" panose="020B0604020202020204" pitchFamily="34" charset="0"/>
              <a:buChar char="•"/>
            </a:pPr>
            <a:r>
              <a:rPr lang="en-US" sz="1500" b="1" dirty="0" smtClean="0">
                <a:latin typeface="Arial" panose="020B0604020202020204" pitchFamily="34" charset="0"/>
                <a:cs typeface="Arial" panose="020B0604020202020204" pitchFamily="34" charset="0"/>
              </a:rPr>
              <a:t>Pediatric Quality Indicators for ICD-10-CM</a:t>
            </a:r>
            <a:endParaRPr lang="en-US" sz="15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02" y="3085787"/>
            <a:ext cx="906853" cy="781113"/>
          </a:xfrm>
          <a:prstGeom prst="rect">
            <a:avLst/>
          </a:prstGeom>
        </p:spPr>
      </p:pic>
      <p:sp>
        <p:nvSpPr>
          <p:cNvPr id="14" name="TextBox 13"/>
          <p:cNvSpPr txBox="1"/>
          <p:nvPr/>
        </p:nvSpPr>
        <p:spPr>
          <a:xfrm>
            <a:off x="1141280" y="3170543"/>
            <a:ext cx="7999176" cy="830997"/>
          </a:xfrm>
          <a:prstGeom prst="rect">
            <a:avLst/>
          </a:prstGeom>
          <a:noFill/>
        </p:spPr>
        <p:txBody>
          <a:bodyPr wrap="none" rtlCol="0">
            <a:spAutoFit/>
          </a:bodyPr>
          <a:lstStyle/>
          <a:p>
            <a:pPr algn="ctr"/>
            <a:r>
              <a:rPr lang="en-US" sz="2400" b="1" dirty="0" smtClean="0">
                <a:solidFill>
                  <a:srgbClr val="FF0000"/>
                </a:solidFill>
              </a:rPr>
              <a:t>H-CUP Analytic Tools for Clinically Grouping ICD-10-CM Codes</a:t>
            </a:r>
          </a:p>
          <a:p>
            <a:pPr algn="ctr"/>
            <a:r>
              <a:rPr lang="en-US" sz="2400" b="1" dirty="0" smtClean="0">
                <a:solidFill>
                  <a:srgbClr val="FF0000"/>
                </a:solidFill>
              </a:rPr>
              <a:t> and Prevention Indicators (as of April 29, 2020)</a:t>
            </a:r>
            <a:endParaRPr lang="en-US" sz="2400" b="1" dirty="0">
              <a:solidFill>
                <a:srgbClr val="FF0000"/>
              </a:solidFill>
            </a:endParaRPr>
          </a:p>
        </p:txBody>
      </p:sp>
      <p:grpSp>
        <p:nvGrpSpPr>
          <p:cNvPr id="21" name="Group 20"/>
          <p:cNvGrpSpPr/>
          <p:nvPr/>
        </p:nvGrpSpPr>
        <p:grpSpPr>
          <a:xfrm>
            <a:off x="6847366" y="6210179"/>
            <a:ext cx="2118796" cy="307777"/>
            <a:chOff x="6477000" y="6477553"/>
            <a:chExt cx="2118796" cy="307777"/>
          </a:xfrm>
        </p:grpSpPr>
        <p:sp>
          <p:nvSpPr>
            <p:cNvPr id="16" name="TextBox 15"/>
            <p:cNvSpPr txBox="1"/>
            <p:nvPr/>
          </p:nvSpPr>
          <p:spPr>
            <a:xfrm>
              <a:off x="6477000" y="6477553"/>
              <a:ext cx="1509196" cy="307777"/>
            </a:xfrm>
            <a:prstGeom prst="rect">
              <a:avLst/>
            </a:prstGeom>
            <a:noFill/>
          </p:spPr>
          <p:txBody>
            <a:bodyPr wrap="none" rtlCol="0">
              <a:spAutoFit/>
            </a:bodyPr>
            <a:lstStyle/>
            <a:p>
              <a:r>
                <a:rPr lang="en-US" sz="1400" i="1" dirty="0" smtClean="0">
                  <a:solidFill>
                    <a:srgbClr val="0070C0"/>
                  </a:solidFill>
                </a:rPr>
                <a:t>Answer Continued</a:t>
              </a:r>
              <a:endParaRPr lang="en-US" sz="1400" i="1" dirty="0">
                <a:solidFill>
                  <a:srgbClr val="0070C0"/>
                </a:solidFill>
              </a:endParaRPr>
            </a:p>
          </p:txBody>
        </p:sp>
        <p:cxnSp>
          <p:nvCxnSpPr>
            <p:cNvPr id="18" name="Straight Arrow Connector 17"/>
            <p:cNvCxnSpPr/>
            <p:nvPr/>
          </p:nvCxnSpPr>
          <p:spPr>
            <a:xfrm>
              <a:off x="7986196" y="6648311"/>
              <a:ext cx="60960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2779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5185" y="217039"/>
            <a:ext cx="6666615" cy="2954655"/>
          </a:xfrm>
          <a:prstGeom prst="rect">
            <a:avLst/>
          </a:prstGeom>
        </p:spPr>
        <p:txBody>
          <a:bodyPr wrap="square">
            <a:spAutoFit/>
          </a:bodyPr>
          <a:lstStyle/>
          <a:p>
            <a:r>
              <a:rPr lang="en-US" sz="1600" i="1" dirty="0" smtClean="0">
                <a:solidFill>
                  <a:srgbClr val="0070C0"/>
                </a:solidFill>
              </a:rPr>
              <a:t>Answer (continued): The </a:t>
            </a:r>
            <a:r>
              <a:rPr lang="en-US" sz="1600" b="1" i="1" u="sng" dirty="0" smtClean="0">
                <a:solidFill>
                  <a:srgbClr val="0070C0"/>
                </a:solidFill>
              </a:rPr>
              <a:t>Clinical </a:t>
            </a:r>
            <a:r>
              <a:rPr lang="en-US" sz="1600" b="1" i="1" u="sng" dirty="0">
                <a:solidFill>
                  <a:srgbClr val="0070C0"/>
                </a:solidFill>
              </a:rPr>
              <a:t>Classifications Software Refined (CCSR</a:t>
            </a:r>
            <a:r>
              <a:rPr lang="en-US" sz="1600" b="1" i="1" u="sng" dirty="0" smtClean="0">
                <a:solidFill>
                  <a:srgbClr val="0070C0"/>
                </a:solidFill>
              </a:rPr>
              <a:t>)*</a:t>
            </a:r>
            <a:r>
              <a:rPr lang="en-US" sz="1600" i="1" dirty="0" smtClean="0">
                <a:solidFill>
                  <a:srgbClr val="0070C0"/>
                </a:solidFill>
              </a:rPr>
              <a:t> groupings are downloadable from the AHRQ HCUP website in EXCEL, csv text, or SAS format. As of April 29, 2020, the most </a:t>
            </a:r>
            <a:r>
              <a:rPr lang="en-US" sz="1600" i="1" dirty="0">
                <a:solidFill>
                  <a:srgbClr val="0070C0"/>
                </a:solidFill>
              </a:rPr>
              <a:t>recent release of the CCSR groupings for ICD-10-CM diagnosis codes was version  2020.2, released </a:t>
            </a:r>
            <a:r>
              <a:rPr lang="en-US" sz="1600" i="1" dirty="0" smtClean="0">
                <a:solidFill>
                  <a:srgbClr val="0070C0"/>
                </a:solidFill>
              </a:rPr>
              <a:t>February </a:t>
            </a:r>
            <a:r>
              <a:rPr lang="en-US" sz="1600" i="1" dirty="0">
                <a:solidFill>
                  <a:srgbClr val="0070C0"/>
                </a:solidFill>
              </a:rPr>
              <a:t>2020. These codes </a:t>
            </a:r>
            <a:r>
              <a:rPr lang="en-US" sz="1600" i="1" dirty="0" smtClean="0">
                <a:solidFill>
                  <a:srgbClr val="0070C0"/>
                </a:solidFill>
              </a:rPr>
              <a:t>allow </a:t>
            </a:r>
            <a:r>
              <a:rPr lang="en-US" sz="1600" i="1" dirty="0">
                <a:solidFill>
                  <a:srgbClr val="0070C0"/>
                </a:solidFill>
              </a:rPr>
              <a:t>data users to rank ED </a:t>
            </a:r>
            <a:r>
              <a:rPr lang="en-US" sz="1600" i="1" dirty="0" smtClean="0">
                <a:solidFill>
                  <a:srgbClr val="0070C0"/>
                </a:solidFill>
              </a:rPr>
              <a:t>visits </a:t>
            </a:r>
            <a:r>
              <a:rPr lang="en-US" sz="1600" i="1" dirty="0">
                <a:solidFill>
                  <a:srgbClr val="0070C0"/>
                </a:solidFill>
              </a:rPr>
              <a:t>into mutually exclusive groups by principal (or first-listed) diagnosis code which are  assigned to a single CCSR category allowing each ED visit to be counted just once.  </a:t>
            </a:r>
            <a:endParaRPr lang="en-US" sz="1600" i="1" dirty="0" smtClean="0">
              <a:solidFill>
                <a:srgbClr val="0070C0"/>
              </a:solidFill>
            </a:endParaRPr>
          </a:p>
          <a:p>
            <a:endParaRPr lang="en-US" sz="1000" i="1" dirty="0">
              <a:solidFill>
                <a:srgbClr val="0070C0"/>
              </a:solidFill>
            </a:endParaRPr>
          </a:p>
          <a:p>
            <a:r>
              <a:rPr lang="en-US" sz="1600" i="1" dirty="0" smtClean="0">
                <a:solidFill>
                  <a:srgbClr val="0070C0"/>
                </a:solidFill>
              </a:rPr>
              <a:t>For example, below are mortality rankings using CCSR for adult (Table 1) and pediatric (Table 2) in FY2018 Massachusetts outpatient ED data, with mortality defined as a departure </a:t>
            </a:r>
            <a:r>
              <a:rPr lang="en-US" sz="1600" i="1" dirty="0">
                <a:solidFill>
                  <a:srgbClr val="0070C0"/>
                </a:solidFill>
              </a:rPr>
              <a:t>status code of ‘0’ (died during ED Visit) or ‘9’ (Dead on Arrival (with or without resuscitative efforts in the ED</a:t>
            </a:r>
            <a:r>
              <a:rPr lang="en-US" sz="1600" i="1" dirty="0" smtClean="0">
                <a:solidFill>
                  <a:srgbClr val="0070C0"/>
                </a:solidFill>
              </a:rPr>
              <a:t>).</a:t>
            </a:r>
            <a:endParaRPr lang="en-US" sz="1600" i="1" dirty="0">
              <a:solidFill>
                <a:srgbClr val="0070C0"/>
              </a:solidFill>
            </a:endParaRPr>
          </a:p>
        </p:txBody>
      </p:sp>
      <p:sp>
        <p:nvSpPr>
          <p:cNvPr id="5" name="Rectangle 4"/>
          <p:cNvSpPr/>
          <p:nvPr/>
        </p:nvSpPr>
        <p:spPr>
          <a:xfrm>
            <a:off x="1771" y="6172200"/>
            <a:ext cx="8982611" cy="430887"/>
          </a:xfrm>
          <a:prstGeom prst="rect">
            <a:avLst/>
          </a:prstGeom>
        </p:spPr>
        <p:txBody>
          <a:bodyPr wrap="square">
            <a:spAutoFit/>
          </a:bodyPr>
          <a:lstStyle/>
          <a:p>
            <a:r>
              <a:rPr lang="en-US" sz="1100" i="1" dirty="0" smtClean="0">
                <a:latin typeface="Arial" panose="020B0604020202020204" pitchFamily="34" charset="0"/>
              </a:rPr>
              <a:t>* See </a:t>
            </a:r>
            <a:r>
              <a:rPr lang="en-US" sz="1100" i="1" dirty="0">
                <a:latin typeface="Arial" panose="020B0604020202020204" pitchFamily="34" charset="0"/>
              </a:rPr>
              <a:t>the CCSR Reference File for a complete list of categories in the CCSR. The CCSR Reference File is only available on the CCSR page of the HCUP U-St website </a:t>
            </a:r>
            <a:r>
              <a:rPr lang="en-US" sz="1100" i="1" dirty="0">
                <a:solidFill>
                  <a:srgbClr val="FF0000"/>
                </a:solidFill>
                <a:latin typeface="Arial" panose="020B0604020202020204" pitchFamily="34" charset="0"/>
              </a:rPr>
              <a:t>(www.hcup-us.ahrq.gov/toolssoftware/ccsr/ccs_refined.jsp) </a:t>
            </a:r>
            <a:endParaRPr lang="en-US" sz="1100" i="1" dirty="0">
              <a:solidFill>
                <a:srgbClr val="FF0000"/>
              </a:solidFill>
            </a:endParaRPr>
          </a:p>
        </p:txBody>
      </p:sp>
      <p:graphicFrame>
        <p:nvGraphicFramePr>
          <p:cNvPr id="3" name="Table 2"/>
          <p:cNvGraphicFramePr>
            <a:graphicFrameLocks noGrp="1"/>
          </p:cNvGraphicFramePr>
          <p:nvPr>
            <p:extLst/>
          </p:nvPr>
        </p:nvGraphicFramePr>
        <p:xfrm>
          <a:off x="115185" y="3521878"/>
          <a:ext cx="8740929" cy="2380271"/>
        </p:xfrm>
        <a:graphic>
          <a:graphicData uri="http://schemas.openxmlformats.org/drawingml/2006/table">
            <a:tbl>
              <a:tblPr/>
              <a:tblGrid>
                <a:gridCol w="497784"/>
                <a:gridCol w="3693216"/>
                <a:gridCol w="90965"/>
                <a:gridCol w="486433"/>
                <a:gridCol w="3972531"/>
              </a:tblGrid>
              <a:tr h="311798">
                <a:tc gridSpan="2">
                  <a:txBody>
                    <a:bodyPr/>
                    <a:lstStyle/>
                    <a:p>
                      <a:pPr algn="ctr" fontAlgn="b"/>
                      <a:r>
                        <a:rPr lang="en-US" sz="1400" b="1" i="0" u="none" strike="noStrike" dirty="0" smtClean="0">
                          <a:solidFill>
                            <a:srgbClr val="FF0000"/>
                          </a:solidFill>
                          <a:effectLst/>
                          <a:latin typeface="Calibri" panose="020F0502020204030204" pitchFamily="34" charset="0"/>
                        </a:rPr>
                        <a:t>Table 1. FY2018  </a:t>
                      </a:r>
                      <a:r>
                        <a:rPr lang="en-US" sz="1400" b="1" i="0" u="none" strike="noStrike" dirty="0">
                          <a:solidFill>
                            <a:srgbClr val="FF0000"/>
                          </a:solidFill>
                          <a:effectLst/>
                          <a:latin typeface="Calibri" panose="020F0502020204030204" pitchFamily="34" charset="0"/>
                        </a:rPr>
                        <a:t>ED Visit Top 10 </a:t>
                      </a:r>
                      <a:r>
                        <a:rPr lang="en-US" sz="1400" b="1" i="0" u="none" strike="noStrike" dirty="0" smtClean="0">
                          <a:solidFill>
                            <a:srgbClr val="FF0000"/>
                          </a:solidFill>
                          <a:effectLst/>
                          <a:latin typeface="Calibri" panose="020F0502020204030204" pitchFamily="34" charset="0"/>
                        </a:rPr>
                        <a:t>CCSR Mortality </a:t>
                      </a:r>
                      <a:r>
                        <a:rPr lang="en-US" sz="1400" b="1" i="0" u="none" strike="noStrike" dirty="0">
                          <a:solidFill>
                            <a:srgbClr val="FF0000"/>
                          </a:solidFill>
                          <a:effectLst/>
                          <a:latin typeface="Calibri" panose="020F0502020204030204" pitchFamily="34" charset="0"/>
                        </a:rPr>
                        <a:t>Ranking </a:t>
                      </a:r>
                      <a:endParaRPr lang="en-US" sz="1400" b="1" i="0" u="none" strike="noStrike" dirty="0" smtClean="0">
                        <a:solidFill>
                          <a:srgbClr val="FF0000"/>
                        </a:solidFill>
                        <a:effectLst/>
                        <a:latin typeface="Calibri" panose="020F0502020204030204" pitchFamily="34" charset="0"/>
                      </a:endParaRPr>
                    </a:p>
                    <a:p>
                      <a:pPr algn="ctr" fontAlgn="b"/>
                      <a:r>
                        <a:rPr lang="en-US" sz="1400" b="1" i="0" u="none" strike="noStrike" dirty="0" smtClean="0">
                          <a:solidFill>
                            <a:srgbClr val="FF0000"/>
                          </a:solidFill>
                          <a:effectLst/>
                          <a:latin typeface="Calibri" panose="020F0502020204030204" pitchFamily="34" charset="0"/>
                        </a:rPr>
                        <a:t>for </a:t>
                      </a:r>
                      <a:r>
                        <a:rPr lang="en-US" sz="1400" b="1" i="0" u="none" strike="noStrike" dirty="0">
                          <a:solidFill>
                            <a:srgbClr val="FF0000"/>
                          </a:solidFill>
                          <a:effectLst/>
                          <a:latin typeface="Calibri" panose="020F0502020204030204" pitchFamily="34" charset="0"/>
                        </a:rPr>
                        <a:t>Adults (Age &gt; 18 years</a:t>
                      </a:r>
                      <a:r>
                        <a:rPr lang="en-US" sz="1400" b="1" i="0" u="none" strike="noStrike" dirty="0" smtClean="0">
                          <a:solidFill>
                            <a:srgbClr val="FF0000"/>
                          </a:solidFill>
                          <a:effectLst/>
                          <a:latin typeface="Calibri" panose="020F0502020204030204" pitchFamily="34" charset="0"/>
                        </a:rPr>
                        <a:t>) </a:t>
                      </a:r>
                      <a:endParaRPr lang="en-US" sz="1400" b="1" i="0" u="none" strike="noStrike" dirty="0">
                        <a:solidFill>
                          <a:srgbClr val="FF0000"/>
                        </a:solidFill>
                        <a:effectLst/>
                        <a:latin typeface="Calibri" panose="020F0502020204030204" pitchFamily="34" charset="0"/>
                      </a:endParaRPr>
                    </a:p>
                  </a:txBody>
                  <a:tcPr marL="86932" marR="5795" marT="579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400" b="0" i="0" u="none" strike="noStrike">
                          <a:solidFill>
                            <a:srgbClr val="FF0000"/>
                          </a:solidFill>
                          <a:effectLst/>
                          <a:latin typeface="Calibri" panose="020F0502020204030204" pitchFamily="34" charset="0"/>
                        </a:rPr>
                        <a:t> </a:t>
                      </a:r>
                    </a:p>
                  </a:txBody>
                  <a:tcPr marL="5795" marR="5795" marT="5795" marB="0" anchor="b">
                    <a:lnL>
                      <a:noFill/>
                    </a:lnL>
                    <a:lnR>
                      <a:noFill/>
                    </a:lnR>
                    <a:lnT>
                      <a:noFill/>
                    </a:lnT>
                    <a:lnB>
                      <a:noFill/>
                    </a:lnB>
                    <a:solidFill>
                      <a:srgbClr val="F2F2F2"/>
                    </a:solidFill>
                  </a:tcPr>
                </a:tc>
                <a:tc gridSpan="2">
                  <a:txBody>
                    <a:bodyPr/>
                    <a:lstStyle/>
                    <a:p>
                      <a:pPr algn="ctr" fontAlgn="b"/>
                      <a:r>
                        <a:rPr lang="en-US" sz="1400" b="1" i="0" u="none" strike="noStrike" dirty="0" smtClean="0">
                          <a:solidFill>
                            <a:srgbClr val="FF0000"/>
                          </a:solidFill>
                          <a:effectLst/>
                          <a:latin typeface="Calibri" panose="020F0502020204030204" pitchFamily="34" charset="0"/>
                        </a:rPr>
                        <a:t>Table</a:t>
                      </a:r>
                      <a:r>
                        <a:rPr lang="en-US" sz="1400" b="1" i="0" u="none" strike="noStrike" baseline="0" dirty="0" smtClean="0">
                          <a:solidFill>
                            <a:srgbClr val="FF0000"/>
                          </a:solidFill>
                          <a:effectLst/>
                          <a:latin typeface="Calibri" panose="020F0502020204030204" pitchFamily="34" charset="0"/>
                        </a:rPr>
                        <a:t> 2. </a:t>
                      </a:r>
                      <a:r>
                        <a:rPr lang="en-US" sz="1400" b="1" i="0" u="none" strike="noStrike" dirty="0" smtClean="0">
                          <a:solidFill>
                            <a:srgbClr val="FF0000"/>
                          </a:solidFill>
                          <a:effectLst/>
                          <a:latin typeface="Calibri" panose="020F0502020204030204" pitchFamily="34" charset="0"/>
                        </a:rPr>
                        <a:t>FY2018  </a:t>
                      </a:r>
                      <a:r>
                        <a:rPr lang="en-US" sz="1400" b="1" i="0" u="none" strike="noStrike" dirty="0">
                          <a:solidFill>
                            <a:srgbClr val="FF0000"/>
                          </a:solidFill>
                          <a:effectLst/>
                          <a:latin typeface="Calibri" panose="020F0502020204030204" pitchFamily="34" charset="0"/>
                        </a:rPr>
                        <a:t>ED Visit Top 10 </a:t>
                      </a:r>
                      <a:r>
                        <a:rPr lang="en-US" sz="1400" b="1" i="0" u="none" strike="noStrike" dirty="0" smtClean="0">
                          <a:solidFill>
                            <a:srgbClr val="FF0000"/>
                          </a:solidFill>
                          <a:effectLst/>
                          <a:latin typeface="Calibri" panose="020F0502020204030204" pitchFamily="34" charset="0"/>
                        </a:rPr>
                        <a:t>CCSR Mortality </a:t>
                      </a:r>
                      <a:r>
                        <a:rPr lang="en-US" sz="1400" b="1" i="0" u="none" strike="noStrike" dirty="0">
                          <a:solidFill>
                            <a:srgbClr val="FF0000"/>
                          </a:solidFill>
                          <a:effectLst/>
                          <a:latin typeface="Calibri" panose="020F0502020204030204" pitchFamily="34" charset="0"/>
                        </a:rPr>
                        <a:t>Ranking </a:t>
                      </a:r>
                      <a:endParaRPr lang="en-US" sz="1400" b="1" i="0" u="none" strike="noStrike" dirty="0" smtClean="0">
                        <a:solidFill>
                          <a:srgbClr val="FF0000"/>
                        </a:solidFill>
                        <a:effectLst/>
                        <a:latin typeface="Calibri" panose="020F0502020204030204" pitchFamily="34" charset="0"/>
                      </a:endParaRPr>
                    </a:p>
                    <a:p>
                      <a:pPr algn="ctr" fontAlgn="b"/>
                      <a:r>
                        <a:rPr lang="en-US" sz="1400" b="1" i="0" u="none" strike="noStrike" dirty="0" smtClean="0">
                          <a:solidFill>
                            <a:srgbClr val="FF0000"/>
                          </a:solidFill>
                          <a:effectLst/>
                          <a:latin typeface="Calibri" panose="020F0502020204030204" pitchFamily="34" charset="0"/>
                        </a:rPr>
                        <a:t>for </a:t>
                      </a:r>
                      <a:r>
                        <a:rPr lang="en-US" sz="1400" b="1" i="0" u="none" strike="noStrike" dirty="0">
                          <a:solidFill>
                            <a:srgbClr val="FF0000"/>
                          </a:solidFill>
                          <a:effectLst/>
                          <a:latin typeface="Calibri" panose="020F0502020204030204" pitchFamily="34" charset="0"/>
                        </a:rPr>
                        <a:t>Children (Age &lt; 19 years)</a:t>
                      </a:r>
                    </a:p>
                  </a:txBody>
                  <a:tcPr marL="5795" marR="5795" marT="579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97898">
                <a:tc>
                  <a:txBody>
                    <a:bodyPr/>
                    <a:lstStyle/>
                    <a:p>
                      <a:pPr algn="ctr" fontAlgn="ctr"/>
                      <a:r>
                        <a:rPr lang="en-US" sz="1100" b="0" i="0" u="none" strike="noStrike" dirty="0">
                          <a:solidFill>
                            <a:srgbClr val="000000"/>
                          </a:solidFill>
                          <a:effectLst/>
                          <a:latin typeface="Calibri" panose="020F0502020204030204" pitchFamily="34" charset="0"/>
                        </a:rPr>
                        <a:t>RANK</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dirty="0">
                          <a:solidFill>
                            <a:srgbClr val="000000"/>
                          </a:solidFill>
                          <a:effectLst/>
                          <a:latin typeface="Calibri" panose="020F0502020204030204" pitchFamily="34" charset="0"/>
                        </a:rPr>
                        <a:t>CCSR Category Description</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RANK</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100" b="0" i="0" u="none" strike="noStrike">
                          <a:solidFill>
                            <a:srgbClr val="000000"/>
                          </a:solidFill>
                          <a:effectLst/>
                          <a:latin typeface="Calibri" panose="020F0502020204030204" pitchFamily="34" charset="0"/>
                        </a:rPr>
                        <a:t>CCSR Category Description</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r>
              <a:tr h="168069">
                <a:tc>
                  <a:txBody>
                    <a:bodyPr/>
                    <a:lstStyle/>
                    <a:p>
                      <a:pPr algn="ctr" fontAlgn="ctr"/>
                      <a:r>
                        <a:rPr lang="en-US" sz="1100" b="0" i="0" u="none" strike="noStrike">
                          <a:solidFill>
                            <a:srgbClr val="000000"/>
                          </a:solidFill>
                          <a:effectLst/>
                          <a:latin typeface="Calibri" panose="020F0502020204030204" pitchFamily="34" charset="0"/>
                        </a:rPr>
                        <a:t>1</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Cardiac arrest and ventricular fibrillation</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Cardiac arrest and ventricular fibrillation</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2</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Respiratory failure; insufficiency; arrest</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Other specified and unspecified perinatal conditions</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3</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Acute myocardial infarction</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Suicidal ideation/attempt/intentional self-harm</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4</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Poisoning by drugs, initial encounter</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Respiratory failure; insufficiency; arrest</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5</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Cardiac dysrhythmias</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Open wounds of trunk, initial encounter</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6</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Septicemia</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Short gestation; low birth weight; and fetal growth retardation</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7</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Acute hemorrhagic cerebrovascular disease</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Internal organ injury, initial encounter</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8</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Open wounds of trunk, initial encounter</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Other general signs and symptoms</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8943">
                <a:tc>
                  <a:txBody>
                    <a:bodyPr/>
                    <a:lstStyle/>
                    <a:p>
                      <a:pPr algn="ctr" fontAlgn="ctr"/>
                      <a:r>
                        <a:rPr lang="en-US" sz="1100" b="0" i="0" u="none" strike="noStrike">
                          <a:solidFill>
                            <a:srgbClr val="000000"/>
                          </a:solidFill>
                          <a:effectLst/>
                          <a:latin typeface="Calibri" panose="020F0502020204030204" pitchFamily="34" charset="0"/>
                        </a:rPr>
                        <a:t>9</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Traumatic brain injury (TBI); concussion, initial encounter</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Traumatic brain injury (TBI); concussion, initial encounter</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8069">
                <a:tc>
                  <a:txBody>
                    <a:bodyPr/>
                    <a:lstStyle/>
                    <a:p>
                      <a:pPr algn="ctr" fontAlgn="ctr"/>
                      <a:r>
                        <a:rPr lang="en-US" sz="1100" b="0" i="0" u="none" strike="noStrike">
                          <a:solidFill>
                            <a:srgbClr val="000000"/>
                          </a:solidFill>
                          <a:effectLst/>
                          <a:latin typeface="Calibri" panose="020F0502020204030204" pitchFamily="34" charset="0"/>
                        </a:rPr>
                        <a:t>10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Respiratory signs and symptoms</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5795" marR="5795" marT="57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panose="020F0502020204030204" pitchFamily="34" charset="0"/>
                        </a:rPr>
                        <a:t>Acute </a:t>
                      </a:r>
                      <a:r>
                        <a:rPr lang="en-US" sz="1100" b="0" i="0" u="none" strike="noStrike" dirty="0" smtClean="0">
                          <a:solidFill>
                            <a:srgbClr val="000000"/>
                          </a:solidFill>
                          <a:effectLst/>
                          <a:latin typeface="Calibri" panose="020F0502020204030204" pitchFamily="34" charset="0"/>
                        </a:rPr>
                        <a:t>post-hemorrhagic </a:t>
                      </a:r>
                      <a:r>
                        <a:rPr lang="en-US" sz="1100" b="0" i="0" u="none" strike="noStrike" dirty="0">
                          <a:solidFill>
                            <a:srgbClr val="000000"/>
                          </a:solidFill>
                          <a:effectLst/>
                          <a:latin typeface="Calibri" panose="020F0502020204030204" pitchFamily="34" charset="0"/>
                        </a:rPr>
                        <a:t>anemia</a:t>
                      </a:r>
                    </a:p>
                  </a:txBody>
                  <a:tcPr marL="5795" marR="5795" marT="57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7" name="Group 6"/>
          <p:cNvGrpSpPr/>
          <p:nvPr/>
        </p:nvGrpSpPr>
        <p:grpSpPr>
          <a:xfrm>
            <a:off x="6859771" y="99060"/>
            <a:ext cx="2124612" cy="3135047"/>
            <a:chOff x="6859771" y="99060"/>
            <a:chExt cx="2124612" cy="3135047"/>
          </a:xfrm>
        </p:grpSpPr>
        <p:sp>
          <p:nvSpPr>
            <p:cNvPr id="8" name="TextBox 7"/>
            <p:cNvSpPr txBox="1"/>
            <p:nvPr/>
          </p:nvSpPr>
          <p:spPr>
            <a:xfrm>
              <a:off x="6859771" y="99060"/>
              <a:ext cx="2124611" cy="1077218"/>
            </a:xfrm>
            <a:prstGeom prst="rect">
              <a:avLst/>
            </a:prstGeom>
            <a:solidFill>
              <a:schemeClr val="accent1"/>
            </a:solidFill>
            <a:scene3d>
              <a:camera prst="orthographicFront"/>
              <a:lightRig rig="threePt" dir="t"/>
            </a:scene3d>
            <a:sp3d>
              <a:bevelT w="152400" h="50800" prst="softRound"/>
            </a:sp3d>
          </p:spPr>
          <p:txBody>
            <a:bodyPr wrap="square" rtlCol="0">
              <a:spAutoFit/>
            </a:bodyPr>
            <a:lstStyle/>
            <a:p>
              <a:pPr algn="ctr"/>
              <a:r>
                <a:rPr lang="en-US" sz="3200" b="1" dirty="0" smtClean="0">
                  <a:solidFill>
                    <a:schemeClr val="bg1"/>
                  </a:solidFill>
                </a:rPr>
                <a:t>CLINICAL</a:t>
              </a:r>
            </a:p>
            <a:p>
              <a:pPr algn="ctr"/>
              <a:r>
                <a:rPr lang="en-US" sz="3200" b="1" dirty="0" smtClean="0">
                  <a:solidFill>
                    <a:schemeClr val="bg1"/>
                  </a:solidFill>
                </a:rPr>
                <a:t>GROUPING </a:t>
              </a:r>
              <a:endParaRPr lang="en-US" sz="3200" b="1" dirty="0">
                <a:solidFill>
                  <a:schemeClr val="bg1"/>
                </a:solidFill>
              </a:endParaRPr>
            </a:p>
          </p:txBody>
        </p:sp>
        <p:pic>
          <p:nvPicPr>
            <p:cNvPr id="9" name="Picture 8"/>
            <p:cNvPicPr>
              <a:picLocks noChangeAspect="1"/>
            </p:cNvPicPr>
            <p:nvPr/>
          </p:nvPicPr>
          <p:blipFill rotWithShape="1">
            <a:blip r:embed="rId2"/>
            <a:srcRect l="35667" t="18353" r="4888" b="5409"/>
            <a:stretch/>
          </p:blipFill>
          <p:spPr>
            <a:xfrm>
              <a:off x="6859771" y="1293399"/>
              <a:ext cx="2124612" cy="1940708"/>
            </a:xfrm>
            <a:prstGeom prst="rect">
              <a:avLst/>
            </a:prstGeom>
          </p:spPr>
        </p:pic>
      </p:grpSp>
    </p:spTree>
    <p:extLst>
      <p:ext uri="{BB962C8B-B14F-4D97-AF65-F5344CB8AC3E}">
        <p14:creationId xmlns:p14="http://schemas.microsoft.com/office/powerpoint/2010/main" val="1445154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8092" y="1905000"/>
            <a:ext cx="8654902" cy="4602669"/>
            <a:chOff x="165248" y="1676400"/>
            <a:chExt cx="8654902" cy="4602669"/>
          </a:xfrm>
        </p:grpSpPr>
        <p:sp>
          <p:nvSpPr>
            <p:cNvPr id="4" name="Rectangle 3"/>
            <p:cNvSpPr/>
            <p:nvPr/>
          </p:nvSpPr>
          <p:spPr>
            <a:xfrm>
              <a:off x="165248" y="2057400"/>
              <a:ext cx="8654902" cy="4221669"/>
            </a:xfrm>
            <a:prstGeom prst="rect">
              <a:avLst/>
            </a:prstGeom>
            <a:solidFill>
              <a:schemeClr val="bg1"/>
            </a:solidFill>
          </p:spPr>
          <p:txBody>
            <a:bodyPr wrap="square">
              <a:spAutoFit/>
            </a:bodyPr>
            <a:lstStyle/>
            <a:p>
              <a:r>
                <a:rPr lang="en-US" sz="1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1200" i="1" dirty="0" smtClean="0">
                  <a:latin typeface="Calibri" panose="020F0502020204030204" pitchFamily="34" charset="0"/>
                  <a:ea typeface="Calibri" panose="020F0502020204030204" pitchFamily="34" charset="0"/>
                  <a:cs typeface="Arial" panose="020B0604020202020204" pitchFamily="34" charset="0"/>
                </a:rPr>
                <a:t>Data </a:t>
              </a:r>
              <a:r>
                <a:rPr lang="en-US" sz="1200" i="1" dirty="0">
                  <a:latin typeface="Calibri" panose="020F0502020204030204" pitchFamily="34" charset="0"/>
                  <a:ea typeface="Calibri" panose="020F0502020204030204" pitchFamily="34" charset="0"/>
                  <a:cs typeface="Arial" panose="020B0604020202020204" pitchFamily="34" charset="0"/>
                </a:rPr>
                <a:t>linkage involves combining CHIA Data with other data to create a more extensive database for analysis. Data linkage is typically used to link multiple events or characteristics within one database that refer to a single person within CHIA Data</a:t>
              </a:r>
              <a:r>
                <a:rPr lang="en-US" sz="1200" i="1" dirty="0" smtClean="0">
                  <a:latin typeface="Calibri" panose="020F0502020204030204" pitchFamily="34" charset="0"/>
                  <a:ea typeface="Calibri" panose="020F0502020204030204" pitchFamily="34" charset="0"/>
                  <a:cs typeface="Arial" panose="020B0604020202020204" pitchFamily="34" charset="0"/>
                </a:rPr>
                <a:t>.</a:t>
              </a:r>
              <a:endParaRPr lang="en-US" sz="1200" i="1"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lvl="1"/>
              <a:endParaRPr lang="en-US" sz="1000" i="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685800" lvl="1" indent="-228600">
                <a:buAutoNum type="arabicPeriod"/>
              </a:pPr>
              <a:r>
                <a:rPr lang="en-US" sz="1000" dirty="0" smtClean="0">
                  <a:solidFill>
                    <a:srgbClr val="FF0000"/>
                  </a:solidFill>
                  <a:latin typeface="Arial" panose="020B0604020202020204" pitchFamily="34" charset="0"/>
                  <a:cs typeface="Arial" panose="020B0604020202020204" pitchFamily="34" charset="0"/>
                </a:rPr>
                <a:t>Do </a:t>
              </a:r>
              <a:r>
                <a:rPr lang="en-US" sz="1000" dirty="0">
                  <a:solidFill>
                    <a:srgbClr val="FF0000"/>
                  </a:solidFill>
                  <a:latin typeface="Arial" panose="020B0604020202020204" pitchFamily="34" charset="0"/>
                  <a:cs typeface="Arial" panose="020B0604020202020204" pitchFamily="34" charset="0"/>
                </a:rPr>
                <a:t>you intend to link or merge CHIA Data to other data?    </a:t>
              </a:r>
              <a:endParaRPr lang="en-US" sz="1000" dirty="0" smtClean="0">
                <a:solidFill>
                  <a:srgbClr val="FF0000"/>
                </a:solidFill>
                <a:latin typeface="Arial" panose="020B0604020202020204" pitchFamily="34" charset="0"/>
                <a:cs typeface="Arial" panose="020B0604020202020204" pitchFamily="34" charset="0"/>
              </a:endParaRPr>
            </a:p>
            <a:p>
              <a:pPr lvl="1"/>
              <a:r>
                <a:rPr lang="en-US" sz="1000" dirty="0">
                  <a:solidFill>
                    <a:srgbClr val="FF0000"/>
                  </a:solidFill>
                  <a:latin typeface="Arial" panose="020B0604020202020204" pitchFamily="34" charset="0"/>
                  <a:cs typeface="Arial" panose="020B0604020202020204" pitchFamily="34" charset="0"/>
                </a:rPr>
                <a:t> </a:t>
              </a:r>
              <a:r>
                <a:rPr lang="en-US" sz="1000" dirty="0" smtClean="0">
                  <a:solidFill>
                    <a:srgbClr val="FF0000"/>
                  </a:solidFill>
                  <a:latin typeface="Arial" panose="020B0604020202020204" pitchFamily="34" charset="0"/>
                  <a:cs typeface="Arial" panose="020B0604020202020204" pitchFamily="34" charset="0"/>
                </a:rPr>
                <a:t>      </a:t>
              </a:r>
              <a:r>
                <a:rPr lang="en-US" sz="1000" b="1" dirty="0" smtClean="0">
                  <a:solidFill>
                    <a:srgbClr val="0070C0"/>
                  </a:solidFill>
                  <a:latin typeface="Arial" panose="020B0604020202020204" pitchFamily="34" charset="0"/>
                  <a:cs typeface="Arial" panose="020B0604020202020204" pitchFamily="34" charset="0"/>
                </a:rPr>
                <a:t>Yes</a:t>
              </a:r>
            </a:p>
            <a:p>
              <a:pPr lvl="1"/>
              <a:endParaRPr lang="en-US" sz="800" b="1" dirty="0" smtClean="0">
                <a:solidFill>
                  <a:srgbClr val="0070C0"/>
                </a:solidFill>
                <a:latin typeface="Arial" panose="020B0604020202020204" pitchFamily="34" charset="0"/>
                <a:cs typeface="Arial" panose="020B0604020202020204" pitchFamily="34" charset="0"/>
              </a:endParaRPr>
            </a:p>
            <a:p>
              <a:pPr lvl="1">
                <a:lnSpc>
                  <a:spcPct val="115000"/>
                </a:lnSpc>
                <a:spcAft>
                  <a:spcPts val="1000"/>
                </a:spcAft>
              </a:pPr>
              <a:r>
                <a:rPr lang="en-US" sz="1000" dirty="0" smtClean="0">
                  <a:solidFill>
                    <a:srgbClr val="FF0000"/>
                  </a:solidFill>
                  <a:latin typeface="Arial" panose="020B0604020202020204" pitchFamily="34" charset="0"/>
                  <a:cs typeface="Arial" panose="020B0604020202020204" pitchFamily="34" charset="0"/>
                </a:rPr>
                <a:t>2</a:t>
              </a:r>
              <a:r>
                <a:rPr lang="en-US" sz="1000" dirty="0">
                  <a:solidFill>
                    <a:srgbClr val="FF0000"/>
                  </a:solidFill>
                  <a:latin typeface="Arial" panose="020B0604020202020204" pitchFamily="34" charset="0"/>
                  <a:cs typeface="Arial" panose="020B0604020202020204" pitchFamily="34" charset="0"/>
                </a:rPr>
                <a:t>. If yes, please indicate below the types of data to which CHIA Data will be linked.  [Check all that apply</a:t>
              </a:r>
              <a:r>
                <a:rPr lang="en-US" sz="1000" dirty="0" smtClean="0">
                  <a:solidFill>
                    <a:srgbClr val="FF0000"/>
                  </a:solidFill>
                  <a:latin typeface="Arial" panose="020B0604020202020204" pitchFamily="34" charset="0"/>
                  <a:cs typeface="Arial" panose="020B0604020202020204" pitchFamily="34" charset="0"/>
                </a:rPr>
                <a:t>]</a:t>
              </a:r>
            </a:p>
            <a:p>
              <a:pPr lvl="3"/>
              <a:r>
                <a:rPr lang="en-US" sz="1000" dirty="0">
                  <a:solidFill>
                    <a:srgbClr val="FF0000"/>
                  </a:solidFill>
                  <a:latin typeface="Arial" panose="020B0604020202020204" pitchFamily="34" charset="0"/>
                  <a:cs typeface="Arial" panose="020B0604020202020204" pitchFamily="34" charset="0"/>
                </a:rPr>
                <a:t>☐ Individual Patient Level Data (e.g. disease registries, death data)</a:t>
              </a:r>
            </a:p>
            <a:p>
              <a:pPr lvl="3"/>
              <a:r>
                <a:rPr lang="en-US" sz="1000" dirty="0">
                  <a:solidFill>
                    <a:srgbClr val="FF0000"/>
                  </a:solidFill>
                  <a:latin typeface="Arial" panose="020B0604020202020204" pitchFamily="34" charset="0"/>
                  <a:cs typeface="Arial" panose="020B0604020202020204" pitchFamily="34" charset="0"/>
                </a:rPr>
                <a:t>☐ Individual Provider Level Data (e.g., American Medical Association Physician Masterfile)</a:t>
              </a:r>
            </a:p>
            <a:p>
              <a:pPr lvl="3"/>
              <a:r>
                <a:rPr lang="en-US" sz="1000" dirty="0">
                  <a:solidFill>
                    <a:srgbClr val="FF0000"/>
                  </a:solidFill>
                  <a:latin typeface="Arial" panose="020B0604020202020204" pitchFamily="34" charset="0"/>
                  <a:cs typeface="Arial" panose="020B0604020202020204" pitchFamily="34" charset="0"/>
                </a:rPr>
                <a:t>☐ Individual Facility Level Data (e.g., American Hospital Association data)</a:t>
              </a:r>
            </a:p>
            <a:p>
              <a:pPr lvl="3"/>
              <a:r>
                <a:rPr lang="en-US" sz="1000" dirty="0">
                  <a:solidFill>
                    <a:srgbClr val="FF0000"/>
                  </a:solidFill>
                  <a:latin typeface="Arial" panose="020B0604020202020204" pitchFamily="34" charset="0"/>
                  <a:cs typeface="Arial" panose="020B0604020202020204" pitchFamily="34" charset="0"/>
                </a:rPr>
                <a:t>☐  Aggregate Data (e.g., Census data)</a:t>
              </a:r>
            </a:p>
            <a:p>
              <a:pPr lvl="3"/>
              <a:r>
                <a:rPr lang="en-US" sz="1000" dirty="0" smtClean="0">
                  <a:solidFill>
                    <a:srgbClr val="0070C0"/>
                  </a:solidFill>
                  <a:latin typeface="Arial" panose="020B0604020202020204" pitchFamily="34" charset="0"/>
                  <a:cs typeface="Arial" panose="020B0604020202020204" pitchFamily="34" charset="0"/>
                </a:rPr>
                <a:t>■ </a:t>
              </a:r>
              <a:r>
                <a:rPr lang="en-US" sz="1000" dirty="0">
                  <a:solidFill>
                    <a:srgbClr val="0070C0"/>
                  </a:solidFill>
                  <a:latin typeface="Arial" panose="020B0604020202020204" pitchFamily="34" charset="0"/>
                  <a:cs typeface="Arial" panose="020B0604020202020204" pitchFamily="34" charset="0"/>
                </a:rPr>
                <a:t>Other (please describe</a:t>
              </a:r>
              <a:r>
                <a:rPr lang="en-US" sz="1000" dirty="0" smtClean="0">
                  <a:solidFill>
                    <a:srgbClr val="0070C0"/>
                  </a:solidFill>
                  <a:latin typeface="Arial" panose="020B0604020202020204" pitchFamily="34" charset="0"/>
                  <a:cs typeface="Arial" panose="020B0604020202020204" pitchFamily="34" charset="0"/>
                </a:rPr>
                <a:t>): AHRQ H-CUP Clinical </a:t>
              </a:r>
              <a:r>
                <a:rPr lang="en-US" sz="1000" dirty="0">
                  <a:solidFill>
                    <a:srgbClr val="0070C0"/>
                  </a:solidFill>
                  <a:latin typeface="Arial" panose="020B0604020202020204" pitchFamily="34" charset="0"/>
                  <a:cs typeface="Arial" panose="020B0604020202020204" pitchFamily="34" charset="0"/>
                </a:rPr>
                <a:t>Classifications Software Refined </a:t>
              </a:r>
              <a:r>
                <a:rPr lang="en-US" sz="1000" b="1" dirty="0" smtClean="0">
                  <a:solidFill>
                    <a:srgbClr val="0070C0"/>
                  </a:solidFill>
                  <a:latin typeface="Arial" panose="020B0604020202020204" pitchFamily="34" charset="0"/>
                  <a:cs typeface="Arial" panose="020B0604020202020204" pitchFamily="34" charset="0"/>
                </a:rPr>
                <a:t>(CCSR) </a:t>
              </a:r>
              <a:r>
                <a:rPr lang="en-US" sz="1000" dirty="0">
                  <a:solidFill>
                    <a:srgbClr val="0070C0"/>
                  </a:solidFill>
                  <a:latin typeface="Arial" panose="020B0604020202020204" pitchFamily="34" charset="0"/>
                  <a:cs typeface="Arial" panose="020B0604020202020204" pitchFamily="34" charset="0"/>
                </a:rPr>
                <a:t>ICD-10-CM Diagnosis </a:t>
              </a:r>
              <a:r>
                <a:rPr lang="en-US" sz="1000" dirty="0" smtClean="0">
                  <a:solidFill>
                    <a:srgbClr val="0070C0"/>
                  </a:solidFill>
                  <a:latin typeface="Arial" panose="020B0604020202020204" pitchFamily="34" charset="0"/>
                  <a:cs typeface="Arial" panose="020B0604020202020204" pitchFamily="34" charset="0"/>
                </a:rPr>
                <a:t>Codes</a:t>
              </a:r>
            </a:p>
            <a:p>
              <a:pPr lvl="3"/>
              <a:endParaRPr lang="en-US" sz="800" dirty="0">
                <a:solidFill>
                  <a:srgbClr val="0070C0"/>
                </a:solidFill>
                <a:latin typeface="Arial" panose="020B0604020202020204" pitchFamily="34" charset="0"/>
                <a:cs typeface="Arial" panose="020B0604020202020204" pitchFamily="34" charset="0"/>
              </a:endParaRPr>
            </a:p>
            <a:p>
              <a:pPr lvl="1">
                <a:lnSpc>
                  <a:spcPct val="115000"/>
                </a:lnSpc>
                <a:spcAft>
                  <a:spcPts val="1000"/>
                </a:spcAft>
              </a:pPr>
              <a:r>
                <a:rPr lang="en-US" sz="1000" dirty="0" smtClean="0">
                  <a:solidFill>
                    <a:srgbClr val="FF0000"/>
                  </a:solidFill>
                  <a:latin typeface="Arial" panose="020B0604020202020204" pitchFamily="34" charset="0"/>
                  <a:cs typeface="Arial" panose="020B0604020202020204" pitchFamily="34" charset="0"/>
                </a:rPr>
                <a:t>3</a:t>
              </a:r>
              <a:r>
                <a:rPr lang="en-US" sz="1000" dirty="0">
                  <a:solidFill>
                    <a:srgbClr val="FF0000"/>
                  </a:solidFill>
                  <a:latin typeface="Arial" panose="020B0604020202020204" pitchFamily="34" charset="0"/>
                  <a:cs typeface="Arial" panose="020B0604020202020204" pitchFamily="34" charset="0"/>
                </a:rPr>
                <a:t>. If yes, describe the dataset(s) to which the CHIA Data will be linked, indicate which CHIA Data elements will be linked and the purpose for each linkage. </a:t>
              </a:r>
              <a:r>
                <a:rPr lang="en-US" sz="1000" dirty="0" smtClean="0">
                  <a:solidFill>
                    <a:srgbClr val="FF0000"/>
                  </a:solidFill>
                  <a:latin typeface="Arial" panose="020B0604020202020204" pitchFamily="34" charset="0"/>
                  <a:cs typeface="Arial" panose="020B0604020202020204" pitchFamily="34" charset="0"/>
                </a:rPr>
                <a:t> </a:t>
              </a:r>
              <a:r>
                <a:rPr lang="en-US" sz="1000" dirty="0">
                  <a:solidFill>
                    <a:srgbClr val="0070C0"/>
                  </a:solidFill>
                  <a:latin typeface="Arial" panose="020B0604020202020204" pitchFamily="34" charset="0"/>
                  <a:cs typeface="Arial" panose="020B0604020202020204" pitchFamily="34" charset="0"/>
                </a:rPr>
                <a:t>AHRQ H-CUP CCSR will use CHIA ICD-10-CM Principal Diagnosis Codes for grouping the large number of Pregnancy, childbirth and the puerperium diagnosis codes into the 34 CCSR categories for utilization </a:t>
              </a:r>
              <a:r>
                <a:rPr lang="en-US" sz="1000" dirty="0" smtClean="0">
                  <a:solidFill>
                    <a:srgbClr val="0070C0"/>
                  </a:solidFill>
                  <a:latin typeface="Arial" panose="020B0604020202020204" pitchFamily="34" charset="0"/>
                  <a:cs typeface="Arial" panose="020B0604020202020204" pitchFamily="34" charset="0"/>
                </a:rPr>
                <a:t>analysis.</a:t>
              </a:r>
            </a:p>
            <a:p>
              <a:pPr lvl="1">
                <a:lnSpc>
                  <a:spcPct val="115000"/>
                </a:lnSpc>
                <a:spcAft>
                  <a:spcPts val="1000"/>
                </a:spcAft>
              </a:pPr>
              <a:r>
                <a:rPr lang="en-US" sz="1000" dirty="0" smtClean="0">
                  <a:solidFill>
                    <a:srgbClr val="FF0000"/>
                  </a:solidFill>
                  <a:latin typeface="Arial" panose="020B0604020202020204" pitchFamily="34" charset="0"/>
                  <a:cs typeface="Arial" panose="020B0604020202020204" pitchFamily="34" charset="0"/>
                </a:rPr>
                <a:t>4</a:t>
              </a:r>
              <a:r>
                <a:rPr lang="en-US" sz="1000" dirty="0">
                  <a:solidFill>
                    <a:srgbClr val="FF0000"/>
                  </a:solidFill>
                  <a:latin typeface="Arial" panose="020B0604020202020204" pitchFamily="34" charset="0"/>
                  <a:cs typeface="Arial" panose="020B0604020202020204" pitchFamily="34" charset="0"/>
                </a:rPr>
                <a:t>. If yes, for each proposed linkage above, please describe your method or selected algorithm (e.g., deterministic or probabilistic) for linking each dataset.  If you intend to develop a unique algorithm, please describe how it will link each dataset</a:t>
              </a:r>
              <a:r>
                <a:rPr lang="en-US" sz="1000" dirty="0" smtClean="0">
                  <a:solidFill>
                    <a:srgbClr val="FF0000"/>
                  </a:solidFill>
                  <a:latin typeface="Arial" panose="020B0604020202020204" pitchFamily="34" charset="0"/>
                  <a:cs typeface="Arial" panose="020B0604020202020204" pitchFamily="34" charset="0"/>
                </a:rPr>
                <a:t>. </a:t>
              </a:r>
              <a:r>
                <a:rPr lang="en-US" sz="1000" dirty="0">
                  <a:solidFill>
                    <a:srgbClr val="0070C0"/>
                  </a:solidFill>
                  <a:latin typeface="Arial" panose="020B0604020202020204" pitchFamily="34" charset="0"/>
                  <a:cs typeface="Arial" panose="020B0604020202020204" pitchFamily="34" charset="0"/>
                </a:rPr>
                <a:t>Deterministic </a:t>
              </a:r>
            </a:p>
            <a:p>
              <a:pPr lvl="1">
                <a:lnSpc>
                  <a:spcPct val="115000"/>
                </a:lnSpc>
                <a:spcAft>
                  <a:spcPts val="1000"/>
                </a:spcAft>
              </a:pPr>
              <a:r>
                <a:rPr lang="en-US" sz="1000" b="1" dirty="0">
                  <a:solidFill>
                    <a:srgbClr val="FF0000"/>
                  </a:solidFill>
                  <a:latin typeface="Arial" panose="020B0604020202020204" pitchFamily="34" charset="0"/>
                  <a:cs typeface="Arial" panose="020B0604020202020204" pitchFamily="34" charset="0"/>
                </a:rPr>
                <a:t>5. If yes, attach complete listing of the variables from </a:t>
              </a:r>
              <a:r>
                <a:rPr lang="en-US" sz="1000" b="1" u="sng" dirty="0">
                  <a:solidFill>
                    <a:srgbClr val="FF0000"/>
                  </a:solidFill>
                  <a:latin typeface="Arial" panose="020B0604020202020204" pitchFamily="34" charset="0"/>
                  <a:cs typeface="Arial" panose="020B0604020202020204" pitchFamily="34" charset="0"/>
                </a:rPr>
                <a:t>all sources</a:t>
              </a:r>
              <a:r>
                <a:rPr lang="en-US" sz="1000" b="1" dirty="0">
                  <a:solidFill>
                    <a:srgbClr val="FF0000"/>
                  </a:solidFill>
                  <a:latin typeface="Arial" panose="020B0604020202020204" pitchFamily="34" charset="0"/>
                  <a:cs typeface="Arial" panose="020B0604020202020204" pitchFamily="34" charset="0"/>
                </a:rPr>
                <a:t> to be included in the final linked analytic file</a:t>
              </a:r>
              <a:r>
                <a:rPr lang="en-US" sz="1000" dirty="0">
                  <a:solidFill>
                    <a:srgbClr val="0070C0"/>
                  </a:solidFill>
                  <a:latin typeface="Arial" panose="020B0604020202020204" pitchFamily="34" charset="0"/>
                  <a:cs typeface="Arial" panose="020B0604020202020204" pitchFamily="34" charset="0"/>
                </a:rPr>
                <a:t>. </a:t>
              </a:r>
              <a:r>
                <a:rPr lang="en-US" sz="1000" dirty="0" smtClean="0">
                  <a:solidFill>
                    <a:srgbClr val="0070C0"/>
                  </a:solidFill>
                  <a:latin typeface="Arial" panose="020B0604020202020204" pitchFamily="34" charset="0"/>
                  <a:cs typeface="Arial" panose="020B0604020202020204" pitchFamily="34" charset="0"/>
                </a:rPr>
                <a:t>Data elements are available at the following link</a:t>
              </a:r>
              <a:r>
                <a:rPr lang="en-US" sz="1000" dirty="0" smtClean="0">
                  <a:solidFill>
                    <a:srgbClr val="FF0000"/>
                  </a:solidFill>
                  <a:latin typeface="Arial" panose="020B0604020202020204" pitchFamily="34" charset="0"/>
                  <a:cs typeface="Arial" panose="020B0604020202020204" pitchFamily="34" charset="0"/>
                </a:rPr>
                <a:t>: </a:t>
              </a:r>
              <a:r>
                <a:rPr lang="en-US" sz="1000" dirty="0">
                  <a:hlinkClick r:id="rId3"/>
                </a:rPr>
                <a:t>https://www.hcup-us.ahrq.gov/toolssoftware/ccsr/DXCCSR-vs-Beta-CCS-Comparison.xlsx</a:t>
              </a:r>
              <a:endParaRPr lang="en-US" sz="1000" dirty="0">
                <a:solidFill>
                  <a:srgbClr val="FF0000"/>
                </a:solidFill>
                <a:latin typeface="Arial" panose="020B0604020202020204" pitchFamily="34" charset="0"/>
                <a:cs typeface="Arial" panose="020B0604020202020204" pitchFamily="34" charset="0"/>
              </a:endParaRPr>
            </a:p>
            <a:p>
              <a:pPr lvl="1">
                <a:lnSpc>
                  <a:spcPct val="115000"/>
                </a:lnSpc>
                <a:spcAft>
                  <a:spcPts val="1000"/>
                </a:spcAft>
              </a:pPr>
              <a:r>
                <a:rPr lang="en-US" sz="1000" dirty="0">
                  <a:solidFill>
                    <a:srgbClr val="FF0000"/>
                  </a:solidFill>
                  <a:latin typeface="Arial" panose="020B0604020202020204" pitchFamily="34" charset="0"/>
                  <a:cs typeface="Arial" panose="020B0604020202020204" pitchFamily="34" charset="0"/>
                </a:rPr>
                <a:t>6. If yes, please identify the specific steps you will take to prevent the identification of individual patients in the linked dataset. </a:t>
              </a:r>
              <a:r>
                <a:rPr lang="en-US" sz="1000" b="1" dirty="0">
                  <a:solidFill>
                    <a:srgbClr val="0070C0"/>
                  </a:solidFill>
                  <a:latin typeface="Arial" panose="020B0604020202020204" pitchFamily="34" charset="0"/>
                  <a:cs typeface="Arial" panose="020B0604020202020204" pitchFamily="34" charset="0"/>
                </a:rPr>
                <a:t>The unit of analysis is a larger aggregated CCSR category without direct patient identifiers and aggregation will include cell suppression. </a:t>
              </a:r>
            </a:p>
          </p:txBody>
        </p:sp>
        <p:sp>
          <p:nvSpPr>
            <p:cNvPr id="5" name="TextBox 4"/>
            <p:cNvSpPr txBox="1"/>
            <p:nvPr/>
          </p:nvSpPr>
          <p:spPr>
            <a:xfrm>
              <a:off x="167020" y="1676400"/>
              <a:ext cx="8653130" cy="381000"/>
            </a:xfrm>
            <a:prstGeom prst="rect">
              <a:avLst/>
            </a:prstGeom>
            <a:solidFill>
              <a:srgbClr val="0070C0"/>
            </a:solidFill>
          </p:spPr>
          <p:txBody>
            <a:bodyPr wrap="square" rtlCol="0">
              <a:spAutoFit/>
            </a:bodyPr>
            <a:lstStyle/>
            <a:p>
              <a:r>
                <a:rPr lang="en-US" dirty="0" smtClean="0"/>
                <a:t>  </a:t>
              </a:r>
              <a:r>
                <a:rPr lang="en-US" b="1" dirty="0" smtClean="0">
                  <a:solidFill>
                    <a:schemeClr val="bg1"/>
                  </a:solidFill>
                </a:rPr>
                <a:t>VII. DATA LINKAGE  </a:t>
              </a:r>
              <a:r>
                <a:rPr lang="en-US" dirty="0" smtClean="0"/>
                <a:t>                                                                                                                                                                                      </a:t>
              </a:r>
              <a:endParaRPr lang="en-US" dirty="0"/>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49441"/>
            <a:ext cx="1808285" cy="1093382"/>
          </a:xfrm>
          <a:prstGeom prst="rect">
            <a:avLst/>
          </a:prstGeom>
        </p:spPr>
      </p:pic>
      <p:sp>
        <p:nvSpPr>
          <p:cNvPr id="7" name="Rectangle 6"/>
          <p:cNvSpPr/>
          <p:nvPr/>
        </p:nvSpPr>
        <p:spPr>
          <a:xfrm>
            <a:off x="0" y="49441"/>
            <a:ext cx="7377224" cy="400110"/>
          </a:xfrm>
          <a:prstGeom prst="rect">
            <a:avLst/>
          </a:prstGeom>
        </p:spPr>
        <p:txBody>
          <a:bodyPr wrap="square">
            <a:spAutoFit/>
          </a:bodyPr>
          <a:lstStyle/>
          <a:p>
            <a:r>
              <a:rPr lang="en-US" sz="2000" b="1" u="sng" dirty="0" smtClean="0"/>
              <a:t>Completing Section VII. DATA LINKAGE of the CHIA Data application </a:t>
            </a:r>
            <a:endParaRPr lang="en-US" sz="2000" b="1" dirty="0"/>
          </a:p>
        </p:txBody>
      </p:sp>
      <p:sp>
        <p:nvSpPr>
          <p:cNvPr id="8" name="Rectangle 7"/>
          <p:cNvSpPr/>
          <p:nvPr/>
        </p:nvSpPr>
        <p:spPr>
          <a:xfrm>
            <a:off x="0" y="393002"/>
            <a:ext cx="8971086" cy="1323439"/>
          </a:xfrm>
          <a:prstGeom prst="rect">
            <a:avLst/>
          </a:prstGeom>
        </p:spPr>
        <p:txBody>
          <a:bodyPr wrap="square">
            <a:spAutoFit/>
          </a:bodyPr>
          <a:lstStyle/>
          <a:p>
            <a:r>
              <a:rPr lang="en-US" sz="1600" i="1" dirty="0" smtClean="0">
                <a:solidFill>
                  <a:srgbClr val="0070C0"/>
                </a:solidFill>
              </a:rPr>
              <a:t>A common problem on applications for CHIA data is incomplete information in </a:t>
            </a:r>
          </a:p>
          <a:p>
            <a:r>
              <a:rPr lang="en-US" sz="1600" i="1" dirty="0" smtClean="0">
                <a:solidFill>
                  <a:srgbClr val="0070C0"/>
                </a:solidFill>
              </a:rPr>
              <a:t>Section VII Data Linkage. Whenever CHIA data is linked or merged or run </a:t>
            </a:r>
          </a:p>
          <a:p>
            <a:r>
              <a:rPr lang="en-US" sz="1600" i="1" dirty="0" smtClean="0">
                <a:solidFill>
                  <a:srgbClr val="0070C0"/>
                </a:solidFill>
              </a:rPr>
              <a:t>through a software program (such as a GIS), detailed information must be provided</a:t>
            </a:r>
          </a:p>
          <a:p>
            <a:r>
              <a:rPr lang="en-US" sz="1600" i="1" dirty="0" smtClean="0">
                <a:solidFill>
                  <a:srgbClr val="0070C0"/>
                </a:solidFill>
              </a:rPr>
              <a:t>on the data elements added to CHIA data. For example, the previous slide demonstrated how diagnosis codes in CHIA outpatient ED data could be used in AHRQ H-CUP </a:t>
            </a:r>
            <a:r>
              <a:rPr lang="en-US" sz="1600" b="1" i="1" u="sng" dirty="0">
                <a:solidFill>
                  <a:srgbClr val="0070C0"/>
                </a:solidFill>
              </a:rPr>
              <a:t>Clinical Classifications Software Refined </a:t>
            </a:r>
            <a:endParaRPr lang="en-US" sz="1600" i="1" dirty="0">
              <a:solidFill>
                <a:srgbClr val="0070C0"/>
              </a:solidFill>
            </a:endParaRPr>
          </a:p>
        </p:txBody>
      </p:sp>
      <p:grpSp>
        <p:nvGrpSpPr>
          <p:cNvPr id="11" name="Group 10"/>
          <p:cNvGrpSpPr/>
          <p:nvPr/>
        </p:nvGrpSpPr>
        <p:grpSpPr>
          <a:xfrm>
            <a:off x="6859771" y="6491444"/>
            <a:ext cx="2118796" cy="307777"/>
            <a:chOff x="6477000" y="6477553"/>
            <a:chExt cx="2118796" cy="307777"/>
          </a:xfrm>
        </p:grpSpPr>
        <p:sp>
          <p:nvSpPr>
            <p:cNvPr id="12" name="TextBox 11"/>
            <p:cNvSpPr txBox="1"/>
            <p:nvPr/>
          </p:nvSpPr>
          <p:spPr>
            <a:xfrm>
              <a:off x="6477000" y="6477553"/>
              <a:ext cx="1509196" cy="307777"/>
            </a:xfrm>
            <a:prstGeom prst="rect">
              <a:avLst/>
            </a:prstGeom>
            <a:noFill/>
          </p:spPr>
          <p:txBody>
            <a:bodyPr wrap="none" rtlCol="0">
              <a:spAutoFit/>
            </a:bodyPr>
            <a:lstStyle/>
            <a:p>
              <a:r>
                <a:rPr lang="en-US" sz="1400" i="1" dirty="0" smtClean="0">
                  <a:solidFill>
                    <a:srgbClr val="0070C0"/>
                  </a:solidFill>
                </a:rPr>
                <a:t>Answer Continued</a:t>
              </a:r>
              <a:endParaRPr lang="en-US" sz="1400" i="1" dirty="0">
                <a:solidFill>
                  <a:srgbClr val="0070C0"/>
                </a:solidFill>
              </a:endParaRPr>
            </a:p>
          </p:txBody>
        </p:sp>
        <p:cxnSp>
          <p:nvCxnSpPr>
            <p:cNvPr id="13" name="Straight Arrow Connector 12"/>
            <p:cNvCxnSpPr/>
            <p:nvPr/>
          </p:nvCxnSpPr>
          <p:spPr>
            <a:xfrm>
              <a:off x="7986196" y="6648311"/>
              <a:ext cx="60960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8048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243" y="1358897"/>
            <a:ext cx="8610600" cy="5478423"/>
          </a:xfrm>
          <a:prstGeom prst="rect">
            <a:avLst/>
          </a:prstGeom>
        </p:spPr>
        <p:txBody>
          <a:bodyPr wrap="square">
            <a:spAutoFit/>
          </a:bodyPr>
          <a:lstStyle/>
          <a:p>
            <a:endParaRPr lang="en-US" sz="2000" b="1" dirty="0"/>
          </a:p>
          <a:p>
            <a:pPr algn="ctr"/>
            <a:r>
              <a:rPr lang="en-US" sz="2000" b="1" u="sng" dirty="0" smtClean="0"/>
              <a:t>DETERMINISTIC LINKAGE</a:t>
            </a:r>
            <a:endParaRPr lang="en-US" sz="2000" b="1" u="sng" dirty="0"/>
          </a:p>
          <a:p>
            <a:endParaRPr lang="en-US" sz="800" b="1" dirty="0" smtClean="0"/>
          </a:p>
          <a:p>
            <a:pPr marL="342900" indent="-342900">
              <a:buFont typeface="Arial" panose="020B0604020202020204" pitchFamily="34" charset="0"/>
              <a:buChar char="•"/>
            </a:pPr>
            <a:r>
              <a:rPr lang="en-US" sz="1600" b="1" dirty="0" smtClean="0"/>
              <a:t>Exact matching on a key unique identifier. For example, the physician’s license number in CHIA case mix data can be deterministically linked to Massachusetts Board of Registration of Medicine Physician Profile data to obtain the physician’s area of specialty. </a:t>
            </a:r>
          </a:p>
          <a:p>
            <a:endParaRPr lang="en-US" sz="1600" b="1" dirty="0" smtClean="0"/>
          </a:p>
          <a:p>
            <a:pPr marL="342900" indent="-342900">
              <a:buFont typeface="Arial" panose="020B0604020202020204" pitchFamily="34" charset="0"/>
              <a:buChar char="•"/>
            </a:pPr>
            <a:r>
              <a:rPr lang="en-US" sz="1600" b="1" dirty="0" smtClean="0"/>
              <a:t>Linking a common variable </a:t>
            </a:r>
            <a:r>
              <a:rPr lang="en-US" sz="1600" b="1" dirty="0"/>
              <a:t>or a group of </a:t>
            </a:r>
            <a:r>
              <a:rPr lang="en-US" sz="1600" b="1" dirty="0" smtClean="0"/>
              <a:t>common variables </a:t>
            </a:r>
            <a:r>
              <a:rPr lang="en-US" sz="1600" b="1" dirty="0"/>
              <a:t>across databases and a link is made if they all agree.  Example:  </a:t>
            </a:r>
            <a:r>
              <a:rPr lang="en-US" sz="1600" b="1" dirty="0" smtClean="0"/>
              <a:t>The Permanent Patient 5-digit ZIP code in CHIA data can be used to deterministically link to the </a:t>
            </a:r>
            <a:r>
              <a:rPr lang="en-US" sz="1600" b="1" dirty="0"/>
              <a:t>Census </a:t>
            </a:r>
            <a:r>
              <a:rPr lang="en-US" sz="1600" b="1" dirty="0" smtClean="0"/>
              <a:t>Bureau data via 5-digit ZIP </a:t>
            </a:r>
            <a:r>
              <a:rPr lang="en-US" sz="1600" b="1" dirty="0"/>
              <a:t>Code Tabulation </a:t>
            </a:r>
            <a:r>
              <a:rPr lang="en-US" sz="1600" b="1" dirty="0" smtClean="0"/>
              <a:t>Area (ZCTA). This type of linkage might be used to obtain area Census measures such as median household income level by ZCTA.</a:t>
            </a:r>
          </a:p>
          <a:p>
            <a:endParaRPr lang="en-US" sz="1600" b="1" dirty="0" smtClean="0"/>
          </a:p>
          <a:p>
            <a:pPr marL="342900" indent="-342900">
              <a:buFont typeface="Arial" panose="020B0604020202020204" pitchFamily="34" charset="0"/>
              <a:buChar char="•"/>
            </a:pPr>
            <a:r>
              <a:rPr lang="en-US" sz="1600" b="1" dirty="0" smtClean="0"/>
              <a:t>You </a:t>
            </a:r>
            <a:r>
              <a:rPr lang="en-US" sz="1600" b="1" dirty="0"/>
              <a:t>can use a combination of </a:t>
            </a:r>
            <a:r>
              <a:rPr lang="en-US" sz="1600" b="1" dirty="0" smtClean="0"/>
              <a:t>variables such as the </a:t>
            </a:r>
            <a:r>
              <a:rPr lang="en-US" sz="1600" b="1" dirty="0"/>
              <a:t>Permanent Patient 5-digit ZIP code in CHIA data </a:t>
            </a:r>
            <a:r>
              <a:rPr lang="en-US" sz="1600" b="1" dirty="0" smtClean="0"/>
              <a:t>and patient sex to link to Census data to further refine ZCTA area measures by sex.</a:t>
            </a:r>
          </a:p>
          <a:p>
            <a:pPr marL="342900" indent="-342900">
              <a:buFont typeface="Arial" panose="020B0604020202020204" pitchFamily="34" charset="0"/>
              <a:buChar char="•"/>
            </a:pPr>
            <a:endParaRPr lang="en-US" sz="1600" b="1" dirty="0"/>
          </a:p>
          <a:p>
            <a:r>
              <a:rPr lang="en-US" sz="1600" b="1" u="sng" dirty="0" smtClean="0"/>
              <a:t>NOTE</a:t>
            </a:r>
            <a:r>
              <a:rPr lang="en-US" sz="1600" b="1" dirty="0" smtClean="0"/>
              <a:t>: Remember </a:t>
            </a:r>
            <a:r>
              <a:rPr lang="en-US" sz="1600" b="1" dirty="0"/>
              <a:t>using CHIA </a:t>
            </a:r>
            <a:r>
              <a:rPr lang="en-US" sz="1600" b="1" dirty="0" smtClean="0"/>
              <a:t>data in </a:t>
            </a:r>
            <a:r>
              <a:rPr lang="en-US" sz="1600" b="1" dirty="0"/>
              <a:t>analytic software tools such as a GIS is a form of linkage. The case mix data geographic data  are linked to census/demographic data layers to provide additional attributes not included in CHIA data.</a:t>
            </a:r>
          </a:p>
          <a:p>
            <a:endParaRPr lang="en-US" sz="1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9442" y="102201"/>
            <a:ext cx="1441644" cy="871692"/>
          </a:xfrm>
          <a:prstGeom prst="rect">
            <a:avLst/>
          </a:prstGeom>
        </p:spPr>
      </p:pic>
      <p:sp>
        <p:nvSpPr>
          <p:cNvPr id="4" name="Rectangle 3"/>
          <p:cNvSpPr/>
          <p:nvPr/>
        </p:nvSpPr>
        <p:spPr>
          <a:xfrm>
            <a:off x="0" y="137937"/>
            <a:ext cx="7377224" cy="400110"/>
          </a:xfrm>
          <a:prstGeom prst="rect">
            <a:avLst/>
          </a:prstGeom>
        </p:spPr>
        <p:txBody>
          <a:bodyPr wrap="square">
            <a:spAutoFit/>
          </a:bodyPr>
          <a:lstStyle/>
          <a:p>
            <a:r>
              <a:rPr lang="en-US" sz="2000" b="1" u="sng" dirty="0" smtClean="0"/>
              <a:t>Completing Section VII. DATA LINKAGE of the CHIA Data application </a:t>
            </a:r>
            <a:endParaRPr lang="en-US" sz="2000" b="1" dirty="0"/>
          </a:p>
        </p:txBody>
      </p:sp>
      <p:sp>
        <p:nvSpPr>
          <p:cNvPr id="5" name="Rectangle 4"/>
          <p:cNvSpPr/>
          <p:nvPr/>
        </p:nvSpPr>
        <p:spPr>
          <a:xfrm>
            <a:off x="0" y="487205"/>
            <a:ext cx="8971086" cy="1077218"/>
          </a:xfrm>
          <a:prstGeom prst="rect">
            <a:avLst/>
          </a:prstGeom>
        </p:spPr>
        <p:txBody>
          <a:bodyPr wrap="square">
            <a:spAutoFit/>
          </a:bodyPr>
          <a:lstStyle/>
          <a:p>
            <a:r>
              <a:rPr lang="en-US" sz="1600" i="1" dirty="0" smtClean="0">
                <a:solidFill>
                  <a:srgbClr val="0070C0"/>
                </a:solidFill>
              </a:rPr>
              <a:t>Section VII Data Linkage, Question 4, asks that for each proposed linkage, the applicant </a:t>
            </a:r>
          </a:p>
          <a:p>
            <a:r>
              <a:rPr lang="en-US" sz="1600" i="1" dirty="0" smtClean="0">
                <a:solidFill>
                  <a:srgbClr val="0070C0"/>
                </a:solidFill>
              </a:rPr>
              <a:t>describe </a:t>
            </a:r>
            <a:r>
              <a:rPr lang="en-US" sz="1600" i="1" dirty="0">
                <a:solidFill>
                  <a:srgbClr val="0070C0"/>
                </a:solidFill>
              </a:rPr>
              <a:t>the method or selected algorithm (e.g., deterministic </a:t>
            </a:r>
            <a:r>
              <a:rPr lang="en-US" sz="1600" i="1" dirty="0" smtClean="0">
                <a:solidFill>
                  <a:srgbClr val="0070C0"/>
                </a:solidFill>
              </a:rPr>
              <a:t>or probabilistic) for </a:t>
            </a:r>
            <a:r>
              <a:rPr lang="en-US" sz="1600" i="1" dirty="0">
                <a:solidFill>
                  <a:srgbClr val="0070C0"/>
                </a:solidFill>
              </a:rPr>
              <a:t>linking </a:t>
            </a:r>
            <a:endParaRPr lang="en-US" sz="1600" i="1" dirty="0" smtClean="0">
              <a:solidFill>
                <a:srgbClr val="0070C0"/>
              </a:solidFill>
            </a:endParaRPr>
          </a:p>
          <a:p>
            <a:r>
              <a:rPr lang="en-US" sz="1600" i="1" dirty="0" smtClean="0">
                <a:solidFill>
                  <a:srgbClr val="0070C0"/>
                </a:solidFill>
              </a:rPr>
              <a:t>each </a:t>
            </a:r>
            <a:r>
              <a:rPr lang="en-US" sz="1600" i="1" dirty="0">
                <a:solidFill>
                  <a:srgbClr val="0070C0"/>
                </a:solidFill>
              </a:rPr>
              <a:t>dataset.  If you intend to develop a unique </a:t>
            </a:r>
            <a:r>
              <a:rPr lang="en-US" sz="1600" i="1" dirty="0" smtClean="0">
                <a:solidFill>
                  <a:srgbClr val="0070C0"/>
                </a:solidFill>
              </a:rPr>
              <a:t> algorithm, please </a:t>
            </a:r>
            <a:r>
              <a:rPr lang="en-US" sz="1600" i="1" dirty="0">
                <a:solidFill>
                  <a:srgbClr val="0070C0"/>
                </a:solidFill>
              </a:rPr>
              <a:t>describe </a:t>
            </a:r>
            <a:r>
              <a:rPr lang="en-US" sz="1600" i="1" dirty="0" smtClean="0">
                <a:solidFill>
                  <a:srgbClr val="0070C0"/>
                </a:solidFill>
              </a:rPr>
              <a:t>how </a:t>
            </a:r>
            <a:r>
              <a:rPr lang="en-US" sz="1600" i="1" dirty="0">
                <a:solidFill>
                  <a:srgbClr val="0070C0"/>
                </a:solidFill>
              </a:rPr>
              <a:t>it will link each dataset. To complete this section, it is important to understand what the linkage algorithms are and how they differ. </a:t>
            </a:r>
          </a:p>
        </p:txBody>
      </p:sp>
      <p:grpSp>
        <p:nvGrpSpPr>
          <p:cNvPr id="9" name="Group 8"/>
          <p:cNvGrpSpPr/>
          <p:nvPr/>
        </p:nvGrpSpPr>
        <p:grpSpPr>
          <a:xfrm>
            <a:off x="6852290" y="6344877"/>
            <a:ext cx="2118796" cy="307777"/>
            <a:chOff x="6477000" y="6477553"/>
            <a:chExt cx="2118796" cy="307777"/>
          </a:xfrm>
        </p:grpSpPr>
        <p:sp>
          <p:nvSpPr>
            <p:cNvPr id="10" name="TextBox 9"/>
            <p:cNvSpPr txBox="1"/>
            <p:nvPr/>
          </p:nvSpPr>
          <p:spPr>
            <a:xfrm>
              <a:off x="6477000" y="6477553"/>
              <a:ext cx="1509196" cy="307777"/>
            </a:xfrm>
            <a:prstGeom prst="rect">
              <a:avLst/>
            </a:prstGeom>
            <a:noFill/>
          </p:spPr>
          <p:txBody>
            <a:bodyPr wrap="none" rtlCol="0">
              <a:spAutoFit/>
            </a:bodyPr>
            <a:lstStyle/>
            <a:p>
              <a:r>
                <a:rPr lang="en-US" sz="1400" i="1" dirty="0" smtClean="0">
                  <a:solidFill>
                    <a:srgbClr val="0070C0"/>
                  </a:solidFill>
                </a:rPr>
                <a:t>Answer Continued</a:t>
              </a:r>
              <a:endParaRPr lang="en-US" sz="1400" i="1" dirty="0">
                <a:solidFill>
                  <a:srgbClr val="0070C0"/>
                </a:solidFill>
              </a:endParaRPr>
            </a:p>
          </p:txBody>
        </p:sp>
        <p:cxnSp>
          <p:nvCxnSpPr>
            <p:cNvPr id="11" name="Straight Arrow Connector 10"/>
            <p:cNvCxnSpPr/>
            <p:nvPr/>
          </p:nvCxnSpPr>
          <p:spPr>
            <a:xfrm>
              <a:off x="7986196" y="6648311"/>
              <a:ext cx="609600" cy="0"/>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0507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651" y="838200"/>
            <a:ext cx="8742486" cy="5247590"/>
          </a:xfrm>
          <a:prstGeom prst="rect">
            <a:avLst/>
          </a:prstGeom>
        </p:spPr>
        <p:txBody>
          <a:bodyPr wrap="square">
            <a:spAutoFit/>
          </a:bodyPr>
          <a:lstStyle/>
          <a:p>
            <a:pPr algn="ctr"/>
            <a:r>
              <a:rPr lang="en-US" sz="2000" b="1" u="sng" dirty="0" smtClean="0"/>
              <a:t>PROBABILISTIC LINKAGE</a:t>
            </a:r>
            <a:endParaRPr lang="en-US" sz="2000" b="1" u="sng" dirty="0"/>
          </a:p>
          <a:p>
            <a:pPr marL="214313" indent="-214313">
              <a:buFont typeface="Arial" panose="020B0604020202020204" pitchFamily="34" charset="0"/>
              <a:buChar char="•"/>
            </a:pPr>
            <a:endParaRPr lang="en-US" sz="900" b="1" dirty="0"/>
          </a:p>
          <a:p>
            <a:pPr marL="214313" indent="-214313">
              <a:buFont typeface="Arial" panose="020B0604020202020204" pitchFamily="34" charset="0"/>
              <a:buChar char="•"/>
            </a:pPr>
            <a:r>
              <a:rPr lang="en-US" b="1" dirty="0"/>
              <a:t>Probabilistic record linking is based on the assumption that no single match between variables common to the source </a:t>
            </a:r>
            <a:r>
              <a:rPr lang="en-US" b="1" dirty="0" smtClean="0"/>
              <a:t>database and target database uniquely match with </a:t>
            </a:r>
            <a:r>
              <a:rPr lang="en-US" b="1" dirty="0"/>
              <a:t>complete reliability. When there is no single </a:t>
            </a:r>
            <a:r>
              <a:rPr lang="en-US" b="1" dirty="0" smtClean="0"/>
              <a:t>unique identifier shared between source and target database records, </a:t>
            </a:r>
            <a:r>
              <a:rPr lang="en-US" b="1" dirty="0"/>
              <a:t>a set of methods known as probabilistic record linkage are used.</a:t>
            </a:r>
          </a:p>
          <a:p>
            <a:endParaRPr lang="en-US" b="1" dirty="0"/>
          </a:p>
          <a:p>
            <a:pPr marL="214313" indent="-214313">
              <a:buFont typeface="Arial" panose="020B0604020202020204" pitchFamily="34" charset="0"/>
              <a:buChar char="•"/>
            </a:pPr>
            <a:r>
              <a:rPr lang="en-US" b="1" dirty="0"/>
              <a:t>A </a:t>
            </a:r>
            <a:r>
              <a:rPr lang="en-US" b="1" dirty="0" smtClean="0"/>
              <a:t>probabilistic </a:t>
            </a:r>
            <a:r>
              <a:rPr lang="en-US" b="1" dirty="0"/>
              <a:t>linkage method calculates the probability that two records belong to the same individual by using </a:t>
            </a:r>
            <a:r>
              <a:rPr lang="en-US" b="1" dirty="0" smtClean="0"/>
              <a:t>multiple variables, </a:t>
            </a:r>
            <a:r>
              <a:rPr lang="en-US" b="1" dirty="0"/>
              <a:t>such as, Unique Health Information Number (UHIN), Sex, </a:t>
            </a:r>
            <a:r>
              <a:rPr lang="en-US" b="1" dirty="0" smtClean="0"/>
              <a:t>Age, </a:t>
            </a:r>
            <a:r>
              <a:rPr lang="en-US" b="1" dirty="0"/>
              <a:t>and Permanent Patient ZIP Code.</a:t>
            </a:r>
          </a:p>
          <a:p>
            <a:pPr marL="214313" indent="-214313">
              <a:buFont typeface="Arial" panose="020B0604020202020204" pitchFamily="34" charset="0"/>
              <a:buChar char="•"/>
            </a:pPr>
            <a:endParaRPr lang="en-US" b="1" dirty="0"/>
          </a:p>
          <a:p>
            <a:r>
              <a:rPr lang="en-US" b="1" u="sng" dirty="0" smtClean="0"/>
              <a:t>NOTE</a:t>
            </a:r>
            <a:r>
              <a:rPr lang="en-US" b="1" dirty="0"/>
              <a:t>:  Remember the Limited Data Sets (LDS) by default does not include certain identifiable information like </a:t>
            </a:r>
            <a:r>
              <a:rPr lang="en-US" b="1" dirty="0" smtClean="0"/>
              <a:t>Unique Health Information Number (UHIN), Race and Ethnicity, Physician ID, and Permanent Patient 5-Digit </a:t>
            </a:r>
            <a:r>
              <a:rPr lang="en-US" b="1" dirty="0"/>
              <a:t>ZIP Code, but they can be requested as </a:t>
            </a:r>
            <a:r>
              <a:rPr lang="en-US" b="1" dirty="0" smtClean="0"/>
              <a:t>options when appropriate justification,  correct completion of linkage information, and privacy protection measures are provided. </a:t>
            </a:r>
            <a:endParaRPr lang="en-US" b="1" dirty="0"/>
          </a:p>
          <a:p>
            <a:endParaRPr lang="en-US" b="1" dirty="0" smtClean="0"/>
          </a:p>
          <a:p>
            <a:r>
              <a:rPr lang="en-US" dirty="0"/>
              <a:t> </a:t>
            </a:r>
            <a:endParaRPr lang="en-US"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9442" y="102201"/>
            <a:ext cx="1441644" cy="871692"/>
          </a:xfrm>
          <a:prstGeom prst="rect">
            <a:avLst/>
          </a:prstGeom>
        </p:spPr>
      </p:pic>
      <p:sp>
        <p:nvSpPr>
          <p:cNvPr id="4" name="Rectangle 3"/>
          <p:cNvSpPr/>
          <p:nvPr/>
        </p:nvSpPr>
        <p:spPr>
          <a:xfrm>
            <a:off x="0" y="137937"/>
            <a:ext cx="7377224" cy="400110"/>
          </a:xfrm>
          <a:prstGeom prst="rect">
            <a:avLst/>
          </a:prstGeom>
        </p:spPr>
        <p:txBody>
          <a:bodyPr wrap="square">
            <a:spAutoFit/>
          </a:bodyPr>
          <a:lstStyle/>
          <a:p>
            <a:r>
              <a:rPr lang="en-US" sz="2000" b="1" u="sng" dirty="0" smtClean="0"/>
              <a:t>Completing Section VII. DATA LINKAGE of the CHIA Data application </a:t>
            </a:r>
            <a:endParaRPr lang="en-US" sz="2000" b="1" dirty="0"/>
          </a:p>
        </p:txBody>
      </p:sp>
    </p:spTree>
    <p:extLst>
      <p:ext uri="{BB962C8B-B14F-4D97-AF65-F5344CB8AC3E}">
        <p14:creationId xmlns:p14="http://schemas.microsoft.com/office/powerpoint/2010/main" val="341282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762000" y="4682331"/>
            <a:ext cx="10515600" cy="4351338"/>
          </a:xfrm>
        </p:spPr>
        <p:txBody>
          <a:bodyPr>
            <a:normAutofit/>
          </a:bodyPr>
          <a:lstStyle/>
          <a:p>
            <a:pPr marL="0" indent="0">
              <a:buNone/>
            </a:pPr>
            <a:r>
              <a:rPr lang="en-US" sz="2400" dirty="0" smtClean="0"/>
              <a:t>	</a:t>
            </a:r>
            <a:endParaRPr lang="en-US" dirty="0"/>
          </a:p>
        </p:txBody>
      </p:sp>
      <p:pic>
        <p:nvPicPr>
          <p:cNvPr id="2050" name="Picture 2" descr="Patient Transfers"/>
          <p:cNvPicPr>
            <a:picLocks noChangeAspect="1" noChangeArrowheads="1"/>
          </p:cNvPicPr>
          <p:nvPr/>
        </p:nvPicPr>
        <p:blipFill rotWithShape="1">
          <a:blip r:embed="rId2">
            <a:extLst>
              <a:ext uri="{28A0092B-C50C-407E-A947-70E740481C1C}">
                <a14:useLocalDpi xmlns:a14="http://schemas.microsoft.com/office/drawing/2010/main" val="0"/>
              </a:ext>
            </a:extLst>
          </a:blip>
          <a:srcRect l="1741" t="5629" r="28038" b="20687"/>
          <a:stretch/>
        </p:blipFill>
        <p:spPr bwMode="auto">
          <a:xfrm>
            <a:off x="5715000" y="206875"/>
            <a:ext cx="3276600" cy="8709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0377" y="99060"/>
            <a:ext cx="5624623" cy="1323439"/>
          </a:xfrm>
          <a:prstGeom prst="rect">
            <a:avLst/>
          </a:prstGeom>
        </p:spPr>
        <p:txBody>
          <a:bodyPr wrap="square">
            <a:spAutoFit/>
          </a:bodyPr>
          <a:lstStyle/>
          <a:p>
            <a:r>
              <a:rPr lang="en-US" sz="2000" b="1" u="sng" dirty="0" smtClean="0"/>
              <a:t>Question</a:t>
            </a:r>
            <a:r>
              <a:rPr lang="en-US" sz="2000" b="1" dirty="0" smtClean="0"/>
              <a:t>: In the inpatient hospital discharge data and outpatient ED data, I am having difficulty interpreting the </a:t>
            </a:r>
            <a:r>
              <a:rPr lang="en-US" sz="2000" b="1" u="sng" dirty="0" smtClean="0"/>
              <a:t>IdOrgTransfer</a:t>
            </a:r>
            <a:r>
              <a:rPr lang="en-US" sz="2000" b="1" dirty="0" smtClean="0"/>
              <a:t> field. What does it mean and when should it be populated?</a:t>
            </a:r>
            <a:endParaRPr lang="en-US" sz="2000" b="1" dirty="0"/>
          </a:p>
        </p:txBody>
      </p:sp>
      <p:sp>
        <p:nvSpPr>
          <p:cNvPr id="9" name="Rectangle 8"/>
          <p:cNvSpPr/>
          <p:nvPr/>
        </p:nvSpPr>
        <p:spPr>
          <a:xfrm>
            <a:off x="90377" y="1368562"/>
            <a:ext cx="8968434" cy="1569660"/>
          </a:xfrm>
          <a:prstGeom prst="rect">
            <a:avLst/>
          </a:prstGeom>
        </p:spPr>
        <p:txBody>
          <a:bodyPr wrap="square">
            <a:spAutoFit/>
          </a:bodyPr>
          <a:lstStyle/>
          <a:p>
            <a:r>
              <a:rPr lang="en-US" sz="1600" i="1" dirty="0" smtClean="0">
                <a:solidFill>
                  <a:srgbClr val="0070C0"/>
                </a:solidFill>
              </a:rPr>
              <a:t>Answer: The IdOrgTransfer is the facility </a:t>
            </a:r>
            <a:r>
              <a:rPr lang="en-US" sz="1600" i="1" u="sng" dirty="0" smtClean="0">
                <a:solidFill>
                  <a:srgbClr val="0070C0"/>
                </a:solidFill>
              </a:rPr>
              <a:t>from which</a:t>
            </a:r>
            <a:r>
              <a:rPr lang="en-US" sz="1600" i="1" dirty="0" smtClean="0">
                <a:solidFill>
                  <a:srgbClr val="0070C0"/>
                </a:solidFill>
              </a:rPr>
              <a:t> the patient is transferred. This ID should not be the same as ID for the hospital service site provider (IdOrgSite). The lookup values for IdOrgTransfer are provided in a separate organization table which accompanies the patient level record data. The lookup values provided in the organization table are the only valid transfer ID codes that can be used. Populating the IdOrgTransfer field is based on whether the record has the following primary or secondary source of admission codes:</a:t>
            </a:r>
            <a:endParaRPr lang="en-US" sz="1600" i="1" dirty="0">
              <a:solidFill>
                <a:srgbClr val="0070C0"/>
              </a:solidFill>
            </a:endParaRPr>
          </a:p>
        </p:txBody>
      </p:sp>
      <p:sp>
        <p:nvSpPr>
          <p:cNvPr id="2" name="Rectangle 1"/>
          <p:cNvSpPr/>
          <p:nvPr/>
        </p:nvSpPr>
        <p:spPr>
          <a:xfrm>
            <a:off x="90377" y="2963123"/>
            <a:ext cx="9053623" cy="4044184"/>
          </a:xfrm>
          <a:prstGeom prst="rect">
            <a:avLst/>
          </a:prstGeom>
        </p:spPr>
        <p:txBody>
          <a:bodyPr wrap="square">
            <a:spAutoFit/>
          </a:bodyPr>
          <a:lstStyle/>
          <a:p>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IdOrgTransfer must be populated if Primary or Secondary Source of Admission </a:t>
            </a:r>
            <a:r>
              <a:rPr lang="en-US"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are:</a:t>
            </a:r>
          </a:p>
          <a:p>
            <a:endParaRPr lang="en-US" sz="800" b="1"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4-Transfer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from an Acute Hospital,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7-Outside Hospital Emergency Room Transfer,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5- Transfer from an SNF Facility or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6- Intermediate Care Facility and the provider from which the transfer occurred is in Massachusetts.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in any of the above instances, </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the provider </a:t>
            </a: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from which the transfer occurred is outside Massachusetts, the IdOrgTransfer must be 9999999.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9 – Other (to include Level 4 Nursing Facility) and the transfer facility is a Level 4 Nursing Facility/Rest Home and the provider from which the transfer occurred is in Massachusetts.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If Level 4 Nursing Facility provider from which the transfer occurred is outside Massachusetts, the transfer OrgID must be 9999999. If the Primary or Secondary Source of Admission is 9 and the admission is from anything other than a Level 4 Nursing Facility the Transfer Organization ID must be </a:t>
            </a:r>
            <a:r>
              <a:rPr lang="en-US" sz="16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blank.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7312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590800" y="914400"/>
            <a:ext cx="6248400" cy="53340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72" name="Title 1"/>
          <p:cNvSpPr>
            <a:spLocks noGrp="1"/>
          </p:cNvSpPr>
          <p:nvPr>
            <p:ph type="title"/>
          </p:nvPr>
        </p:nvSpPr>
        <p:spPr>
          <a:xfrm>
            <a:off x="152400" y="-74556"/>
            <a:ext cx="8839200" cy="1143000"/>
          </a:xfrm>
        </p:spPr>
        <p:txBody>
          <a:bodyPr>
            <a:normAutofit/>
          </a:bodyPr>
          <a:lstStyle/>
          <a:p>
            <a:pPr eaLnBrk="1" hangingPunct="1"/>
            <a:r>
              <a:rPr lang="en-US" altLang="en-US" sz="2800" b="1" dirty="0" smtClean="0">
                <a:solidFill>
                  <a:srgbClr val="0070C0"/>
                </a:solidFill>
              </a:rPr>
              <a:t>Reminder of the Differences between Casemix and </a:t>
            </a:r>
            <a:br>
              <a:rPr lang="en-US" altLang="en-US" sz="2800" b="1" dirty="0" smtClean="0">
                <a:solidFill>
                  <a:srgbClr val="0070C0"/>
                </a:solidFill>
              </a:rPr>
            </a:br>
            <a:r>
              <a:rPr lang="en-US" altLang="en-US" sz="2800" b="1" dirty="0" smtClean="0">
                <a:solidFill>
                  <a:srgbClr val="0070C0"/>
                </a:solidFill>
              </a:rPr>
              <a:t>MA APCD in Financial Data </a:t>
            </a:r>
          </a:p>
        </p:txBody>
      </p:sp>
      <p:grpSp>
        <p:nvGrpSpPr>
          <p:cNvPr id="3" name="Group 2"/>
          <p:cNvGrpSpPr/>
          <p:nvPr/>
        </p:nvGrpSpPr>
        <p:grpSpPr>
          <a:xfrm>
            <a:off x="152400" y="1144588"/>
            <a:ext cx="9296400" cy="4757737"/>
            <a:chOff x="152400" y="1144588"/>
            <a:chExt cx="9296400" cy="4757737"/>
          </a:xfrm>
        </p:grpSpPr>
        <p:grpSp>
          <p:nvGrpSpPr>
            <p:cNvPr id="2" name="Group 1"/>
            <p:cNvGrpSpPr/>
            <p:nvPr/>
          </p:nvGrpSpPr>
          <p:grpSpPr>
            <a:xfrm>
              <a:off x="152400" y="1330325"/>
              <a:ext cx="9296400" cy="4572000"/>
              <a:chOff x="152400" y="1330325"/>
              <a:chExt cx="9296400" cy="4572000"/>
            </a:xfrm>
          </p:grpSpPr>
          <p:sp>
            <p:nvSpPr>
              <p:cNvPr id="9" name="Oval 8"/>
              <p:cNvSpPr/>
              <p:nvPr/>
            </p:nvSpPr>
            <p:spPr>
              <a:xfrm>
                <a:off x="152400" y="1330325"/>
                <a:ext cx="4876800" cy="4572000"/>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3"/>
              <p:cNvSpPr txBox="1"/>
              <p:nvPr/>
            </p:nvSpPr>
            <p:spPr>
              <a:xfrm>
                <a:off x="533400" y="2611438"/>
                <a:ext cx="1517650" cy="1131887"/>
              </a:xfrm>
              <a:prstGeom prst="rect">
                <a:avLst/>
              </a:prstGeom>
              <a:noFill/>
            </p:spPr>
            <p:txBody>
              <a:bodyPr wrap="none">
                <a:spAutoFit/>
              </a:bodyPr>
              <a:lstStyle/>
              <a:p>
                <a:pPr fontAlgn="auto">
                  <a:spcBef>
                    <a:spcPts val="0"/>
                  </a:spcBef>
                  <a:spcAft>
                    <a:spcPts val="0"/>
                  </a:spcAft>
                  <a:defRPr/>
                </a:pPr>
                <a:r>
                  <a:rPr lang="en-US" sz="1050" dirty="0">
                    <a:latin typeface="+mn-lt"/>
                    <a:cs typeface="+mn-cs"/>
                  </a:rPr>
                  <a:t>Total Charges Ancillaries</a:t>
                </a:r>
              </a:p>
              <a:p>
                <a:pPr fontAlgn="auto">
                  <a:spcBef>
                    <a:spcPts val="0"/>
                  </a:spcBef>
                  <a:spcAft>
                    <a:spcPts val="0"/>
                  </a:spcAft>
                  <a:defRPr/>
                </a:pPr>
                <a:r>
                  <a:rPr lang="en-US" sz="1050" dirty="0">
                    <a:latin typeface="+mn-lt"/>
                    <a:cs typeface="+mn-cs"/>
                  </a:rPr>
                  <a:t>Total Charges Special</a:t>
                </a:r>
              </a:p>
              <a:p>
                <a:pPr fontAlgn="auto">
                  <a:spcBef>
                    <a:spcPts val="0"/>
                  </a:spcBef>
                  <a:spcAft>
                    <a:spcPts val="0"/>
                  </a:spcAft>
                  <a:defRPr/>
                </a:pPr>
                <a:r>
                  <a:rPr lang="en-US" sz="1050" dirty="0">
                    <a:latin typeface="+mn-lt"/>
                    <a:cs typeface="+mn-cs"/>
                  </a:rPr>
                  <a:t>Total Charges Routine</a:t>
                </a:r>
              </a:p>
              <a:p>
                <a:pPr fontAlgn="auto">
                  <a:spcBef>
                    <a:spcPts val="0"/>
                  </a:spcBef>
                  <a:spcAft>
                    <a:spcPts val="0"/>
                  </a:spcAft>
                  <a:defRPr/>
                </a:pPr>
                <a:endParaRPr lang="en-US" dirty="0">
                  <a:latin typeface="+mn-lt"/>
                  <a:cs typeface="+mn-cs"/>
                </a:endParaRPr>
              </a:p>
              <a:p>
                <a:pPr fontAlgn="auto">
                  <a:spcBef>
                    <a:spcPts val="0"/>
                  </a:spcBef>
                  <a:spcAft>
                    <a:spcPts val="0"/>
                  </a:spcAft>
                  <a:defRPr/>
                </a:pPr>
                <a:endParaRPr lang="en-US" dirty="0">
                  <a:latin typeface="+mn-lt"/>
                  <a:cs typeface="+mn-cs"/>
                </a:endParaRPr>
              </a:p>
            </p:txBody>
          </p:sp>
          <p:sp>
            <p:nvSpPr>
              <p:cNvPr id="5" name="TextBox 4"/>
              <p:cNvSpPr txBox="1"/>
              <p:nvPr/>
            </p:nvSpPr>
            <p:spPr>
              <a:xfrm>
                <a:off x="5016500" y="1509713"/>
                <a:ext cx="2667000" cy="3970318"/>
              </a:xfrm>
              <a:prstGeom prst="rect">
                <a:avLst/>
              </a:prstGeom>
              <a:noFill/>
            </p:spPr>
            <p:txBody>
              <a:bodyPr>
                <a:spAutoFit/>
              </a:bodyPr>
              <a:lstStyle/>
              <a:p>
                <a:pPr fontAlgn="auto">
                  <a:spcBef>
                    <a:spcPts val="0"/>
                  </a:spcBef>
                  <a:spcAft>
                    <a:spcPts val="0"/>
                  </a:spcAft>
                  <a:defRPr/>
                </a:pPr>
                <a:r>
                  <a:rPr lang="en-US" sz="1050" dirty="0">
                    <a:latin typeface="+mn-lt"/>
                    <a:cs typeface="+mn-cs"/>
                  </a:rPr>
                  <a:t>Paid Amount</a:t>
                </a:r>
              </a:p>
              <a:p>
                <a:pPr fontAlgn="auto">
                  <a:spcBef>
                    <a:spcPts val="0"/>
                  </a:spcBef>
                  <a:spcAft>
                    <a:spcPts val="0"/>
                  </a:spcAft>
                  <a:defRPr/>
                </a:pPr>
                <a:r>
                  <a:rPr lang="en-US" sz="1050" dirty="0">
                    <a:latin typeface="+mn-lt"/>
                    <a:cs typeface="+mn-cs"/>
                  </a:rPr>
                  <a:t>Prepaid Amount</a:t>
                </a:r>
              </a:p>
              <a:p>
                <a:pPr fontAlgn="auto">
                  <a:spcBef>
                    <a:spcPts val="0"/>
                  </a:spcBef>
                  <a:spcAft>
                    <a:spcPts val="0"/>
                  </a:spcAft>
                  <a:defRPr/>
                </a:pPr>
                <a:r>
                  <a:rPr lang="en-US" sz="1050" dirty="0">
                    <a:latin typeface="+mn-lt"/>
                    <a:cs typeface="+mn-cs"/>
                  </a:rPr>
                  <a:t>Other Insurance Paid Amount</a:t>
                </a:r>
              </a:p>
              <a:p>
                <a:pPr fontAlgn="auto">
                  <a:spcBef>
                    <a:spcPts val="0"/>
                  </a:spcBef>
                  <a:spcAft>
                    <a:spcPts val="0"/>
                  </a:spcAft>
                  <a:defRPr/>
                </a:pPr>
                <a:r>
                  <a:rPr lang="en-US" sz="1050" dirty="0">
                    <a:latin typeface="+mn-lt"/>
                    <a:cs typeface="+mn-cs"/>
                  </a:rPr>
                  <a:t>Drug Ingredient Cost/List Price</a:t>
                </a:r>
              </a:p>
              <a:p>
                <a:pPr fontAlgn="auto">
                  <a:spcBef>
                    <a:spcPts val="0"/>
                  </a:spcBef>
                  <a:spcAft>
                    <a:spcPts val="0"/>
                  </a:spcAft>
                  <a:defRPr/>
                </a:pPr>
                <a:r>
                  <a:rPr lang="en-US" sz="1050" dirty="0">
                    <a:latin typeface="+mn-lt"/>
                    <a:cs typeface="+mn-cs"/>
                  </a:rPr>
                  <a:t>Postage Amount Claimed</a:t>
                </a:r>
              </a:p>
              <a:p>
                <a:pPr fontAlgn="auto">
                  <a:spcBef>
                    <a:spcPts val="0"/>
                  </a:spcBef>
                  <a:spcAft>
                    <a:spcPts val="0"/>
                  </a:spcAft>
                  <a:defRPr/>
                </a:pPr>
                <a:r>
                  <a:rPr lang="en-US" sz="1050" dirty="0">
                    <a:latin typeface="+mn-lt"/>
                    <a:cs typeface="+mn-cs"/>
                  </a:rPr>
                  <a:t>Co-Pay Amount</a:t>
                </a:r>
              </a:p>
              <a:p>
                <a:pPr fontAlgn="auto">
                  <a:spcBef>
                    <a:spcPts val="0"/>
                  </a:spcBef>
                  <a:spcAft>
                    <a:spcPts val="0"/>
                  </a:spcAft>
                  <a:defRPr/>
                </a:pPr>
                <a:r>
                  <a:rPr lang="en-US" sz="1050" dirty="0">
                    <a:latin typeface="+mn-lt"/>
                    <a:cs typeface="+mn-cs"/>
                  </a:rPr>
                  <a:t>Coinsurance Amount</a:t>
                </a:r>
              </a:p>
              <a:p>
                <a:pPr fontAlgn="auto">
                  <a:spcBef>
                    <a:spcPts val="0"/>
                  </a:spcBef>
                  <a:spcAft>
                    <a:spcPts val="0"/>
                  </a:spcAft>
                  <a:defRPr/>
                </a:pPr>
                <a:r>
                  <a:rPr lang="en-US" sz="1050" dirty="0">
                    <a:latin typeface="+mn-lt"/>
                    <a:cs typeface="+mn-cs"/>
                  </a:rPr>
                  <a:t>Deductible Amount</a:t>
                </a:r>
              </a:p>
              <a:p>
                <a:pPr fontAlgn="auto">
                  <a:spcBef>
                    <a:spcPts val="0"/>
                  </a:spcBef>
                  <a:spcAft>
                    <a:spcPts val="0"/>
                  </a:spcAft>
                  <a:defRPr/>
                </a:pPr>
                <a:r>
                  <a:rPr lang="en-US" sz="1050" dirty="0">
                    <a:latin typeface="+mn-lt"/>
                    <a:cs typeface="+mn-cs"/>
                  </a:rPr>
                  <a:t>Claim Status</a:t>
                </a:r>
              </a:p>
              <a:p>
                <a:pPr fontAlgn="auto">
                  <a:spcBef>
                    <a:spcPts val="0"/>
                  </a:spcBef>
                  <a:spcAft>
                    <a:spcPts val="0"/>
                  </a:spcAft>
                  <a:defRPr/>
                </a:pPr>
                <a:r>
                  <a:rPr lang="en-US" sz="1050" dirty="0" smtClean="0">
                    <a:latin typeface="+mn-lt"/>
                    <a:cs typeface="+mn-cs"/>
                  </a:rPr>
                  <a:t>Capitated </a:t>
                </a:r>
                <a:r>
                  <a:rPr lang="en-US" sz="1050" dirty="0">
                    <a:latin typeface="+mn-lt"/>
                    <a:cs typeface="+mn-cs"/>
                  </a:rPr>
                  <a:t>Encounter Flag</a:t>
                </a:r>
              </a:p>
              <a:p>
                <a:pPr fontAlgn="auto">
                  <a:spcBef>
                    <a:spcPts val="0"/>
                  </a:spcBef>
                  <a:spcAft>
                    <a:spcPts val="0"/>
                  </a:spcAft>
                  <a:defRPr/>
                </a:pPr>
                <a:r>
                  <a:rPr lang="en-US" sz="1050" dirty="0">
                    <a:latin typeface="+mn-lt"/>
                    <a:cs typeface="+mn-cs"/>
                  </a:rPr>
                  <a:t>Claim Line Type</a:t>
                </a:r>
              </a:p>
              <a:p>
                <a:pPr fontAlgn="auto">
                  <a:spcBef>
                    <a:spcPts val="0"/>
                  </a:spcBef>
                  <a:spcAft>
                    <a:spcPts val="0"/>
                  </a:spcAft>
                  <a:defRPr/>
                </a:pPr>
                <a:r>
                  <a:rPr lang="en-US" sz="1050" dirty="0">
                    <a:latin typeface="+mn-lt"/>
                    <a:cs typeface="+mn-cs"/>
                  </a:rPr>
                  <a:t>Allowed Amount</a:t>
                </a:r>
              </a:p>
              <a:p>
                <a:pPr fontAlgn="auto">
                  <a:spcBef>
                    <a:spcPts val="0"/>
                  </a:spcBef>
                  <a:spcAft>
                    <a:spcPts val="0"/>
                  </a:spcAft>
                  <a:defRPr/>
                </a:pPr>
                <a:r>
                  <a:rPr lang="en-US" sz="1050" dirty="0">
                    <a:latin typeface="+mn-lt"/>
                    <a:cs typeface="+mn-cs"/>
                  </a:rPr>
                  <a:t>Authorization Needed</a:t>
                </a:r>
              </a:p>
              <a:p>
                <a:pPr fontAlgn="auto">
                  <a:spcBef>
                    <a:spcPts val="0"/>
                  </a:spcBef>
                  <a:spcAft>
                    <a:spcPts val="0"/>
                  </a:spcAft>
                  <a:defRPr/>
                </a:pPr>
                <a:r>
                  <a:rPr lang="en-US" sz="1050" dirty="0">
                    <a:latin typeface="+mn-lt"/>
                    <a:cs typeface="+mn-cs"/>
                  </a:rPr>
                  <a:t>Coordination of Benefits/</a:t>
                </a:r>
              </a:p>
              <a:p>
                <a:pPr fontAlgn="auto">
                  <a:spcBef>
                    <a:spcPts val="0"/>
                  </a:spcBef>
                  <a:spcAft>
                    <a:spcPts val="0"/>
                  </a:spcAft>
                  <a:defRPr/>
                </a:pPr>
                <a:r>
                  <a:rPr lang="en-US" sz="1050" dirty="0">
                    <a:latin typeface="+mn-lt"/>
                    <a:cs typeface="+mn-cs"/>
                  </a:rPr>
                  <a:t>      TPL Liability Amount</a:t>
                </a:r>
              </a:p>
              <a:p>
                <a:pPr fontAlgn="auto">
                  <a:spcBef>
                    <a:spcPts val="0"/>
                  </a:spcBef>
                  <a:spcAft>
                    <a:spcPts val="0"/>
                  </a:spcAft>
                  <a:defRPr/>
                </a:pPr>
                <a:r>
                  <a:rPr lang="en-US" sz="1050" dirty="0">
                    <a:latin typeface="+mn-lt"/>
                    <a:cs typeface="+mn-cs"/>
                  </a:rPr>
                  <a:t>Denial Flag</a:t>
                </a:r>
              </a:p>
              <a:p>
                <a:pPr fontAlgn="auto">
                  <a:spcBef>
                    <a:spcPts val="0"/>
                  </a:spcBef>
                  <a:spcAft>
                    <a:spcPts val="0"/>
                  </a:spcAft>
                  <a:defRPr/>
                </a:pPr>
                <a:r>
                  <a:rPr lang="en-US" sz="1050" dirty="0">
                    <a:latin typeface="+mn-lt"/>
                    <a:cs typeface="+mn-cs"/>
                  </a:rPr>
                  <a:t>Denial Reason</a:t>
                </a:r>
              </a:p>
              <a:p>
                <a:pPr fontAlgn="auto">
                  <a:spcBef>
                    <a:spcPts val="0"/>
                  </a:spcBef>
                  <a:spcAft>
                    <a:spcPts val="0"/>
                  </a:spcAft>
                  <a:defRPr/>
                </a:pPr>
                <a:r>
                  <a:rPr lang="en-US" sz="1050" dirty="0">
                    <a:latin typeface="+mn-lt"/>
                    <a:cs typeface="+mn-cs"/>
                  </a:rPr>
                  <a:t>Excluded Expenses</a:t>
                </a:r>
              </a:p>
              <a:p>
                <a:pPr fontAlgn="auto">
                  <a:spcBef>
                    <a:spcPts val="0"/>
                  </a:spcBef>
                  <a:spcAft>
                    <a:spcPts val="0"/>
                  </a:spcAft>
                  <a:defRPr/>
                </a:pPr>
                <a:r>
                  <a:rPr lang="en-US" sz="1050" dirty="0" smtClean="0">
                    <a:latin typeface="+mn-lt"/>
                    <a:cs typeface="+mn-cs"/>
                  </a:rPr>
                  <a:t>Annual </a:t>
                </a:r>
                <a:r>
                  <a:rPr lang="en-US" sz="1050" dirty="0">
                    <a:latin typeface="+mn-lt"/>
                    <a:cs typeface="+mn-cs"/>
                  </a:rPr>
                  <a:t>Per Family Deductible</a:t>
                </a:r>
              </a:p>
              <a:p>
                <a:pPr fontAlgn="auto">
                  <a:spcBef>
                    <a:spcPts val="0"/>
                  </a:spcBef>
                  <a:spcAft>
                    <a:spcPts val="0"/>
                  </a:spcAft>
                  <a:defRPr/>
                </a:pPr>
                <a:r>
                  <a:rPr lang="en-US" sz="1050" dirty="0">
                    <a:latin typeface="+mn-lt"/>
                    <a:cs typeface="+mn-cs"/>
                  </a:rPr>
                  <a:t>Annual Per Person Deductible</a:t>
                </a:r>
              </a:p>
              <a:p>
                <a:pPr fontAlgn="auto">
                  <a:spcBef>
                    <a:spcPts val="0"/>
                  </a:spcBef>
                  <a:spcAft>
                    <a:spcPts val="0"/>
                  </a:spcAft>
                  <a:defRPr/>
                </a:pPr>
                <a:r>
                  <a:rPr lang="en-US" sz="1050" dirty="0">
                    <a:latin typeface="+mn-lt"/>
                    <a:cs typeface="+mn-cs"/>
                  </a:rPr>
                  <a:t>Drug Single Multiple Source Indicator</a:t>
                </a:r>
              </a:p>
              <a:p>
                <a:pPr fontAlgn="auto">
                  <a:spcBef>
                    <a:spcPts val="0"/>
                  </a:spcBef>
                  <a:spcAft>
                    <a:spcPts val="0"/>
                  </a:spcAft>
                  <a:defRPr/>
                </a:pPr>
                <a:r>
                  <a:rPr lang="en-US" sz="1050" dirty="0">
                    <a:latin typeface="+mn-lt"/>
                    <a:cs typeface="+mn-cs"/>
                  </a:rPr>
                  <a:t>Medical and Pharmacy Deductible</a:t>
                </a:r>
              </a:p>
              <a:p>
                <a:pPr fontAlgn="auto">
                  <a:spcBef>
                    <a:spcPts val="0"/>
                  </a:spcBef>
                  <a:spcAft>
                    <a:spcPts val="0"/>
                  </a:spcAft>
                  <a:defRPr/>
                </a:pPr>
                <a:endParaRPr lang="en-US" sz="1050" dirty="0">
                  <a:latin typeface="+mn-lt"/>
                  <a:cs typeface="+mn-cs"/>
                </a:endParaRPr>
              </a:p>
              <a:p>
                <a:pPr fontAlgn="auto">
                  <a:spcBef>
                    <a:spcPts val="0"/>
                  </a:spcBef>
                  <a:spcAft>
                    <a:spcPts val="0"/>
                  </a:spcAft>
                  <a:defRPr/>
                </a:pPr>
                <a:endParaRPr lang="en-US" sz="1050" dirty="0">
                  <a:latin typeface="+mn-lt"/>
                  <a:cs typeface="+mn-cs"/>
                </a:endParaRPr>
              </a:p>
            </p:txBody>
          </p:sp>
          <p:sp>
            <p:nvSpPr>
              <p:cNvPr id="7" name="TextBox 6"/>
              <p:cNvSpPr txBox="1"/>
              <p:nvPr/>
            </p:nvSpPr>
            <p:spPr>
              <a:xfrm>
                <a:off x="3260725" y="2593975"/>
                <a:ext cx="1042273" cy="577081"/>
              </a:xfrm>
              <a:prstGeom prst="rect">
                <a:avLst/>
              </a:prstGeom>
              <a:noFill/>
            </p:spPr>
            <p:txBody>
              <a:bodyPr wrap="none">
                <a:spAutoFit/>
              </a:bodyPr>
              <a:lstStyle/>
              <a:p>
                <a:pPr fontAlgn="auto">
                  <a:spcBef>
                    <a:spcPts val="0"/>
                  </a:spcBef>
                  <a:spcAft>
                    <a:spcPts val="0"/>
                  </a:spcAft>
                  <a:defRPr/>
                </a:pPr>
                <a:r>
                  <a:rPr lang="en-US" sz="1050" dirty="0">
                    <a:latin typeface="+mn-lt"/>
                    <a:cs typeface="+mn-cs"/>
                  </a:rPr>
                  <a:t>Revenue Codes</a:t>
                </a:r>
              </a:p>
              <a:p>
                <a:pPr fontAlgn="auto">
                  <a:spcBef>
                    <a:spcPts val="0"/>
                  </a:spcBef>
                  <a:spcAft>
                    <a:spcPts val="0"/>
                  </a:spcAft>
                  <a:defRPr/>
                </a:pPr>
                <a:r>
                  <a:rPr lang="en-US" sz="1050" dirty="0">
                    <a:latin typeface="+mn-lt"/>
                    <a:cs typeface="+mn-cs"/>
                  </a:rPr>
                  <a:t>Units of Service</a:t>
                </a:r>
              </a:p>
              <a:p>
                <a:pPr fontAlgn="auto">
                  <a:spcBef>
                    <a:spcPts val="0"/>
                  </a:spcBef>
                  <a:spcAft>
                    <a:spcPts val="0"/>
                  </a:spcAft>
                  <a:defRPr/>
                </a:pPr>
                <a:r>
                  <a:rPr lang="en-US" sz="1050" dirty="0">
                    <a:latin typeface="+mn-lt"/>
                    <a:cs typeface="+mn-cs"/>
                  </a:rPr>
                  <a:t>Charge </a:t>
                </a:r>
                <a:r>
                  <a:rPr lang="en-US" sz="1050" dirty="0" smtClean="0">
                    <a:latin typeface="+mn-lt"/>
                    <a:cs typeface="+mn-cs"/>
                  </a:rPr>
                  <a:t>Amount</a:t>
                </a:r>
                <a:endParaRPr lang="en-US" sz="1050" dirty="0">
                  <a:latin typeface="+mn-lt"/>
                  <a:cs typeface="+mn-cs"/>
                </a:endParaRPr>
              </a:p>
            </p:txBody>
          </p:sp>
          <p:sp>
            <p:nvSpPr>
              <p:cNvPr id="8" name="TextBox 7"/>
              <p:cNvSpPr txBox="1"/>
              <p:nvPr/>
            </p:nvSpPr>
            <p:spPr>
              <a:xfrm>
                <a:off x="6781800" y="1981200"/>
                <a:ext cx="2667000" cy="2838450"/>
              </a:xfrm>
              <a:prstGeom prst="rect">
                <a:avLst/>
              </a:prstGeom>
              <a:noFill/>
            </p:spPr>
            <p:txBody>
              <a:bodyPr>
                <a:spAutoFit/>
              </a:bodyPr>
              <a:lstStyle/>
              <a:p>
                <a:pPr fontAlgn="auto">
                  <a:spcBef>
                    <a:spcPts val="0"/>
                  </a:spcBef>
                  <a:spcAft>
                    <a:spcPts val="0"/>
                  </a:spcAft>
                  <a:defRPr/>
                </a:pPr>
                <a:r>
                  <a:rPr lang="en-US" sz="1050" dirty="0">
                    <a:latin typeface="+mn-lt"/>
                    <a:cs typeface="+mn-cs"/>
                  </a:rPr>
                  <a:t>Global Payment Flag</a:t>
                </a:r>
              </a:p>
              <a:p>
                <a:pPr fontAlgn="auto">
                  <a:spcBef>
                    <a:spcPts val="0"/>
                  </a:spcBef>
                  <a:spcAft>
                    <a:spcPts val="0"/>
                  </a:spcAft>
                  <a:defRPr/>
                </a:pPr>
                <a:r>
                  <a:rPr lang="en-US" sz="1050" dirty="0">
                    <a:latin typeface="+mn-lt"/>
                    <a:cs typeface="+mn-cs"/>
                  </a:rPr>
                  <a:t>In Network Indicator</a:t>
                </a:r>
              </a:p>
              <a:p>
                <a:pPr fontAlgn="auto">
                  <a:spcBef>
                    <a:spcPts val="0"/>
                  </a:spcBef>
                  <a:spcAft>
                    <a:spcPts val="0"/>
                  </a:spcAft>
                  <a:defRPr/>
                </a:pPr>
                <a:r>
                  <a:rPr lang="en-US" sz="1050" dirty="0">
                    <a:latin typeface="+mn-lt"/>
                    <a:cs typeface="+mn-cs"/>
                  </a:rPr>
                  <a:t>Non-Covered Amount</a:t>
                </a:r>
              </a:p>
              <a:p>
                <a:pPr fontAlgn="auto">
                  <a:spcBef>
                    <a:spcPts val="0"/>
                  </a:spcBef>
                  <a:spcAft>
                    <a:spcPts val="0"/>
                  </a:spcAft>
                  <a:defRPr/>
                </a:pPr>
                <a:r>
                  <a:rPr lang="en-US" sz="1050" dirty="0">
                    <a:latin typeface="+mn-lt"/>
                    <a:cs typeface="+mn-cs"/>
                  </a:rPr>
                  <a:t>Payer Claim Control Number</a:t>
                </a:r>
              </a:p>
              <a:p>
                <a:pPr fontAlgn="auto">
                  <a:spcBef>
                    <a:spcPts val="0"/>
                  </a:spcBef>
                  <a:spcAft>
                    <a:spcPts val="0"/>
                  </a:spcAft>
                  <a:defRPr/>
                </a:pPr>
                <a:r>
                  <a:rPr lang="en-US" sz="1050" dirty="0">
                    <a:latin typeface="+mn-lt"/>
                    <a:cs typeface="+mn-cs"/>
                  </a:rPr>
                  <a:t>Payment Arrangement Type</a:t>
                </a:r>
              </a:p>
              <a:p>
                <a:pPr fontAlgn="auto">
                  <a:spcBef>
                    <a:spcPts val="0"/>
                  </a:spcBef>
                  <a:spcAft>
                    <a:spcPts val="0"/>
                  </a:spcAft>
                  <a:defRPr/>
                </a:pPr>
                <a:r>
                  <a:rPr lang="en-US" sz="1050" dirty="0">
                    <a:latin typeface="+mn-lt"/>
                    <a:cs typeface="+mn-cs"/>
                  </a:rPr>
                  <a:t>Reason for Adjustment</a:t>
                </a:r>
              </a:p>
              <a:p>
                <a:pPr fontAlgn="auto">
                  <a:spcBef>
                    <a:spcPts val="0"/>
                  </a:spcBef>
                  <a:spcAft>
                    <a:spcPts val="0"/>
                  </a:spcAft>
                  <a:defRPr/>
                </a:pPr>
                <a:r>
                  <a:rPr lang="en-US" sz="1050" dirty="0">
                    <a:latin typeface="+mn-lt"/>
                    <a:cs typeface="+mn-cs"/>
                  </a:rPr>
                  <a:t>Withhold Amount</a:t>
                </a:r>
              </a:p>
              <a:p>
                <a:pPr fontAlgn="auto">
                  <a:spcBef>
                    <a:spcPts val="0"/>
                  </a:spcBef>
                  <a:spcAft>
                    <a:spcPts val="0"/>
                  </a:spcAft>
                  <a:defRPr/>
                </a:pPr>
                <a:r>
                  <a:rPr lang="en-US" sz="1050" dirty="0">
                    <a:latin typeface="+mn-lt"/>
                    <a:cs typeface="+mn-cs"/>
                  </a:rPr>
                  <a:t>Behavioral Health Deductible</a:t>
                </a:r>
              </a:p>
              <a:p>
                <a:pPr fontAlgn="auto">
                  <a:spcBef>
                    <a:spcPts val="0"/>
                  </a:spcBef>
                  <a:spcAft>
                    <a:spcPts val="0"/>
                  </a:spcAft>
                  <a:defRPr/>
                </a:pPr>
                <a:r>
                  <a:rPr lang="en-US" sz="1050" dirty="0">
                    <a:latin typeface="+mn-lt"/>
                    <a:cs typeface="+mn-cs"/>
                  </a:rPr>
                  <a:t>Medical Deductible</a:t>
                </a:r>
              </a:p>
              <a:p>
                <a:pPr fontAlgn="auto">
                  <a:spcBef>
                    <a:spcPts val="0"/>
                  </a:spcBef>
                  <a:spcAft>
                    <a:spcPts val="0"/>
                  </a:spcAft>
                  <a:defRPr/>
                </a:pPr>
                <a:r>
                  <a:rPr lang="en-US" sz="1050" dirty="0">
                    <a:latin typeface="+mn-lt"/>
                    <a:cs typeface="+mn-cs"/>
                  </a:rPr>
                  <a:t>Member Deductible Used</a:t>
                </a:r>
              </a:p>
              <a:p>
                <a:pPr fontAlgn="auto">
                  <a:spcBef>
                    <a:spcPts val="0"/>
                  </a:spcBef>
                  <a:spcAft>
                    <a:spcPts val="0"/>
                  </a:spcAft>
                  <a:defRPr/>
                </a:pPr>
                <a:r>
                  <a:rPr lang="en-US" sz="1050" dirty="0">
                    <a:latin typeface="+mn-lt"/>
                    <a:cs typeface="+mn-cs"/>
                  </a:rPr>
                  <a:t>Pharmacy Deductible</a:t>
                </a:r>
              </a:p>
              <a:p>
                <a:pPr fontAlgn="auto">
                  <a:spcBef>
                    <a:spcPts val="0"/>
                  </a:spcBef>
                  <a:spcAft>
                    <a:spcPts val="0"/>
                  </a:spcAft>
                  <a:defRPr/>
                </a:pPr>
                <a:r>
                  <a:rPr lang="en-US" sz="1050" dirty="0">
                    <a:latin typeface="+mn-lt"/>
                    <a:cs typeface="+mn-cs"/>
                  </a:rPr>
                  <a:t>Vision Deductible</a:t>
                </a:r>
              </a:p>
              <a:p>
                <a:pPr fontAlgn="auto">
                  <a:spcBef>
                    <a:spcPts val="0"/>
                  </a:spcBef>
                  <a:spcAft>
                    <a:spcPts val="0"/>
                  </a:spcAft>
                  <a:defRPr/>
                </a:pPr>
                <a:r>
                  <a:rPr lang="en-US" sz="1050" dirty="0">
                    <a:latin typeface="+mn-lt"/>
                    <a:cs typeface="+mn-cs"/>
                  </a:rPr>
                  <a:t>Medicare Paid Amount</a:t>
                </a:r>
              </a:p>
              <a:p>
                <a:pPr fontAlgn="auto">
                  <a:spcBef>
                    <a:spcPts val="0"/>
                  </a:spcBef>
                  <a:spcAft>
                    <a:spcPts val="0"/>
                  </a:spcAft>
                  <a:defRPr/>
                </a:pPr>
                <a:r>
                  <a:rPr lang="en-US" sz="1050" dirty="0">
                    <a:latin typeface="+mn-lt"/>
                    <a:cs typeface="+mn-cs"/>
                  </a:rPr>
                  <a:t>Pharmacy Self Pay Amount</a:t>
                </a:r>
              </a:p>
              <a:p>
                <a:pPr fontAlgn="auto">
                  <a:spcBef>
                    <a:spcPts val="0"/>
                  </a:spcBef>
                  <a:spcAft>
                    <a:spcPts val="0"/>
                  </a:spcAft>
                  <a:defRPr/>
                </a:pPr>
                <a:r>
                  <a:rPr lang="en-US" sz="1050" dirty="0">
                    <a:latin typeface="+mn-lt"/>
                    <a:cs typeface="+mn-cs"/>
                  </a:rPr>
                  <a:t>Rebate Indicator</a:t>
                </a:r>
              </a:p>
              <a:p>
                <a:pPr fontAlgn="auto">
                  <a:spcBef>
                    <a:spcPts val="0"/>
                  </a:spcBef>
                  <a:spcAft>
                    <a:spcPts val="0"/>
                  </a:spcAft>
                  <a:defRPr/>
                </a:pPr>
                <a:r>
                  <a:rPr lang="en-US" sz="1050" dirty="0">
                    <a:latin typeface="+mn-lt"/>
                    <a:cs typeface="+mn-cs"/>
                  </a:rPr>
                  <a:t>State Sales Tax</a:t>
                </a:r>
              </a:p>
              <a:p>
                <a:pPr fontAlgn="auto">
                  <a:spcBef>
                    <a:spcPts val="0"/>
                  </a:spcBef>
                  <a:spcAft>
                    <a:spcPts val="0"/>
                  </a:spcAft>
                  <a:defRPr/>
                </a:pPr>
                <a:endParaRPr lang="en-US" sz="1050" dirty="0">
                  <a:latin typeface="+mn-lt"/>
                  <a:cs typeface="+mn-cs"/>
                </a:endParaRPr>
              </a:p>
            </p:txBody>
          </p:sp>
          <p:sp>
            <p:nvSpPr>
              <p:cNvPr id="11" name="TextBox 10"/>
              <p:cNvSpPr txBox="1"/>
              <p:nvPr/>
            </p:nvSpPr>
            <p:spPr>
              <a:xfrm>
                <a:off x="1143000" y="2225675"/>
                <a:ext cx="960438" cy="368300"/>
              </a:xfrm>
              <a:prstGeom prst="rect">
                <a:avLst/>
              </a:prstGeom>
              <a:noFill/>
            </p:spPr>
            <p:txBody>
              <a:bodyPr wrap="none">
                <a:spAutoFit/>
              </a:bodyPr>
              <a:lstStyle/>
              <a:p>
                <a:pPr fontAlgn="auto">
                  <a:spcBef>
                    <a:spcPts val="0"/>
                  </a:spcBef>
                  <a:spcAft>
                    <a:spcPts val="0"/>
                  </a:spcAft>
                  <a:defRPr/>
                </a:pPr>
                <a:r>
                  <a:rPr lang="en-US" u="sng" dirty="0">
                    <a:effectLst>
                      <a:outerShdw blurRad="38100" dist="38100" dir="2700000" algn="tl">
                        <a:srgbClr val="000000">
                          <a:alpha val="43137"/>
                        </a:srgbClr>
                      </a:outerShdw>
                    </a:effectLst>
                    <a:latin typeface="+mn-lt"/>
                    <a:cs typeface="+mn-cs"/>
                  </a:rPr>
                  <a:t>Casemix</a:t>
                </a:r>
              </a:p>
            </p:txBody>
          </p:sp>
          <p:sp>
            <p:nvSpPr>
              <p:cNvPr id="12" name="TextBox 11"/>
              <p:cNvSpPr txBox="1"/>
              <p:nvPr/>
            </p:nvSpPr>
            <p:spPr>
              <a:xfrm>
                <a:off x="3540125" y="2225675"/>
                <a:ext cx="836613" cy="368300"/>
              </a:xfrm>
              <a:prstGeom prst="rect">
                <a:avLst/>
              </a:prstGeom>
              <a:noFill/>
            </p:spPr>
            <p:txBody>
              <a:bodyPr wrap="none">
                <a:spAutoFit/>
              </a:bodyPr>
              <a:lstStyle/>
              <a:p>
                <a:pPr fontAlgn="auto">
                  <a:spcBef>
                    <a:spcPts val="0"/>
                  </a:spcBef>
                  <a:spcAft>
                    <a:spcPts val="0"/>
                  </a:spcAft>
                  <a:defRPr/>
                </a:pPr>
                <a:r>
                  <a:rPr lang="en-US" u="sng" dirty="0">
                    <a:effectLst>
                      <a:outerShdw blurRad="38100" dist="38100" dir="2700000" algn="tl">
                        <a:srgbClr val="000000">
                          <a:alpha val="43137"/>
                        </a:srgbClr>
                      </a:outerShdw>
                    </a:effectLst>
                    <a:latin typeface="+mn-lt"/>
                    <a:cs typeface="+mn-cs"/>
                  </a:rPr>
                  <a:t>Shared</a:t>
                </a:r>
              </a:p>
            </p:txBody>
          </p:sp>
        </p:grpSp>
        <p:sp>
          <p:nvSpPr>
            <p:cNvPr id="13" name="TextBox 12"/>
            <p:cNvSpPr txBox="1"/>
            <p:nvPr/>
          </p:nvSpPr>
          <p:spPr>
            <a:xfrm>
              <a:off x="5486400" y="1144588"/>
              <a:ext cx="1085554" cy="369332"/>
            </a:xfrm>
            <a:prstGeom prst="rect">
              <a:avLst/>
            </a:prstGeom>
            <a:noFill/>
          </p:spPr>
          <p:txBody>
            <a:bodyPr wrap="none">
              <a:spAutoFit/>
            </a:bodyPr>
            <a:lstStyle/>
            <a:p>
              <a:pPr fontAlgn="auto">
                <a:spcBef>
                  <a:spcPts val="0"/>
                </a:spcBef>
                <a:spcAft>
                  <a:spcPts val="0"/>
                </a:spcAft>
                <a:defRPr/>
              </a:pPr>
              <a:r>
                <a:rPr lang="en-US" u="sng" dirty="0" smtClean="0">
                  <a:effectLst>
                    <a:outerShdw blurRad="38100" dist="38100" dir="2700000" algn="tl">
                      <a:srgbClr val="000000">
                        <a:alpha val="43137"/>
                      </a:srgbClr>
                    </a:outerShdw>
                  </a:effectLst>
                  <a:latin typeface="+mn-lt"/>
                  <a:cs typeface="+mn-cs"/>
                </a:rPr>
                <a:t>MA APCD</a:t>
              </a:r>
              <a:endParaRPr lang="en-US" u="sng" dirty="0">
                <a:effectLst>
                  <a:outerShdw blurRad="38100" dist="38100" dir="2700000" algn="tl">
                    <a:srgbClr val="000000">
                      <a:alpha val="43137"/>
                    </a:srgbClr>
                  </a:outerShdw>
                </a:effectLst>
                <a:latin typeface="+mn-lt"/>
                <a:cs typeface="+mn-cs"/>
              </a:endParaRPr>
            </a:p>
          </p:txBody>
        </p:sp>
      </p:grpSp>
    </p:spTree>
    <p:extLst>
      <p:ext uri="{BB962C8B-B14F-4D97-AF65-F5344CB8AC3E}">
        <p14:creationId xmlns:p14="http://schemas.microsoft.com/office/powerpoint/2010/main" val="6535915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http</a:t>
            </a:r>
            <a:r>
              <a:rPr lang="en-US" sz="2000" dirty="0">
                <a:latin typeface="Arial" panose="020B0604020202020204" pitchFamily="34" charset="0"/>
                <a:cs typeface="Arial" panose="020B0604020202020204" pitchFamily="34" charset="0"/>
                <a:hlinkClick r:id="rId2"/>
              </a:rPr>
              <a:t>://www.chiamass.gov/ma-apcd-and-case-mix-user-workgroup-information</a:t>
            </a:r>
            <a:r>
              <a:rPr lang="en-US" sz="2000" dirty="0" smtClean="0">
                <a:latin typeface="Arial" panose="020B0604020202020204" pitchFamily="34" charset="0"/>
                <a:cs typeface="Arial" panose="020B0604020202020204" pitchFamily="34" charset="0"/>
                <a:hlinkClick r:id="rId2"/>
              </a:rPr>
              <a: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smtClean="0">
                <a:solidFill>
                  <a:srgbClr val="005480"/>
                </a:solidFill>
                <a:latin typeface="Arial"/>
                <a:cs typeface="Arial"/>
              </a:rPr>
              <a:t>Where can I find past User Workgroup Presentations?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18</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 </a:t>
            </a:r>
            <a:r>
              <a:rPr lang="en-US" dirty="0" smtClean="0">
                <a:solidFill>
                  <a:schemeClr val="accent4"/>
                </a:solidFill>
              </a:rPr>
              <a:t>4/28/2020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00" b="1" dirty="0" smtClean="0">
                <a:solidFill>
                  <a:srgbClr val="005480"/>
                </a:solidFill>
                <a:cs typeface="Arial"/>
              </a:rPr>
              <a:t/>
            </a:r>
            <a:br>
              <a:rPr lang="en-US" sz="3100" b="1" dirty="0" smtClean="0">
                <a:solidFill>
                  <a:srgbClr val="005480"/>
                </a:solidFill>
                <a:cs typeface="Arial"/>
              </a:rPr>
            </a:br>
            <a:r>
              <a:rPr lang="en-US" sz="3100" b="1" dirty="0" smtClean="0">
                <a:solidFill>
                  <a:srgbClr val="005480"/>
                </a:solidFill>
                <a:cs typeface="Arial"/>
              </a:rPr>
              <a:t>When is the next User Group meeting?</a:t>
            </a:r>
            <a:r>
              <a:rPr lang="en-US" b="1" dirty="0">
                <a:solidFill>
                  <a:srgbClr val="005480"/>
                </a:solidFill>
                <a:cs typeface="Arial"/>
              </a:rPr>
              <a:t/>
            </a:r>
            <a:br>
              <a:rPr lang="en-US" b="1" dirty="0">
                <a:solidFill>
                  <a:srgbClr val="005480"/>
                </a:solidFill>
                <a:cs typeface="Arial"/>
              </a:rPr>
            </a:br>
            <a:endParaRPr lang="en-US" dirty="0"/>
          </a:p>
        </p:txBody>
      </p:sp>
      <p:sp>
        <p:nvSpPr>
          <p:cNvPr id="3" name="Content Placeholder 2"/>
          <p:cNvSpPr>
            <a:spLocks noGrp="1"/>
          </p:cNvSpPr>
          <p:nvPr>
            <p:ph idx="1"/>
          </p:nvPr>
        </p:nvSpPr>
        <p:spPr>
          <a:xfrm>
            <a:off x="457200" y="1600200"/>
            <a:ext cx="8229599" cy="4525963"/>
          </a:xfrm>
        </p:spPr>
        <p:txBody>
          <a:bodyPr>
            <a:normAutofit/>
          </a:bodyPr>
          <a:lstStyle/>
          <a:p>
            <a:r>
              <a:rPr lang="en-US" sz="2800" dirty="0" smtClean="0"/>
              <a:t>The next User Group will meet Tuesday, May 26.</a:t>
            </a: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endParaRPr lang="en-US" sz="2000" dirty="0" smtClean="0">
              <a:hlinkClick r:id="rId2"/>
            </a:endParaRPr>
          </a:p>
          <a:p>
            <a:endParaRPr lang="en-US" sz="2000" dirty="0">
              <a:hlinkClick r:id="rId2"/>
            </a:endParaRPr>
          </a:p>
          <a:p>
            <a:r>
              <a:rPr lang="en-US" sz="2000" dirty="0" smtClean="0">
                <a:hlinkClick r:id="rId2"/>
              </a:rPr>
              <a:t>http</a:t>
            </a:r>
            <a:r>
              <a:rPr lang="en-US" sz="2000" dirty="0">
                <a:hlinkClick r:id="rId2"/>
              </a:rPr>
              <a:t>://www.chiamass.gov/ma-apcd-and-case-mix-user-workgroup-information/</a:t>
            </a:r>
            <a:endParaRPr lang="en-US" sz="2000" dirty="0"/>
          </a:p>
          <a:p>
            <a:endParaRPr lang="en-US" sz="2800" dirty="0"/>
          </a:p>
        </p:txBody>
      </p:sp>
      <p:pic>
        <p:nvPicPr>
          <p:cNvPr id="4" name="Picture 3"/>
          <p:cNvPicPr>
            <a:picLocks noChangeAspect="1"/>
          </p:cNvPicPr>
          <p:nvPr/>
        </p:nvPicPr>
        <p:blipFill>
          <a:blip r:embed="rId3"/>
          <a:stretch>
            <a:fillRect/>
          </a:stretch>
        </p:blipFill>
        <p:spPr>
          <a:xfrm>
            <a:off x="245327" y="2848811"/>
            <a:ext cx="8686800" cy="1971040"/>
          </a:xfrm>
          <a:prstGeom prst="rect">
            <a:avLst/>
          </a:prstGeom>
        </p:spPr>
      </p:pic>
    </p:spTree>
    <p:extLst>
      <p:ext uri="{BB962C8B-B14F-4D97-AF65-F5344CB8AC3E}">
        <p14:creationId xmlns:p14="http://schemas.microsoft.com/office/powerpoint/2010/main" val="1466137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3"/>
            <a:ext cx="8162910" cy="4308872"/>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400" dirty="0" smtClean="0">
                <a:solidFill>
                  <a:srgbClr val="63666A"/>
                </a:solidFill>
                <a:latin typeface="Arial"/>
                <a:cs typeface="Arial"/>
              </a:rPr>
              <a:t>APCD Release 8.0 Updates</a:t>
            </a:r>
          </a:p>
          <a:p>
            <a:pPr marL="742950" lvl="1" indent="-285750">
              <a:buClr>
                <a:schemeClr val="accent1"/>
              </a:buClr>
              <a:buFont typeface="Wingdings" charset="2"/>
              <a:buChar char="§"/>
            </a:pPr>
            <a:r>
              <a:rPr lang="en-US" sz="2400" dirty="0" smtClean="0">
                <a:solidFill>
                  <a:srgbClr val="63666A"/>
                </a:solidFill>
                <a:latin typeface="Arial"/>
                <a:cs typeface="Arial"/>
              </a:rPr>
              <a:t>FY19 Case Mix Release Projections</a:t>
            </a:r>
          </a:p>
          <a:p>
            <a:pPr marL="742950" lvl="1" indent="-285750">
              <a:buClr>
                <a:schemeClr val="accent1"/>
              </a:buClr>
              <a:buFont typeface="Wingdings" charset="2"/>
              <a:buChar char="§"/>
            </a:pPr>
            <a:r>
              <a:rPr lang="en-US" sz="2400" dirty="0" smtClean="0">
                <a:solidFill>
                  <a:srgbClr val="63666A"/>
                </a:solidFill>
                <a:latin typeface="Arial"/>
                <a:cs typeface="Arial"/>
              </a:rPr>
              <a:t>Data Release and Application Update</a:t>
            </a:r>
          </a:p>
          <a:p>
            <a:pPr marL="342900" indent="-342900">
              <a:buFont typeface="Wingdings" panose="05000000000000000000" pitchFamily="2" charset="2"/>
              <a:buChar char="Ø"/>
            </a:pPr>
            <a:r>
              <a:rPr lang="en-US" sz="2400" dirty="0" smtClean="0">
                <a:solidFill>
                  <a:srgbClr val="63666A"/>
                </a:solidFill>
                <a:latin typeface="Arial"/>
                <a:cs typeface="Arial"/>
              </a:rPr>
              <a:t>Website Updates</a:t>
            </a:r>
          </a:p>
          <a:p>
            <a:pPr marL="342900" indent="-342900">
              <a:buFont typeface="Wingdings" panose="05000000000000000000" pitchFamily="2" charset="2"/>
              <a:buChar char="Ø"/>
            </a:pPr>
            <a:r>
              <a:rPr lang="en-US" sz="2400" dirty="0" smtClean="0">
                <a:solidFill>
                  <a:srgbClr val="63666A"/>
                </a:solidFill>
                <a:latin typeface="Arial"/>
                <a:cs typeface="Arial"/>
              </a:rPr>
              <a:t>Application Reminders</a:t>
            </a:r>
          </a:p>
          <a:p>
            <a:pPr marL="342900" indent="-342900">
              <a:buFont typeface="Wingdings" panose="05000000000000000000" pitchFamily="2" charset="2"/>
              <a:buChar char="Ø"/>
            </a:pPr>
            <a:r>
              <a:rPr lang="en-US" sz="2400" dirty="0" smtClean="0">
                <a:solidFill>
                  <a:srgbClr val="63666A"/>
                </a:solidFill>
                <a:latin typeface="Arial"/>
                <a:cs typeface="Arial"/>
              </a:rPr>
              <a:t>User Support Questions</a:t>
            </a:r>
          </a:p>
          <a:p>
            <a:pPr marL="800100" lvl="1" indent="-342900">
              <a:buFont typeface="Wingdings" panose="05000000000000000000" pitchFamily="2" charset="2"/>
              <a:buChar char="Ø"/>
            </a:pPr>
            <a:r>
              <a:rPr lang="en-US" dirty="0" smtClean="0">
                <a:solidFill>
                  <a:srgbClr val="63666A"/>
                </a:solidFill>
              </a:rPr>
              <a:t>Grouping </a:t>
            </a:r>
            <a:r>
              <a:rPr lang="en-US" dirty="0">
                <a:solidFill>
                  <a:srgbClr val="63666A"/>
                </a:solidFill>
              </a:rPr>
              <a:t>Outpatient ED </a:t>
            </a:r>
            <a:r>
              <a:rPr lang="en-US" dirty="0" smtClean="0">
                <a:solidFill>
                  <a:srgbClr val="63666A"/>
                </a:solidFill>
              </a:rPr>
              <a:t>Visits</a:t>
            </a:r>
          </a:p>
          <a:p>
            <a:pPr marL="800100" lvl="1" indent="-342900">
              <a:buFont typeface="Wingdings" panose="05000000000000000000" pitchFamily="2" charset="2"/>
              <a:buChar char="Ø"/>
            </a:pPr>
            <a:r>
              <a:rPr lang="en-US" dirty="0" smtClean="0">
                <a:solidFill>
                  <a:srgbClr val="63666A"/>
                </a:solidFill>
              </a:rPr>
              <a:t>Transfer IDs</a:t>
            </a:r>
          </a:p>
          <a:p>
            <a:pPr marL="800100" lvl="1" indent="-342900">
              <a:buFont typeface="Wingdings" panose="05000000000000000000" pitchFamily="2" charset="2"/>
              <a:buChar char="Ø"/>
            </a:pPr>
            <a:r>
              <a:rPr lang="en-US" dirty="0" smtClean="0">
                <a:solidFill>
                  <a:srgbClr val="63666A"/>
                </a:solidFill>
              </a:rPr>
              <a:t>Filling </a:t>
            </a:r>
            <a:r>
              <a:rPr lang="en-US" dirty="0">
                <a:solidFill>
                  <a:srgbClr val="63666A"/>
                </a:solidFill>
              </a:rPr>
              <a:t>Out Data Linkage on Application for </a:t>
            </a:r>
            <a:r>
              <a:rPr lang="en-US" dirty="0" smtClean="0">
                <a:solidFill>
                  <a:srgbClr val="63666A"/>
                </a:solidFill>
              </a:rPr>
              <a:t>Data</a:t>
            </a:r>
          </a:p>
          <a:p>
            <a:pPr marL="800100" lvl="1" indent="-342900">
              <a:buFont typeface="Wingdings" panose="05000000000000000000" pitchFamily="2" charset="2"/>
              <a:buChar char="Ø"/>
            </a:pPr>
            <a:r>
              <a:rPr lang="en-US" dirty="0" smtClean="0">
                <a:solidFill>
                  <a:srgbClr val="63666A"/>
                </a:solidFill>
              </a:rPr>
              <a:t>Differences </a:t>
            </a:r>
            <a:r>
              <a:rPr lang="en-US" dirty="0">
                <a:solidFill>
                  <a:srgbClr val="63666A"/>
                </a:solidFill>
              </a:rPr>
              <a:t>between Case Mix and MA APCD</a:t>
            </a:r>
          </a:p>
          <a:p>
            <a:pPr marL="342900" indent="-342900">
              <a:buFont typeface="Wingdings" panose="05000000000000000000" pitchFamily="2" charset="2"/>
              <a:buChar char="Ø"/>
            </a:pPr>
            <a:r>
              <a:rPr lang="en-US" sz="2400" dirty="0" smtClean="0">
                <a:solidFill>
                  <a:srgbClr val="63666A"/>
                </a:solidFill>
                <a:latin typeface="Arial"/>
                <a:cs typeface="Arial"/>
              </a:rPr>
              <a:t>Q&amp;A</a:t>
            </a:r>
            <a:endParaRPr lang="en-US" sz="2400" dirty="0">
              <a:solidFill>
                <a:srgbClr val="63666A"/>
              </a:solidFill>
              <a:latin typeface="Arial"/>
              <a:cs typeface="Arial"/>
            </a:endParaRP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Workgroup |  CHIA User Support |  4/28/2020</a:t>
            </a:r>
            <a:endParaRPr lang="en-US" dirty="0">
              <a:solidFill>
                <a:schemeClr val="accent4"/>
              </a:solidFill>
            </a:endParaRP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2"/>
              </a:rPr>
              <a:t>apcd.data@state.ma.us</a:t>
            </a:r>
            <a:endParaRPr lang="en-US" sz="2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endParaRPr lang="en-US" sz="2000" dirty="0" smtClean="0">
              <a:latin typeface="Arial" panose="020B0604020202020204" pitchFamily="34" charset="0"/>
              <a:cs typeface="Arial" panose="020B0604020202020204" pitchFamily="34" charset="0"/>
            </a:endParaRP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hlinkClick r:id="rId3"/>
              </a:rPr>
              <a:t>casemix.data@state.ma.us</a:t>
            </a:r>
            <a:r>
              <a:rPr lang="en-US" sz="2000" dirty="0" smtClean="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a:t>
            </a:r>
            <a:r>
              <a:rPr lang="en-US" sz="2000" dirty="0" smtClean="0">
                <a:latin typeface="Arial" panose="020B0604020202020204" pitchFamily="34" charset="0"/>
                <a:cs typeface="Arial" panose="020B0604020202020204" pitchFamily="34" charset="0"/>
              </a:rPr>
              <a:t>data.</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Questions?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20</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 </a:t>
            </a:r>
            <a:r>
              <a:rPr lang="en-US" dirty="0" smtClean="0">
                <a:solidFill>
                  <a:schemeClr val="accent4"/>
                </a:solidFill>
              </a:rPr>
              <a:t>4/28/2020</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4693593"/>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there is a </a:t>
            </a:r>
            <a:r>
              <a:rPr lang="en-US" sz="2000" b="1" dirty="0">
                <a:latin typeface="Arial" panose="020B0604020202020204" pitchFamily="34" charset="0"/>
                <a:cs typeface="Arial" panose="020B0604020202020204" pitchFamily="34" charset="0"/>
              </a:rPr>
              <a:t>TOPIC</a:t>
            </a:r>
            <a:r>
              <a:rPr lang="en-US" sz="2000" dirty="0">
                <a:latin typeface="Arial" panose="020B0604020202020204" pitchFamily="34" charset="0"/>
                <a:cs typeface="Arial" panose="020B0604020202020204" pitchFamily="34" charset="0"/>
              </a:rPr>
              <a:t> that you would like to see discussed at an 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If you are interested in </a:t>
            </a:r>
            <a:r>
              <a:rPr lang="en-US" sz="2000" b="1" dirty="0">
                <a:latin typeface="Arial" panose="020B0604020202020204" pitchFamily="34" charset="0"/>
                <a:cs typeface="Arial" panose="020B0604020202020204" pitchFamily="34" charset="0"/>
              </a:rPr>
              <a:t>PRESENTING</a:t>
            </a:r>
            <a:r>
              <a:rPr lang="en-US" sz="2000" dirty="0">
                <a:latin typeface="Arial" panose="020B0604020202020204" pitchFamily="34" charset="0"/>
                <a:cs typeface="Arial" panose="020B0604020202020204" pitchFamily="34" charset="0"/>
              </a:rPr>
              <a:t> at </a:t>
            </a: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 APCD or Case Mix workgroup in </a:t>
            </a:r>
            <a:r>
              <a:rPr lang="en-US" sz="2000" dirty="0" smtClean="0">
                <a:latin typeface="Arial" panose="020B0604020202020204" pitchFamily="34" charset="0"/>
                <a:cs typeface="Arial" panose="020B0604020202020204" pitchFamily="34" charset="0"/>
              </a:rPr>
              <a:t>2020, </a:t>
            </a:r>
            <a:r>
              <a:rPr lang="en-US" sz="2000" dirty="0">
                <a:latin typeface="Arial" panose="020B0604020202020204" pitchFamily="34" charset="0"/>
                <a:cs typeface="Arial" panose="020B0604020202020204" pitchFamily="34" charset="0"/>
              </a:rPr>
              <a:t>contact </a:t>
            </a:r>
            <a:r>
              <a:rPr lang="en-US" sz="2000" dirty="0" smtClean="0">
                <a:latin typeface="Arial" panose="020B0604020202020204" pitchFamily="34" charset="0"/>
                <a:cs typeface="Arial" panose="020B0604020202020204" pitchFamily="34" charset="0"/>
              </a:rPr>
              <a:t>Amy Wyeth [amy.wyeth@state.ma.us</a:t>
            </a:r>
            <a:r>
              <a:rPr lang="en-US" sz="2000" dirty="0">
                <a:latin typeface="Arial" panose="020B0604020202020204" pitchFamily="34" charset="0"/>
                <a:cs typeface="Arial" panose="020B0604020202020204" pitchFamily="34" charset="0"/>
              </a:rPr>
              <a:t>]</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You </a:t>
            </a:r>
            <a:r>
              <a:rPr lang="en-US" sz="2000" dirty="0">
                <a:latin typeface="Arial" panose="020B0604020202020204" pitchFamily="34" charset="0"/>
                <a:cs typeface="Arial" panose="020B0604020202020204" pitchFamily="34" charset="0"/>
              </a:rPr>
              <a:t>can present </a:t>
            </a:r>
            <a:r>
              <a:rPr lang="en-US" sz="2000" dirty="0" smtClean="0">
                <a:latin typeface="Arial" panose="020B0604020202020204" pitchFamily="34" charset="0"/>
                <a:cs typeface="Arial" panose="020B0604020202020204" pitchFamily="34" charset="0"/>
              </a:rPr>
              <a:t>remotely, </a:t>
            </a:r>
            <a:r>
              <a:rPr lang="en-US" sz="2000" dirty="0">
                <a:latin typeface="Arial" panose="020B0604020202020204" pitchFamily="34" charset="0"/>
                <a:cs typeface="Arial" panose="020B0604020202020204" pitchFamily="34" charset="0"/>
              </a:rPr>
              <a:t>or in-person at </a:t>
            </a:r>
            <a:r>
              <a:rPr lang="en-US" sz="2000" dirty="0" smtClean="0">
                <a:latin typeface="Arial" panose="020B0604020202020204" pitchFamily="34" charset="0"/>
                <a:cs typeface="Arial" panose="020B0604020202020204" pitchFamily="34" charset="0"/>
              </a:rPr>
              <a:t>CHIA</a:t>
            </a:r>
          </a:p>
          <a:p>
            <a:pPr marL="342900" indent="-342900">
              <a:lnSpc>
                <a:spcPct val="130000"/>
              </a:lnSpc>
              <a:buClr>
                <a:schemeClr val="accent1"/>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We may be reaching out to some data users with invitations to present, and hope you will consider this!</a:t>
            </a:r>
            <a:endParaRPr lang="en-US" sz="2000" dirty="0">
              <a:latin typeface="Arial" panose="020B0604020202020204" pitchFamily="34" charset="0"/>
              <a:cs typeface="Arial" panose="020B0604020202020204" pitchFamily="34" charset="0"/>
            </a:endParaRP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Call for Topics and Presenters</a:t>
            </a:r>
            <a:endParaRPr lang="en-US" sz="2800" b="1" dirty="0">
              <a:solidFill>
                <a:srgbClr val="005480"/>
              </a:solidFill>
              <a:latin typeface="Arial"/>
              <a:cs typeface="Arial"/>
            </a:endParaRP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21</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 </a:t>
            </a:r>
            <a:r>
              <a:rPr lang="en-US" dirty="0" smtClean="0">
                <a:solidFill>
                  <a:schemeClr val="accent4"/>
                </a:solidFill>
              </a:rPr>
              <a:t>4/28/2020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612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467630"/>
            <a:ext cx="8162910" cy="3785652"/>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NOW</a:t>
            </a:r>
          </a:p>
          <a:p>
            <a:pPr marL="742950" lvl="1" indent="-285750">
              <a:buClr>
                <a:schemeClr val="accent1"/>
              </a:buClr>
              <a:buFont typeface="Wingdings" charset="2"/>
              <a:buChar char="§"/>
            </a:pPr>
            <a:r>
              <a:rPr lang="en-US" sz="2000" dirty="0" smtClean="0">
                <a:cs typeface="Arial"/>
              </a:rPr>
              <a:t>Encompasses data on services from </a:t>
            </a:r>
            <a:r>
              <a:rPr lang="en-US" sz="2000" dirty="0">
                <a:cs typeface="Arial"/>
              </a:rPr>
              <a:t>January 2013 – December 2017 with six months of claim runout (includes paid claims through 6/30/18)</a:t>
            </a:r>
          </a:p>
          <a:p>
            <a:pPr marL="742950" lvl="1" indent="-285750">
              <a:buClr>
                <a:schemeClr val="accent1"/>
              </a:buClr>
              <a:buFont typeface="Wingdings" charset="2"/>
              <a:buChar char="§"/>
            </a:pPr>
            <a:r>
              <a:rPr lang="en-US" sz="2000" dirty="0">
                <a:cs typeface="Arial"/>
              </a:rPr>
              <a:t>Release Documentation and Data Specifications have been posted to the website: </a:t>
            </a:r>
            <a:r>
              <a:rPr lang="en-US" sz="2000" dirty="0">
                <a:cs typeface="Arial"/>
                <a:hlinkClick r:id="rId2"/>
              </a:rPr>
              <a:t>http://www.chiamass.gov/ma-apcd</a:t>
            </a:r>
            <a:r>
              <a:rPr lang="en-US" sz="2000" dirty="0" smtClean="0">
                <a:cs typeface="Arial"/>
                <a:hlinkClick r:id="rId2"/>
              </a:rPr>
              <a:t>/</a:t>
            </a:r>
            <a:r>
              <a:rPr lang="en-US" sz="2000" dirty="0" smtClean="0">
                <a:cs typeface="Arial"/>
              </a:rPr>
              <a:t>  </a:t>
            </a:r>
            <a:endParaRPr lang="en-US" sz="2000" dirty="0">
              <a:cs typeface="Arial"/>
            </a:endParaRPr>
          </a:p>
          <a:p>
            <a:pPr marL="742950" lvl="1" indent="-285750">
              <a:buClr>
                <a:schemeClr val="accent1"/>
              </a:buClr>
              <a:buFont typeface="Wingdings" charset="2"/>
              <a:buChar char="§"/>
            </a:pPr>
            <a:r>
              <a:rPr lang="en-US" sz="2000" dirty="0">
                <a:cs typeface="Arial"/>
              </a:rPr>
              <a:t>Apply now by listing 2017 (and any other years you want from Release 7.0) in the “Years Requested” section of the current application </a:t>
            </a:r>
            <a:r>
              <a:rPr lang="en-US" sz="2000" dirty="0" smtClean="0">
                <a:cs typeface="Arial"/>
              </a:rPr>
              <a:t>form available </a:t>
            </a:r>
            <a:r>
              <a:rPr lang="en-US" sz="2000" dirty="0">
                <a:cs typeface="Arial"/>
              </a:rPr>
              <a:t>here: </a:t>
            </a:r>
            <a:r>
              <a:rPr lang="en-US" sz="2000" dirty="0">
                <a:cs typeface="Arial"/>
                <a:hlinkClick r:id="rId3"/>
              </a:rPr>
              <a:t>http://</a:t>
            </a:r>
            <a:r>
              <a:rPr lang="en-US" sz="2000" dirty="0" smtClean="0">
                <a:cs typeface="Arial"/>
                <a:hlinkClick r:id="rId3"/>
              </a:rPr>
              <a:t>www.chiamass.gov/application-documents</a:t>
            </a:r>
            <a:r>
              <a:rPr lang="en-US" sz="2000" dirty="0" smtClean="0">
                <a:cs typeface="Arial"/>
              </a:rPr>
              <a:t>  </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7.0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  </a:t>
            </a:r>
            <a:r>
              <a:rPr lang="en-US" dirty="0" smtClean="0">
                <a:solidFill>
                  <a:schemeClr val="accent4"/>
                </a:solidFill>
              </a:rPr>
              <a:t>4/28/2020</a:t>
            </a:r>
            <a:endParaRPr lang="en-US" dirty="0">
              <a:solidFill>
                <a:schemeClr val="accent4"/>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13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smtClean="0">
                <a:cs typeface="Arial"/>
              </a:rPr>
              <a:t>Available </a:t>
            </a:r>
            <a:r>
              <a:rPr lang="en-US" sz="2000" b="1" dirty="0" smtClean="0">
                <a:cs typeface="Arial"/>
              </a:rPr>
              <a:t>NOW</a:t>
            </a:r>
          </a:p>
          <a:p>
            <a:pPr marL="742950" lvl="1" indent="-285750">
              <a:buClr>
                <a:schemeClr val="accent1"/>
              </a:buClr>
              <a:buFont typeface="Wingdings" charset="2"/>
              <a:buChar char="§"/>
            </a:pPr>
            <a:r>
              <a:rPr lang="en-US" sz="2000" dirty="0" smtClean="0">
                <a:cs typeface="Arial"/>
              </a:rPr>
              <a:t>Applicants with </a:t>
            </a:r>
            <a:r>
              <a:rPr lang="en-US" sz="2000" i="1" dirty="0" smtClean="0">
                <a:cs typeface="Arial"/>
              </a:rPr>
              <a:t>approved projects</a:t>
            </a:r>
            <a:r>
              <a:rPr lang="en-US" sz="2000" dirty="0" smtClean="0">
                <a:cs typeface="Arial"/>
              </a:rPr>
              <a:t> that require updated APCD data (Release 8.0) should submit to CHIA a completed Exhibit B (</a:t>
            </a:r>
            <a:r>
              <a:rPr lang="en-US" sz="2000" i="1" dirty="0" smtClean="0">
                <a:cs typeface="Arial"/>
              </a:rPr>
              <a:t>Certificate of Continued Need and Compliance</a:t>
            </a:r>
            <a:r>
              <a:rPr lang="en-US" sz="2000" dirty="0" smtClean="0">
                <a:cs typeface="Arial"/>
              </a:rPr>
              <a:t>) of the Data Use Agreement. After submitting a completed Exhibit B you will receive an invoice (if applicable) for the requested data.  Upon payment of the invoice the order for the data will be placed.</a:t>
            </a:r>
            <a:endParaRPr lang="en-US" sz="2000" dirty="0">
              <a:cs typeface="Arial"/>
            </a:endParaRPr>
          </a:p>
          <a:p>
            <a:pPr marL="742950" lvl="1" indent="-285750">
              <a:buClr>
                <a:schemeClr val="accent1"/>
              </a:buClr>
              <a:buFont typeface="Wingdings" charset="2"/>
              <a:buChar char="§"/>
            </a:pPr>
            <a:r>
              <a:rPr lang="en-US" sz="2000" b="1" dirty="0" smtClean="0">
                <a:solidFill>
                  <a:srgbClr val="00B050"/>
                </a:solidFill>
                <a:cs typeface="Arial"/>
              </a:rPr>
              <a:t>Release 8.0 </a:t>
            </a:r>
            <a:r>
              <a:rPr lang="en-US" sz="2000" dirty="0" smtClean="0">
                <a:cs typeface="Arial"/>
              </a:rPr>
              <a:t>includes </a:t>
            </a:r>
            <a:r>
              <a:rPr lang="en-US" sz="2000" dirty="0">
                <a:cs typeface="Arial"/>
              </a:rPr>
              <a:t>data </a:t>
            </a:r>
            <a:r>
              <a:rPr lang="en-US" sz="2000" dirty="0" smtClean="0">
                <a:cs typeface="Arial"/>
              </a:rPr>
              <a:t>on services from </a:t>
            </a:r>
            <a:r>
              <a:rPr lang="en-US" sz="2000" dirty="0">
                <a:cs typeface="Arial"/>
              </a:rPr>
              <a:t>January </a:t>
            </a:r>
            <a:r>
              <a:rPr lang="en-US" sz="2000" dirty="0" smtClean="0">
                <a:cs typeface="Arial"/>
              </a:rPr>
              <a:t>2014 </a:t>
            </a:r>
            <a:r>
              <a:rPr lang="en-US" sz="2000" dirty="0">
                <a:cs typeface="Arial"/>
              </a:rPr>
              <a:t>– December </a:t>
            </a:r>
            <a:r>
              <a:rPr lang="en-US" sz="2000" dirty="0" smtClean="0">
                <a:cs typeface="Arial"/>
              </a:rPr>
              <a:t>2018 </a:t>
            </a:r>
            <a:r>
              <a:rPr lang="en-US" sz="2000" dirty="0">
                <a:cs typeface="Arial"/>
              </a:rPr>
              <a:t>with six months of claim runout (includes paid claims through </a:t>
            </a:r>
            <a:r>
              <a:rPr lang="en-US" sz="2000" dirty="0" smtClean="0">
                <a:cs typeface="Arial"/>
              </a:rPr>
              <a:t>6/30/19).</a:t>
            </a:r>
          </a:p>
          <a:p>
            <a:pPr marL="742950" lvl="1" indent="-285750">
              <a:buClr>
                <a:schemeClr val="accent1"/>
              </a:buClr>
              <a:buFont typeface="Wingdings" charset="2"/>
              <a:buChar char="§"/>
            </a:pPr>
            <a:r>
              <a:rPr lang="en-US" sz="2000" dirty="0" smtClean="0">
                <a:cs typeface="Arial"/>
              </a:rPr>
              <a:t>Will be linkable to Release 7.0 via crosswalk</a:t>
            </a:r>
          </a:p>
          <a:p>
            <a:pPr marL="742950" lvl="1" indent="-285750">
              <a:buClr>
                <a:schemeClr val="accent1"/>
              </a:buClr>
              <a:buFont typeface="Wingdings" charset="2"/>
              <a:buChar char="§"/>
            </a:pPr>
            <a:r>
              <a:rPr lang="en-US" sz="2000" dirty="0" smtClean="0">
                <a:cs typeface="Arial"/>
              </a:rPr>
              <a:t>Additional information on highlights and enhancements will be presented in future APCD User Workgroups.</a:t>
            </a:r>
            <a:endParaRPr lang="en-US" sz="2000" dirty="0">
              <a:cs typeface="Arial"/>
            </a:endParaRP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MA APCD Release </a:t>
            </a:r>
            <a:r>
              <a:rPr lang="en-US" sz="2800" b="1" dirty="0">
                <a:solidFill>
                  <a:srgbClr val="005480"/>
                </a:solidFill>
                <a:latin typeface="Arial"/>
                <a:cs typeface="Arial"/>
              </a:rPr>
              <a:t>8</a:t>
            </a:r>
            <a:r>
              <a:rPr lang="en-US" sz="2800" b="1" dirty="0" smtClean="0">
                <a:solidFill>
                  <a:srgbClr val="005480"/>
                </a:solidFill>
                <a:latin typeface="Arial"/>
                <a:cs typeface="Arial"/>
              </a:rPr>
              <a:t>.0</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  </a:t>
            </a:r>
            <a:r>
              <a:rPr lang="en-US" dirty="0" smtClean="0">
                <a:solidFill>
                  <a:schemeClr val="accent4"/>
                </a:solidFill>
              </a:rPr>
              <a:t>4/28/2020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597904" cy="5062924"/>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r>
              <a:rPr lang="en-US" sz="2200" dirty="0" smtClean="0">
                <a:solidFill>
                  <a:srgbClr val="000000"/>
                </a:solidFill>
                <a:cs typeface="Arial" panose="020B0604020202020204" pitchFamily="34" charset="0"/>
              </a:rPr>
              <a:t>:</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smtClean="0">
                <a:solidFill>
                  <a:srgbClr val="000000"/>
                </a:solidFill>
                <a:cs typeface="Arial"/>
              </a:rPr>
              <a:t>Inpatient (HIDD</a:t>
            </a:r>
            <a:r>
              <a:rPr lang="en-US" dirty="0">
                <a:solidFill>
                  <a:srgbClr val="000000"/>
                </a:solidFill>
                <a:cs typeface="Arial"/>
              </a:rPr>
              <a:t>)</a:t>
            </a:r>
            <a:endParaRPr lang="en-US" dirty="0" smtClean="0">
              <a:solidFill>
                <a:srgbClr val="000000"/>
              </a:solidFill>
              <a:cs typeface="Arial"/>
            </a:endParaRP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July 2020</a:t>
            </a:r>
          </a:p>
          <a:p>
            <a:pPr marL="742950" lvl="1" indent="-285750">
              <a:lnSpc>
                <a:spcPct val="150000"/>
              </a:lnSpc>
              <a:buClr>
                <a:srgbClr val="F8921E"/>
              </a:buClr>
              <a:buFont typeface="Wingdings" charset="2"/>
              <a:buChar char="§"/>
            </a:pPr>
            <a:r>
              <a:rPr lang="en-US" dirty="0" smtClean="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smtClean="0">
                <a:solidFill>
                  <a:schemeClr val="accent6"/>
                </a:solidFill>
                <a:cs typeface="Arial"/>
              </a:rPr>
              <a:t>August 2020</a:t>
            </a:r>
          </a:p>
          <a:p>
            <a:pPr marL="742950" lvl="1" indent="-285750">
              <a:lnSpc>
                <a:spcPct val="150000"/>
              </a:lnSpc>
              <a:buClr>
                <a:srgbClr val="F8921E"/>
              </a:buClr>
              <a:buFont typeface="Wingdings" charset="2"/>
              <a:buChar char="§"/>
            </a:pPr>
            <a:r>
              <a:rPr lang="en-US" dirty="0" smtClean="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smtClean="0">
                <a:solidFill>
                  <a:schemeClr val="accent6"/>
                </a:solidFill>
                <a:cs typeface="Arial"/>
              </a:rPr>
              <a:t>October 2020</a:t>
            </a:r>
          </a:p>
          <a:p>
            <a:pPr marL="742950" lvl="1" indent="-285750" algn="just">
              <a:buClr>
                <a:srgbClr val="F8921E"/>
              </a:buClr>
              <a:buFont typeface="Wingdings" panose="05000000000000000000" pitchFamily="2" charset="2"/>
              <a:buChar char="§"/>
            </a:pPr>
            <a:r>
              <a:rPr lang="en-US" dirty="0" smtClean="0">
                <a:latin typeface="Calibri" panose="020F0502020204030204" pitchFamily="34" charset="0"/>
                <a:ea typeface="Times New Roman" panose="02020603050405020304" pitchFamily="18" charset="0"/>
              </a:rPr>
              <a:t>Applicants </a:t>
            </a:r>
            <a:r>
              <a:rPr lang="en-US" dirty="0">
                <a:latin typeface="Calibri" panose="020F0502020204030204" pitchFamily="34" charset="0"/>
                <a:ea typeface="Times New Roman" panose="02020603050405020304" pitchFamily="18" charset="0"/>
              </a:rPr>
              <a:t>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that require newly available year(s) of  Case Mix Data (e.g., FY 19)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Case Mix FY19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Support |  </a:t>
            </a:r>
            <a:r>
              <a:rPr lang="en-US" dirty="0" smtClean="0">
                <a:solidFill>
                  <a:srgbClr val="63666A"/>
                </a:solidFill>
              </a:rPr>
              <a:t>4/28/2020</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306" y="2637524"/>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66104"/>
            <a:ext cx="8162910" cy="4278094"/>
          </a:xfrm>
          <a:prstGeom prst="rect">
            <a:avLst/>
          </a:prstGeom>
          <a:noFill/>
        </p:spPr>
        <p:txBody>
          <a:bodyPr wrap="square" rtlCol="0">
            <a:spAutoFit/>
          </a:bodyPr>
          <a:lstStyle/>
          <a:p>
            <a:r>
              <a:rPr lang="en-US" sz="1600" dirty="0"/>
              <a:t>Due to </a:t>
            </a:r>
            <a:r>
              <a:rPr lang="en-US" sz="1600" dirty="0" smtClean="0"/>
              <a:t>Governor Baker’s emergency actions to limit the spread of COVID-19 CHIA’s </a:t>
            </a:r>
            <a:r>
              <a:rPr lang="en-US" sz="1600" dirty="0"/>
              <a:t>workforce will be remote, for </a:t>
            </a:r>
            <a:r>
              <a:rPr lang="en-US" sz="1600" dirty="0" smtClean="0"/>
              <a:t>now. </a:t>
            </a:r>
            <a:r>
              <a:rPr lang="en-US" sz="1600" dirty="0"/>
              <a:t>This arrangement </a:t>
            </a:r>
            <a:r>
              <a:rPr lang="en-US" sz="1600" dirty="0" smtClean="0"/>
              <a:t>will limit </a:t>
            </a:r>
            <a:r>
              <a:rPr lang="en-US" sz="1600" dirty="0"/>
              <a:t>CHIA’s ability to produce and deliver data extracts. At this time it is unknown when CHIA will be able to fulfill data </a:t>
            </a:r>
            <a:r>
              <a:rPr lang="en-US" sz="1600" dirty="0" smtClean="0"/>
              <a:t>requests but CHIA is exploring alternative data delivery options in order to maintain business as usual. </a:t>
            </a:r>
            <a:r>
              <a:rPr lang="en-US" sz="1600" dirty="0"/>
              <a:t>CHIA will continue to do its best to limit the impact of our energy response to data requestors. </a:t>
            </a:r>
            <a:endParaRPr lang="en-US" sz="1600" dirty="0" smtClean="0"/>
          </a:p>
          <a:p>
            <a:endParaRPr lang="en-US" sz="1600" dirty="0"/>
          </a:p>
          <a:p>
            <a:r>
              <a:rPr lang="en-US" sz="1600" dirty="0" smtClean="0"/>
              <a:t>During this time, CHIA will continue to accept and review data </a:t>
            </a:r>
            <a:r>
              <a:rPr lang="en-US" sz="1600" dirty="0"/>
              <a:t>applications for both Case Mix and All-Payer Claims Database (MA APCD) datasets. </a:t>
            </a:r>
            <a:r>
              <a:rPr lang="en-US" sz="1600" dirty="0" smtClean="0"/>
              <a:t>Review committees, DRC and DPC, will continue their meetings remotely as necessary.</a:t>
            </a:r>
          </a:p>
          <a:p>
            <a:endParaRPr lang="en-US" sz="1600" dirty="0"/>
          </a:p>
          <a:p>
            <a:r>
              <a:rPr lang="en-US" sz="1600" dirty="0" smtClean="0"/>
              <a:t>Due to CHIA’s physical office being closed, applications will be accepted without a fee. After receipt of the application, CHIA will issue an invoice which will allow applicants to remit payment online.</a:t>
            </a:r>
          </a:p>
          <a:p>
            <a:endParaRPr lang="en-US" sz="1600" dirty="0"/>
          </a:p>
          <a:p>
            <a:r>
              <a:rPr lang="en-US" sz="1600" dirty="0" smtClean="0"/>
              <a:t>If you are a Data User that has a CHIA hard drive in your possession, please keep the hard drive at this time while CHIA’s physical office is closed.</a:t>
            </a:r>
            <a:endParaRPr lang="en-US" sz="1600" dirty="0"/>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cs typeface="Arial"/>
              </a:rPr>
              <a:t>Data Release and Application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6</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Support |  </a:t>
            </a:r>
            <a:r>
              <a:rPr lang="en-US" dirty="0" smtClean="0">
                <a:solidFill>
                  <a:srgbClr val="63666A"/>
                </a:solidFill>
              </a:rPr>
              <a:t>4/28/2020</a:t>
            </a:r>
            <a:endParaRPr lang="en-US" dirty="0">
              <a:solidFill>
                <a:srgbClr val="63666A"/>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744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310854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smtClean="0">
                <a:cs typeface="Arial"/>
              </a:rPr>
              <a:t>Updates on the production of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#1 </a:t>
            </a:r>
            <a:r>
              <a:rPr lang="en-US" sz="1600" dirty="0" smtClean="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smtClean="0">
                <a:solidFill>
                  <a:srgbClr val="000000"/>
                </a:solidFill>
                <a:cs typeface="Arial"/>
              </a:rPr>
              <a:t>Aim #2 </a:t>
            </a:r>
            <a:r>
              <a:rPr lang="en-US" sz="1600" dirty="0" smtClean="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smtClean="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smtClean="0">
                <a:cs typeface="Arial"/>
              </a:rPr>
              <a:t>Please visit </a:t>
            </a:r>
            <a:r>
              <a:rPr lang="en-US" sz="2000" dirty="0">
                <a:hlinkClick r:id="rId3"/>
              </a:rPr>
              <a:t>http://www.chiamass.gov/status-of-data-requests</a:t>
            </a:r>
            <a:r>
              <a:rPr lang="en-US" sz="2000" dirty="0" smtClean="0">
                <a:hlinkClick r:id="rId3"/>
              </a:rPr>
              <a:t>/</a:t>
            </a:r>
            <a:r>
              <a:rPr lang="en-US" sz="2000" dirty="0" smtClean="0"/>
              <a:t> to see the current status of releases.</a:t>
            </a:r>
            <a:endParaRPr lang="en-US" sz="2000" dirty="0">
              <a:solidFill>
                <a:schemeClr val="accent6"/>
              </a:solidFill>
              <a:cs typeface="Arial"/>
            </a:endParaRPr>
          </a:p>
          <a:p>
            <a:pPr lvl="1">
              <a:buClr>
                <a:srgbClr val="F8921E"/>
              </a:buClr>
            </a:pPr>
            <a:endParaRPr lang="en-US" sz="2000" dirty="0" smtClean="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smtClean="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7</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rgbClr val="63666A"/>
                </a:solidFill>
              </a:rPr>
              <a:t>User </a:t>
            </a:r>
            <a:r>
              <a:rPr lang="en-US" dirty="0">
                <a:solidFill>
                  <a:srgbClr val="63666A"/>
                </a:solidFill>
              </a:rPr>
              <a:t>Workgroup|  CHIA User Support |  </a:t>
            </a:r>
            <a:r>
              <a:rPr lang="en-US" dirty="0" smtClean="0">
                <a:solidFill>
                  <a:srgbClr val="63666A"/>
                </a:solidFill>
              </a:rPr>
              <a:t>4/28/2020</a:t>
            </a:r>
          </a:p>
          <a:p>
            <a:endParaRPr lang="en-US" dirty="0">
              <a:solidFill>
                <a:srgbClr val="63666A"/>
              </a:solidFill>
            </a:endParaRP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smtClean="0">
                <a:latin typeface="Arial" charset="0"/>
                <a:ea typeface="Arial" charset="0"/>
                <a:cs typeface="Arial" charset="0"/>
              </a:rPr>
              <a:t>Application reminders</a:t>
            </a:r>
            <a:endParaRPr lang="en-US" sz="3600" dirty="0">
              <a:latin typeface="Arial" charset="0"/>
              <a:ea typeface="Arial" charset="0"/>
              <a:cs typeface="Arial" charset="0"/>
            </a:endParaRP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19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525427"/>
            <a:ext cx="8162910" cy="5632311"/>
          </a:xfrm>
          <a:prstGeom prst="rect">
            <a:avLst/>
          </a:prstGeom>
          <a:noFill/>
        </p:spPr>
        <p:txBody>
          <a:bodyPr wrap="square" rtlCol="0">
            <a:spAutoFit/>
          </a:bodyPr>
          <a:lstStyle/>
          <a:p>
            <a:pPr marL="914400" lvl="1" indent="-457200">
              <a:buClr>
                <a:schemeClr val="accent1"/>
              </a:buClr>
              <a:buFont typeface="+mj-lt"/>
              <a:buAutoNum type="arabicPeriod"/>
            </a:pPr>
            <a:r>
              <a:rPr lang="en-US" sz="2000" dirty="0" smtClean="0">
                <a:cs typeface="Arial"/>
              </a:rPr>
              <a:t>If you’re submitting a request for a fee waiver, remember to include the fee remittance form in your application package on IRBNet.</a:t>
            </a:r>
          </a:p>
          <a:p>
            <a:pPr marL="914400" lvl="1" indent="-457200">
              <a:buClr>
                <a:schemeClr val="accent1"/>
              </a:buClr>
              <a:buFont typeface="+mj-lt"/>
              <a:buAutoNum type="arabicPeriod"/>
            </a:pPr>
            <a:r>
              <a:rPr lang="en-US" sz="2000" dirty="0" smtClean="0">
                <a:cs typeface="Arial"/>
              </a:rPr>
              <a:t>Remember to submit supporting documentation (if required).</a:t>
            </a:r>
          </a:p>
          <a:p>
            <a:pPr marL="914400" lvl="1" indent="-457200">
              <a:buClr>
                <a:schemeClr val="accent1"/>
              </a:buClr>
              <a:buFont typeface="+mj-lt"/>
              <a:buAutoNum type="arabicPeriod"/>
            </a:pPr>
            <a:r>
              <a:rPr lang="en-US" sz="2000" dirty="0" smtClean="0">
                <a:cs typeface="Arial"/>
              </a:rPr>
              <a:t>If you’re requesting a financial hardship waiver, remember to submit information detailing your project’s financial situation (examples: project budget, grant funding, organizational / departmental funding).  Also request to pay a specific price that you reasonably believe you’re able to afford to contribute.</a:t>
            </a:r>
          </a:p>
          <a:p>
            <a:pPr marL="914400" lvl="1" indent="-457200">
              <a:buClr>
                <a:schemeClr val="accent1"/>
              </a:buClr>
              <a:buFont typeface="+mj-lt"/>
              <a:buAutoNum type="arabicPeriod"/>
            </a:pPr>
            <a:r>
              <a:rPr lang="en-US" sz="2000" dirty="0" smtClean="0">
                <a:cs typeface="Arial"/>
              </a:rPr>
              <a:t>CHIA generally does not offer full financial hardship fee waivers.  We expect all applicants to have made an attempt to find funding to cover the full cost of the data fees.</a:t>
            </a:r>
          </a:p>
          <a:p>
            <a:pPr marL="914400" lvl="1" indent="-457200">
              <a:buClr>
                <a:schemeClr val="accent1"/>
              </a:buClr>
              <a:buFont typeface="+mj-lt"/>
              <a:buAutoNum type="arabicPeriod"/>
            </a:pPr>
            <a:r>
              <a:rPr lang="en-US" sz="2000" dirty="0" smtClean="0">
                <a:cs typeface="Arial"/>
              </a:rPr>
              <a:t>Fee waiver requests can take some time to process – especially financial hardship requests.</a:t>
            </a:r>
          </a:p>
          <a:p>
            <a:pPr marL="914400" lvl="1" indent="-457200">
              <a:buClr>
                <a:schemeClr val="accent1"/>
              </a:buClr>
              <a:buFont typeface="+mj-lt"/>
              <a:buAutoNum type="arabicPeriod"/>
            </a:pPr>
            <a:endParaRPr lang="en-US" sz="2000" dirty="0" smtClean="0">
              <a:cs typeface="Arial"/>
            </a:endParaRPr>
          </a:p>
          <a:p>
            <a:pPr marL="914400" lvl="1" indent="-457200">
              <a:buClr>
                <a:schemeClr val="accent1"/>
              </a:buClr>
              <a:buFont typeface="+mj-lt"/>
              <a:buAutoNum type="arabicPeriod"/>
            </a:pPr>
            <a:endParaRPr lang="en-US" sz="2000" dirty="0">
              <a:cs typeface="Arial"/>
            </a:endParaRPr>
          </a:p>
          <a:p>
            <a:pPr marL="742950" lvl="1" indent="-285750">
              <a:buClr>
                <a:schemeClr val="accent1"/>
              </a:buClr>
              <a:buFont typeface="Wingdings" charset="2"/>
              <a:buChar char="§"/>
            </a:pPr>
            <a:endParaRPr lang="en-US" sz="2000" dirty="0" smtClean="0">
              <a:cs typeface="Arial"/>
            </a:endParaRPr>
          </a:p>
          <a:p>
            <a:pPr marL="742950" lvl="1" indent="-285750">
              <a:buClr>
                <a:schemeClr val="accent1"/>
              </a:buClr>
              <a:buFont typeface="Wingdings" charset="2"/>
              <a:buChar cha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Fee Waiver Request Reminders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smtClean="0">
                <a:solidFill>
                  <a:schemeClr val="accent4"/>
                </a:solidFill>
              </a:rPr>
              <a:t>User </a:t>
            </a:r>
            <a:r>
              <a:rPr lang="en-US" dirty="0">
                <a:solidFill>
                  <a:schemeClr val="accent4"/>
                </a:solidFill>
              </a:rPr>
              <a:t>Workgroup |  CHIA User Support | </a:t>
            </a:r>
            <a:r>
              <a:rPr lang="en-US" dirty="0" smtClean="0">
                <a:solidFill>
                  <a:schemeClr val="accent4"/>
                </a:solidFill>
              </a:rPr>
              <a:t>4/28/2020</a:t>
            </a:r>
            <a:endParaRPr lang="en-US" dirty="0">
              <a:solidFill>
                <a:schemeClr val="accent4"/>
              </a:solidFill>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66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xEl>
                                              <p:pRg st="1" end="1"/>
                                            </p:txEl>
                                          </p:spTgt>
                                        </p:tgtEl>
                                        <p:attrNameLst>
                                          <p:attrName>style.visibility</p:attrName>
                                        </p:attrNameLst>
                                      </p:cBhvr>
                                      <p:to>
                                        <p:strVal val="visible"/>
                                      </p:to>
                                    </p:set>
                                    <p:animEffect transition="in" filter="fade">
                                      <p:cBhvr>
                                        <p:cTn id="14" dur="1000"/>
                                        <p:tgtEl>
                                          <p:spTgt spid="30">
                                            <p:txEl>
                                              <p:pRg st="1" end="1"/>
                                            </p:txEl>
                                          </p:spTgt>
                                        </p:tgtEl>
                                      </p:cBhvr>
                                    </p:animEffect>
                                    <p:anim calcmode="lin" valueType="num">
                                      <p:cBhvr>
                                        <p:cTn id="15"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fade">
                                      <p:cBhvr>
                                        <p:cTn id="21" dur="1000"/>
                                        <p:tgtEl>
                                          <p:spTgt spid="30">
                                            <p:txEl>
                                              <p:pRg st="2" end="2"/>
                                            </p:txEl>
                                          </p:spTgt>
                                        </p:tgtEl>
                                      </p:cBhvr>
                                    </p:animEffect>
                                    <p:anim calcmode="lin" valueType="num">
                                      <p:cBhvr>
                                        <p:cTn id="22" dur="10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xEl>
                                              <p:pRg st="3" end="3"/>
                                            </p:txEl>
                                          </p:spTgt>
                                        </p:tgtEl>
                                        <p:attrNameLst>
                                          <p:attrName>style.visibility</p:attrName>
                                        </p:attrNameLst>
                                      </p:cBhvr>
                                      <p:to>
                                        <p:strVal val="visible"/>
                                      </p:to>
                                    </p:set>
                                    <p:animEffect transition="in" filter="fade">
                                      <p:cBhvr>
                                        <p:cTn id="28" dur="1000"/>
                                        <p:tgtEl>
                                          <p:spTgt spid="30">
                                            <p:txEl>
                                              <p:pRg st="3" end="3"/>
                                            </p:txEl>
                                          </p:spTgt>
                                        </p:tgtEl>
                                      </p:cBhvr>
                                    </p:animEffect>
                                    <p:anim calcmode="lin" valueType="num">
                                      <p:cBhvr>
                                        <p:cTn id="29" dur="10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animEffect transition="in" filter="fade">
                                      <p:cBhvr>
                                        <p:cTn id="35" dur="1000"/>
                                        <p:tgtEl>
                                          <p:spTgt spid="30">
                                            <p:txEl>
                                              <p:pRg st="4" end="4"/>
                                            </p:txEl>
                                          </p:spTgt>
                                        </p:tgtEl>
                                      </p:cBhvr>
                                    </p:animEffect>
                                    <p:anim calcmode="lin" valueType="num">
                                      <p:cBhvr>
                                        <p:cTn id="36" dur="10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5241</TotalTime>
  <Words>2556</Words>
  <Application>Microsoft Office PowerPoint</Application>
  <PresentationFormat>On-screen Show (4:3)</PresentationFormat>
  <Paragraphs>308</Paragraphs>
  <Slides>21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Narrow</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Reminder of the Differences between Casemix and  MA APCD in Financial Data </vt:lpstr>
      <vt:lpstr>PowerPoint Presentation</vt:lpstr>
      <vt:lpstr> When is the next User Group meeting? </vt:lpstr>
      <vt:lpstr>PowerPoint Presentation</vt:lpstr>
      <vt:lpstr>PowerPoint Presentation</vt:lpstr>
    </vt:vector>
  </TitlesOfParts>
  <Company>CHIA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Kirkwood, Donald</cp:lastModifiedBy>
  <cp:revision>145</cp:revision>
  <cp:lastPrinted>2019-07-23T18:41:08Z</cp:lastPrinted>
  <dcterms:created xsi:type="dcterms:W3CDTF">2018-01-09T20:21:29Z</dcterms:created>
  <dcterms:modified xsi:type="dcterms:W3CDTF">2020-04-28T19:25:21Z</dcterms:modified>
</cp:coreProperties>
</file>