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0"/>
  </p:notesMasterIdLst>
  <p:handoutMasterIdLst>
    <p:handoutMasterId r:id="rId21"/>
  </p:handoutMasterIdLst>
  <p:sldIdLst>
    <p:sldId id="259" r:id="rId3"/>
    <p:sldId id="274" r:id="rId4"/>
    <p:sldId id="321" r:id="rId5"/>
    <p:sldId id="350" r:id="rId6"/>
    <p:sldId id="324" r:id="rId7"/>
    <p:sldId id="325" r:id="rId8"/>
    <p:sldId id="342" r:id="rId9"/>
    <p:sldId id="352" r:id="rId10"/>
    <p:sldId id="353" r:id="rId11"/>
    <p:sldId id="351" r:id="rId12"/>
    <p:sldId id="354" r:id="rId13"/>
    <p:sldId id="355" r:id="rId14"/>
    <p:sldId id="356" r:id="rId15"/>
    <p:sldId id="357" r:id="rId16"/>
    <p:sldId id="306"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3"/>
    <p:restoredTop sz="94731"/>
  </p:normalViewPr>
  <p:slideViewPr>
    <p:cSldViewPr snapToGrid="0" snapToObjects="1" showGuide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u="sng" dirty="0" smtClean="0"/>
              <a:t>Figur</a:t>
            </a:r>
            <a:r>
              <a:rPr lang="en-US" sz="1200" u="sng" baseline="0" dirty="0" smtClean="0"/>
              <a:t>e 1. Emergency Department Oct 2011 to Sept 2015 </a:t>
            </a:r>
            <a:r>
              <a:rPr lang="en-US" sz="1200" u="sng" dirty="0" smtClean="0"/>
              <a:t>Top ICD-9-CM Cannabis Diagnoses</a:t>
            </a:r>
            <a:r>
              <a:rPr lang="en-US" sz="1200" u="sng" baseline="0" dirty="0" smtClean="0"/>
              <a:t> </a:t>
            </a:r>
            <a:endParaRPr lang="en-US" sz="1200" u="sng" dirty="0"/>
          </a:p>
        </c:rich>
      </c:tx>
      <c:layout/>
      <c:overlay val="0"/>
      <c:spPr>
        <a:noFill/>
        <a:ln>
          <a:noFill/>
        </a:ln>
        <a:effectLst/>
      </c:spPr>
    </c:title>
    <c:autoTitleDeleted val="0"/>
    <c:plotArea>
      <c:layout/>
      <c:barChart>
        <c:barDir val="col"/>
        <c:grouping val="percentStacked"/>
        <c:varyColors val="0"/>
        <c:ser>
          <c:idx val="0"/>
          <c:order val="0"/>
          <c:tx>
            <c:strRef>
              <c:f>Sheet1!$A$2</c:f>
              <c:strCache>
                <c:ptCount val="1"/>
                <c:pt idx="0">
                  <c:v>Cannabis dependence, in remission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2011</c:v>
                </c:pt>
                <c:pt idx="1">
                  <c:v>2012</c:v>
                </c:pt>
                <c:pt idx="2">
                  <c:v>2013</c:v>
                </c:pt>
                <c:pt idx="3">
                  <c:v>2014</c:v>
                </c:pt>
                <c:pt idx="4">
                  <c:v>2015</c:v>
                </c:pt>
              </c:strCache>
            </c:strRef>
          </c:cat>
          <c:val>
            <c:numRef>
              <c:f>Sheet1!$B$2:$F$2</c:f>
              <c:numCache>
                <c:formatCode>0.00%</c:formatCode>
                <c:ptCount val="5"/>
                <c:pt idx="0">
                  <c:v>0</c:v>
                </c:pt>
                <c:pt idx="1">
                  <c:v>2.9999999999999997E-4</c:v>
                </c:pt>
                <c:pt idx="2">
                  <c:v>1E-4</c:v>
                </c:pt>
                <c:pt idx="3">
                  <c:v>0</c:v>
                </c:pt>
                <c:pt idx="4">
                  <c:v>0</c:v>
                </c:pt>
              </c:numCache>
            </c:numRef>
          </c:val>
        </c:ser>
        <c:ser>
          <c:idx val="1"/>
          <c:order val="1"/>
          <c:tx>
            <c:strRef>
              <c:f>Sheet1!$A$3</c:f>
              <c:strCache>
                <c:ptCount val="1"/>
                <c:pt idx="0">
                  <c:v>Cannabis dependence, episodic pattern of use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2011</c:v>
                </c:pt>
                <c:pt idx="1">
                  <c:v>2012</c:v>
                </c:pt>
                <c:pt idx="2">
                  <c:v>2013</c:v>
                </c:pt>
                <c:pt idx="3">
                  <c:v>2014</c:v>
                </c:pt>
                <c:pt idx="4">
                  <c:v>2015</c:v>
                </c:pt>
              </c:strCache>
            </c:strRef>
          </c:cat>
          <c:val>
            <c:numRef>
              <c:f>Sheet1!$B$3:$F$3</c:f>
              <c:numCache>
                <c:formatCode>0.00%</c:formatCode>
                <c:ptCount val="5"/>
                <c:pt idx="0">
                  <c:v>1.6000000000000001E-3</c:v>
                </c:pt>
                <c:pt idx="1">
                  <c:v>0</c:v>
                </c:pt>
                <c:pt idx="2">
                  <c:v>1E-4</c:v>
                </c:pt>
                <c:pt idx="3">
                  <c:v>2.9999999999999997E-4</c:v>
                </c:pt>
                <c:pt idx="4">
                  <c:v>5.0000000000000001E-4</c:v>
                </c:pt>
              </c:numCache>
            </c:numRef>
          </c:val>
        </c:ser>
        <c:ser>
          <c:idx val="2"/>
          <c:order val="2"/>
          <c:tx>
            <c:strRef>
              <c:f>Sheet1!$A$4</c:f>
              <c:strCache>
                <c:ptCount val="1"/>
                <c:pt idx="0">
                  <c:v>Nondependent cannabis abuse, in remission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2011</c:v>
                </c:pt>
                <c:pt idx="1">
                  <c:v>2012</c:v>
                </c:pt>
                <c:pt idx="2">
                  <c:v>2013</c:v>
                </c:pt>
                <c:pt idx="3">
                  <c:v>2014</c:v>
                </c:pt>
                <c:pt idx="4">
                  <c:v>2015</c:v>
                </c:pt>
              </c:strCache>
            </c:strRef>
          </c:cat>
          <c:val>
            <c:numRef>
              <c:f>Sheet1!$B$4:$F$4</c:f>
              <c:numCache>
                <c:formatCode>0.00%</c:formatCode>
                <c:ptCount val="5"/>
                <c:pt idx="0">
                  <c:v>3.3E-3</c:v>
                </c:pt>
                <c:pt idx="1">
                  <c:v>3.5000000000000001E-3</c:v>
                </c:pt>
                <c:pt idx="2">
                  <c:v>5.1999999999999998E-3</c:v>
                </c:pt>
                <c:pt idx="3">
                  <c:v>5.4999999999999997E-3</c:v>
                </c:pt>
                <c:pt idx="4">
                  <c:v>1.6999999999999999E-3</c:v>
                </c:pt>
              </c:numCache>
            </c:numRef>
          </c:val>
        </c:ser>
        <c:ser>
          <c:idx val="3"/>
          <c:order val="3"/>
          <c:tx>
            <c:strRef>
              <c:f>Sheet1!$A$5</c:f>
              <c:strCache>
                <c:ptCount val="1"/>
                <c:pt idx="0">
                  <c:v>Nondependent cannabis abuse, episodic pattern of use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2011</c:v>
                </c:pt>
                <c:pt idx="1">
                  <c:v>2012</c:v>
                </c:pt>
                <c:pt idx="2">
                  <c:v>2013</c:v>
                </c:pt>
                <c:pt idx="3">
                  <c:v>2014</c:v>
                </c:pt>
                <c:pt idx="4">
                  <c:v>2015</c:v>
                </c:pt>
              </c:strCache>
            </c:strRef>
          </c:cat>
          <c:val>
            <c:numRef>
              <c:f>Sheet1!$B$5:$F$5</c:f>
              <c:numCache>
                <c:formatCode>0.00%</c:formatCode>
                <c:ptCount val="5"/>
                <c:pt idx="0">
                  <c:v>2.5000000000000001E-3</c:v>
                </c:pt>
                <c:pt idx="1">
                  <c:v>4.3E-3</c:v>
                </c:pt>
                <c:pt idx="2">
                  <c:v>2.7000000000000001E-3</c:v>
                </c:pt>
                <c:pt idx="3">
                  <c:v>2.8E-3</c:v>
                </c:pt>
                <c:pt idx="4">
                  <c:v>3.7000000000000002E-3</c:v>
                </c:pt>
              </c:numCache>
            </c:numRef>
          </c:val>
        </c:ser>
        <c:ser>
          <c:idx val="4"/>
          <c:order val="4"/>
          <c:tx>
            <c:strRef>
              <c:f>Sheet1!$A$6</c:f>
              <c:strCache>
                <c:ptCount val="1"/>
                <c:pt idx="0">
                  <c:v>Cannabis dependence, continuous pattern of use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2011</c:v>
                </c:pt>
                <c:pt idx="1">
                  <c:v>2012</c:v>
                </c:pt>
                <c:pt idx="2">
                  <c:v>2013</c:v>
                </c:pt>
                <c:pt idx="3">
                  <c:v>2014</c:v>
                </c:pt>
                <c:pt idx="4">
                  <c:v>2015</c:v>
                </c:pt>
              </c:strCache>
            </c:strRef>
          </c:cat>
          <c:val>
            <c:numRef>
              <c:f>Sheet1!$B$6:$F$6</c:f>
              <c:numCache>
                <c:formatCode>0.00%</c:formatCode>
                <c:ptCount val="5"/>
                <c:pt idx="0">
                  <c:v>1.5599999999999999E-2</c:v>
                </c:pt>
                <c:pt idx="1">
                  <c:v>2.1399999999999999E-2</c:v>
                </c:pt>
                <c:pt idx="2">
                  <c:v>1.06E-2</c:v>
                </c:pt>
                <c:pt idx="3">
                  <c:v>8.0999999999999996E-3</c:v>
                </c:pt>
                <c:pt idx="4">
                  <c:v>7.3000000000000001E-3</c:v>
                </c:pt>
              </c:numCache>
            </c:numRef>
          </c:val>
        </c:ser>
        <c:ser>
          <c:idx val="5"/>
          <c:order val="5"/>
          <c:tx>
            <c:strRef>
              <c:f>Sheet1!$A$7</c:f>
              <c:strCache>
                <c:ptCount val="1"/>
                <c:pt idx="0">
                  <c:v>Cannabis dependence, unspecified pattern of use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Sheet1!$B$1:$F$1</c:f>
              <c:strCache>
                <c:ptCount val="5"/>
                <c:pt idx="0">
                  <c:v>2011</c:v>
                </c:pt>
                <c:pt idx="1">
                  <c:v>2012</c:v>
                </c:pt>
                <c:pt idx="2">
                  <c:v>2013</c:v>
                </c:pt>
                <c:pt idx="3">
                  <c:v>2014</c:v>
                </c:pt>
                <c:pt idx="4">
                  <c:v>2015</c:v>
                </c:pt>
              </c:strCache>
            </c:strRef>
          </c:cat>
          <c:val>
            <c:numRef>
              <c:f>Sheet1!$B$7:$F$7</c:f>
              <c:numCache>
                <c:formatCode>0.00%</c:formatCode>
                <c:ptCount val="5"/>
                <c:pt idx="0">
                  <c:v>5.5800000000000002E-2</c:v>
                </c:pt>
                <c:pt idx="1">
                  <c:v>5.2499999999999998E-2</c:v>
                </c:pt>
                <c:pt idx="2">
                  <c:v>5.4899999999999997E-2</c:v>
                </c:pt>
                <c:pt idx="3">
                  <c:v>4.9299999999999997E-2</c:v>
                </c:pt>
                <c:pt idx="4">
                  <c:v>4.58E-2</c:v>
                </c:pt>
              </c:numCache>
            </c:numRef>
          </c:val>
        </c:ser>
        <c:ser>
          <c:idx val="6"/>
          <c:order val="6"/>
          <c:tx>
            <c:strRef>
              <c:f>Sheet1!$A$8</c:f>
              <c:strCache>
                <c:ptCount val="1"/>
                <c:pt idx="0">
                  <c:v>Nondependent cannabis abuse, continuous pattern of use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Sheet1!$B$1:$F$1</c:f>
              <c:strCache>
                <c:ptCount val="5"/>
                <c:pt idx="0">
                  <c:v>2011</c:v>
                </c:pt>
                <c:pt idx="1">
                  <c:v>2012</c:v>
                </c:pt>
                <c:pt idx="2">
                  <c:v>2013</c:v>
                </c:pt>
                <c:pt idx="3">
                  <c:v>2014</c:v>
                </c:pt>
                <c:pt idx="4">
                  <c:v>2015</c:v>
                </c:pt>
              </c:strCache>
            </c:strRef>
          </c:cat>
          <c:val>
            <c:numRef>
              <c:f>Sheet1!$B$8:$F$8</c:f>
              <c:numCache>
                <c:formatCode>0.00%</c:formatCode>
                <c:ptCount val="5"/>
                <c:pt idx="0">
                  <c:v>9.0200000000000002E-2</c:v>
                </c:pt>
                <c:pt idx="1">
                  <c:v>7.7200000000000005E-2</c:v>
                </c:pt>
                <c:pt idx="2">
                  <c:v>7.9899999999999999E-2</c:v>
                </c:pt>
                <c:pt idx="3">
                  <c:v>8.2199999999999995E-2</c:v>
                </c:pt>
                <c:pt idx="4">
                  <c:v>0.05</c:v>
                </c:pt>
              </c:numCache>
            </c:numRef>
          </c:val>
        </c:ser>
        <c:ser>
          <c:idx val="7"/>
          <c:order val="7"/>
          <c:tx>
            <c:strRef>
              <c:f>Sheet1!$A$9</c:f>
              <c:strCache>
                <c:ptCount val="1"/>
                <c:pt idx="0">
                  <c:v>Nondependent cannabis abuse, unspecified pattern of use</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Sheet1!$B$1:$F$1</c:f>
              <c:strCache>
                <c:ptCount val="5"/>
                <c:pt idx="0">
                  <c:v>2011</c:v>
                </c:pt>
                <c:pt idx="1">
                  <c:v>2012</c:v>
                </c:pt>
                <c:pt idx="2">
                  <c:v>2013</c:v>
                </c:pt>
                <c:pt idx="3">
                  <c:v>2014</c:v>
                </c:pt>
                <c:pt idx="4">
                  <c:v>2015</c:v>
                </c:pt>
              </c:strCache>
            </c:strRef>
          </c:cat>
          <c:val>
            <c:numRef>
              <c:f>Sheet1!$B$9:$F$9</c:f>
              <c:numCache>
                <c:formatCode>0.00%</c:formatCode>
                <c:ptCount val="5"/>
                <c:pt idx="0">
                  <c:v>0.83099999999999996</c:v>
                </c:pt>
                <c:pt idx="1">
                  <c:v>0.84079999999999999</c:v>
                </c:pt>
                <c:pt idx="2">
                  <c:v>0.84650000000000003</c:v>
                </c:pt>
                <c:pt idx="3">
                  <c:v>0.8518</c:v>
                </c:pt>
                <c:pt idx="4">
                  <c:v>0.89080000000000004</c:v>
                </c:pt>
              </c:numCache>
            </c:numRef>
          </c:val>
        </c:ser>
        <c:dLbls>
          <c:showLegendKey val="0"/>
          <c:showVal val="0"/>
          <c:showCatName val="0"/>
          <c:showSerName val="0"/>
          <c:showPercent val="0"/>
          <c:showBubbleSize val="0"/>
        </c:dLbls>
        <c:gapWidth val="55"/>
        <c:overlap val="100"/>
        <c:axId val="175373824"/>
        <c:axId val="41516352"/>
      </c:barChart>
      <c:catAx>
        <c:axId val="1753738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516352"/>
        <c:crosses val="autoZero"/>
        <c:auto val="1"/>
        <c:lblAlgn val="ctr"/>
        <c:lblOffset val="100"/>
        <c:noMultiLvlLbl val="0"/>
      </c:catAx>
      <c:valAx>
        <c:axId val="415163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5373824"/>
        <c:crosses val="autoZero"/>
        <c:crossBetween val="between"/>
      </c:valAx>
      <c:spPr>
        <a:noFill/>
        <a:ln>
          <a:noFill/>
        </a:ln>
        <a:effectLst/>
      </c:spPr>
    </c:plotArea>
    <c:legend>
      <c:legendPos val="r"/>
      <c:layout>
        <c:manualLayout>
          <c:xMode val="edge"/>
          <c:yMode val="edge"/>
          <c:x val="0.63643370394055576"/>
          <c:y val="0.15416187118816099"/>
          <c:w val="0.35710172336006429"/>
          <c:h val="0.801128259037400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Visits</c:v>
                </c:pt>
              </c:strCache>
            </c:strRef>
          </c:tx>
          <c:spPr>
            <a:gradFill>
              <a:gsLst>
                <a:gs pos="100000">
                  <a:schemeClr val="accent1">
                    <a:alpha val="0"/>
                  </a:schemeClr>
                </a:gs>
                <a:gs pos="50000">
                  <a:schemeClr val="accent1"/>
                </a:gs>
              </a:gsLst>
              <a:lin ang="5400000" scaled="0"/>
            </a:gradFill>
            <a:ln>
              <a:noFill/>
            </a:ln>
            <a:effectLst/>
            <a:sp3d/>
          </c:spPr>
          <c:invertIfNegative val="0"/>
          <c:cat>
            <c:numRef>
              <c:f>Sheet1!$A$2:$A$85</c:f>
              <c:numCache>
                <c:formatCode>mmm\-yy</c:formatCode>
                <c:ptCount val="84"/>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pt idx="45">
                  <c:v>42186</c:v>
                </c:pt>
                <c:pt idx="46">
                  <c:v>42217</c:v>
                </c:pt>
                <c:pt idx="47">
                  <c:v>42248</c:v>
                </c:pt>
                <c:pt idx="48">
                  <c:v>42278</c:v>
                </c:pt>
                <c:pt idx="49">
                  <c:v>42309</c:v>
                </c:pt>
                <c:pt idx="50">
                  <c:v>42339</c:v>
                </c:pt>
                <c:pt idx="51">
                  <c:v>42370</c:v>
                </c:pt>
                <c:pt idx="52">
                  <c:v>42401</c:v>
                </c:pt>
                <c:pt idx="53">
                  <c:v>42430</c:v>
                </c:pt>
                <c:pt idx="54">
                  <c:v>42461</c:v>
                </c:pt>
                <c:pt idx="55">
                  <c:v>42491</c:v>
                </c:pt>
                <c:pt idx="56">
                  <c:v>42522</c:v>
                </c:pt>
                <c:pt idx="57">
                  <c:v>42552</c:v>
                </c:pt>
                <c:pt idx="58">
                  <c:v>42583</c:v>
                </c:pt>
                <c:pt idx="59">
                  <c:v>42614</c:v>
                </c:pt>
                <c:pt idx="60">
                  <c:v>42644</c:v>
                </c:pt>
                <c:pt idx="61">
                  <c:v>42675</c:v>
                </c:pt>
                <c:pt idx="62">
                  <c:v>42705</c:v>
                </c:pt>
                <c:pt idx="63">
                  <c:v>42736</c:v>
                </c:pt>
                <c:pt idx="64">
                  <c:v>42767</c:v>
                </c:pt>
                <c:pt idx="65">
                  <c:v>42795</c:v>
                </c:pt>
                <c:pt idx="66">
                  <c:v>42826</c:v>
                </c:pt>
                <c:pt idx="67">
                  <c:v>42856</c:v>
                </c:pt>
                <c:pt idx="68">
                  <c:v>42887</c:v>
                </c:pt>
                <c:pt idx="69">
                  <c:v>42917</c:v>
                </c:pt>
                <c:pt idx="70">
                  <c:v>42948</c:v>
                </c:pt>
                <c:pt idx="71">
                  <c:v>42979</c:v>
                </c:pt>
                <c:pt idx="72">
                  <c:v>43009</c:v>
                </c:pt>
                <c:pt idx="73">
                  <c:v>43040</c:v>
                </c:pt>
                <c:pt idx="74">
                  <c:v>43070</c:v>
                </c:pt>
                <c:pt idx="75">
                  <c:v>43101</c:v>
                </c:pt>
                <c:pt idx="76">
                  <c:v>43132</c:v>
                </c:pt>
                <c:pt idx="77">
                  <c:v>43160</c:v>
                </c:pt>
                <c:pt idx="78">
                  <c:v>43191</c:v>
                </c:pt>
                <c:pt idx="79">
                  <c:v>43221</c:v>
                </c:pt>
                <c:pt idx="80">
                  <c:v>43252</c:v>
                </c:pt>
                <c:pt idx="81">
                  <c:v>43282</c:v>
                </c:pt>
                <c:pt idx="82">
                  <c:v>43313</c:v>
                </c:pt>
                <c:pt idx="83">
                  <c:v>43344</c:v>
                </c:pt>
              </c:numCache>
            </c:numRef>
          </c:cat>
          <c:val>
            <c:numRef>
              <c:f>Sheet1!$B$2:$B$85</c:f>
              <c:numCache>
                <c:formatCode>General</c:formatCode>
                <c:ptCount val="84"/>
                <c:pt idx="0">
                  <c:v>428</c:v>
                </c:pt>
                <c:pt idx="1">
                  <c:v>409</c:v>
                </c:pt>
                <c:pt idx="2">
                  <c:v>376</c:v>
                </c:pt>
                <c:pt idx="3">
                  <c:v>419</c:v>
                </c:pt>
                <c:pt idx="4">
                  <c:v>406</c:v>
                </c:pt>
                <c:pt idx="5">
                  <c:v>496</c:v>
                </c:pt>
                <c:pt idx="6">
                  <c:v>476</c:v>
                </c:pt>
                <c:pt idx="7">
                  <c:v>517</c:v>
                </c:pt>
                <c:pt idx="8">
                  <c:v>483</c:v>
                </c:pt>
                <c:pt idx="9">
                  <c:v>500</c:v>
                </c:pt>
                <c:pt idx="10">
                  <c:v>480</c:v>
                </c:pt>
                <c:pt idx="11">
                  <c:v>419</c:v>
                </c:pt>
                <c:pt idx="12">
                  <c:v>526</c:v>
                </c:pt>
                <c:pt idx="13">
                  <c:v>500</c:v>
                </c:pt>
                <c:pt idx="14">
                  <c:v>569</c:v>
                </c:pt>
                <c:pt idx="15">
                  <c:v>550</c:v>
                </c:pt>
                <c:pt idx="16">
                  <c:v>570</c:v>
                </c:pt>
                <c:pt idx="17">
                  <c:v>604</c:v>
                </c:pt>
                <c:pt idx="18">
                  <c:v>564</c:v>
                </c:pt>
                <c:pt idx="19">
                  <c:v>612</c:v>
                </c:pt>
                <c:pt idx="20">
                  <c:v>541</c:v>
                </c:pt>
                <c:pt idx="21">
                  <c:v>593</c:v>
                </c:pt>
                <c:pt idx="22">
                  <c:v>675</c:v>
                </c:pt>
                <c:pt idx="23">
                  <c:v>638</c:v>
                </c:pt>
                <c:pt idx="24">
                  <c:v>585</c:v>
                </c:pt>
                <c:pt idx="25">
                  <c:v>586</c:v>
                </c:pt>
                <c:pt idx="26">
                  <c:v>637</c:v>
                </c:pt>
                <c:pt idx="27">
                  <c:v>651</c:v>
                </c:pt>
                <c:pt idx="28">
                  <c:v>589</c:v>
                </c:pt>
                <c:pt idx="29">
                  <c:v>650</c:v>
                </c:pt>
                <c:pt idx="30">
                  <c:v>608</c:v>
                </c:pt>
                <c:pt idx="31">
                  <c:v>619</c:v>
                </c:pt>
                <c:pt idx="32">
                  <c:v>623</c:v>
                </c:pt>
                <c:pt idx="33">
                  <c:v>637</c:v>
                </c:pt>
                <c:pt idx="34">
                  <c:v>657</c:v>
                </c:pt>
                <c:pt idx="35">
                  <c:v>619</c:v>
                </c:pt>
                <c:pt idx="36">
                  <c:v>713</c:v>
                </c:pt>
                <c:pt idx="37">
                  <c:v>737</c:v>
                </c:pt>
                <c:pt idx="38">
                  <c:v>883</c:v>
                </c:pt>
                <c:pt idx="39">
                  <c:v>1017</c:v>
                </c:pt>
                <c:pt idx="40">
                  <c:v>710</c:v>
                </c:pt>
                <c:pt idx="41">
                  <c:v>974</c:v>
                </c:pt>
                <c:pt idx="42">
                  <c:v>924</c:v>
                </c:pt>
                <c:pt idx="43">
                  <c:v>891</c:v>
                </c:pt>
                <c:pt idx="44">
                  <c:v>871</c:v>
                </c:pt>
                <c:pt idx="45">
                  <c:v>1051</c:v>
                </c:pt>
                <c:pt idx="46">
                  <c:v>1074</c:v>
                </c:pt>
                <c:pt idx="47">
                  <c:v>1063</c:v>
                </c:pt>
                <c:pt idx="48">
                  <c:v>1170</c:v>
                </c:pt>
                <c:pt idx="49">
                  <c:v>1102</c:v>
                </c:pt>
                <c:pt idx="50">
                  <c:v>1174</c:v>
                </c:pt>
                <c:pt idx="51">
                  <c:v>1189</c:v>
                </c:pt>
                <c:pt idx="52">
                  <c:v>982</c:v>
                </c:pt>
                <c:pt idx="53">
                  <c:v>1232</c:v>
                </c:pt>
                <c:pt idx="54">
                  <c:v>1155</c:v>
                </c:pt>
                <c:pt idx="55">
                  <c:v>1252</c:v>
                </c:pt>
                <c:pt idx="56">
                  <c:v>1238</c:v>
                </c:pt>
                <c:pt idx="57">
                  <c:v>1338</c:v>
                </c:pt>
                <c:pt idx="58">
                  <c:v>1281</c:v>
                </c:pt>
                <c:pt idx="59">
                  <c:v>1316</c:v>
                </c:pt>
                <c:pt idx="60">
                  <c:v>1484</c:v>
                </c:pt>
                <c:pt idx="61">
                  <c:v>1273</c:v>
                </c:pt>
                <c:pt idx="62">
                  <c:v>1268</c:v>
                </c:pt>
                <c:pt idx="63">
                  <c:v>1333</c:v>
                </c:pt>
                <c:pt idx="64">
                  <c:v>1267</c:v>
                </c:pt>
                <c:pt idx="65">
                  <c:v>1484</c:v>
                </c:pt>
                <c:pt idx="66">
                  <c:v>1497</c:v>
                </c:pt>
                <c:pt idx="67">
                  <c:v>1567</c:v>
                </c:pt>
                <c:pt idx="68">
                  <c:v>1489</c:v>
                </c:pt>
                <c:pt idx="69">
                  <c:v>1526</c:v>
                </c:pt>
                <c:pt idx="70">
                  <c:v>1577</c:v>
                </c:pt>
                <c:pt idx="71">
                  <c:v>1598</c:v>
                </c:pt>
                <c:pt idx="72">
                  <c:v>1554</c:v>
                </c:pt>
                <c:pt idx="73">
                  <c:v>1602</c:v>
                </c:pt>
                <c:pt idx="74">
                  <c:v>1613</c:v>
                </c:pt>
                <c:pt idx="75">
                  <c:v>1610</c:v>
                </c:pt>
                <c:pt idx="76">
                  <c:v>1518</c:v>
                </c:pt>
                <c:pt idx="77">
                  <c:v>1977</c:v>
                </c:pt>
                <c:pt idx="78">
                  <c:v>2043</c:v>
                </c:pt>
                <c:pt idx="79">
                  <c:v>2314</c:v>
                </c:pt>
                <c:pt idx="80">
                  <c:v>2043</c:v>
                </c:pt>
                <c:pt idx="81">
                  <c:v>2209</c:v>
                </c:pt>
                <c:pt idx="82">
                  <c:v>1989</c:v>
                </c:pt>
                <c:pt idx="83">
                  <c:v>1967</c:v>
                </c:pt>
              </c:numCache>
            </c:numRef>
          </c:val>
        </c:ser>
        <c:dLbls>
          <c:showLegendKey val="0"/>
          <c:showVal val="0"/>
          <c:showCatName val="0"/>
          <c:showSerName val="0"/>
          <c:showPercent val="0"/>
          <c:showBubbleSize val="0"/>
        </c:dLbls>
        <c:gapWidth val="150"/>
        <c:gapDepth val="0"/>
        <c:shape val="box"/>
        <c:axId val="175554048"/>
        <c:axId val="62516608"/>
        <c:axId val="0"/>
      </c:bar3DChart>
      <c:dateAx>
        <c:axId val="175554048"/>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2516608"/>
        <c:crosses val="autoZero"/>
        <c:auto val="1"/>
        <c:lblOffset val="100"/>
        <c:baseTimeUnit val="months"/>
        <c:majorUnit val="1"/>
        <c:majorTimeUnit val="months"/>
      </c:dateAx>
      <c:valAx>
        <c:axId val="625166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5554048"/>
        <c:crosses val="autoZero"/>
        <c:crossBetween val="between"/>
        <c:majorUnit val="250"/>
      </c:valAx>
      <c:spPr>
        <a:noFill/>
        <a:ln>
          <a:noFill/>
        </a:ln>
        <a:effectLst/>
      </c:spPr>
    </c:plotArea>
    <c:plotVisOnly val="1"/>
    <c:dispBlanksAs val="gap"/>
    <c:showDLblsOverMax val="0"/>
  </c:chart>
  <c:spPr>
    <a:noFill/>
    <a:ln>
      <a:solidFill>
        <a:schemeClr val="dk1"/>
      </a:solid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0.58159</cdr:x>
      <cdr:y>0.29918</cdr:y>
    </cdr:from>
    <cdr:to>
      <cdr:x>0.58215</cdr:x>
      <cdr:y>0.44874</cdr:y>
    </cdr:to>
    <cdr:cxnSp macro="">
      <cdr:nvCxnSpPr>
        <cdr:cNvPr id="3" name="Straight Arrow Connector 2"/>
        <cdr:cNvCxnSpPr/>
      </cdr:nvCxnSpPr>
      <cdr:spPr>
        <a:xfrm xmlns:a="http://schemas.openxmlformats.org/drawingml/2006/main" flipH="1">
          <a:off x="4919975" y="590664"/>
          <a:ext cx="4762" cy="2952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0.5236</cdr:x>
      <cdr:y>0.2207</cdr:y>
    </cdr:from>
    <cdr:to>
      <cdr:x>0.63169</cdr:x>
      <cdr:y>0.68386</cdr:y>
    </cdr:to>
    <cdr:sp macro="" textlink="">
      <cdr:nvSpPr>
        <cdr:cNvPr id="5" name="TextBox 4"/>
        <cdr:cNvSpPr txBox="1"/>
      </cdr:nvSpPr>
      <cdr:spPr>
        <a:xfrm xmlns:a="http://schemas.openxmlformats.org/drawingml/2006/main">
          <a:off x="4429436" y="4357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smtClean="0">
              <a:solidFill>
                <a:schemeClr val="accent6">
                  <a:lumMod val="75000"/>
                </a:schemeClr>
              </a:solidFill>
            </a:rPr>
            <a:t>ICD-10-CM Implementation</a:t>
          </a:r>
          <a:endParaRPr lang="en-US" sz="800" b="1" dirty="0">
            <a:solidFill>
              <a:schemeClr val="accent6">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10/22/2019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10/22/2019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5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09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3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21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1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97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441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10/22/2019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820816B-656A-4A9B-908E-60A4F8BE27C5}" type="datetimeFigureOut">
              <a:rPr lang="en-US" smtClean="0">
                <a:solidFill>
                  <a:prstClr val="black">
                    <a:tint val="75000"/>
                  </a:prstClr>
                </a:solidFill>
              </a:rPr>
              <a:pPr defTabSz="914400"/>
              <a:t>10/22/2019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4005446-A02A-49C7-A34B-46CE84385D6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25429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chart" Target="../charts/char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nchs/data/icd/Vapingcodingguidance2019_10_17_2019.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Case Mix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Scott Curley (Manager of Privacy &amp; Compliance)</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tx2">
                    <a:lumMod val="50000"/>
                  </a:schemeClr>
                </a:solidFill>
                <a:latin typeface="Arial" charset="0"/>
                <a:ea typeface="Arial" charset="0"/>
                <a:cs typeface="Arial" charset="0"/>
              </a:rPr>
              <a:t>October 22, </a:t>
            </a:r>
            <a:r>
              <a:rPr lang="en-US" sz="1800" b="0" cap="none" spc="20" dirty="0" smtClean="0">
                <a:solidFill>
                  <a:schemeClr val="tx2">
                    <a:lumMod val="50000"/>
                  </a:schemeClr>
                </a:solidFill>
                <a:latin typeface="Arial" charset="0"/>
                <a:ea typeface="Arial" charset="0"/>
                <a:cs typeface="Arial" charset="0"/>
              </a:rPr>
              <a:t>2019</a:t>
            </a:r>
            <a:endParaRPr lang="en-US" sz="1800" b="0" cap="none" spc="20" dirty="0">
              <a:solidFill>
                <a:schemeClr val="tx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solidFill>
                  <a:srgbClr val="005480"/>
                </a:solidFill>
                <a:latin typeface="Arial" charset="0"/>
                <a:ea typeface="Arial" charset="0"/>
                <a:cs typeface="Arial" charset="0"/>
              </a:rPr>
              <a:t>USER questions</a:t>
            </a:r>
            <a:endParaRPr lang="en-US" sz="3600" dirty="0">
              <a:solidFill>
                <a:srgbClr val="005480"/>
              </a:solidFill>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75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5498" y="118073"/>
            <a:ext cx="2379631" cy="623248"/>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defTabSz="914400"/>
            <a:r>
              <a:rPr lang="en-US"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Diagnosis Coding</a:t>
            </a:r>
          </a:p>
          <a:p>
            <a:pPr algn="ctr" defTabSz="914400"/>
            <a:r>
              <a:rPr lang="en-US"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 and Cannabis</a:t>
            </a:r>
          </a:p>
        </p:txBody>
      </p:sp>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5" name="Title 1"/>
          <p:cNvSpPr>
            <a:spLocks noGrp="1"/>
          </p:cNvSpPr>
          <p:nvPr>
            <p:ph type="title"/>
          </p:nvPr>
        </p:nvSpPr>
        <p:spPr>
          <a:xfrm>
            <a:off x="-413417" y="187366"/>
            <a:ext cx="7715863" cy="400050"/>
          </a:xfrm>
        </p:spPr>
        <p:txBody>
          <a:bodyPr>
            <a:noAutofit/>
          </a:bodyPr>
          <a:lstStyle/>
          <a:p>
            <a:r>
              <a:rPr lang="en-US" sz="3600" b="1" dirty="0">
                <a:solidFill>
                  <a:srgbClr val="0070C0"/>
                </a:solidFill>
                <a:latin typeface="Arial Black" panose="020B0A04020102020204" pitchFamily="34" charset="0"/>
              </a:rPr>
              <a:t>	</a:t>
            </a:r>
            <a:r>
              <a:rPr lang="en-US" sz="3200" b="1" dirty="0">
                <a:solidFill>
                  <a:srgbClr val="0070C0"/>
                </a:solidFill>
                <a:latin typeface="Arial Black" panose="020B0A04020102020204" pitchFamily="34" charset="0"/>
              </a:rPr>
              <a:t>ICD-10-CM vs ICD-9-CM</a:t>
            </a:r>
            <a:endParaRPr lang="en-US" sz="4050" b="1" dirty="0">
              <a:solidFill>
                <a:srgbClr val="0070C0"/>
              </a:solidFill>
              <a:latin typeface="Arial Black" panose="020B0A04020102020204" pitchFamily="34" charset="0"/>
            </a:endParaRPr>
          </a:p>
        </p:txBody>
      </p:sp>
      <p:sp>
        <p:nvSpPr>
          <p:cNvPr id="7" name="TextBox 6"/>
          <p:cNvSpPr txBox="1"/>
          <p:nvPr/>
        </p:nvSpPr>
        <p:spPr>
          <a:xfrm>
            <a:off x="-1" y="587416"/>
            <a:ext cx="5235263" cy="1169551"/>
          </a:xfrm>
          <a:prstGeom prst="rect">
            <a:avLst/>
          </a:prstGeom>
          <a:noFill/>
        </p:spPr>
        <p:txBody>
          <a:bodyPr wrap="square" rtlCol="0">
            <a:spAutoFit/>
          </a:bodyPr>
          <a:lstStyle/>
          <a:p>
            <a:pPr defTabSz="914400">
              <a:spcBef>
                <a:spcPct val="0"/>
              </a:spcBef>
            </a:pPr>
            <a:r>
              <a:rPr lang="en-US" sz="1400" b="1" u="sng" dirty="0">
                <a:solidFill>
                  <a:srgbClr val="44546A"/>
                </a:solidFill>
              </a:rPr>
              <a:t>Question</a:t>
            </a:r>
            <a:r>
              <a:rPr lang="en-US" sz="1400" b="1" dirty="0">
                <a:solidFill>
                  <a:srgbClr val="44546A"/>
                </a:solidFill>
              </a:rPr>
              <a:t>: What is the magnitude of increase from ICD-9-CM to ICD-10-CM in diagnosis coding </a:t>
            </a:r>
            <a:r>
              <a:rPr lang="en-US" sz="1400" b="1" dirty="0" smtClean="0">
                <a:solidFill>
                  <a:srgbClr val="44546A"/>
                </a:solidFill>
              </a:rPr>
              <a:t>of </a:t>
            </a:r>
            <a:r>
              <a:rPr lang="en-US" sz="1400" b="1" dirty="0">
                <a:solidFill>
                  <a:srgbClr val="44546A"/>
                </a:solidFill>
              </a:rPr>
              <a:t>outpatient ED visits for patterns of cannabis dependence, nondependent use and exposure?  Are all of the new ICD-10-CM cannabis codes being used? Has there been an increase in ED visits associated with cannabis use or exposure?</a:t>
            </a:r>
          </a:p>
        </p:txBody>
      </p:sp>
      <p:sp>
        <p:nvSpPr>
          <p:cNvPr id="8" name="Rectangle 7"/>
          <p:cNvSpPr/>
          <p:nvPr/>
        </p:nvSpPr>
        <p:spPr>
          <a:xfrm>
            <a:off x="-1" y="1738191"/>
            <a:ext cx="5321148" cy="1384995"/>
          </a:xfrm>
          <a:prstGeom prst="rect">
            <a:avLst/>
          </a:prstGeom>
        </p:spPr>
        <p:txBody>
          <a:bodyPr wrap="square">
            <a:spAutoFit/>
          </a:bodyPr>
          <a:lstStyle/>
          <a:p>
            <a:pPr defTabSz="914400"/>
            <a:r>
              <a:rPr lang="en-US" sz="1200" b="1" i="1" u="sng" dirty="0">
                <a:solidFill>
                  <a:prstClr val="black"/>
                </a:solidFill>
              </a:rPr>
              <a:t>Answer</a:t>
            </a:r>
            <a:r>
              <a:rPr lang="en-US" sz="1200" i="1" dirty="0">
                <a:solidFill>
                  <a:prstClr val="black"/>
                </a:solidFill>
              </a:rPr>
              <a:t>: </a:t>
            </a:r>
            <a:r>
              <a:rPr lang="en-US" sz="1200" i="1" dirty="0" smtClean="0">
                <a:solidFill>
                  <a:prstClr val="black"/>
                </a:solidFill>
              </a:rPr>
              <a:t>ICD-9-CM </a:t>
            </a:r>
            <a:r>
              <a:rPr lang="en-US" sz="1200" i="1" dirty="0">
                <a:solidFill>
                  <a:prstClr val="black"/>
                </a:solidFill>
              </a:rPr>
              <a:t>cannabis diagnosis codes used prior to </a:t>
            </a:r>
            <a:r>
              <a:rPr lang="en-US" sz="1200" i="1" dirty="0" smtClean="0">
                <a:solidFill>
                  <a:prstClr val="black"/>
                </a:solidFill>
              </a:rPr>
              <a:t>October 2015 are comprised of 8 </a:t>
            </a:r>
            <a:r>
              <a:rPr lang="en-US" sz="1200" i="1" dirty="0">
                <a:solidFill>
                  <a:prstClr val="black"/>
                </a:solidFill>
              </a:rPr>
              <a:t>diagnosis codes </a:t>
            </a:r>
            <a:r>
              <a:rPr lang="en-US" sz="1200" i="1" dirty="0" smtClean="0">
                <a:solidFill>
                  <a:prstClr val="black"/>
                </a:solidFill>
              </a:rPr>
              <a:t>to distinguish dependent </a:t>
            </a:r>
            <a:r>
              <a:rPr lang="en-US" sz="1200" i="1" dirty="0">
                <a:solidFill>
                  <a:prstClr val="black"/>
                </a:solidFill>
              </a:rPr>
              <a:t>patterns </a:t>
            </a:r>
            <a:r>
              <a:rPr lang="en-US" sz="1200" i="1" dirty="0" smtClean="0">
                <a:solidFill>
                  <a:prstClr val="black"/>
                </a:solidFill>
              </a:rPr>
              <a:t>of cannabis use </a:t>
            </a:r>
            <a:r>
              <a:rPr lang="en-US" sz="1200" i="1" dirty="0">
                <a:solidFill>
                  <a:prstClr val="black"/>
                </a:solidFill>
              </a:rPr>
              <a:t>from nondependent patterns of </a:t>
            </a:r>
            <a:r>
              <a:rPr lang="en-US" sz="1200" i="1" dirty="0" smtClean="0">
                <a:solidFill>
                  <a:prstClr val="black"/>
                </a:solidFill>
              </a:rPr>
              <a:t>abuse (</a:t>
            </a:r>
            <a:r>
              <a:rPr lang="en-US" sz="1200" b="1" i="1" dirty="0">
                <a:solidFill>
                  <a:srgbClr val="FF0000"/>
                </a:solidFill>
              </a:rPr>
              <a:t>s</a:t>
            </a:r>
            <a:r>
              <a:rPr lang="en-US" sz="1200" b="1" i="1" dirty="0" smtClean="0">
                <a:solidFill>
                  <a:srgbClr val="FF0000"/>
                </a:solidFill>
              </a:rPr>
              <a:t>ee </a:t>
            </a:r>
            <a:r>
              <a:rPr lang="en-US" sz="1200" b="1" i="1" dirty="0">
                <a:solidFill>
                  <a:srgbClr val="FF0000"/>
                </a:solidFill>
              </a:rPr>
              <a:t>Table 1</a:t>
            </a:r>
            <a:r>
              <a:rPr lang="en-US" sz="1200" i="1" dirty="0" smtClean="0">
                <a:solidFill>
                  <a:prstClr val="black"/>
                </a:solidFill>
              </a:rPr>
              <a:t>). While all 8 cannabis diagnosis codes have been in the case mix ED data, over </a:t>
            </a:r>
            <a:r>
              <a:rPr lang="en-US" sz="1200" i="1" dirty="0">
                <a:solidFill>
                  <a:prstClr val="black"/>
                </a:solidFill>
              </a:rPr>
              <a:t>80% of </a:t>
            </a:r>
            <a:r>
              <a:rPr lang="en-US" sz="1200" i="1" dirty="0" smtClean="0">
                <a:solidFill>
                  <a:prstClr val="black"/>
                </a:solidFill>
              </a:rPr>
              <a:t>pre-October </a:t>
            </a:r>
            <a:r>
              <a:rPr lang="en-US" sz="1200" i="1" dirty="0">
                <a:solidFill>
                  <a:prstClr val="black"/>
                </a:solidFill>
              </a:rPr>
              <a:t>2015 cannabis-related ED visits </a:t>
            </a:r>
            <a:r>
              <a:rPr lang="en-US" sz="1200" i="1" dirty="0" smtClean="0">
                <a:solidFill>
                  <a:prstClr val="black"/>
                </a:solidFill>
              </a:rPr>
              <a:t>were </a:t>
            </a:r>
            <a:r>
              <a:rPr lang="en-US" sz="1200" i="1" dirty="0">
                <a:solidFill>
                  <a:prstClr val="black"/>
                </a:solidFill>
              </a:rPr>
              <a:t>coded as </a:t>
            </a:r>
            <a:r>
              <a:rPr lang="en-US" sz="1200" b="1" i="1" dirty="0" smtClean="0">
                <a:solidFill>
                  <a:srgbClr val="70AD47">
                    <a:lumMod val="50000"/>
                  </a:srgbClr>
                </a:solidFill>
              </a:rPr>
              <a:t>ICD-9-CM 30520 for nondependent </a:t>
            </a:r>
            <a:r>
              <a:rPr lang="en-US" sz="1200" b="1" i="1" dirty="0">
                <a:solidFill>
                  <a:srgbClr val="70AD47">
                    <a:lumMod val="50000"/>
                  </a:srgbClr>
                </a:solidFill>
              </a:rPr>
              <a:t>cannabis abuse with an unspecified pattern of use </a:t>
            </a:r>
            <a:r>
              <a:rPr lang="en-US" sz="1200" i="1" dirty="0" smtClean="0">
                <a:solidFill>
                  <a:prstClr val="black"/>
                </a:solidFill>
              </a:rPr>
              <a:t>(</a:t>
            </a:r>
            <a:r>
              <a:rPr lang="en-US" sz="1200" b="1" i="1" dirty="0">
                <a:solidFill>
                  <a:srgbClr val="FF0000"/>
                </a:solidFill>
              </a:rPr>
              <a:t>s</a:t>
            </a:r>
            <a:r>
              <a:rPr lang="en-US" sz="1200" b="1" i="1" dirty="0" smtClean="0">
                <a:solidFill>
                  <a:srgbClr val="FF0000"/>
                </a:solidFill>
              </a:rPr>
              <a:t>ee </a:t>
            </a:r>
            <a:r>
              <a:rPr lang="en-US" sz="1200" b="1" i="1" dirty="0">
                <a:solidFill>
                  <a:srgbClr val="FF0000"/>
                </a:solidFill>
              </a:rPr>
              <a:t>Figure 1 below</a:t>
            </a:r>
            <a:r>
              <a:rPr lang="en-US" sz="1200" i="1" dirty="0" smtClean="0">
                <a:solidFill>
                  <a:prstClr val="black"/>
                </a:solidFill>
              </a:rPr>
              <a:t>) and therefore lacked specificity on the pattern of use.</a:t>
            </a:r>
            <a:endParaRPr lang="en-US" sz="12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98469704"/>
              </p:ext>
            </p:extLst>
          </p:nvPr>
        </p:nvGraphicFramePr>
        <p:xfrm>
          <a:off x="5203129" y="1195299"/>
          <a:ext cx="3836719" cy="1732991"/>
        </p:xfrm>
        <a:graphic>
          <a:graphicData uri="http://schemas.openxmlformats.org/presentationml/2006/ole">
            <mc:AlternateContent xmlns:mc="http://schemas.openxmlformats.org/markup-compatibility/2006">
              <mc:Choice xmlns:v="urn:schemas-microsoft-com:vml" Requires="v">
                <p:oleObj spid="_x0000_s3079" name="Worksheet" r:id="rId3" imgW="5981576" imgH="2438549" progId="Excel.Sheet.12">
                  <p:embed/>
                </p:oleObj>
              </mc:Choice>
              <mc:Fallback>
                <p:oleObj name="Worksheet" r:id="rId3" imgW="5981576" imgH="2438549" progId="Excel.Sheet.12">
                  <p:embed/>
                  <p:pic>
                    <p:nvPicPr>
                      <p:cNvPr id="0" name=""/>
                      <p:cNvPicPr/>
                      <p:nvPr/>
                    </p:nvPicPr>
                    <p:blipFill>
                      <a:blip r:embed="rId4"/>
                      <a:stretch>
                        <a:fillRect/>
                      </a:stretch>
                    </p:blipFill>
                    <p:spPr>
                      <a:xfrm>
                        <a:off x="5203129" y="1195299"/>
                        <a:ext cx="3836719" cy="1732991"/>
                      </a:xfrm>
                      <a:prstGeom prst="rect">
                        <a:avLst/>
                      </a:prstGeom>
                      <a:ln w="15875">
                        <a:solidFill>
                          <a:schemeClr val="dk1"/>
                        </a:solidFill>
                      </a:ln>
                    </p:spPr>
                  </p:pic>
                </p:oleObj>
              </mc:Fallback>
            </mc:AlternateContent>
          </a:graphicData>
        </a:graphic>
      </p:graphicFrame>
      <p:graphicFrame>
        <p:nvGraphicFramePr>
          <p:cNvPr id="16" name="Chart 15"/>
          <p:cNvGraphicFramePr/>
          <p:nvPr>
            <p:extLst>
              <p:ext uri="{D42A27DB-BD31-4B8C-83A1-F6EECF244321}">
                <p14:modId xmlns:p14="http://schemas.microsoft.com/office/powerpoint/2010/main" val="3628326564"/>
              </p:ext>
            </p:extLst>
          </p:nvPr>
        </p:nvGraphicFramePr>
        <p:xfrm>
          <a:off x="79130" y="3127283"/>
          <a:ext cx="8945999" cy="354647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5151115" y="856343"/>
            <a:ext cx="3345531" cy="300082"/>
          </a:xfrm>
          <a:prstGeom prst="rect">
            <a:avLst/>
          </a:prstGeom>
          <a:noFill/>
        </p:spPr>
        <p:txBody>
          <a:bodyPr wrap="none" rtlCol="0">
            <a:spAutoFit/>
          </a:bodyPr>
          <a:lstStyle/>
          <a:p>
            <a:pPr defTabSz="914400"/>
            <a:r>
              <a:rPr lang="en-US" sz="1350" b="1" u="sng" dirty="0">
                <a:solidFill>
                  <a:srgbClr val="FF0000"/>
                </a:solidFill>
              </a:rPr>
              <a:t>Table 1. ICD-9-CM Cannabis Diagnosis Codes</a:t>
            </a:r>
          </a:p>
        </p:txBody>
      </p:sp>
    </p:spTree>
    <p:extLst>
      <p:ext uri="{BB962C8B-B14F-4D97-AF65-F5344CB8AC3E}">
        <p14:creationId xmlns:p14="http://schemas.microsoft.com/office/powerpoint/2010/main" val="215140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3881" y="25724"/>
            <a:ext cx="2201248" cy="438582"/>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defTabSz="914400"/>
            <a:r>
              <a:rPr lang="en-US" sz="1200"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Diagnosis Coding</a:t>
            </a:r>
          </a:p>
          <a:p>
            <a:pPr algn="ctr" defTabSz="914400"/>
            <a:r>
              <a:rPr lang="en-US" sz="1200"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 and Cannabis</a:t>
            </a:r>
          </a:p>
        </p:txBody>
      </p:sp>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5" name="Title 1"/>
          <p:cNvSpPr>
            <a:spLocks noGrp="1"/>
          </p:cNvSpPr>
          <p:nvPr>
            <p:ph type="title"/>
          </p:nvPr>
        </p:nvSpPr>
        <p:spPr>
          <a:xfrm>
            <a:off x="165253" y="64294"/>
            <a:ext cx="6510969" cy="400050"/>
          </a:xfrm>
        </p:spPr>
        <p:txBody>
          <a:bodyPr>
            <a:noAutofit/>
          </a:bodyPr>
          <a:lstStyle/>
          <a:p>
            <a:r>
              <a:rPr lang="en-US" sz="3600" b="1" dirty="0">
                <a:solidFill>
                  <a:srgbClr val="0070C0"/>
                </a:solidFill>
                <a:latin typeface="Arial Black" panose="020B0A04020102020204" pitchFamily="34" charset="0"/>
              </a:rPr>
              <a:t>	</a:t>
            </a:r>
            <a:r>
              <a:rPr lang="en-US" sz="3200" b="1" dirty="0">
                <a:solidFill>
                  <a:srgbClr val="0070C0"/>
                </a:solidFill>
                <a:latin typeface="Arial Black" panose="020B0A04020102020204" pitchFamily="34" charset="0"/>
              </a:rPr>
              <a:t>ICD-10-CM vs ICD-9-CM</a:t>
            </a:r>
          </a:p>
        </p:txBody>
      </p:sp>
      <p:sp>
        <p:nvSpPr>
          <p:cNvPr id="8" name="Rectangle 7"/>
          <p:cNvSpPr/>
          <p:nvPr/>
        </p:nvSpPr>
        <p:spPr>
          <a:xfrm>
            <a:off x="0" y="432805"/>
            <a:ext cx="9144000" cy="1092607"/>
          </a:xfrm>
          <a:prstGeom prst="rect">
            <a:avLst/>
          </a:prstGeom>
        </p:spPr>
        <p:txBody>
          <a:bodyPr wrap="square">
            <a:spAutoFit/>
          </a:bodyPr>
          <a:lstStyle/>
          <a:p>
            <a:pPr defTabSz="914400"/>
            <a:r>
              <a:rPr lang="en-US" sz="1300" b="1" i="1" u="sng" dirty="0" smtClean="0">
                <a:solidFill>
                  <a:prstClr val="black"/>
                </a:solidFill>
              </a:rPr>
              <a:t>Answer (continued)</a:t>
            </a:r>
            <a:r>
              <a:rPr lang="en-US" sz="1300" i="1" dirty="0" smtClean="0">
                <a:solidFill>
                  <a:prstClr val="black"/>
                </a:solidFill>
              </a:rPr>
              <a:t>: ICD-10-CM </a:t>
            </a:r>
            <a:r>
              <a:rPr lang="en-US" sz="1300" i="1" dirty="0">
                <a:solidFill>
                  <a:prstClr val="black"/>
                </a:solidFill>
              </a:rPr>
              <a:t>cannabis diagnosis codes used </a:t>
            </a:r>
            <a:r>
              <a:rPr lang="en-US" sz="1300" i="1" dirty="0" smtClean="0">
                <a:solidFill>
                  <a:prstClr val="black"/>
                </a:solidFill>
              </a:rPr>
              <a:t>after September 2015 contain 78 codes to describe patterns of </a:t>
            </a:r>
            <a:r>
              <a:rPr lang="en-US" sz="1300" i="1" u="sng" dirty="0" smtClean="0">
                <a:solidFill>
                  <a:prstClr val="black"/>
                </a:solidFill>
              </a:rPr>
              <a:t>cannabis use</a:t>
            </a:r>
            <a:r>
              <a:rPr lang="en-US" sz="1300" i="1" dirty="0" smtClean="0">
                <a:solidFill>
                  <a:prstClr val="black"/>
                </a:solidFill>
              </a:rPr>
              <a:t>, </a:t>
            </a:r>
            <a:r>
              <a:rPr lang="en-US" sz="1300" i="1" u="sng" dirty="0" smtClean="0">
                <a:solidFill>
                  <a:prstClr val="black"/>
                </a:solidFill>
              </a:rPr>
              <a:t>cannabis abuse</a:t>
            </a:r>
            <a:r>
              <a:rPr lang="en-US" sz="1300" i="1" dirty="0" smtClean="0">
                <a:solidFill>
                  <a:prstClr val="black"/>
                </a:solidFill>
              </a:rPr>
              <a:t>, </a:t>
            </a:r>
            <a:r>
              <a:rPr lang="en-US" sz="1300" i="1" u="sng" dirty="0" smtClean="0">
                <a:solidFill>
                  <a:prstClr val="black"/>
                </a:solidFill>
              </a:rPr>
              <a:t>cannabis dependence</a:t>
            </a:r>
            <a:r>
              <a:rPr lang="en-US" sz="1300" i="1" dirty="0" smtClean="0">
                <a:solidFill>
                  <a:prstClr val="black"/>
                </a:solidFill>
              </a:rPr>
              <a:t>, </a:t>
            </a:r>
            <a:r>
              <a:rPr lang="en-US" sz="1300" i="1" u="sng" dirty="0" smtClean="0">
                <a:solidFill>
                  <a:prstClr val="black"/>
                </a:solidFill>
              </a:rPr>
              <a:t>occupational exposure to hemp</a:t>
            </a:r>
            <a:r>
              <a:rPr lang="en-US" sz="1300" i="1" dirty="0" smtClean="0">
                <a:solidFill>
                  <a:prstClr val="black"/>
                </a:solidFill>
              </a:rPr>
              <a:t>, </a:t>
            </a:r>
            <a:r>
              <a:rPr lang="en-US" sz="1300" i="1" u="sng" dirty="0" smtClean="0">
                <a:solidFill>
                  <a:prstClr val="black"/>
                </a:solidFill>
              </a:rPr>
              <a:t>newborn affected by maternal use of cannabis</a:t>
            </a:r>
            <a:r>
              <a:rPr lang="en-US" sz="1300" i="1" dirty="0" smtClean="0">
                <a:solidFill>
                  <a:prstClr val="black"/>
                </a:solidFill>
              </a:rPr>
              <a:t>, </a:t>
            </a:r>
            <a:r>
              <a:rPr lang="en-US" sz="1300" i="1" u="sng" dirty="0" smtClean="0">
                <a:solidFill>
                  <a:prstClr val="black"/>
                </a:solidFill>
              </a:rPr>
              <a:t>poisoning by cannabis derivatives</a:t>
            </a:r>
            <a:r>
              <a:rPr lang="en-US" sz="1300" i="1" dirty="0" smtClean="0">
                <a:solidFill>
                  <a:prstClr val="black"/>
                </a:solidFill>
              </a:rPr>
              <a:t>, </a:t>
            </a:r>
            <a:r>
              <a:rPr lang="en-US" sz="1300" i="1" u="sng" dirty="0" smtClean="0">
                <a:solidFill>
                  <a:prstClr val="black"/>
                </a:solidFill>
              </a:rPr>
              <a:t>adverse effects of cannabis derivatives</a:t>
            </a:r>
            <a:r>
              <a:rPr lang="en-US" sz="1300" i="1" dirty="0" smtClean="0">
                <a:solidFill>
                  <a:prstClr val="black"/>
                </a:solidFill>
              </a:rPr>
              <a:t>, and </a:t>
            </a:r>
            <a:r>
              <a:rPr lang="en-US" sz="1300" i="1" u="sng" dirty="0" smtClean="0">
                <a:solidFill>
                  <a:prstClr val="black"/>
                </a:solidFill>
              </a:rPr>
              <a:t>underdosing of cannabis derivatives</a:t>
            </a:r>
            <a:r>
              <a:rPr lang="en-US" sz="1300" i="1" dirty="0" smtClean="0">
                <a:solidFill>
                  <a:prstClr val="black"/>
                </a:solidFill>
              </a:rPr>
              <a:t> (</a:t>
            </a:r>
            <a:r>
              <a:rPr lang="en-US" sz="1300" b="1" i="1" dirty="0" smtClean="0">
                <a:solidFill>
                  <a:srgbClr val="FF0000"/>
                </a:solidFill>
              </a:rPr>
              <a:t>see Table 2 below</a:t>
            </a:r>
            <a:r>
              <a:rPr lang="en-US" sz="1300" i="1" dirty="0" smtClean="0">
                <a:solidFill>
                  <a:prstClr val="black"/>
                </a:solidFill>
              </a:rPr>
              <a:t>). The concept of underdosing in ICD-10-CM is intended to describe the effects of unintentional underdosing of a medication regimen.</a:t>
            </a:r>
            <a:endParaRPr lang="en-US" sz="1300" dirty="0">
              <a:solidFill>
                <a:prstClr val="black"/>
              </a:solidFill>
            </a:endParaRPr>
          </a:p>
        </p:txBody>
      </p:sp>
      <p:pic>
        <p:nvPicPr>
          <p:cNvPr id="9" name="Picture 8"/>
          <p:cNvPicPr>
            <a:picLocks noChangeAspect="1"/>
          </p:cNvPicPr>
          <p:nvPr/>
        </p:nvPicPr>
        <p:blipFill>
          <a:blip r:embed="rId2"/>
          <a:stretch>
            <a:fillRect/>
          </a:stretch>
        </p:blipFill>
        <p:spPr>
          <a:xfrm>
            <a:off x="1145879" y="1566318"/>
            <a:ext cx="7579479" cy="5266485"/>
          </a:xfrm>
          <a:prstGeom prst="rect">
            <a:avLst/>
          </a:prstGeom>
        </p:spPr>
      </p:pic>
      <p:sp>
        <p:nvSpPr>
          <p:cNvPr id="10" name="TextBox 9"/>
          <p:cNvSpPr txBox="1"/>
          <p:nvPr/>
        </p:nvSpPr>
        <p:spPr>
          <a:xfrm>
            <a:off x="2778121" y="1266236"/>
            <a:ext cx="3433697" cy="300082"/>
          </a:xfrm>
          <a:prstGeom prst="rect">
            <a:avLst/>
          </a:prstGeom>
          <a:noFill/>
        </p:spPr>
        <p:txBody>
          <a:bodyPr wrap="none" rtlCol="0">
            <a:spAutoFit/>
          </a:bodyPr>
          <a:lstStyle/>
          <a:p>
            <a:pPr defTabSz="914400"/>
            <a:r>
              <a:rPr lang="en-US" sz="1350" b="1" u="sng" dirty="0">
                <a:solidFill>
                  <a:srgbClr val="FF0000"/>
                </a:solidFill>
              </a:rPr>
              <a:t>Table </a:t>
            </a:r>
            <a:r>
              <a:rPr lang="en-US" sz="1350" b="1" u="sng" dirty="0" smtClean="0">
                <a:solidFill>
                  <a:srgbClr val="FF0000"/>
                </a:solidFill>
              </a:rPr>
              <a:t>2. ICD-10-CM </a:t>
            </a:r>
            <a:r>
              <a:rPr lang="en-US" sz="1350" b="1" u="sng" dirty="0">
                <a:solidFill>
                  <a:srgbClr val="FF0000"/>
                </a:solidFill>
              </a:rPr>
              <a:t>Cannabis Diagnosis Codes</a:t>
            </a:r>
          </a:p>
        </p:txBody>
      </p:sp>
    </p:spTree>
    <p:extLst>
      <p:ext uri="{BB962C8B-B14F-4D97-AF65-F5344CB8AC3E}">
        <p14:creationId xmlns:p14="http://schemas.microsoft.com/office/powerpoint/2010/main" val="425949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10" name="Rectangle 9"/>
          <p:cNvSpPr/>
          <p:nvPr/>
        </p:nvSpPr>
        <p:spPr>
          <a:xfrm>
            <a:off x="6976" y="382438"/>
            <a:ext cx="9144000" cy="892552"/>
          </a:xfrm>
          <a:prstGeom prst="rect">
            <a:avLst/>
          </a:prstGeom>
        </p:spPr>
        <p:txBody>
          <a:bodyPr wrap="square">
            <a:spAutoFit/>
          </a:bodyPr>
          <a:lstStyle/>
          <a:p>
            <a:pPr defTabSz="914400"/>
            <a:r>
              <a:rPr lang="en-US" sz="1300" b="1" i="1" u="sng" dirty="0" smtClean="0">
                <a:solidFill>
                  <a:prstClr val="black"/>
                </a:solidFill>
              </a:rPr>
              <a:t>Answer (continued)</a:t>
            </a:r>
            <a:r>
              <a:rPr lang="en-US" sz="1300" i="1" dirty="0" smtClean="0">
                <a:solidFill>
                  <a:prstClr val="black"/>
                </a:solidFill>
              </a:rPr>
              <a:t>: </a:t>
            </a:r>
            <a:r>
              <a:rPr lang="en-US" sz="1300" i="1" dirty="0">
                <a:solidFill>
                  <a:prstClr val="black"/>
                </a:solidFill>
              </a:rPr>
              <a:t> </a:t>
            </a:r>
            <a:r>
              <a:rPr lang="en-US" sz="1300" i="1" dirty="0" smtClean="0">
                <a:solidFill>
                  <a:prstClr val="black"/>
                </a:solidFill>
              </a:rPr>
              <a:t>Of the 78 ICD-10-CM </a:t>
            </a:r>
            <a:r>
              <a:rPr lang="en-US" sz="1300" i="1" dirty="0">
                <a:solidFill>
                  <a:prstClr val="black"/>
                </a:solidFill>
              </a:rPr>
              <a:t>canna</a:t>
            </a:r>
            <a:r>
              <a:rPr lang="en-US" sz="1300" b="1" i="1" dirty="0">
                <a:solidFill>
                  <a:prstClr val="black"/>
                </a:solidFill>
              </a:rPr>
              <a:t>b</a:t>
            </a:r>
            <a:r>
              <a:rPr lang="en-US" sz="1300" i="1" dirty="0">
                <a:solidFill>
                  <a:prstClr val="black"/>
                </a:solidFill>
              </a:rPr>
              <a:t>is diagnosis </a:t>
            </a:r>
            <a:r>
              <a:rPr lang="en-US" sz="1300" i="1" dirty="0" smtClean="0">
                <a:solidFill>
                  <a:prstClr val="black"/>
                </a:solidFill>
              </a:rPr>
              <a:t>codes, to date 41 of the codes have been used in Massachusetts ED visit data. While the top ranking diagnosis are related to uncomplicated cannabis use (</a:t>
            </a:r>
            <a:r>
              <a:rPr lang="en-US" sz="1300" b="1" i="1" dirty="0" smtClean="0">
                <a:solidFill>
                  <a:srgbClr val="FF0000"/>
                </a:solidFill>
              </a:rPr>
              <a:t>see Table 3 below</a:t>
            </a:r>
            <a:r>
              <a:rPr lang="en-US" sz="1300" i="1" dirty="0" smtClean="0">
                <a:solidFill>
                  <a:prstClr val="black"/>
                </a:solidFill>
              </a:rPr>
              <a:t>), ICD-10-CM coding has provided additional information on cannabis induced mental disorders.  In the past 8 years the number of cannabis related ED visits has increased from a low of 376 per in December 2011, to a high of 2,624 per month in May 2018 (</a:t>
            </a:r>
            <a:r>
              <a:rPr lang="en-US" sz="1300" b="1" i="1" dirty="0" smtClean="0">
                <a:solidFill>
                  <a:srgbClr val="FF0000"/>
                </a:solidFill>
              </a:rPr>
              <a:t>see Figure 2 below</a:t>
            </a:r>
            <a:r>
              <a:rPr lang="en-US" sz="1300" i="1" dirty="0" smtClean="0">
                <a:solidFill>
                  <a:prstClr val="black"/>
                </a:solidFill>
              </a:rPr>
              <a:t>).</a:t>
            </a:r>
            <a:endParaRPr lang="en-US" sz="1300" dirty="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47676642"/>
              </p:ext>
            </p:extLst>
          </p:nvPr>
        </p:nvGraphicFramePr>
        <p:xfrm>
          <a:off x="17594" y="1452678"/>
          <a:ext cx="9018153" cy="3418178"/>
        </p:xfrm>
        <a:graphic>
          <a:graphicData uri="http://schemas.openxmlformats.org/presentationml/2006/ole">
            <mc:AlternateContent xmlns:mc="http://schemas.openxmlformats.org/markup-compatibility/2006">
              <mc:Choice xmlns:v="urn:schemas-microsoft-com:vml" Requires="v">
                <p:oleObj spid="_x0000_s4103" name="Worksheet" r:id="rId3" imgW="16868547" imgH="6181552" progId="Excel.Sheet.12">
                  <p:embed/>
                </p:oleObj>
              </mc:Choice>
              <mc:Fallback>
                <p:oleObj name="Worksheet" r:id="rId3" imgW="16868547" imgH="6181552" progId="Excel.Sheet.12">
                  <p:embed/>
                  <p:pic>
                    <p:nvPicPr>
                      <p:cNvPr id="0" name=""/>
                      <p:cNvPicPr/>
                      <p:nvPr/>
                    </p:nvPicPr>
                    <p:blipFill>
                      <a:blip r:embed="rId4"/>
                      <a:stretch>
                        <a:fillRect/>
                      </a:stretch>
                    </p:blipFill>
                    <p:spPr>
                      <a:xfrm>
                        <a:off x="17594" y="1452678"/>
                        <a:ext cx="9018153" cy="3418178"/>
                      </a:xfrm>
                      <a:prstGeom prst="rect">
                        <a:avLst/>
                      </a:prstGeom>
                    </p:spPr>
                  </p:pic>
                </p:oleObj>
              </mc:Fallback>
            </mc:AlternateContent>
          </a:graphicData>
        </a:graphic>
      </p:graphicFrame>
      <p:sp>
        <p:nvSpPr>
          <p:cNvPr id="25" name="TextBox 24"/>
          <p:cNvSpPr txBox="1"/>
          <p:nvPr/>
        </p:nvSpPr>
        <p:spPr>
          <a:xfrm>
            <a:off x="163532" y="1168800"/>
            <a:ext cx="8990859" cy="300082"/>
          </a:xfrm>
          <a:prstGeom prst="rect">
            <a:avLst/>
          </a:prstGeom>
          <a:noFill/>
        </p:spPr>
        <p:txBody>
          <a:bodyPr wrap="none" rtlCol="0">
            <a:spAutoFit/>
          </a:bodyPr>
          <a:lstStyle/>
          <a:p>
            <a:pPr defTabSz="914400"/>
            <a:r>
              <a:rPr lang="en-US" sz="1350" b="1" u="sng" dirty="0">
                <a:solidFill>
                  <a:srgbClr val="FF0000"/>
                </a:solidFill>
              </a:rPr>
              <a:t>Table 3</a:t>
            </a:r>
            <a:r>
              <a:rPr lang="en-US" sz="1350" b="1" u="sng" dirty="0" smtClean="0">
                <a:solidFill>
                  <a:srgbClr val="FF0000"/>
                </a:solidFill>
              </a:rPr>
              <a:t>. Ranking of ICD-10-CM </a:t>
            </a:r>
            <a:r>
              <a:rPr lang="en-US" sz="1350" b="1" u="sng" dirty="0">
                <a:solidFill>
                  <a:srgbClr val="FF0000"/>
                </a:solidFill>
              </a:rPr>
              <a:t>Cannabis Diagnosis </a:t>
            </a:r>
            <a:r>
              <a:rPr lang="en-US" sz="1350" b="1" u="sng" dirty="0" smtClean="0">
                <a:solidFill>
                  <a:srgbClr val="FF0000"/>
                </a:solidFill>
              </a:rPr>
              <a:t>Codes used in Massachusetts ED Visit Data from FY2016 through FY2018</a:t>
            </a:r>
            <a:endParaRPr lang="en-US" sz="1350" b="1" u="sng" dirty="0">
              <a:solidFill>
                <a:srgbClr val="FF0000"/>
              </a:solidFill>
            </a:endParaRPr>
          </a:p>
        </p:txBody>
      </p:sp>
      <p:sp>
        <p:nvSpPr>
          <p:cNvPr id="27" name="Rectangle 26"/>
          <p:cNvSpPr/>
          <p:nvPr/>
        </p:nvSpPr>
        <p:spPr>
          <a:xfrm>
            <a:off x="6834499" y="0"/>
            <a:ext cx="2201248" cy="438582"/>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defTabSz="914400"/>
            <a:r>
              <a:rPr lang="en-US" sz="1200"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Diagnosis Coding</a:t>
            </a:r>
          </a:p>
          <a:p>
            <a:pPr algn="ctr" defTabSz="914400"/>
            <a:r>
              <a:rPr lang="en-US" sz="1200"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 and Cannabis</a:t>
            </a:r>
          </a:p>
        </p:txBody>
      </p:sp>
      <p:sp>
        <p:nvSpPr>
          <p:cNvPr id="28" name="Title 1"/>
          <p:cNvSpPr>
            <a:spLocks noGrp="1"/>
          </p:cNvSpPr>
          <p:nvPr>
            <p:ph type="title"/>
          </p:nvPr>
        </p:nvSpPr>
        <p:spPr>
          <a:xfrm>
            <a:off x="165253" y="64294"/>
            <a:ext cx="6510969" cy="313851"/>
          </a:xfrm>
        </p:spPr>
        <p:txBody>
          <a:bodyPr>
            <a:noAutofit/>
          </a:bodyPr>
          <a:lstStyle/>
          <a:p>
            <a:r>
              <a:rPr lang="en-US" sz="3600" b="1" dirty="0">
                <a:solidFill>
                  <a:srgbClr val="0070C0"/>
                </a:solidFill>
                <a:latin typeface="Arial Black" panose="020B0A04020102020204" pitchFamily="34" charset="0"/>
              </a:rPr>
              <a:t>	</a:t>
            </a:r>
            <a:r>
              <a:rPr lang="en-US" sz="3200" b="1" dirty="0">
                <a:solidFill>
                  <a:srgbClr val="0070C0"/>
                </a:solidFill>
                <a:latin typeface="Arial Black" panose="020B0A04020102020204" pitchFamily="34" charset="0"/>
              </a:rPr>
              <a:t>ICD-10-CM vs ICD-9-CM</a:t>
            </a:r>
          </a:p>
        </p:txBody>
      </p:sp>
      <p:graphicFrame>
        <p:nvGraphicFramePr>
          <p:cNvPr id="31" name="Chart 30"/>
          <p:cNvGraphicFramePr/>
          <p:nvPr>
            <p:extLst>
              <p:ext uri="{D42A27DB-BD31-4B8C-83A1-F6EECF244321}">
                <p14:modId xmlns:p14="http://schemas.microsoft.com/office/powerpoint/2010/main" val="1071639675"/>
              </p:ext>
            </p:extLst>
          </p:nvPr>
        </p:nvGraphicFramePr>
        <p:xfrm>
          <a:off x="418789" y="4777976"/>
          <a:ext cx="8459561" cy="1974273"/>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p:cNvSpPr txBox="1"/>
          <p:nvPr/>
        </p:nvSpPr>
        <p:spPr>
          <a:xfrm>
            <a:off x="1198130" y="4875149"/>
            <a:ext cx="5999656" cy="276999"/>
          </a:xfrm>
          <a:prstGeom prst="rect">
            <a:avLst/>
          </a:prstGeom>
          <a:noFill/>
        </p:spPr>
        <p:txBody>
          <a:bodyPr wrap="none" rtlCol="0">
            <a:spAutoFit/>
          </a:bodyPr>
          <a:lstStyle/>
          <a:p>
            <a:pPr defTabSz="914400"/>
            <a:r>
              <a:rPr lang="en-US" sz="1200" b="1" u="sng" dirty="0" smtClean="0">
                <a:solidFill>
                  <a:srgbClr val="FF0000"/>
                </a:solidFill>
              </a:rPr>
              <a:t>Figure 2. FY2012 through FY2018 Monthly Cannabis related Massachusetts ED Visit Volume</a:t>
            </a:r>
            <a:endParaRPr lang="en-US" sz="1200" b="1" u="sng" dirty="0">
              <a:solidFill>
                <a:srgbClr val="FF0000"/>
              </a:solidFill>
            </a:endParaRPr>
          </a:p>
        </p:txBody>
      </p:sp>
    </p:spTree>
    <p:extLst>
      <p:ext uri="{BB962C8B-B14F-4D97-AF65-F5344CB8AC3E}">
        <p14:creationId xmlns:p14="http://schemas.microsoft.com/office/powerpoint/2010/main" val="1611727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27" name="Rectangle 26"/>
          <p:cNvSpPr/>
          <p:nvPr/>
        </p:nvSpPr>
        <p:spPr>
          <a:xfrm>
            <a:off x="6834499" y="0"/>
            <a:ext cx="2201248" cy="900246"/>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defTabSz="914400"/>
            <a:r>
              <a:rPr lang="en-US"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Diagnosis Coding</a:t>
            </a:r>
          </a:p>
          <a:p>
            <a:pPr algn="ctr" defTabSz="914400"/>
            <a:r>
              <a:rPr lang="en-US"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 and </a:t>
            </a:r>
            <a:r>
              <a:rPr lang="en-US" b="1" dirty="0" smtClean="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rPr>
              <a:t>Tobacco</a:t>
            </a:r>
            <a:endParaRPr lang="en-US" b="1" dirty="0">
              <a:ln w="0"/>
              <a:solidFill>
                <a:srgbClr val="70AD47">
                  <a:lumMod val="75000"/>
                </a:srgbClr>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11" name="TextBox 10"/>
          <p:cNvSpPr txBox="1"/>
          <p:nvPr/>
        </p:nvSpPr>
        <p:spPr>
          <a:xfrm>
            <a:off x="155863" y="0"/>
            <a:ext cx="6463146" cy="1015663"/>
          </a:xfrm>
          <a:prstGeom prst="rect">
            <a:avLst/>
          </a:prstGeom>
          <a:noFill/>
        </p:spPr>
        <p:txBody>
          <a:bodyPr wrap="square" rtlCol="0">
            <a:spAutoFit/>
          </a:bodyPr>
          <a:lstStyle/>
          <a:p>
            <a:pPr defTabSz="914400">
              <a:spcBef>
                <a:spcPct val="0"/>
              </a:spcBef>
            </a:pPr>
            <a:r>
              <a:rPr lang="en-US" sz="2000" b="1" u="sng" dirty="0">
                <a:solidFill>
                  <a:srgbClr val="44546A"/>
                </a:solidFill>
              </a:rPr>
              <a:t>Question</a:t>
            </a:r>
            <a:r>
              <a:rPr lang="en-US" sz="2000" b="1" dirty="0">
                <a:solidFill>
                  <a:srgbClr val="44546A"/>
                </a:solidFill>
              </a:rPr>
              <a:t>: </a:t>
            </a:r>
            <a:r>
              <a:rPr lang="en-US" sz="2000" b="1" dirty="0" smtClean="0">
                <a:solidFill>
                  <a:srgbClr val="44546A"/>
                </a:solidFill>
              </a:rPr>
              <a:t>I am interested in using the </a:t>
            </a:r>
            <a:r>
              <a:rPr lang="en-US" sz="2000" b="1" dirty="0" smtClean="0">
                <a:solidFill>
                  <a:srgbClr val="44546A"/>
                </a:solidFill>
              </a:rPr>
              <a:t>Case </a:t>
            </a:r>
            <a:r>
              <a:rPr lang="en-US" sz="2000" b="1" dirty="0">
                <a:solidFill>
                  <a:srgbClr val="44546A"/>
                </a:solidFill>
              </a:rPr>
              <a:t>M</a:t>
            </a:r>
            <a:r>
              <a:rPr lang="en-US" sz="2000" b="1" dirty="0" smtClean="0">
                <a:solidFill>
                  <a:srgbClr val="44546A"/>
                </a:solidFill>
              </a:rPr>
              <a:t>ix </a:t>
            </a:r>
            <a:r>
              <a:rPr lang="en-US" sz="2000" b="1" dirty="0" smtClean="0">
                <a:solidFill>
                  <a:srgbClr val="44546A"/>
                </a:solidFill>
              </a:rPr>
              <a:t>data to analyze ED visits that result from tobacco related vaping? </a:t>
            </a:r>
            <a:r>
              <a:rPr lang="en-US" sz="2000" b="1" dirty="0" smtClean="0">
                <a:solidFill>
                  <a:srgbClr val="44546A"/>
                </a:solidFill>
              </a:rPr>
              <a:t>What codes should I use?</a:t>
            </a:r>
            <a:endParaRPr lang="en-US" sz="2000" b="1" dirty="0">
              <a:solidFill>
                <a:srgbClr val="44546A"/>
              </a:solidFill>
            </a:endParaRPr>
          </a:p>
        </p:txBody>
      </p:sp>
      <p:sp>
        <p:nvSpPr>
          <p:cNvPr id="12" name="Rectangle 11"/>
          <p:cNvSpPr/>
          <p:nvPr/>
        </p:nvSpPr>
        <p:spPr>
          <a:xfrm>
            <a:off x="155862" y="1015663"/>
            <a:ext cx="8759537" cy="5786199"/>
          </a:xfrm>
          <a:prstGeom prst="rect">
            <a:avLst/>
          </a:prstGeom>
        </p:spPr>
        <p:txBody>
          <a:bodyPr wrap="square">
            <a:spAutoFit/>
          </a:bodyPr>
          <a:lstStyle/>
          <a:p>
            <a:pPr defTabSz="914400"/>
            <a:r>
              <a:rPr lang="en-US" sz="2000" b="1" i="1" u="sng" dirty="0">
                <a:solidFill>
                  <a:prstClr val="black"/>
                </a:solidFill>
              </a:rPr>
              <a:t>Answer</a:t>
            </a:r>
            <a:r>
              <a:rPr lang="en-US" sz="2000" i="1" dirty="0" smtClean="0">
                <a:solidFill>
                  <a:prstClr val="black"/>
                </a:solidFill>
              </a:rPr>
              <a:t>: New information is now available from the Centers for Disease Control and Prevention (CDC) on coding and analysis of vaping related injuries and disorders. Last week (October 17, 2019), the CDC issued  official “</a:t>
            </a:r>
            <a:r>
              <a:rPr lang="en-US" sz="2000" b="1" dirty="0" smtClean="0">
                <a:solidFill>
                  <a:prstClr val="black"/>
                </a:solidFill>
              </a:rPr>
              <a:t>ICD-10-CM </a:t>
            </a:r>
            <a:r>
              <a:rPr lang="en-US" sz="2000" b="1" dirty="0">
                <a:solidFill>
                  <a:prstClr val="black"/>
                </a:solidFill>
              </a:rPr>
              <a:t>Coding Guidance Vaping related </a:t>
            </a:r>
            <a:r>
              <a:rPr lang="en-US" sz="2000" b="1" dirty="0" smtClean="0">
                <a:solidFill>
                  <a:prstClr val="black"/>
                </a:solidFill>
              </a:rPr>
              <a:t>disorders</a:t>
            </a:r>
            <a:r>
              <a:rPr lang="en-US" sz="2000" dirty="0" smtClean="0">
                <a:solidFill>
                  <a:prstClr val="black"/>
                </a:solidFill>
              </a:rPr>
              <a:t>” </a:t>
            </a:r>
            <a:r>
              <a:rPr lang="en-US" sz="2000" i="1" dirty="0" smtClean="0">
                <a:solidFill>
                  <a:prstClr val="black"/>
                </a:solidFill>
              </a:rPr>
              <a:t>available online at</a:t>
            </a:r>
            <a:r>
              <a:rPr lang="en-US" sz="2000" dirty="0" smtClean="0">
                <a:solidFill>
                  <a:prstClr val="black"/>
                </a:solidFill>
              </a:rPr>
              <a:t>:</a:t>
            </a:r>
          </a:p>
          <a:p>
            <a:pPr defTabSz="914400"/>
            <a:endParaRPr lang="en-US" sz="2000" dirty="0">
              <a:solidFill>
                <a:prstClr val="black"/>
              </a:solidFill>
            </a:endParaRPr>
          </a:p>
          <a:p>
            <a:pPr defTabSz="914400"/>
            <a:r>
              <a:rPr lang="en-US" sz="2000" dirty="0">
                <a:solidFill>
                  <a:srgbClr val="FF0000"/>
                </a:solidFill>
                <a:hlinkClick r:id="rId2"/>
              </a:rPr>
              <a:t>https://</a:t>
            </a:r>
            <a:r>
              <a:rPr lang="en-US" sz="2000" dirty="0" smtClean="0">
                <a:solidFill>
                  <a:srgbClr val="FF0000"/>
                </a:solidFill>
                <a:hlinkClick r:id="rId2"/>
              </a:rPr>
              <a:t>www.cdc.gov/nchs/data/icd/Vapingcodingguidance2019_10_17_2019.pdf</a:t>
            </a:r>
            <a:r>
              <a:rPr lang="en-US" sz="2000" dirty="0" smtClean="0">
                <a:solidFill>
                  <a:srgbClr val="FF0000"/>
                </a:solidFill>
              </a:rPr>
              <a:t> </a:t>
            </a:r>
          </a:p>
          <a:p>
            <a:pPr defTabSz="914400"/>
            <a:endParaRPr lang="en-US" sz="1600" dirty="0">
              <a:solidFill>
                <a:prstClr val="black"/>
              </a:solidFill>
            </a:endParaRPr>
          </a:p>
          <a:p>
            <a:pPr defTabSz="914400"/>
            <a:r>
              <a:rPr lang="en-US" sz="1600" dirty="0" smtClean="0">
                <a:solidFill>
                  <a:prstClr val="black"/>
                </a:solidFill>
              </a:rPr>
              <a:t>The guidance outlines and describes all of the specific ICD-10-CM codes to use for assigning codes covering diagnoses in the categories of:</a:t>
            </a:r>
          </a:p>
          <a:p>
            <a:pPr defTabSz="914400"/>
            <a:endParaRPr lang="en-US" sz="1600" dirty="0" smtClean="0">
              <a:solidFill>
                <a:prstClr val="black"/>
              </a:solidFill>
            </a:endParaRPr>
          </a:p>
          <a:p>
            <a:pPr marL="1714500" lvl="3" indent="-342900" defTabSz="914400">
              <a:buFont typeface="Arial" panose="020B0604020202020204" pitchFamily="34" charset="0"/>
              <a:buChar char="•"/>
            </a:pPr>
            <a:r>
              <a:rPr lang="en-US" sz="1600" dirty="0" smtClean="0">
                <a:solidFill>
                  <a:prstClr val="black"/>
                </a:solidFill>
              </a:rPr>
              <a:t>Lung-related complications		</a:t>
            </a:r>
          </a:p>
          <a:p>
            <a:pPr marL="1714500" lvl="3" indent="-342900" defTabSz="914400">
              <a:buFont typeface="Arial" panose="020B0604020202020204" pitchFamily="34" charset="0"/>
              <a:buChar char="•"/>
            </a:pPr>
            <a:r>
              <a:rPr lang="en-US" sz="1600" dirty="0" smtClean="0">
                <a:solidFill>
                  <a:prstClr val="black"/>
                </a:solidFill>
              </a:rPr>
              <a:t>Poisoning and toxicity</a:t>
            </a:r>
          </a:p>
          <a:p>
            <a:pPr marL="1714500" lvl="3" indent="-342900" defTabSz="914400">
              <a:buFont typeface="Arial" panose="020B0604020202020204" pitchFamily="34" charset="0"/>
              <a:buChar char="•"/>
            </a:pPr>
            <a:r>
              <a:rPr lang="en-US" sz="1600" dirty="0" smtClean="0">
                <a:solidFill>
                  <a:prstClr val="black"/>
                </a:solidFill>
              </a:rPr>
              <a:t>Substance use, abuse, and dependence</a:t>
            </a:r>
          </a:p>
          <a:p>
            <a:pPr marL="1714500" lvl="3" indent="-342900" defTabSz="914400">
              <a:buFont typeface="Arial" panose="020B0604020202020204" pitchFamily="34" charset="0"/>
              <a:buChar char="•"/>
            </a:pPr>
            <a:r>
              <a:rPr lang="en-US" sz="1600" dirty="0" smtClean="0">
                <a:solidFill>
                  <a:prstClr val="black"/>
                </a:solidFill>
              </a:rPr>
              <a:t>Signs and symptoms</a:t>
            </a:r>
          </a:p>
          <a:p>
            <a:pPr defTabSz="914400"/>
            <a:endParaRPr lang="en-US" sz="1000" dirty="0" smtClean="0">
              <a:solidFill>
                <a:prstClr val="black"/>
              </a:solidFill>
            </a:endParaRPr>
          </a:p>
          <a:p>
            <a:pPr defTabSz="914400"/>
            <a:r>
              <a:rPr lang="en-US" sz="1600" dirty="0" smtClean="0">
                <a:solidFill>
                  <a:prstClr val="black"/>
                </a:solidFill>
              </a:rPr>
              <a:t>The guidance advices to assign </a:t>
            </a:r>
            <a:r>
              <a:rPr lang="en-US" sz="1600" dirty="0">
                <a:solidFill>
                  <a:prstClr val="black"/>
                </a:solidFill>
              </a:rPr>
              <a:t>as many codes, as appropriate. Examples:</a:t>
            </a:r>
          </a:p>
          <a:p>
            <a:pPr lvl="3" defTabSz="914400"/>
            <a:r>
              <a:rPr lang="en-US" sz="1600" dirty="0">
                <a:solidFill>
                  <a:prstClr val="black"/>
                </a:solidFill>
              </a:rPr>
              <a:t>Cannabis related disorders: F12.---</a:t>
            </a:r>
          </a:p>
          <a:p>
            <a:pPr lvl="3" defTabSz="914400"/>
            <a:r>
              <a:rPr lang="en-US" sz="1600" dirty="0">
                <a:solidFill>
                  <a:prstClr val="black"/>
                </a:solidFill>
              </a:rPr>
              <a:t>Nicotine related disorders: F17</a:t>
            </a:r>
            <a:r>
              <a:rPr lang="en-US" sz="1600" dirty="0" smtClean="0">
                <a:solidFill>
                  <a:prstClr val="black"/>
                </a:solidFill>
              </a:rPr>
              <a:t>.----</a:t>
            </a:r>
          </a:p>
          <a:p>
            <a:pPr lvl="3" defTabSz="914400"/>
            <a:endParaRPr lang="en-US" sz="1600" dirty="0">
              <a:solidFill>
                <a:prstClr val="black"/>
              </a:solidFill>
            </a:endParaRPr>
          </a:p>
          <a:p>
            <a:pPr defTabSz="914400"/>
            <a:r>
              <a:rPr lang="en-US" sz="1600" dirty="0">
                <a:solidFill>
                  <a:srgbClr val="FF0000"/>
                </a:solidFill>
              </a:rPr>
              <a:t>Specifically, for vaping of nicotine, assign code:</a:t>
            </a:r>
          </a:p>
          <a:p>
            <a:pPr lvl="3" defTabSz="914400"/>
            <a:r>
              <a:rPr lang="en-US" sz="1600" dirty="0" smtClean="0">
                <a:solidFill>
                  <a:srgbClr val="FF0000"/>
                </a:solidFill>
              </a:rPr>
              <a:t>F17.29-</a:t>
            </a:r>
            <a:r>
              <a:rPr lang="en-US" sz="1600" dirty="0">
                <a:solidFill>
                  <a:srgbClr val="FF0000"/>
                </a:solidFill>
              </a:rPr>
              <a:t>, Nicotine dependence, other tobacco products. Electronic nicotine delivery systems (ENDS) are non-combustible tobacco products.</a:t>
            </a:r>
          </a:p>
        </p:txBody>
      </p:sp>
    </p:spTree>
    <p:extLst>
      <p:ext uri="{BB962C8B-B14F-4D97-AF65-F5344CB8AC3E}">
        <p14:creationId xmlns:p14="http://schemas.microsoft.com/office/powerpoint/2010/main" val="141722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1815882"/>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FY18 Case Mix Release Updates</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a:cs typeface="Arial"/>
              </a:rPr>
              <a:t>Website Updates</a:t>
            </a:r>
          </a:p>
          <a:p>
            <a:pPr marL="342900" indent="-342900">
              <a:buFont typeface="Wingdings" panose="05000000000000000000" pitchFamily="2" charset="2"/>
              <a:buChar char="Ø"/>
            </a:pPr>
            <a:r>
              <a:rPr lang="en-US" sz="2000" dirty="0" smtClean="0">
                <a:latin typeface="Arial"/>
                <a:cs typeface="Arial"/>
              </a:rPr>
              <a:t>October Data Audits</a:t>
            </a:r>
            <a:endParaRPr lang="en-US" sz="2000" dirty="0" smtClean="0">
              <a:latin typeface="Arial"/>
              <a:cs typeface="Arial"/>
            </a:endParaRPr>
          </a:p>
          <a:p>
            <a:pPr marL="342900" indent="-342900">
              <a:buFont typeface="Wingdings" panose="05000000000000000000" pitchFamily="2" charset="2"/>
              <a:buChar char="Ø"/>
            </a:pPr>
            <a:r>
              <a:rPr lang="en-US" sz="2000" dirty="0" smtClean="0">
                <a:latin typeface="Arial"/>
                <a:cs typeface="Arial"/>
              </a:rPr>
              <a:t>Answered User Questions</a:t>
            </a: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CHIA User Support |  </a:t>
            </a:r>
            <a:r>
              <a:rPr lang="en-US" dirty="0" smtClean="0">
                <a:solidFill>
                  <a:schemeClr val="accent4"/>
                </a:solidFill>
              </a:rPr>
              <a:t>10/22/19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FF0000"/>
                </a:solidFill>
                <a:latin typeface="Arial"/>
                <a:cs typeface="Arial"/>
              </a:rPr>
              <a:t>September [DONE]</a:t>
            </a:r>
            <a:endParaRPr lang="en-US" b="1" dirty="0" smtClean="0">
              <a:solidFill>
                <a:srgbClr val="FF0000"/>
              </a:solidFill>
              <a:latin typeface="Arial"/>
              <a:cs typeface="Arial"/>
            </a:endParaRP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FF0000"/>
                </a:solidFill>
                <a:latin typeface="Arial"/>
                <a:cs typeface="Arial"/>
              </a:rPr>
              <a:t>Early-Mid</a:t>
            </a:r>
            <a:r>
              <a:rPr lang="en-US" dirty="0" smtClean="0">
                <a:solidFill>
                  <a:srgbClr val="FF0000"/>
                </a:solidFill>
                <a:latin typeface="Arial"/>
                <a:cs typeface="Arial"/>
              </a:rPr>
              <a:t> </a:t>
            </a:r>
            <a:r>
              <a:rPr lang="en-US" b="1" dirty="0" smtClean="0">
                <a:solidFill>
                  <a:srgbClr val="FF0000"/>
                </a:solidFill>
                <a:latin typeface="Arial"/>
                <a:cs typeface="Arial"/>
              </a:rPr>
              <a:t>October [ALMOST DONE] </a:t>
            </a:r>
            <a:endParaRPr lang="en-US" b="1" dirty="0" smtClean="0">
              <a:solidFill>
                <a:srgbClr val="FF0000"/>
              </a:solidFill>
              <a:latin typeface="Arial"/>
              <a:cs typeface="Arial"/>
            </a:endParaRP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FFC000"/>
                </a:solidFill>
                <a:latin typeface="Arial"/>
                <a:cs typeface="Arial"/>
              </a:rPr>
              <a:t>Late October</a:t>
            </a:r>
            <a:endParaRPr lang="en-US" sz="2000" dirty="0" smtClean="0">
              <a:solidFill>
                <a:srgbClr val="FFC000"/>
              </a:solidFill>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10</a:t>
            </a:r>
            <a:r>
              <a:rPr lang="en-US" dirty="0" smtClean="0">
                <a:solidFill>
                  <a:schemeClr val="accent4"/>
                </a:solidFill>
              </a:rPr>
              <a:t>/22/19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pPr marL="800100" lvl="1" indent="-342900">
              <a:buClr>
                <a:schemeClr val="accent1"/>
              </a:buClr>
              <a:buFont typeface="Wingdings" panose="05000000000000000000" pitchFamily="2" charset="2"/>
              <a:buChar char="§"/>
            </a:pPr>
            <a:r>
              <a:rPr lang="en-US" sz="2000" dirty="0" smtClean="0">
                <a:cs typeface="Arial"/>
              </a:rPr>
              <a:t>Release updates on current FY Case Mix data release will soon be on the CHIA website.</a:t>
            </a:r>
          </a:p>
          <a:p>
            <a:pPr marL="800100" lvl="1" indent="-342900">
              <a:buClr>
                <a:schemeClr val="accent1"/>
              </a:buClr>
              <a:buFont typeface="Wingdings" panose="05000000000000000000" pitchFamily="2" charset="2"/>
              <a:buChar char="§"/>
            </a:pPr>
            <a:r>
              <a:rPr lang="en-US" sz="2000" dirty="0" smtClean="0">
                <a:cs typeface="Arial"/>
              </a:rPr>
              <a:t>Aiming to provide updates weekly or </a:t>
            </a:r>
            <a:r>
              <a:rPr lang="en-US" sz="2000" dirty="0" smtClean="0">
                <a:cs typeface="Arial"/>
              </a:rPr>
              <a:t>bi-weekly (“off-season”).</a:t>
            </a:r>
            <a:endParaRPr lang="en-US" sz="2000" dirty="0" smtClean="0">
              <a:cs typeface="Arial"/>
            </a:endParaRPr>
          </a:p>
          <a:p>
            <a:pPr marL="800100" lvl="1" indent="-342900">
              <a:buClr>
                <a:schemeClr val="accent1"/>
              </a:buClr>
              <a:buFont typeface="Wingdings" panose="05000000000000000000" pitchFamily="2" charset="2"/>
              <a:buChar char="§"/>
            </a:pPr>
            <a:r>
              <a:rPr lang="en-US" sz="2000" dirty="0" smtClean="0">
                <a:cs typeface="Arial"/>
              </a:rPr>
              <a:t>New web page will likely show:</a:t>
            </a:r>
            <a:endParaRPr lang="en-US" sz="2000" dirty="0" smtClean="0">
              <a:cs typeface="Arial"/>
            </a:endParaRPr>
          </a:p>
          <a:p>
            <a:pPr marL="1257300" lvl="2" indent="-342900">
              <a:buClr>
                <a:schemeClr val="accent1"/>
              </a:buClr>
              <a:buFont typeface="Wingdings" panose="05000000000000000000" pitchFamily="2" charset="2"/>
              <a:buChar char="ü"/>
            </a:pPr>
            <a:r>
              <a:rPr lang="en-US" sz="2000" dirty="0" smtClean="0">
                <a:cs typeface="Arial"/>
              </a:rPr>
              <a:t>Release status of each Case Mix file</a:t>
            </a:r>
            <a:endParaRPr lang="en-US" sz="2000" dirty="0" smtClean="0">
              <a:cs typeface="Arial"/>
            </a:endParaRPr>
          </a:p>
          <a:p>
            <a:pPr marL="1257300" lvl="2" indent="-342900">
              <a:buClr>
                <a:schemeClr val="accent1"/>
              </a:buClr>
              <a:buFont typeface="Wingdings" panose="05000000000000000000" pitchFamily="2" charset="2"/>
              <a:buChar char="ü"/>
            </a:pPr>
            <a:r>
              <a:rPr lang="en-US" sz="2000" dirty="0" smtClean="0">
                <a:cs typeface="Arial"/>
              </a:rPr>
              <a:t>Status notes, including information on delays</a:t>
            </a:r>
            <a:endParaRPr lang="en-US" sz="2000" dirty="0" smtClean="0">
              <a:cs typeface="Arial"/>
            </a:endParaRPr>
          </a:p>
          <a:p>
            <a:pPr marL="1257300" lvl="2" indent="-342900">
              <a:buClr>
                <a:schemeClr val="accent1"/>
              </a:buClr>
              <a:buFont typeface="Wingdings" panose="05000000000000000000" pitchFamily="2" charset="2"/>
              <a:buChar char="ü"/>
            </a:pPr>
            <a:r>
              <a:rPr lang="en-US" sz="2000" dirty="0" smtClean="0">
                <a:cs typeface="Arial"/>
              </a:rPr>
              <a:t>Updated fulfillment queue, with unique IDs for each data request</a:t>
            </a:r>
            <a:endParaRPr lang="en-US" sz="2000" dirty="0" smtClean="0">
              <a:cs typeface="Arial"/>
            </a:endParaRPr>
          </a:p>
          <a:p>
            <a:pPr marL="800100" lvl="1" indent="-342900">
              <a:buClr>
                <a:schemeClr val="accent1"/>
              </a:buClr>
              <a:buFont typeface="Wingdings" panose="05000000000000000000" pitchFamily="2" charset="2"/>
              <a:buChar char="§"/>
            </a:pPr>
            <a:r>
              <a:rPr lang="en-US" sz="2000" dirty="0" smtClean="0">
                <a:cs typeface="Arial"/>
              </a:rPr>
              <a:t>Very possible we will do this for upcoming APCD releases as well.</a:t>
            </a: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86368"/>
            <a:ext cx="8030931" cy="461665"/>
          </a:xfrm>
          <a:prstGeom prst="rect">
            <a:avLst/>
          </a:prstGeom>
          <a:noFill/>
        </p:spPr>
        <p:txBody>
          <a:bodyPr wrap="square" rtlCol="0" anchor="b">
            <a:spAutoFit/>
          </a:bodyPr>
          <a:lstStyle/>
          <a:p>
            <a:r>
              <a:rPr lang="en-US" sz="2400" b="1" dirty="0" smtClean="0">
                <a:solidFill>
                  <a:srgbClr val="005480"/>
                </a:solidFill>
                <a:latin typeface="Arial"/>
                <a:cs typeface="Arial"/>
              </a:rPr>
              <a:t>COMING SOON: </a:t>
            </a:r>
            <a:r>
              <a:rPr lang="en-US" sz="2400" b="1" dirty="0" smtClean="0">
                <a:solidFill>
                  <a:srgbClr val="005480"/>
                </a:solidFill>
                <a:latin typeface="Arial"/>
                <a:cs typeface="Arial"/>
              </a:rPr>
              <a:t>Weekly</a:t>
            </a:r>
            <a:r>
              <a:rPr lang="en-US" sz="2400" b="1" dirty="0" smtClean="0">
                <a:solidFill>
                  <a:srgbClr val="005480"/>
                </a:solidFill>
                <a:latin typeface="Arial"/>
                <a:cs typeface="Arial"/>
              </a:rPr>
              <a:t> </a:t>
            </a:r>
            <a:r>
              <a:rPr lang="en-US" sz="2400" b="1" dirty="0" smtClean="0">
                <a:solidFill>
                  <a:srgbClr val="005480"/>
                </a:solidFill>
                <a:latin typeface="Arial"/>
                <a:cs typeface="Arial"/>
              </a:rPr>
              <a:t>Case Mix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10</a:t>
            </a:r>
            <a:r>
              <a:rPr lang="en-US" dirty="0" smtClean="0">
                <a:solidFill>
                  <a:schemeClr val="accent4"/>
                </a:solidFill>
              </a:rPr>
              <a:t>/22/19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074" name="Picture 2" descr="C:\Users\atapply\AppData\Local\Microsoft\Windows\Temporary Internet Files\Content.IE5\K2W3GN1I\news-flash[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94" y="4649148"/>
            <a:ext cx="1729650" cy="160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7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REPEAT APPLICANTS: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For those applicants with previously approved projects who indicated they would like to receive data annually, we </a:t>
            </a:r>
            <a:r>
              <a:rPr lang="en-US" sz="2000" dirty="0" smtClean="0">
                <a:cs typeface="Arial"/>
              </a:rPr>
              <a:t>are currently </a:t>
            </a:r>
            <a:r>
              <a:rPr lang="en-US" sz="2000" dirty="0">
                <a:cs typeface="Arial"/>
              </a:rPr>
              <a:t>accepting Certificates of Continued Need and Compliance (Exhibit B of your DUA) </a:t>
            </a:r>
            <a:endParaRPr lang="en-US" sz="2000" dirty="0" smtClean="0">
              <a:cs typeface="Arial"/>
            </a:endParaRPr>
          </a:p>
          <a:p>
            <a:pPr marL="742950" lvl="1" indent="-285750">
              <a:buClr>
                <a:schemeClr val="accent1"/>
              </a:buClr>
              <a:buFont typeface="Wingdings" charset="2"/>
              <a:buChar char="§"/>
            </a:pPr>
            <a:r>
              <a:rPr lang="en-US" sz="2000" dirty="0" smtClean="0">
                <a:cs typeface="Arial"/>
              </a:rPr>
              <a:t>After </a:t>
            </a:r>
            <a:r>
              <a:rPr lang="en-US" sz="2000" dirty="0">
                <a:cs typeface="Arial"/>
              </a:rPr>
              <a:t>receiving this, we will send you an invoice for the </a:t>
            </a:r>
            <a:r>
              <a:rPr lang="en-US" sz="2000" dirty="0" smtClean="0">
                <a:cs typeface="Arial"/>
              </a:rPr>
              <a:t>FY18 </a:t>
            </a:r>
            <a:r>
              <a:rPr lang="en-US" sz="2000" dirty="0">
                <a:cs typeface="Arial"/>
              </a:rPr>
              <a:t>data and release data to you once payment is received and the data is </a:t>
            </a:r>
            <a:r>
              <a:rPr lang="en-US" sz="2000" dirty="0" smtClean="0">
                <a:cs typeface="Arial"/>
              </a:rPr>
              <a:t>ready.</a:t>
            </a:r>
          </a:p>
          <a:p>
            <a:pPr marL="742950" lvl="1" indent="-285750">
              <a:buClr>
                <a:schemeClr val="accent1"/>
              </a:buClr>
              <a:buFont typeface="Wingdings" charset="2"/>
              <a:buChar char="§"/>
            </a:pPr>
            <a:r>
              <a:rPr lang="en-US" sz="2000" dirty="0">
                <a:cs typeface="Arial"/>
              </a:rPr>
              <a:t>If you are making any changes to your project, you must go through the amendment process </a:t>
            </a:r>
            <a:r>
              <a:rPr lang="en-US" sz="2000" dirty="0" smtClean="0">
                <a:cs typeface="Arial"/>
              </a:rPr>
              <a:t>first.</a:t>
            </a: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10/22/19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7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NEW APPLICANTS / NEW PROJECTS: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We will continue to accept new applications on a rolling basis.</a:t>
            </a:r>
          </a:p>
          <a:p>
            <a:pPr marL="742950" lvl="1" indent="-285750">
              <a:buClr>
                <a:schemeClr val="accent1"/>
              </a:buClr>
              <a:buFont typeface="Wingdings" charset="2"/>
              <a:buChar char="§"/>
            </a:pPr>
            <a:r>
              <a:rPr lang="en-US" sz="2000" dirty="0">
                <a:cs typeface="Arial"/>
              </a:rPr>
              <a:t>If you are requesting </a:t>
            </a:r>
            <a:r>
              <a:rPr lang="en-US" sz="2000" dirty="0" smtClean="0">
                <a:cs typeface="Arial"/>
              </a:rPr>
              <a:t>FY18 </a:t>
            </a:r>
            <a:r>
              <a:rPr lang="en-US" sz="2000" dirty="0">
                <a:cs typeface="Arial"/>
              </a:rPr>
              <a:t>data, just click the box for “Subscription” on p. 3 of the application form:</a:t>
            </a:r>
          </a:p>
          <a:p>
            <a:pPr lvl="1">
              <a:buClr>
                <a:schemeClr val="accent1"/>
              </a:buCl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10</a:t>
            </a:r>
            <a:r>
              <a:rPr lang="en-US" dirty="0" smtClean="0">
                <a:solidFill>
                  <a:schemeClr val="accent4"/>
                </a:solidFill>
              </a:rPr>
              <a:t>/22/19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2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rgbClr val="F8921E"/>
              </a:buClr>
              <a:buFont typeface="Wingdings" charset="2"/>
              <a:buChar char="§"/>
            </a:pPr>
            <a:r>
              <a:rPr lang="en-US" sz="2000" dirty="0" smtClean="0">
                <a:solidFill>
                  <a:srgbClr val="000000"/>
                </a:solidFill>
                <a:cs typeface="Arial"/>
              </a:rPr>
              <a:t>Available </a:t>
            </a:r>
            <a:r>
              <a:rPr lang="en-US" sz="2000" dirty="0" smtClean="0">
                <a:solidFill>
                  <a:srgbClr val="00B050"/>
                </a:solidFill>
                <a:cs typeface="Arial"/>
              </a:rPr>
              <a:t>Winter 2019/2020</a:t>
            </a:r>
          </a:p>
          <a:p>
            <a:pPr lvl="1">
              <a:buClr>
                <a:srgbClr val="F8921E"/>
              </a:buClr>
            </a:pPr>
            <a:r>
              <a:rPr lang="en-US" sz="2000" b="1" dirty="0" smtClean="0">
                <a:solidFill>
                  <a:srgbClr val="000000"/>
                </a:solidFill>
                <a:cs typeface="Arial"/>
              </a:rPr>
              <a:t>**Please hold off on submitting Release 8.0 requests for now**</a:t>
            </a:r>
          </a:p>
          <a:p>
            <a:pPr marL="742950" lvl="1" indent="-285750">
              <a:buClr>
                <a:srgbClr val="F8921E"/>
              </a:buClr>
              <a:buFont typeface="Wingdings" charset="2"/>
              <a:buChar char="§"/>
            </a:pPr>
            <a:r>
              <a:rPr lang="en-US" sz="2000" dirty="0" smtClean="0">
                <a:solidFill>
                  <a:srgbClr val="000000"/>
                </a:solidFill>
                <a:cs typeface="Arial"/>
              </a:rPr>
              <a:t>Will encompasses </a:t>
            </a:r>
            <a:r>
              <a:rPr lang="en-US" sz="2000" dirty="0">
                <a:solidFill>
                  <a:srgbClr val="000000"/>
                </a:solidFill>
                <a:cs typeface="Arial"/>
              </a:rPr>
              <a:t>data from January </a:t>
            </a:r>
            <a:r>
              <a:rPr lang="en-US" sz="2000" dirty="0" smtClean="0">
                <a:solidFill>
                  <a:srgbClr val="000000"/>
                </a:solidFill>
                <a:cs typeface="Arial"/>
              </a:rPr>
              <a:t>2014 </a:t>
            </a:r>
            <a:r>
              <a:rPr lang="en-US" sz="2000" dirty="0">
                <a:solidFill>
                  <a:srgbClr val="000000"/>
                </a:solidFill>
                <a:cs typeface="Arial"/>
              </a:rPr>
              <a:t>– December </a:t>
            </a:r>
            <a:r>
              <a:rPr lang="en-US" sz="2000" dirty="0" smtClean="0">
                <a:solidFill>
                  <a:srgbClr val="000000"/>
                </a:solidFill>
                <a:cs typeface="Arial"/>
              </a:rPr>
              <a:t>2018 </a:t>
            </a:r>
            <a:r>
              <a:rPr lang="en-US" sz="2000" dirty="0">
                <a:solidFill>
                  <a:srgbClr val="000000"/>
                </a:solidFill>
                <a:cs typeface="Arial"/>
              </a:rPr>
              <a:t>with six months of claim runout (includes paid claims through </a:t>
            </a:r>
            <a:r>
              <a:rPr lang="en-US" sz="2000" dirty="0" smtClean="0">
                <a:solidFill>
                  <a:srgbClr val="000000"/>
                </a:solidFill>
                <a:cs typeface="Arial"/>
              </a:rPr>
              <a:t>6/30/19)</a:t>
            </a:r>
          </a:p>
          <a:p>
            <a:pPr marL="742950" lvl="1" indent="-285750">
              <a:buClr>
                <a:srgbClr val="F8921E"/>
              </a:buClr>
              <a:buFont typeface="Wingdings" charset="2"/>
              <a:buChar char="§"/>
            </a:pPr>
            <a:r>
              <a:rPr lang="en-US" sz="2000" dirty="0" smtClean="0">
                <a:solidFill>
                  <a:srgbClr val="000000"/>
                </a:solidFill>
                <a:cs typeface="Arial"/>
              </a:rPr>
              <a:t>Will be linkable to Release 7.0 via crosswalk</a:t>
            </a:r>
          </a:p>
          <a:p>
            <a:pPr marL="742950" lvl="1" indent="-285750">
              <a:buClr>
                <a:srgbClr val="F8921E"/>
              </a:buClr>
              <a:buFont typeface="Wingdings" charset="2"/>
              <a:buChar char="§"/>
            </a:pPr>
            <a:r>
              <a:rPr lang="en-US" sz="2000" dirty="0" smtClean="0">
                <a:solidFill>
                  <a:srgbClr val="000000"/>
                </a:solidFill>
                <a:cs typeface="Arial"/>
              </a:rPr>
              <a:t>Additional information on highlights and enhancements will be presented in future APCD User Workgroups.</a:t>
            </a:r>
            <a:endParaRPr lang="en-US" sz="2000" dirty="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MA APCD Release </a:t>
            </a:r>
            <a:r>
              <a:rPr lang="en-US" sz="2800" b="1" dirty="0">
                <a:solidFill>
                  <a:srgbClr val="005480"/>
                </a:solidFill>
                <a:cs typeface="Arial"/>
              </a:rPr>
              <a:t>8</a:t>
            </a:r>
            <a:r>
              <a:rPr lang="en-US" sz="2800" b="1" dirty="0" smtClean="0">
                <a:solidFill>
                  <a:srgbClr val="005480"/>
                </a:solidFil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smtClean="0">
                <a:solidFill>
                  <a:srgbClr val="63666A"/>
                </a:solidFill>
              </a:rPr>
              <a:t>10</a:t>
            </a:r>
            <a:r>
              <a:rPr lang="en-US" dirty="0" smtClean="0">
                <a:solidFill>
                  <a:srgbClr val="63666A"/>
                </a:solidFill>
              </a:rPr>
              <a:t>/22/19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4801314"/>
          </a:xfrm>
          <a:prstGeom prst="rect">
            <a:avLst/>
          </a:prstGeom>
          <a:noFill/>
        </p:spPr>
        <p:txBody>
          <a:bodyPr wrap="square" rtlCol="0">
            <a:spAutoFit/>
          </a:bodyPr>
          <a:lstStyle/>
          <a:p>
            <a:pPr marL="914400" lvl="1" indent="-457200">
              <a:buClr>
                <a:srgbClr val="F8921E"/>
              </a:buClr>
              <a:buFont typeface="Wingdings" panose="05000000000000000000" pitchFamily="2" charset="2"/>
              <a:buChar char="§"/>
            </a:pPr>
            <a:r>
              <a:rPr lang="en-US" dirty="0" smtClean="0">
                <a:solidFill>
                  <a:srgbClr val="000000"/>
                </a:solidFill>
                <a:cs typeface="Arial"/>
              </a:rPr>
              <a:t>ALL academic institutions possessing CHIA data for an approved project should have received an email from CHIA last week with instructions for complying with our data audit.</a:t>
            </a:r>
          </a:p>
          <a:p>
            <a:pPr marL="1371600" lvl="2" indent="-457200">
              <a:buClr>
                <a:srgbClr val="F8921E"/>
              </a:buClr>
              <a:buFont typeface="Wingdings" panose="05000000000000000000" pitchFamily="2" charset="2"/>
              <a:buChar char="Ø"/>
            </a:pPr>
            <a:r>
              <a:rPr lang="en-US" sz="1600" dirty="0" smtClean="0">
                <a:solidFill>
                  <a:srgbClr val="000000"/>
                </a:solidFill>
                <a:cs typeface="Arial"/>
              </a:rPr>
              <a:t>This includes academic institutions that have been previously audited by CHIA.</a:t>
            </a:r>
          </a:p>
          <a:p>
            <a:pPr marL="1371600" lvl="2" indent="-457200">
              <a:buClr>
                <a:srgbClr val="F8921E"/>
              </a:buClr>
              <a:buFont typeface="Wingdings" panose="05000000000000000000" pitchFamily="2" charset="2"/>
              <a:buChar char="Ø"/>
            </a:pPr>
            <a:r>
              <a:rPr lang="en-US" sz="1600" dirty="0" smtClean="0">
                <a:solidFill>
                  <a:srgbClr val="000000"/>
                </a:solidFill>
                <a:cs typeface="Arial"/>
              </a:rPr>
              <a:t>Emails were sent to all projects’ Primary Investigators.</a:t>
            </a:r>
          </a:p>
          <a:p>
            <a:pPr marL="914400" lvl="1" indent="-457200">
              <a:buClr>
                <a:srgbClr val="F8921E"/>
              </a:buClr>
              <a:buFont typeface="Wingdings" panose="05000000000000000000" pitchFamily="2" charset="2"/>
              <a:buChar char="§"/>
            </a:pPr>
            <a:r>
              <a:rPr lang="en-US" dirty="0">
                <a:cs typeface="Arial"/>
              </a:rPr>
              <a:t>Please complete and return </a:t>
            </a:r>
            <a:r>
              <a:rPr lang="en-US" dirty="0" smtClean="0">
                <a:cs typeface="Arial"/>
              </a:rPr>
              <a:t>the </a:t>
            </a:r>
            <a:r>
              <a:rPr lang="en-US" dirty="0">
                <a:cs typeface="Arial"/>
              </a:rPr>
              <a:t>Data Audit Response, with supporting documents, within ten (10) business </a:t>
            </a:r>
            <a:r>
              <a:rPr lang="en-US" dirty="0" smtClean="0">
                <a:cs typeface="Arial"/>
              </a:rPr>
              <a:t>days and make sure you give yourself plenty of time to get the required signatures.</a:t>
            </a:r>
          </a:p>
          <a:p>
            <a:pPr marL="914400" lvl="1" indent="-457200">
              <a:buClr>
                <a:srgbClr val="F8921E"/>
              </a:buClr>
              <a:buFont typeface="Wingdings" panose="05000000000000000000" pitchFamily="2" charset="2"/>
              <a:buChar char="§"/>
            </a:pPr>
            <a:r>
              <a:rPr lang="en-US" dirty="0" smtClean="0">
                <a:cs typeface="Arial"/>
              </a:rPr>
              <a:t>If we do not receive your response within 20 days, we will contact your institution’s appropriate research office.</a:t>
            </a:r>
          </a:p>
          <a:p>
            <a:pPr marL="914400" lvl="1" indent="-457200">
              <a:buClr>
                <a:srgbClr val="F8921E"/>
              </a:buClr>
              <a:buFont typeface="Wingdings" panose="05000000000000000000" pitchFamily="2" charset="2"/>
              <a:buChar char="§"/>
            </a:pPr>
            <a:r>
              <a:rPr lang="en-US" dirty="0" smtClean="0">
                <a:cs typeface="Arial"/>
              </a:rPr>
              <a:t>If </a:t>
            </a:r>
            <a:r>
              <a:rPr lang="en-US" dirty="0">
                <a:cs typeface="Arial"/>
              </a:rPr>
              <a:t>you are having any difficulty in completing this Data Audit Response or have any questions, we encourage you to contact CHIA and we will do our best to assist you. </a:t>
            </a:r>
            <a:endParaRPr lang="en-US" dirty="0" smtClean="0">
              <a:cs typeface="Arial"/>
            </a:endParaRPr>
          </a:p>
          <a:p>
            <a:pPr marL="914400" lvl="1" indent="-457200">
              <a:buClr>
                <a:srgbClr val="F8921E"/>
              </a:buClr>
              <a:buFont typeface="Wingdings" panose="05000000000000000000" pitchFamily="2" charset="2"/>
              <a:buChar char="§"/>
            </a:pPr>
            <a:endParaRPr lang="en-US" sz="2000" dirty="0" smtClean="0">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October Data Audits</a:t>
            </a:r>
            <a:endParaRPr lang="en-US" sz="2800" b="1" dirty="0" smtClean="0">
              <a:solidFill>
                <a:srgbClr val="005480"/>
              </a:solidFil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8</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smtClean="0">
                <a:solidFill>
                  <a:srgbClr val="63666A"/>
                </a:solidFill>
              </a:rPr>
              <a:t>10/22/19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20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508653"/>
          </a:xfrm>
          <a:prstGeom prst="rect">
            <a:avLst/>
          </a:prstGeom>
          <a:noFill/>
        </p:spPr>
        <p:txBody>
          <a:bodyPr wrap="square" rtlCol="0">
            <a:spAutoFit/>
          </a:bodyPr>
          <a:lstStyle/>
          <a:p>
            <a:pPr marL="914400" lvl="1" indent="-457200">
              <a:buClr>
                <a:srgbClr val="F8921E"/>
              </a:buClr>
              <a:buFont typeface="Wingdings" panose="05000000000000000000" pitchFamily="2" charset="2"/>
              <a:buChar char="§"/>
            </a:pPr>
            <a:r>
              <a:rPr lang="en-US" dirty="0" smtClean="0">
                <a:solidFill>
                  <a:srgbClr val="000000"/>
                </a:solidFill>
                <a:cs typeface="Arial"/>
              </a:rPr>
              <a:t>Failure to reply to the audit in a timely manner could have major impacts on your (and your institution’s) continued use of the data, including but not limited to:</a:t>
            </a:r>
          </a:p>
          <a:p>
            <a:pPr marL="1371600" lvl="2" indent="-457200">
              <a:buClr>
                <a:srgbClr val="F8921E"/>
              </a:buClr>
              <a:buFont typeface="Wingdings" panose="05000000000000000000" pitchFamily="2" charset="2"/>
              <a:buChar char="ü"/>
            </a:pPr>
            <a:r>
              <a:rPr lang="en-US" dirty="0" smtClean="0">
                <a:solidFill>
                  <a:srgbClr val="000000"/>
                </a:solidFill>
                <a:cs typeface="Arial"/>
              </a:rPr>
              <a:t>Being required to delete the data in your possession</a:t>
            </a:r>
          </a:p>
          <a:p>
            <a:pPr marL="1371600" lvl="2" indent="-457200">
              <a:buClr>
                <a:srgbClr val="F8921E"/>
              </a:buClr>
              <a:buFont typeface="Wingdings" panose="05000000000000000000" pitchFamily="2" charset="2"/>
              <a:buChar char="ü"/>
            </a:pPr>
            <a:r>
              <a:rPr lang="en-US" dirty="0" smtClean="0">
                <a:solidFill>
                  <a:srgbClr val="000000"/>
                </a:solidFill>
                <a:cs typeface="Arial"/>
              </a:rPr>
              <a:t>Being barred from receiving CHIA data in the future</a:t>
            </a:r>
          </a:p>
          <a:p>
            <a:pPr lvl="2">
              <a:buClr>
                <a:srgbClr val="F8921E"/>
              </a:buClr>
            </a:pPr>
            <a:endParaRPr lang="en-US" dirty="0" smtClean="0">
              <a:solidFill>
                <a:srgbClr val="000000"/>
              </a:solidFill>
              <a:cs typeface="Arial"/>
            </a:endParaRPr>
          </a:p>
          <a:p>
            <a:pPr marL="914400" lvl="1" indent="-457200">
              <a:buClr>
                <a:srgbClr val="F8921E"/>
              </a:buClr>
              <a:buFont typeface="Wingdings" panose="05000000000000000000" pitchFamily="2" charset="2"/>
              <a:buChar char="§"/>
            </a:pPr>
            <a:r>
              <a:rPr lang="en-US" dirty="0" smtClean="0">
                <a:solidFill>
                  <a:srgbClr val="000000"/>
                </a:solidFill>
                <a:cs typeface="Arial"/>
              </a:rPr>
              <a:t>All other organizations possessing CHIA data for approved projects will be audited next Spring.</a:t>
            </a:r>
          </a:p>
          <a:p>
            <a:pPr marL="914400" lvl="1" indent="-457200">
              <a:buClr>
                <a:srgbClr val="F8921E"/>
              </a:buClr>
              <a:buFont typeface="Wingdings" panose="05000000000000000000" pitchFamily="2" charset="2"/>
              <a:buChar char="§"/>
            </a:pPr>
            <a:endParaRPr lang="en-US" dirty="0" smtClean="0">
              <a:solidFill>
                <a:srgbClr val="000000"/>
              </a:solidFill>
              <a:cs typeface="Arial"/>
            </a:endParaRPr>
          </a:p>
          <a:p>
            <a:pPr marL="914400" lvl="1" indent="-457200">
              <a:buClr>
                <a:srgbClr val="F8921E"/>
              </a:buClr>
              <a:buFont typeface="Wingdings" panose="05000000000000000000" pitchFamily="2" charset="2"/>
              <a:buChar char="§"/>
            </a:pPr>
            <a:endParaRPr lang="en-US" sz="2000" dirty="0" smtClean="0">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October Data Audits</a:t>
            </a:r>
            <a:endParaRPr lang="en-US" sz="2800" b="1" dirty="0" smtClean="0">
              <a:solidFill>
                <a:srgbClr val="005480"/>
              </a:solidFil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9</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smtClean="0">
                <a:solidFill>
                  <a:srgbClr val="63666A"/>
                </a:solidFill>
              </a:rPr>
              <a:t>10/22/19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891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1278</Words>
  <Application>Microsoft Office PowerPoint</Application>
  <PresentationFormat>On-screen Show (4:3)</PresentationFormat>
  <Paragraphs>139</Paragraphs>
  <Slides>17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ICD-10-CM vs ICD-9-CM</vt:lpstr>
      <vt:lpstr> ICD-10-CM vs ICD-9-CM</vt:lpstr>
      <vt:lpstr> ICD-10-CM vs ICD-9-CM</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Adam Tapply</cp:lastModifiedBy>
  <cp:revision>104</cp:revision>
  <cp:lastPrinted>2019-10-22T18:42:32Z</cp:lastPrinted>
  <dcterms:created xsi:type="dcterms:W3CDTF">2018-01-09T20:21:29Z</dcterms:created>
  <dcterms:modified xsi:type="dcterms:W3CDTF">2019-10-22T18:46:36Z</dcterms:modified>
</cp:coreProperties>
</file>